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notesMasterIdLst>
    <p:notesMasterId r:id="rId62"/>
  </p:notesMasterIdLst>
  <p:handoutMasterIdLst>
    <p:handoutMasterId r:id="rId63"/>
  </p:handoutMasterIdLst>
  <p:sldIdLst>
    <p:sldId id="329" r:id="rId2"/>
    <p:sldId id="502" r:id="rId3"/>
    <p:sldId id="363" r:id="rId4"/>
    <p:sldId id="337" r:id="rId5"/>
    <p:sldId id="338" r:id="rId6"/>
    <p:sldId id="339" r:id="rId7"/>
    <p:sldId id="341" r:id="rId8"/>
    <p:sldId id="342" r:id="rId9"/>
    <p:sldId id="464" r:id="rId10"/>
    <p:sldId id="343" r:id="rId11"/>
    <p:sldId id="467" r:id="rId12"/>
    <p:sldId id="465" r:id="rId13"/>
    <p:sldId id="344" r:id="rId14"/>
    <p:sldId id="494" r:id="rId15"/>
    <p:sldId id="345" r:id="rId16"/>
    <p:sldId id="466" r:id="rId17"/>
    <p:sldId id="347" r:id="rId18"/>
    <p:sldId id="348" r:id="rId19"/>
    <p:sldId id="349" r:id="rId20"/>
    <p:sldId id="350" r:id="rId21"/>
    <p:sldId id="351" r:id="rId22"/>
    <p:sldId id="352" r:id="rId23"/>
    <p:sldId id="516" r:id="rId24"/>
    <p:sldId id="353" r:id="rId25"/>
    <p:sldId id="354" r:id="rId26"/>
    <p:sldId id="475" r:id="rId27"/>
    <p:sldId id="490" r:id="rId28"/>
    <p:sldId id="357" r:id="rId29"/>
    <p:sldId id="473" r:id="rId30"/>
    <p:sldId id="510" r:id="rId31"/>
    <p:sldId id="511" r:id="rId32"/>
    <p:sldId id="358" r:id="rId33"/>
    <p:sldId id="476" r:id="rId34"/>
    <p:sldId id="477" r:id="rId35"/>
    <p:sldId id="478" r:id="rId36"/>
    <p:sldId id="479" r:id="rId37"/>
    <p:sldId id="517" r:id="rId38"/>
    <p:sldId id="518" r:id="rId39"/>
    <p:sldId id="519" r:id="rId40"/>
    <p:sldId id="500" r:id="rId41"/>
    <p:sldId id="480" r:id="rId42"/>
    <p:sldId id="481" r:id="rId43"/>
    <p:sldId id="482" r:id="rId44"/>
    <p:sldId id="483" r:id="rId45"/>
    <p:sldId id="499" r:id="rId46"/>
    <p:sldId id="501" r:id="rId47"/>
    <p:sldId id="484" r:id="rId48"/>
    <p:sldId id="485" r:id="rId49"/>
    <p:sldId id="486" r:id="rId50"/>
    <p:sldId id="487" r:id="rId51"/>
    <p:sldId id="488" r:id="rId52"/>
    <p:sldId id="492" r:id="rId53"/>
    <p:sldId id="512" r:id="rId54"/>
    <p:sldId id="503" r:id="rId55"/>
    <p:sldId id="504" r:id="rId56"/>
    <p:sldId id="505" r:id="rId57"/>
    <p:sldId id="506" r:id="rId58"/>
    <p:sldId id="507" r:id="rId59"/>
    <p:sldId id="508" r:id="rId60"/>
    <p:sldId id="509" r:id="rId61"/>
  </p:sldIdLst>
  <p:sldSz cx="9144000" cy="6858000" type="screen4x3"/>
  <p:notesSz cx="6797675" cy="987425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9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33CC"/>
    <a:srgbClr val="00FF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9" autoAdjust="0"/>
    <p:restoredTop sz="81005" autoAdjust="0"/>
  </p:normalViewPr>
  <p:slideViewPr>
    <p:cSldViewPr>
      <p:cViewPr varScale="1">
        <p:scale>
          <a:sx n="86" d="100"/>
          <a:sy n="86" d="100"/>
        </p:scale>
        <p:origin x="-1638" y="-78"/>
      </p:cViewPr>
      <p:guideLst>
        <p:guide orient="horz" pos="2296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43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t" anchorCtr="0" compatLnSpc="1">
            <a:prstTxWarp prst="textNoShape">
              <a:avLst/>
            </a:prstTxWarp>
          </a:bodyPr>
          <a:lstStyle>
            <a:lvl1pPr defTabSz="952561">
              <a:defRPr sz="13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t" anchorCtr="0" compatLnSpc="1">
            <a:prstTxWarp prst="textNoShape">
              <a:avLst/>
            </a:prstTxWarp>
          </a:bodyPr>
          <a:lstStyle>
            <a:lvl1pPr algn="r" defTabSz="952561">
              <a:defRPr sz="13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053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b" anchorCtr="0" compatLnSpc="1">
            <a:prstTxWarp prst="textNoShape">
              <a:avLst/>
            </a:prstTxWarp>
          </a:bodyPr>
          <a:lstStyle>
            <a:lvl1pPr defTabSz="952561">
              <a:defRPr sz="13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38053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b" anchorCtr="0" compatLnSpc="1">
            <a:prstTxWarp prst="textNoShape">
              <a:avLst/>
            </a:prstTxWarp>
          </a:bodyPr>
          <a:lstStyle>
            <a:lvl1pPr algn="r" defTabSz="952561">
              <a:defRPr sz="1300">
                <a:ea typeface="新細明體" charset="-120"/>
              </a:defRPr>
            </a:lvl1pPr>
          </a:lstStyle>
          <a:p>
            <a:pPr>
              <a:defRPr/>
            </a:pPr>
            <a:fld id="{4AF8E564-5C55-402C-8E1E-958949DBFDD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95576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t" anchorCtr="0" compatLnSpc="1">
            <a:prstTxWarp prst="textNoShape">
              <a:avLst/>
            </a:prstTxWarp>
          </a:bodyPr>
          <a:lstStyle>
            <a:lvl1pPr defTabSz="952561">
              <a:defRPr sz="13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t" anchorCtr="0" compatLnSpc="1">
            <a:prstTxWarp prst="textNoShape">
              <a:avLst/>
            </a:prstTxWarp>
          </a:bodyPr>
          <a:lstStyle>
            <a:lvl1pPr algn="r" defTabSz="952561">
              <a:defRPr sz="13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8713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689475"/>
            <a:ext cx="498475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59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b" anchorCtr="0" compatLnSpc="1">
            <a:prstTxWarp prst="textNoShape">
              <a:avLst/>
            </a:prstTxWarp>
          </a:bodyPr>
          <a:lstStyle>
            <a:lvl1pPr defTabSz="952561">
              <a:defRPr sz="13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9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8053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b" anchorCtr="0" compatLnSpc="1">
            <a:prstTxWarp prst="textNoShape">
              <a:avLst/>
            </a:prstTxWarp>
          </a:bodyPr>
          <a:lstStyle>
            <a:lvl1pPr algn="r" defTabSz="952561">
              <a:defRPr sz="1300">
                <a:ea typeface="新細明體" charset="-120"/>
              </a:defRPr>
            </a:lvl1pPr>
          </a:lstStyle>
          <a:p>
            <a:pPr>
              <a:defRPr/>
            </a:pPr>
            <a:fld id="{7606F38C-9223-40F0-B15B-20C73180C79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316883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uxrender.net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ggraph.org/education/materials/HyperGraph/raytrace/rtrace1.htm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people.csail.mit.edu/addy/research/ngan05_brdf_eval.pdf" TargetMode="External"/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ggraph.org/education/materials/HyperGraph/raytrace/rt_java/raytrace.html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Quadric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dirty="0" smtClean="0">
                <a:ea typeface="新細明體" pitchFamily="18" charset="-120"/>
              </a:rPr>
              <a:t>2016</a:t>
            </a:r>
          </a:p>
          <a:p>
            <a:r>
              <a:rPr lang="en-US" altLang="zh-TW" dirty="0" smtClean="0">
                <a:ea typeface="新細明體" pitchFamily="18" charset="-120"/>
              </a:rPr>
              <a:t>The image is made by </a:t>
            </a:r>
            <a:r>
              <a:rPr lang="en-US" altLang="zh-TW" dirty="0" err="1" smtClean="0">
                <a:ea typeface="新細明體" pitchFamily="18" charset="-120"/>
              </a:rPr>
              <a:t>LuxRender</a:t>
            </a:r>
            <a:r>
              <a:rPr lang="en-US" altLang="zh-TW" dirty="0" smtClean="0">
                <a:ea typeface="新細明體" pitchFamily="18" charset="-120"/>
              </a:rPr>
              <a:t>. </a:t>
            </a:r>
            <a:r>
              <a:rPr lang="en-US" altLang="zh-TW" dirty="0" smtClean="0">
                <a:ea typeface="新細明體" pitchFamily="18" charset="-120"/>
                <a:hlinkClick r:id="rId3"/>
              </a:rPr>
              <a:t>http://www.luxrender.net/</a:t>
            </a:r>
            <a:endParaRPr lang="zh-TW" altLang="en-US" dirty="0" smtClean="0">
              <a:ea typeface="新細明體" pitchFamily="18" charset="-120"/>
            </a:endParaRPr>
          </a:p>
        </p:txBody>
      </p:sp>
      <p:sp>
        <p:nvSpPr>
          <p:cNvPr id="5734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E0B4F5D1-1B01-4599-BA08-BE5E7443BD73}" type="slidenum">
              <a:rPr lang="en-US" altLang="zh-TW" sz="1300" smtClean="0"/>
              <a:pPr eaLnBrk="1" hangingPunct="1"/>
              <a:t>1</a:t>
            </a:fld>
            <a:endParaRPr lang="en-US" altLang="zh-TW" sz="13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http://www.scratchapixel.com/old/lessons/3d-basic-lessons/lesson-14-interaction-light-matter/optics-reflection-and-refraction/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6F38C-9223-40F0-B15B-20C73180C792}" type="slidenum">
              <a:rPr lang="en-US" altLang="zh-TW" smtClean="0"/>
              <a:pPr>
                <a:defRPr/>
              </a:pPr>
              <a:t>37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307071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mtClean="0">
                <a:ea typeface="新細明體" pitchFamily="18" charset="-120"/>
              </a:rPr>
              <a:t>http://www.graphics.cornell.edu/~westin/misc/fresnel.html</a:t>
            </a:r>
            <a:endParaRPr lang="zh-TW" altLang="en-US" smtClean="0">
              <a:ea typeface="新細明體" pitchFamily="18" charset="-120"/>
            </a:endParaRPr>
          </a:p>
        </p:txBody>
      </p:sp>
      <p:sp>
        <p:nvSpPr>
          <p:cNvPr id="6451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F257A0D9-C586-439B-B2D1-D243BF4AEE64}" type="slidenum">
              <a:rPr lang="en-US" altLang="zh-TW" sz="1300" smtClean="0"/>
              <a:pPr eaLnBrk="1" hangingPunct="1"/>
              <a:t>38</a:t>
            </a:fld>
            <a:endParaRPr lang="en-US" altLang="zh-TW" sz="13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charset="-120"/>
                <a:cs typeface="+mn-cs"/>
              </a:rPr>
              <a:t>Schlick</a:t>
            </a:r>
            <a:r>
              <a:rPr kumimoji="1" lang="en-US" altLang="zh-TW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charset="-120"/>
                <a:cs typeface="+mn-cs"/>
              </a:rPr>
              <a:t>, C. (1994). "An Inexpensive BRDF Model for Physically-based Rendering". </a:t>
            </a:r>
            <a:r>
              <a:rPr kumimoji="1" lang="en-US" altLang="zh-TW" sz="1200" b="0" i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charset="-120"/>
                <a:cs typeface="+mn-cs"/>
              </a:rPr>
              <a:t>Computer Graphics Forum</a:t>
            </a:r>
            <a:r>
              <a:rPr kumimoji="1" lang="en-US" altLang="zh-TW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charset="-120"/>
                <a:cs typeface="+mn-cs"/>
              </a:rPr>
              <a:t> </a:t>
            </a:r>
            <a:r>
              <a:rPr kumimoji="1" lang="en-US" altLang="zh-TW" sz="12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charset="-120"/>
                <a:cs typeface="+mn-cs"/>
              </a:rPr>
              <a:t>13</a:t>
            </a:r>
            <a:r>
              <a:rPr kumimoji="1" lang="en-US" altLang="zh-TW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charset="-120"/>
                <a:cs typeface="+mn-cs"/>
              </a:rPr>
              <a:t> (3): 233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6F38C-9223-40F0-B15B-20C73180C792}" type="slidenum">
              <a:rPr lang="en-US" altLang="zh-TW" smtClean="0"/>
              <a:pPr>
                <a:defRPr/>
              </a:pPr>
              <a:t>39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416214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717C7EEC-6E7A-447D-A8A8-8D933CC384B6}" type="slidenum">
              <a:rPr lang="en-US" altLang="zh-TW" sz="1300" smtClean="0">
                <a:latin typeface="Arial" charset="0"/>
              </a:rPr>
              <a:pPr eaLnBrk="1" hangingPunct="1"/>
              <a:t>41</a:t>
            </a:fld>
            <a:endParaRPr lang="en-US" altLang="zh-TW" sz="1300" smtClean="0">
              <a:latin typeface="Arial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971CCF90-EA20-461B-AD0F-4903F1422E57}" type="slidenum">
              <a:rPr lang="en-US" altLang="zh-TW" sz="1300" smtClean="0">
                <a:latin typeface="Arial" charset="0"/>
              </a:rPr>
              <a:pPr eaLnBrk="1" hangingPunct="1"/>
              <a:t>42</a:t>
            </a:fld>
            <a:endParaRPr lang="en-US" altLang="zh-TW" sz="1300" smtClean="0">
              <a:latin typeface="Arial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9F4910B9-0677-4839-B3BC-9A715B748FEE}" type="slidenum">
              <a:rPr lang="en-US" altLang="zh-TW" sz="1300" smtClean="0">
                <a:latin typeface="Arial" charset="0"/>
              </a:rPr>
              <a:pPr eaLnBrk="1" hangingPunct="1"/>
              <a:t>43</a:t>
            </a:fld>
            <a:endParaRPr lang="en-US" altLang="zh-TW" sz="1300" smtClean="0">
              <a:latin typeface="Arial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9BC40572-9DDD-4564-99EB-357F0B5E8809}" type="slidenum">
              <a:rPr lang="en-US" altLang="zh-TW" sz="1300" smtClean="0">
                <a:latin typeface="Arial" charset="0"/>
              </a:rPr>
              <a:pPr eaLnBrk="1" hangingPunct="1"/>
              <a:t>44</a:t>
            </a:fld>
            <a:endParaRPr lang="en-US" altLang="zh-TW" sz="1300" smtClean="0">
              <a:latin typeface="Arial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Slide Courtesy of Roger </a:t>
            </a:r>
            <a:r>
              <a:rPr lang="en-US" altLang="zh-TW" dirty="0" err="1" smtClean="0"/>
              <a:t>Crawfis</a:t>
            </a:r>
            <a:r>
              <a:rPr lang="en-US" altLang="zh-TW" dirty="0" smtClean="0"/>
              <a:t>, Ohio State </a:t>
            </a:r>
          </a:p>
          <a:p>
            <a:endParaRPr lang="zh-TW" altLang="zh-TW" dirty="0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289B095E-D55B-48D5-8A98-B85DA12D2B16}" type="slidenum">
              <a:rPr lang="en-US" altLang="zh-TW" sz="1300" smtClean="0">
                <a:latin typeface="Arial" charset="0"/>
              </a:rPr>
              <a:pPr eaLnBrk="1" hangingPunct="1"/>
              <a:t>47</a:t>
            </a:fld>
            <a:endParaRPr lang="en-US" altLang="zh-TW" sz="1300" smtClean="0">
              <a:latin typeface="Arial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400757D8-56EC-4646-AD0A-D2F24FF275CD}" type="slidenum">
              <a:rPr lang="en-US" altLang="zh-TW" sz="1300" smtClean="0">
                <a:latin typeface="Arial" charset="0"/>
              </a:rPr>
              <a:pPr eaLnBrk="1" hangingPunct="1"/>
              <a:t>48</a:t>
            </a:fld>
            <a:endParaRPr lang="en-US" altLang="zh-TW" sz="1300" smtClean="0">
              <a:latin typeface="Arial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14F5003E-F4C6-4058-90F1-8983218FCC52}" type="slidenum">
              <a:rPr lang="en-US" altLang="zh-TW" sz="1300" smtClean="0">
                <a:latin typeface="Arial" charset="0"/>
              </a:rPr>
              <a:pPr eaLnBrk="1" hangingPunct="1"/>
              <a:t>49</a:t>
            </a:fld>
            <a:endParaRPr lang="en-US" altLang="zh-TW" sz="1300" smtClean="0">
              <a:latin typeface="Arial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mtClean="0">
              <a:ea typeface="新細明體" pitchFamily="18" charset="-120"/>
              <a:hlinkClick r:id="rId3"/>
            </a:endParaRPr>
          </a:p>
          <a:p>
            <a:r>
              <a:rPr lang="en-US" altLang="zh-TW" smtClean="0">
                <a:ea typeface="新細明體" pitchFamily="18" charset="-120"/>
                <a:hlinkClick r:id="rId3"/>
              </a:rPr>
              <a:t>http://www.siggraph.org/education/materials/HyperGraph/raytrace/rtrace1.htm</a:t>
            </a:r>
            <a:endParaRPr lang="zh-TW" altLang="en-US" smtClean="0">
              <a:ea typeface="新細明體" pitchFamily="18" charset="-120"/>
            </a:endParaRPr>
          </a:p>
        </p:txBody>
      </p:sp>
      <p:sp>
        <p:nvSpPr>
          <p:cNvPr id="6042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38EB0DD1-D3D9-4907-9313-30BA284BE717}" type="slidenum">
              <a:rPr lang="en-US" altLang="zh-TW" sz="1300" smtClean="0"/>
              <a:pPr eaLnBrk="1" hangingPunct="1"/>
              <a:t>9</a:t>
            </a:fld>
            <a:endParaRPr lang="en-US" altLang="zh-TW" sz="130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D6F6C382-D8C6-4F2B-A94D-738170EDB531}" type="slidenum">
              <a:rPr lang="en-US" altLang="zh-TW" sz="1300" smtClean="0">
                <a:latin typeface="Arial" charset="0"/>
              </a:rPr>
              <a:pPr eaLnBrk="1" hangingPunct="1"/>
              <a:t>50</a:t>
            </a:fld>
            <a:endParaRPr lang="en-US" altLang="zh-TW" sz="1300" smtClean="0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47FAEB27-E07C-4E88-B15D-B31331E1CA45}" type="slidenum">
              <a:rPr lang="en-US" altLang="zh-TW" sz="1300" smtClean="0">
                <a:latin typeface="Arial" charset="0"/>
              </a:rPr>
              <a:pPr eaLnBrk="1" hangingPunct="1"/>
              <a:t>51</a:t>
            </a:fld>
            <a:endParaRPr lang="en-US" altLang="zh-TW" sz="1300" smtClean="0">
              <a:latin typeface="Arial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41363"/>
            <a:ext cx="4932363" cy="3700462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691063"/>
            <a:ext cx="5438775" cy="4441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dirty="0" smtClean="0">
                <a:ea typeface="新細明體" pitchFamily="18" charset="-120"/>
              </a:rPr>
              <a:t>33MB per material</a:t>
            </a:r>
          </a:p>
          <a:p>
            <a:r>
              <a:rPr lang="en-US" altLang="zh-TW" dirty="0" smtClean="0">
                <a:ea typeface="新細明體" pitchFamily="18" charset="-120"/>
              </a:rPr>
              <a:t>#define BRDF_SAMPLING_RES_THETA_H       90</a:t>
            </a:r>
          </a:p>
          <a:p>
            <a:r>
              <a:rPr lang="en-US" altLang="zh-TW" dirty="0" smtClean="0">
                <a:ea typeface="新細明體" pitchFamily="18" charset="-120"/>
              </a:rPr>
              <a:t>#define BRDF_SAMPLING_RES_THETA_D       90</a:t>
            </a:r>
          </a:p>
          <a:p>
            <a:r>
              <a:rPr lang="en-US" altLang="zh-TW" dirty="0" smtClean="0">
                <a:ea typeface="新細明體" pitchFamily="18" charset="-120"/>
              </a:rPr>
              <a:t>#define BRDF_SAMPLING_RES_PHI_D         360</a:t>
            </a:r>
          </a:p>
          <a:p>
            <a:r>
              <a:rPr lang="en-US" altLang="zh-TW" dirty="0" smtClean="0">
                <a:ea typeface="新細明體" pitchFamily="18" charset="-120"/>
              </a:rPr>
              <a:t>RGB 3 float</a:t>
            </a:r>
          </a:p>
          <a:p>
            <a:endParaRPr lang="en-US" altLang="zh-TW" dirty="0" smtClean="0">
              <a:ea typeface="新細明體" pitchFamily="18" charset="-120"/>
            </a:endParaRPr>
          </a:p>
          <a:p>
            <a:r>
              <a:rPr lang="en-US" altLang="zh-TW" dirty="0" smtClean="0">
                <a:ea typeface="新細明體" pitchFamily="18" charset="-120"/>
              </a:rPr>
              <a:t>// Read BRDF data</a:t>
            </a:r>
          </a:p>
          <a:p>
            <a:r>
              <a:rPr lang="en-US" altLang="zh-TW" dirty="0" err="1" smtClean="0">
                <a:ea typeface="新細明體" pitchFamily="18" charset="-120"/>
              </a:rPr>
              <a:t>bool</a:t>
            </a:r>
            <a:r>
              <a:rPr lang="en-US" altLang="zh-TW" dirty="0" smtClean="0">
                <a:ea typeface="新細明體" pitchFamily="18" charset="-120"/>
              </a:rPr>
              <a:t> </a:t>
            </a:r>
            <a:r>
              <a:rPr lang="en-US" altLang="zh-TW" dirty="0" err="1" smtClean="0">
                <a:ea typeface="新細明體" pitchFamily="18" charset="-120"/>
              </a:rPr>
              <a:t>read_brdf</a:t>
            </a:r>
            <a:r>
              <a:rPr lang="en-US" altLang="zh-TW" dirty="0" smtClean="0">
                <a:ea typeface="新細明體" pitchFamily="18" charset="-120"/>
              </a:rPr>
              <a:t>(</a:t>
            </a:r>
            <a:r>
              <a:rPr lang="en-US" altLang="zh-TW" dirty="0" err="1" smtClean="0">
                <a:ea typeface="新細明體" pitchFamily="18" charset="-120"/>
              </a:rPr>
              <a:t>const</a:t>
            </a:r>
            <a:r>
              <a:rPr lang="en-US" altLang="zh-TW" dirty="0" smtClean="0">
                <a:ea typeface="新細明體" pitchFamily="18" charset="-120"/>
              </a:rPr>
              <a:t> char *filename, double* &amp;</a:t>
            </a:r>
            <a:r>
              <a:rPr lang="en-US" altLang="zh-TW" dirty="0" err="1" smtClean="0">
                <a:ea typeface="新細明體" pitchFamily="18" charset="-120"/>
              </a:rPr>
              <a:t>brdf</a:t>
            </a:r>
            <a:r>
              <a:rPr lang="en-US" altLang="zh-TW" dirty="0" smtClean="0">
                <a:ea typeface="新細明體" pitchFamily="18" charset="-120"/>
              </a:rPr>
              <a:t>)</a:t>
            </a:r>
          </a:p>
          <a:p>
            <a:r>
              <a:rPr lang="en-US" altLang="zh-TW" dirty="0" smtClean="0">
                <a:ea typeface="新細明體" pitchFamily="18" charset="-120"/>
              </a:rPr>
              <a:t>{</a:t>
            </a:r>
          </a:p>
          <a:p>
            <a:r>
              <a:rPr lang="en-US" altLang="zh-TW" dirty="0" smtClean="0">
                <a:ea typeface="新細明體" pitchFamily="18" charset="-120"/>
              </a:rPr>
              <a:t>	FILE *f = </a:t>
            </a:r>
            <a:r>
              <a:rPr lang="en-US" altLang="zh-TW" dirty="0" err="1" smtClean="0">
                <a:ea typeface="新細明體" pitchFamily="18" charset="-120"/>
              </a:rPr>
              <a:t>fopen</a:t>
            </a:r>
            <a:r>
              <a:rPr lang="en-US" altLang="zh-TW" dirty="0" smtClean="0">
                <a:ea typeface="新細明體" pitchFamily="18" charset="-120"/>
              </a:rPr>
              <a:t>(filename, "</a:t>
            </a:r>
            <a:r>
              <a:rPr lang="en-US" altLang="zh-TW" dirty="0" err="1" smtClean="0">
                <a:ea typeface="新細明體" pitchFamily="18" charset="-120"/>
              </a:rPr>
              <a:t>rb</a:t>
            </a:r>
            <a:r>
              <a:rPr lang="en-US" altLang="zh-TW" dirty="0" smtClean="0">
                <a:ea typeface="新細明體" pitchFamily="18" charset="-120"/>
              </a:rPr>
              <a:t>");</a:t>
            </a:r>
          </a:p>
          <a:p>
            <a:r>
              <a:rPr lang="en-US" altLang="zh-TW" dirty="0" smtClean="0">
                <a:ea typeface="新細明體" pitchFamily="18" charset="-120"/>
              </a:rPr>
              <a:t>	if (!f)</a:t>
            </a:r>
          </a:p>
          <a:p>
            <a:r>
              <a:rPr lang="en-US" altLang="zh-TW" dirty="0" smtClean="0">
                <a:ea typeface="新細明體" pitchFamily="18" charset="-120"/>
              </a:rPr>
              <a:t>		return false;</a:t>
            </a:r>
          </a:p>
          <a:p>
            <a:endParaRPr lang="en-US" altLang="zh-TW" dirty="0" smtClean="0">
              <a:ea typeface="新細明體" pitchFamily="18" charset="-120"/>
            </a:endParaRPr>
          </a:p>
          <a:p>
            <a:r>
              <a:rPr lang="en-US" altLang="zh-TW" dirty="0" smtClean="0">
                <a:ea typeface="新細明體" pitchFamily="18" charset="-120"/>
              </a:rPr>
              <a:t>	</a:t>
            </a:r>
            <a:r>
              <a:rPr lang="en-US" altLang="zh-TW" dirty="0" err="1" smtClean="0">
                <a:ea typeface="新細明體" pitchFamily="18" charset="-120"/>
              </a:rPr>
              <a:t>int</a:t>
            </a:r>
            <a:r>
              <a:rPr lang="en-US" altLang="zh-TW" dirty="0" smtClean="0">
                <a:ea typeface="新細明體" pitchFamily="18" charset="-120"/>
              </a:rPr>
              <a:t> dims[3];</a:t>
            </a:r>
          </a:p>
          <a:p>
            <a:r>
              <a:rPr lang="en-US" altLang="zh-TW" dirty="0" smtClean="0">
                <a:ea typeface="新細明體" pitchFamily="18" charset="-120"/>
              </a:rPr>
              <a:t>	</a:t>
            </a:r>
            <a:r>
              <a:rPr lang="en-US" altLang="zh-TW" dirty="0" err="1" smtClean="0">
                <a:ea typeface="新細明體" pitchFamily="18" charset="-120"/>
              </a:rPr>
              <a:t>fread</a:t>
            </a:r>
            <a:r>
              <a:rPr lang="en-US" altLang="zh-TW" dirty="0" smtClean="0">
                <a:ea typeface="新細明體" pitchFamily="18" charset="-120"/>
              </a:rPr>
              <a:t>(dims, </a:t>
            </a:r>
            <a:r>
              <a:rPr lang="en-US" altLang="zh-TW" dirty="0" err="1" smtClean="0">
                <a:ea typeface="新細明體" pitchFamily="18" charset="-120"/>
              </a:rPr>
              <a:t>sizeof</a:t>
            </a:r>
            <a:r>
              <a:rPr lang="en-US" altLang="zh-TW" dirty="0" smtClean="0">
                <a:ea typeface="新細明體" pitchFamily="18" charset="-120"/>
              </a:rPr>
              <a:t>(</a:t>
            </a:r>
            <a:r>
              <a:rPr lang="en-US" altLang="zh-TW" dirty="0" err="1" smtClean="0">
                <a:ea typeface="新細明體" pitchFamily="18" charset="-120"/>
              </a:rPr>
              <a:t>int</a:t>
            </a:r>
            <a:r>
              <a:rPr lang="en-US" altLang="zh-TW" dirty="0" smtClean="0">
                <a:ea typeface="新細明體" pitchFamily="18" charset="-120"/>
              </a:rPr>
              <a:t>), 3, f);</a:t>
            </a:r>
          </a:p>
          <a:p>
            <a:r>
              <a:rPr lang="en-US" altLang="zh-TW" dirty="0" smtClean="0">
                <a:ea typeface="新細明體" pitchFamily="18" charset="-120"/>
              </a:rPr>
              <a:t>	</a:t>
            </a:r>
            <a:r>
              <a:rPr lang="en-US" altLang="zh-TW" dirty="0" err="1" smtClean="0">
                <a:ea typeface="新細明體" pitchFamily="18" charset="-120"/>
              </a:rPr>
              <a:t>int</a:t>
            </a:r>
            <a:r>
              <a:rPr lang="en-US" altLang="zh-TW" dirty="0" smtClean="0">
                <a:ea typeface="新細明體" pitchFamily="18" charset="-120"/>
              </a:rPr>
              <a:t> n = dims[0] * dims[1] * dims[2];</a:t>
            </a:r>
          </a:p>
          <a:p>
            <a:r>
              <a:rPr lang="en-US" altLang="zh-TW" dirty="0" smtClean="0">
                <a:ea typeface="新細明體" pitchFamily="18" charset="-120"/>
              </a:rPr>
              <a:t>	if (n != BRDF_SAMPLING_RES_THETA_H *</a:t>
            </a:r>
          </a:p>
          <a:p>
            <a:r>
              <a:rPr lang="en-US" altLang="zh-TW" dirty="0" smtClean="0">
                <a:ea typeface="新細明體" pitchFamily="18" charset="-120"/>
              </a:rPr>
              <a:t>		 BRDF_SAMPLING_RES_THETA_D *</a:t>
            </a:r>
          </a:p>
          <a:p>
            <a:r>
              <a:rPr lang="en-US" altLang="zh-TW" dirty="0" smtClean="0">
                <a:ea typeface="新細明體" pitchFamily="18" charset="-120"/>
              </a:rPr>
              <a:t>		 BRDF_SAMPLING_RES_PHI_D / 2) </a:t>
            </a:r>
          </a:p>
          <a:p>
            <a:r>
              <a:rPr lang="en-US" altLang="zh-TW" dirty="0" smtClean="0">
                <a:ea typeface="新細明體" pitchFamily="18" charset="-120"/>
              </a:rPr>
              <a:t>	{</a:t>
            </a:r>
          </a:p>
          <a:p>
            <a:r>
              <a:rPr lang="en-US" altLang="zh-TW" dirty="0" smtClean="0">
                <a:ea typeface="新細明體" pitchFamily="18" charset="-120"/>
              </a:rPr>
              <a:t>		</a:t>
            </a:r>
            <a:r>
              <a:rPr lang="en-US" altLang="zh-TW" dirty="0" err="1" smtClean="0">
                <a:ea typeface="新細明體" pitchFamily="18" charset="-120"/>
              </a:rPr>
              <a:t>fprintf</a:t>
            </a:r>
            <a:r>
              <a:rPr lang="en-US" altLang="zh-TW" dirty="0" smtClean="0">
                <a:ea typeface="新細明體" pitchFamily="18" charset="-120"/>
              </a:rPr>
              <a:t>(</a:t>
            </a:r>
            <a:r>
              <a:rPr lang="en-US" altLang="zh-TW" dirty="0" err="1" smtClean="0">
                <a:ea typeface="新細明體" pitchFamily="18" charset="-120"/>
              </a:rPr>
              <a:t>stderr</a:t>
            </a:r>
            <a:r>
              <a:rPr lang="en-US" altLang="zh-TW" dirty="0" smtClean="0">
                <a:ea typeface="新細明體" pitchFamily="18" charset="-120"/>
              </a:rPr>
              <a:t>, "Dimensions don't match\n");</a:t>
            </a:r>
          </a:p>
          <a:p>
            <a:r>
              <a:rPr lang="en-US" altLang="zh-TW" dirty="0" smtClean="0">
                <a:ea typeface="新細明體" pitchFamily="18" charset="-120"/>
              </a:rPr>
              <a:t>		</a:t>
            </a:r>
            <a:r>
              <a:rPr lang="en-US" altLang="zh-TW" dirty="0" err="1" smtClean="0">
                <a:ea typeface="新細明體" pitchFamily="18" charset="-120"/>
              </a:rPr>
              <a:t>fclose</a:t>
            </a:r>
            <a:r>
              <a:rPr lang="en-US" altLang="zh-TW" dirty="0" smtClean="0">
                <a:ea typeface="新細明體" pitchFamily="18" charset="-120"/>
              </a:rPr>
              <a:t>(f);</a:t>
            </a:r>
          </a:p>
          <a:p>
            <a:r>
              <a:rPr lang="en-US" altLang="zh-TW" dirty="0" smtClean="0">
                <a:ea typeface="新細明體" pitchFamily="18" charset="-120"/>
              </a:rPr>
              <a:t>		return false;</a:t>
            </a:r>
          </a:p>
          <a:p>
            <a:r>
              <a:rPr lang="en-US" altLang="zh-TW" dirty="0" smtClean="0">
                <a:ea typeface="新細明體" pitchFamily="18" charset="-120"/>
              </a:rPr>
              <a:t>	}</a:t>
            </a:r>
          </a:p>
          <a:p>
            <a:endParaRPr lang="en-US" altLang="zh-TW" dirty="0" smtClean="0">
              <a:ea typeface="新細明體" pitchFamily="18" charset="-120"/>
            </a:endParaRPr>
          </a:p>
          <a:p>
            <a:r>
              <a:rPr lang="en-US" altLang="zh-TW" dirty="0" smtClean="0">
                <a:ea typeface="新細明體" pitchFamily="18" charset="-120"/>
              </a:rPr>
              <a:t>	</a:t>
            </a:r>
            <a:r>
              <a:rPr lang="en-US" altLang="zh-TW" dirty="0" err="1" smtClean="0">
                <a:ea typeface="新細明體" pitchFamily="18" charset="-120"/>
              </a:rPr>
              <a:t>brdf</a:t>
            </a:r>
            <a:r>
              <a:rPr lang="en-US" altLang="zh-TW" dirty="0" smtClean="0">
                <a:ea typeface="新細明體" pitchFamily="18" charset="-120"/>
              </a:rPr>
              <a:t> = (double*) </a:t>
            </a:r>
            <a:r>
              <a:rPr lang="en-US" altLang="zh-TW" dirty="0" err="1" smtClean="0">
                <a:ea typeface="新細明體" pitchFamily="18" charset="-120"/>
              </a:rPr>
              <a:t>malloc</a:t>
            </a:r>
            <a:r>
              <a:rPr lang="en-US" altLang="zh-TW" dirty="0" smtClean="0">
                <a:ea typeface="新細明體" pitchFamily="18" charset="-120"/>
              </a:rPr>
              <a:t> (</a:t>
            </a:r>
            <a:r>
              <a:rPr lang="en-US" altLang="zh-TW" dirty="0" err="1" smtClean="0">
                <a:ea typeface="新細明體" pitchFamily="18" charset="-120"/>
              </a:rPr>
              <a:t>sizeof</a:t>
            </a:r>
            <a:r>
              <a:rPr lang="en-US" altLang="zh-TW" dirty="0" smtClean="0">
                <a:ea typeface="新細明體" pitchFamily="18" charset="-120"/>
              </a:rPr>
              <a:t>(double)*3*n);</a:t>
            </a:r>
          </a:p>
          <a:p>
            <a:r>
              <a:rPr lang="en-US" altLang="zh-TW" dirty="0" smtClean="0">
                <a:ea typeface="新細明體" pitchFamily="18" charset="-120"/>
              </a:rPr>
              <a:t>	</a:t>
            </a:r>
            <a:r>
              <a:rPr lang="en-US" altLang="zh-TW" dirty="0" err="1" smtClean="0">
                <a:ea typeface="新細明體" pitchFamily="18" charset="-120"/>
              </a:rPr>
              <a:t>fread</a:t>
            </a:r>
            <a:r>
              <a:rPr lang="en-US" altLang="zh-TW" dirty="0" smtClean="0">
                <a:ea typeface="新細明體" pitchFamily="18" charset="-120"/>
              </a:rPr>
              <a:t>(</a:t>
            </a:r>
            <a:r>
              <a:rPr lang="en-US" altLang="zh-TW" dirty="0" err="1" smtClean="0">
                <a:ea typeface="新細明體" pitchFamily="18" charset="-120"/>
              </a:rPr>
              <a:t>brdf</a:t>
            </a:r>
            <a:r>
              <a:rPr lang="en-US" altLang="zh-TW" dirty="0" smtClean="0">
                <a:ea typeface="新細明體" pitchFamily="18" charset="-120"/>
              </a:rPr>
              <a:t>, </a:t>
            </a:r>
            <a:r>
              <a:rPr lang="en-US" altLang="zh-TW" dirty="0" err="1" smtClean="0">
                <a:ea typeface="新細明體" pitchFamily="18" charset="-120"/>
              </a:rPr>
              <a:t>sizeof</a:t>
            </a:r>
            <a:r>
              <a:rPr lang="en-US" altLang="zh-TW" dirty="0" smtClean="0">
                <a:ea typeface="新細明體" pitchFamily="18" charset="-120"/>
              </a:rPr>
              <a:t>(double), 3*n, f);</a:t>
            </a:r>
          </a:p>
          <a:p>
            <a:endParaRPr lang="en-US" altLang="zh-TW" dirty="0" smtClean="0">
              <a:ea typeface="新細明體" pitchFamily="18" charset="-120"/>
            </a:endParaRPr>
          </a:p>
          <a:p>
            <a:r>
              <a:rPr lang="en-US" altLang="zh-TW" dirty="0" smtClean="0">
                <a:ea typeface="新細明體" pitchFamily="18" charset="-120"/>
              </a:rPr>
              <a:t>	</a:t>
            </a:r>
            <a:r>
              <a:rPr lang="en-US" altLang="zh-TW" dirty="0" err="1" smtClean="0">
                <a:ea typeface="新細明體" pitchFamily="18" charset="-120"/>
              </a:rPr>
              <a:t>fclose</a:t>
            </a:r>
            <a:r>
              <a:rPr lang="en-US" altLang="zh-TW" dirty="0" smtClean="0">
                <a:ea typeface="新細明體" pitchFamily="18" charset="-120"/>
              </a:rPr>
              <a:t>(f);</a:t>
            </a:r>
          </a:p>
          <a:p>
            <a:r>
              <a:rPr lang="en-US" altLang="zh-TW" dirty="0" smtClean="0">
                <a:ea typeface="新細明體" pitchFamily="18" charset="-120"/>
              </a:rPr>
              <a:t>	return true;</a:t>
            </a:r>
          </a:p>
          <a:p>
            <a:r>
              <a:rPr lang="en-US" altLang="zh-TW" dirty="0" smtClean="0">
                <a:ea typeface="新細明體" pitchFamily="18" charset="-120"/>
              </a:rPr>
              <a:t>}</a:t>
            </a:r>
            <a:endParaRPr lang="zh-TW" altLang="en-US" dirty="0" smtClean="0">
              <a:ea typeface="新細明體" pitchFamily="18" charset="-120"/>
            </a:endParaRPr>
          </a:p>
        </p:txBody>
      </p:sp>
      <p:sp>
        <p:nvSpPr>
          <p:cNvPr id="583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26613058-2A67-4975-9EAA-8F8E9B79BCEC}" type="slidenum">
              <a:rPr lang="en-US" altLang="zh-TW" sz="1300" smtClean="0"/>
              <a:pPr eaLnBrk="1" hangingPunct="1"/>
              <a:t>57</a:t>
            </a:fld>
            <a:endParaRPr lang="en-US" altLang="zh-TW" sz="130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mtClean="0">
                <a:hlinkClick r:id="rId3"/>
              </a:rPr>
              <a:t>http://people.csail.mit.edu/addy/research/ngan05_brdf_eval.pdf</a:t>
            </a:r>
            <a:endParaRPr lang="zh-TW" altLang="en-US" smtClean="0"/>
          </a:p>
        </p:txBody>
      </p:sp>
      <p:sp>
        <p:nvSpPr>
          <p:cNvPr id="839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603523BF-05B9-406B-A1A9-EC03A2E27B09}" type="slidenum">
              <a:rPr lang="en-US" altLang="zh-TW" sz="1300"/>
              <a:pPr>
                <a:spcBef>
                  <a:spcPct val="0"/>
                </a:spcBef>
              </a:pPr>
              <a:t>58</a:t>
            </a:fld>
            <a:endParaRPr lang="en-US" altLang="zh-TW"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mtClean="0">
                <a:ea typeface="新細明體" pitchFamily="18" charset="-120"/>
              </a:rPr>
              <a:t>http://www.opengl.org/sdk/docs/manglsl/xhtml/reflect.xml</a:t>
            </a:r>
            <a:endParaRPr lang="zh-TW" altLang="en-US" smtClean="0">
              <a:ea typeface="新細明體" pitchFamily="18" charset="-120"/>
            </a:endParaRPr>
          </a:p>
        </p:txBody>
      </p:sp>
      <p:sp>
        <p:nvSpPr>
          <p:cNvPr id="614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C490646E-7642-4BFC-9F95-6267EF4CC11B}" type="slidenum">
              <a:rPr lang="en-US" altLang="zh-TW" sz="1300" smtClean="0"/>
              <a:pPr eaLnBrk="1" hangingPunct="1"/>
              <a:t>11</a:t>
            </a:fld>
            <a:endParaRPr lang="en-US" altLang="zh-TW" sz="13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mtClean="0">
                <a:ea typeface="新細明體" pitchFamily="18" charset="-120"/>
              </a:rPr>
              <a:t>http://www.opengl.org/sdk/docs/manglsl/xhtml/refract.xml</a:t>
            </a:r>
            <a:endParaRPr lang="zh-TW" altLang="en-US" smtClean="0">
              <a:ea typeface="新細明體" pitchFamily="18" charset="-120"/>
            </a:endParaRPr>
          </a:p>
        </p:txBody>
      </p:sp>
      <p:sp>
        <p:nvSpPr>
          <p:cNvPr id="6246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19D34666-B25F-4AC2-A51C-E781940AD960}" type="slidenum">
              <a:rPr lang="en-US" altLang="zh-TW" sz="1300" smtClean="0"/>
              <a:pPr eaLnBrk="1" hangingPunct="1"/>
              <a:t>13</a:t>
            </a:fld>
            <a:endParaRPr lang="en-US" altLang="zh-TW" sz="13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mtClean="0">
                <a:ea typeface="新細明體" pitchFamily="18" charset="-120"/>
              </a:rPr>
              <a:t>http://www.opengl.org/sdk/docs/manglsl/xhtml/refract.xml</a:t>
            </a:r>
            <a:endParaRPr lang="zh-TW" altLang="en-US" smtClean="0">
              <a:ea typeface="新細明體" pitchFamily="18" charset="-120"/>
            </a:endParaRPr>
          </a:p>
        </p:txBody>
      </p:sp>
      <p:sp>
        <p:nvSpPr>
          <p:cNvPr id="6349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A4EAAAEF-6F98-44FC-9D0C-91228DCDD680}" type="slidenum">
              <a:rPr lang="en-US" altLang="zh-TW" sz="1300" smtClean="0"/>
              <a:pPr eaLnBrk="1" hangingPunct="1"/>
              <a:t>14</a:t>
            </a:fld>
            <a:endParaRPr lang="en-US" altLang="zh-TW" sz="13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6F38C-9223-40F0-B15B-20C73180C792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37172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mtClean="0">
                <a:ea typeface="新細明體" pitchFamily="18" charset="-120"/>
                <a:hlinkClick r:id="rId3"/>
              </a:rPr>
              <a:t>http://www.siggraph.org/education/materials/HyperGraph/raytrace/rt_java/raytrace.html</a:t>
            </a:r>
            <a:endParaRPr lang="zh-TW" altLang="en-US" smtClean="0">
              <a:ea typeface="新細明體" pitchFamily="18" charset="-120"/>
            </a:endParaRPr>
          </a:p>
        </p:txBody>
      </p:sp>
      <p:sp>
        <p:nvSpPr>
          <p:cNvPr id="655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758A249E-B889-4FEF-9B9F-FF93E0702E11}" type="slidenum">
              <a:rPr lang="en-US" altLang="zh-TW" sz="1300" smtClean="0"/>
              <a:pPr eaLnBrk="1" hangingPunct="1"/>
              <a:t>16</a:t>
            </a:fld>
            <a:endParaRPr lang="en-US" altLang="zh-TW" sz="13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mtClean="0">
                <a:ea typeface="新細明體" pitchFamily="18" charset="-120"/>
                <a:hlinkClick r:id="rId3"/>
              </a:rPr>
              <a:t>http://en.wikipedia.org/wiki/Quadric</a:t>
            </a:r>
            <a:endParaRPr lang="zh-TW" altLang="en-US" smtClean="0">
              <a:ea typeface="新細明體" pitchFamily="18" charset="-120"/>
            </a:endParaRPr>
          </a:p>
        </p:txBody>
      </p:sp>
      <p:sp>
        <p:nvSpPr>
          <p:cNvPr id="6656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AD39339A-D813-44F2-9CE7-93AED1B55566}" type="slidenum">
              <a:rPr lang="en-US" altLang="zh-TW" sz="1300" smtClean="0"/>
              <a:pPr eaLnBrk="1" hangingPunct="1"/>
              <a:t>29</a:t>
            </a:fld>
            <a:endParaRPr lang="en-US" altLang="zh-TW" sz="13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mtClean="0">
                <a:ea typeface="新細明體" pitchFamily="18" charset="-120"/>
              </a:rPr>
              <a:t>Ricci 1973</a:t>
            </a:r>
            <a:endParaRPr lang="zh-TW" altLang="en-US" smtClean="0">
              <a:ea typeface="新細明體" pitchFamily="18" charset="-120"/>
            </a:endParaRPr>
          </a:p>
        </p:txBody>
      </p:sp>
      <p:sp>
        <p:nvSpPr>
          <p:cNvPr id="5939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9E035902-D5EA-4080-A6EC-F85DDE633AA8}" type="slidenum">
              <a:rPr lang="en-US" altLang="zh-TW" sz="1300" smtClean="0"/>
              <a:pPr eaLnBrk="1" hangingPunct="1"/>
              <a:t>31</a:t>
            </a:fld>
            <a:endParaRPr lang="en-US" altLang="zh-TW" sz="13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E641C-2885-4330-A4F6-5027A867938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59711413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E5EAF-BEF4-43D1-BBB2-7EE111A00A7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25189611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51FA2-5D47-42FE-9DFA-16CF9935A7B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7815671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38B66-8553-4DF3-8905-252379F39AE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2355936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E8350-52C5-4008-901A-E4F26C99FC2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1955120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0E0E2-6C51-4580-AD7E-1B4EA588D8F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7521144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39E17-D5EB-45A2-ACEC-F617B541C23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7104452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9D590-8D1D-45DF-AB5E-4811DAAA273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5234338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C3E26-6F13-43CC-8B53-B7EE1CA7364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9329609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CBA52-4FA1-4236-8A18-74104B7FC07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4953760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1395C-B53B-4E87-93DF-71A2C146EBC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6222241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fld id="{020A6C82-5849-44D9-AA01-2BAECA7F838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ggraph.org/education/materials/HyperGraph/raytrace/rt_java/raytrace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hyperlink" Target="http://en.wikipedia.org/wiki/Paraboloid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Ellipsoid" TargetMode="Externa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ender3d.org/" TargetMode="External"/><Relationship Id="rId2" Type="http://schemas.openxmlformats.org/officeDocument/2006/relationships/hyperlink" Target="http://www.povray.org/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42900" y="428625"/>
            <a:ext cx="845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kumimoji="0" lang="en-US" altLang="zh-TW" sz="4400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kumimoji="0" lang="en-US" altLang="zh-TW" sz="4400" b="1" dirty="0" smtClean="0"/>
              <a:t>Computer </a:t>
            </a:r>
            <a:r>
              <a:rPr kumimoji="0" lang="en-US" altLang="zh-TW" sz="4400" b="1" dirty="0"/>
              <a:t>Graphics</a:t>
            </a:r>
          </a:p>
          <a:p>
            <a:pPr algn="ctr"/>
            <a:r>
              <a:rPr lang="en-US" altLang="zh-TW" sz="4400" dirty="0"/>
              <a:t>Ray tracing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371600" y="5357813"/>
            <a:ext cx="64008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kumimoji="0" lang="en-US" altLang="zh-TW" b="1">
                <a:ea typeface="標楷體" pitchFamily="65" charset="-120"/>
                <a:cs typeface="Times New Roman" pitchFamily="18" charset="0"/>
              </a:rPr>
              <a:t>Ming-Te Chi</a:t>
            </a:r>
          </a:p>
          <a:p>
            <a:pPr marL="342900" indent="-342900" algn="ctr">
              <a:spcBef>
                <a:spcPct val="20000"/>
              </a:spcBef>
            </a:pPr>
            <a:r>
              <a:rPr kumimoji="0" lang="en-US" altLang="zh-TW" b="1">
                <a:ea typeface="標楷體" pitchFamily="65" charset="-120"/>
                <a:cs typeface="Times New Roman" pitchFamily="18" charset="0"/>
              </a:rPr>
              <a:t>Department of Computer Science, </a:t>
            </a:r>
          </a:p>
          <a:p>
            <a:pPr marL="342900" indent="-342900" algn="ctr">
              <a:spcBef>
                <a:spcPct val="20000"/>
              </a:spcBef>
            </a:pPr>
            <a:r>
              <a:rPr kumimoji="0" lang="en-US" altLang="zh-TW" b="1">
                <a:ea typeface="標楷體" pitchFamily="65" charset="-120"/>
                <a:cs typeface="Times New Roman" pitchFamily="18" charset="0"/>
              </a:rPr>
              <a:t>National Chengchi University</a:t>
            </a:r>
            <a:endParaRPr kumimoji="0" lang="zh-TW" altLang="en-US" sz="3600" b="1">
              <a:solidFill>
                <a:srgbClr val="00FF00"/>
              </a:solidFill>
              <a:ea typeface="標楷體" pitchFamily="65" charset="-12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kumimoji="0" lang="zh-TW" altLang="en-US" sz="3200">
              <a:ea typeface="標楷體" pitchFamily="65" charset="-12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kumimoji="0" lang="en-US" altLang="zh-TW" sz="3200"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2117725"/>
            <a:ext cx="324167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lvl="1" eaLnBrk="1" hangingPunct="1"/>
            <a:fld id="{F7B4EDBA-CA76-4CD4-8605-F4B71A8849B2}" type="slidenum">
              <a:rPr lang="es-ES" altLang="zh-TW"/>
              <a:pPr lvl="1" eaLnBrk="1" hangingPunct="1"/>
              <a:t>10</a:t>
            </a:fld>
            <a:endParaRPr lang="es-ES" altLang="zh-TW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Reflection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Must follow shadow rays off reflecting or transmitting surfaces</a:t>
            </a:r>
          </a:p>
          <a:p>
            <a:r>
              <a:rPr lang="en-US" altLang="zh-TW" smtClean="0"/>
              <a:t>Process is recursive</a:t>
            </a:r>
          </a:p>
        </p:txBody>
      </p:sp>
      <p:pic>
        <p:nvPicPr>
          <p:cNvPr id="19461" name="Picture 4" descr="an13f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3786188"/>
            <a:ext cx="21844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smtClean="0"/>
              <a:t>Computing a Reflected Ray</a:t>
            </a:r>
            <a:endParaRPr lang="zh-TW" altLang="en-US" smtClean="0"/>
          </a:p>
        </p:txBody>
      </p:sp>
      <p:sp>
        <p:nvSpPr>
          <p:cNvPr id="20483" name="內容版面配置區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357188" y="1600200"/>
            <a:ext cx="4643437" cy="4525963"/>
          </a:xfrm>
          <a:blipFill rotWithShape="1">
            <a:blip r:embed="rId3"/>
            <a:stretch>
              <a:fillRect l="-2102" t="-1078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cxnSp>
        <p:nvCxnSpPr>
          <p:cNvPr id="5" name="直線接點 4"/>
          <p:cNvCxnSpPr/>
          <p:nvPr/>
        </p:nvCxnSpPr>
        <p:spPr>
          <a:xfrm>
            <a:off x="5643563" y="4500563"/>
            <a:ext cx="2714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/>
          <p:nvPr/>
        </p:nvCxnSpPr>
        <p:spPr>
          <a:xfrm rot="5400000" flipH="1" flipV="1">
            <a:off x="5892800" y="3465513"/>
            <a:ext cx="207327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6" name="文字方塊 7"/>
          <p:cNvSpPr txBox="1">
            <a:spLocks noChangeArrowheads="1"/>
          </p:cNvSpPr>
          <p:nvPr/>
        </p:nvSpPr>
        <p:spPr bwMode="auto">
          <a:xfrm>
            <a:off x="6643688" y="2571750"/>
            <a:ext cx="642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N</a:t>
            </a:r>
            <a:endParaRPr lang="zh-TW" altLang="en-US"/>
          </a:p>
        </p:txBody>
      </p:sp>
      <p:cxnSp>
        <p:nvCxnSpPr>
          <p:cNvPr id="10" name="直線單箭頭接點 9"/>
          <p:cNvCxnSpPr/>
          <p:nvPr/>
        </p:nvCxnSpPr>
        <p:spPr>
          <a:xfrm flipV="1">
            <a:off x="6929438" y="3071813"/>
            <a:ext cx="1571625" cy="14287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rot="10800000">
            <a:off x="5286375" y="3071813"/>
            <a:ext cx="1652588" cy="14382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>
            <a:off x="6929438" y="3071813"/>
            <a:ext cx="157162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>
            <a:off x="5357813" y="3071813"/>
            <a:ext cx="157162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1" name="文字方塊 20"/>
          <p:cNvSpPr txBox="1">
            <a:spLocks noChangeArrowheads="1"/>
          </p:cNvSpPr>
          <p:nvPr/>
        </p:nvSpPr>
        <p:spPr bwMode="auto">
          <a:xfrm>
            <a:off x="7429500" y="2752725"/>
            <a:ext cx="285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S</a:t>
            </a:r>
            <a:endParaRPr lang="zh-TW" altLang="en-US"/>
          </a:p>
        </p:txBody>
      </p:sp>
      <p:sp>
        <p:nvSpPr>
          <p:cNvPr id="20492" name="文字方塊 22"/>
          <p:cNvSpPr txBox="1">
            <a:spLocks noChangeArrowheads="1"/>
          </p:cNvSpPr>
          <p:nvPr/>
        </p:nvSpPr>
        <p:spPr bwMode="auto">
          <a:xfrm>
            <a:off x="6000750" y="2714625"/>
            <a:ext cx="285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S</a:t>
            </a:r>
            <a:endParaRPr lang="zh-TW" altLang="en-US"/>
          </a:p>
        </p:txBody>
      </p:sp>
      <p:sp>
        <p:nvSpPr>
          <p:cNvPr id="20493" name="文字方塊 23"/>
          <p:cNvSpPr txBox="1">
            <a:spLocks noChangeArrowheads="1"/>
          </p:cNvSpPr>
          <p:nvPr/>
        </p:nvSpPr>
        <p:spPr bwMode="auto">
          <a:xfrm>
            <a:off x="6929438" y="3895725"/>
            <a:ext cx="285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Ɵ</a:t>
            </a:r>
            <a:endParaRPr lang="zh-TW" altLang="en-US"/>
          </a:p>
        </p:txBody>
      </p:sp>
      <p:sp>
        <p:nvSpPr>
          <p:cNvPr id="20494" name="文字方塊 24"/>
          <p:cNvSpPr txBox="1">
            <a:spLocks noChangeArrowheads="1"/>
          </p:cNvSpPr>
          <p:nvPr/>
        </p:nvSpPr>
        <p:spPr bwMode="auto">
          <a:xfrm>
            <a:off x="6572250" y="3895725"/>
            <a:ext cx="285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Ɵ</a:t>
            </a:r>
            <a:endParaRPr lang="zh-TW" altLang="en-US"/>
          </a:p>
        </p:txBody>
      </p:sp>
      <p:sp>
        <p:nvSpPr>
          <p:cNvPr id="20495" name="文字方塊 25"/>
          <p:cNvSpPr txBox="1">
            <a:spLocks noChangeArrowheads="1"/>
          </p:cNvSpPr>
          <p:nvPr/>
        </p:nvSpPr>
        <p:spPr bwMode="auto">
          <a:xfrm>
            <a:off x="4929188" y="3214688"/>
            <a:ext cx="642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b="1"/>
              <a:t>R</a:t>
            </a:r>
            <a:r>
              <a:rPr lang="en-US" altLang="zh-TW"/>
              <a:t>in</a:t>
            </a:r>
            <a:endParaRPr lang="zh-TW" altLang="en-US"/>
          </a:p>
        </p:txBody>
      </p:sp>
      <p:sp>
        <p:nvSpPr>
          <p:cNvPr id="20496" name="文字方塊 26"/>
          <p:cNvSpPr txBox="1">
            <a:spLocks noChangeArrowheads="1"/>
          </p:cNvSpPr>
          <p:nvPr/>
        </p:nvSpPr>
        <p:spPr bwMode="auto">
          <a:xfrm>
            <a:off x="8286750" y="3182938"/>
            <a:ext cx="857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b="1"/>
              <a:t>R</a:t>
            </a:r>
            <a:r>
              <a:rPr lang="en-US" altLang="zh-TW"/>
              <a:t>out</a:t>
            </a:r>
            <a:endParaRPr lang="zh-TW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siggraph.org/education/materials/HyperGraph/raytrace/images/rtrace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714375"/>
            <a:ext cx="3048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6" name="Picture 4" descr="http://www.siggraph.org/education/materials/HyperGraph/raytrace/images/rtrace1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644900"/>
            <a:ext cx="3048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8" name="Picture 6" descr="http://www.siggraph.org/education/materials/HyperGraph/raytrace/images/rtrace1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3644900"/>
            <a:ext cx="3048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矩形 6"/>
          <p:cNvSpPr>
            <a:spLocks noChangeArrowheads="1"/>
          </p:cNvSpPr>
          <p:nvPr/>
        </p:nvSpPr>
        <p:spPr bwMode="auto">
          <a:xfrm>
            <a:off x="2701925" y="2786063"/>
            <a:ext cx="3740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TW" i="1"/>
              <a:t>Scene with no reflection rays</a:t>
            </a:r>
            <a:endParaRPr lang="zh-TW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77813" y="5643563"/>
            <a:ext cx="42941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TW" i="1"/>
              <a:t>Scene with one layer of reflection</a:t>
            </a:r>
            <a:endParaRPr lang="zh-TW" alt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572000" y="5643563"/>
            <a:ext cx="4294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TW" i="1"/>
              <a:t>Scene with two layer of reflection</a:t>
            </a:r>
            <a:endParaRPr lang="zh-TW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lvl="1" eaLnBrk="1" hangingPunct="1"/>
            <a:fld id="{770F5C66-A628-4A85-A2EB-78FBC68B1831}" type="slidenum">
              <a:rPr lang="es-ES" altLang="zh-TW"/>
              <a:pPr lvl="1" eaLnBrk="1" hangingPunct="1"/>
              <a:t>13</a:t>
            </a:fld>
            <a:endParaRPr lang="es-ES" altLang="zh-TW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6629400" cy="1066800"/>
          </a:xfrm>
        </p:spPr>
        <p:txBody>
          <a:bodyPr/>
          <a:lstStyle/>
          <a:p>
            <a:r>
              <a:rPr lang="en-US" altLang="zh-TW" smtClean="0"/>
              <a:t>Transmission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 smtClean="0"/>
          </a:p>
        </p:txBody>
      </p:sp>
      <p:pic>
        <p:nvPicPr>
          <p:cNvPr id="22533" name="Picture 4" descr="an13f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00" y="1500188"/>
            <a:ext cx="21844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7" descr="http://www.siggraph.org/education/materials/HyperGraph/raytrace/images/rtrace7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3929063"/>
            <a:ext cx="3048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9" descr="http://www.siggraph.org/education/materials/HyperGraph/raytrace/images/rtrace8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3929063"/>
            <a:ext cx="3048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Transformed ray</a:t>
            </a:r>
            <a:endParaRPr lang="zh-TW" altLang="en-US" smtClean="0"/>
          </a:p>
        </p:txBody>
      </p:sp>
      <p:sp>
        <p:nvSpPr>
          <p:cNvPr id="3" name="內容版面配置區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46856" y="1598066"/>
            <a:ext cx="8229600" cy="4525963"/>
          </a:xfrm>
          <a:blipFill rotWithShape="1">
            <a:blip r:embed="rId3"/>
            <a:stretch>
              <a:fillRect l="-1630" t="-1750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4" name="矩形 3"/>
          <p:cNvSpPr/>
          <p:nvPr/>
        </p:nvSpPr>
        <p:spPr>
          <a:xfrm>
            <a:off x="7164388" y="1773238"/>
            <a:ext cx="1511300" cy="20875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6" name="直線單箭頭接點 5"/>
          <p:cNvCxnSpPr>
            <a:stCxn id="4" idx="1"/>
          </p:cNvCxnSpPr>
          <p:nvPr/>
        </p:nvCxnSpPr>
        <p:spPr>
          <a:xfrm flipH="1">
            <a:off x="6011863" y="2816225"/>
            <a:ext cx="115252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>
            <a:stCxn id="4" idx="1"/>
          </p:cNvCxnSpPr>
          <p:nvPr/>
        </p:nvCxnSpPr>
        <p:spPr>
          <a:xfrm>
            <a:off x="7164388" y="2816225"/>
            <a:ext cx="1079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9" name="文字方塊 8"/>
          <p:cNvSpPr txBox="1">
            <a:spLocks noChangeArrowheads="1"/>
          </p:cNvSpPr>
          <p:nvPr/>
        </p:nvSpPr>
        <p:spPr bwMode="auto">
          <a:xfrm>
            <a:off x="5553075" y="2586038"/>
            <a:ext cx="504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N</a:t>
            </a:r>
            <a:endParaRPr lang="zh-TW" altLang="en-US"/>
          </a:p>
        </p:txBody>
      </p:sp>
      <p:cxnSp>
        <p:nvCxnSpPr>
          <p:cNvPr id="11" name="直線單箭頭接點 10"/>
          <p:cNvCxnSpPr>
            <a:endCxn id="4" idx="1"/>
          </p:cNvCxnSpPr>
          <p:nvPr/>
        </p:nvCxnSpPr>
        <p:spPr>
          <a:xfrm>
            <a:off x="6372225" y="1989138"/>
            <a:ext cx="792163" cy="82708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flipH="1">
            <a:off x="6372225" y="2816225"/>
            <a:ext cx="792163" cy="90011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2" name="文字方塊 14"/>
          <p:cNvSpPr txBox="1">
            <a:spLocks noChangeArrowheads="1"/>
          </p:cNvSpPr>
          <p:nvPr/>
        </p:nvSpPr>
        <p:spPr bwMode="auto">
          <a:xfrm>
            <a:off x="6011863" y="1700213"/>
            <a:ext cx="2428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d</a:t>
            </a:r>
            <a:endParaRPr lang="zh-TW" altLang="en-US"/>
          </a:p>
        </p:txBody>
      </p:sp>
      <p:cxnSp>
        <p:nvCxnSpPr>
          <p:cNvPr id="17" name="直線單箭頭接點 16"/>
          <p:cNvCxnSpPr/>
          <p:nvPr/>
        </p:nvCxnSpPr>
        <p:spPr>
          <a:xfrm>
            <a:off x="7164388" y="2816225"/>
            <a:ext cx="1079500" cy="61277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4" name="文字方塊 19"/>
          <p:cNvSpPr txBox="1">
            <a:spLocks noChangeArrowheads="1"/>
          </p:cNvSpPr>
          <p:nvPr/>
        </p:nvSpPr>
        <p:spPr bwMode="auto">
          <a:xfrm>
            <a:off x="6134100" y="3500438"/>
            <a:ext cx="454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r</a:t>
            </a:r>
            <a:endParaRPr lang="zh-TW" altLang="en-US"/>
          </a:p>
        </p:txBody>
      </p:sp>
      <p:sp>
        <p:nvSpPr>
          <p:cNvPr id="23565" name="文字方塊 20"/>
          <p:cNvSpPr txBox="1">
            <a:spLocks noChangeArrowheads="1"/>
          </p:cNvSpPr>
          <p:nvPr/>
        </p:nvSpPr>
        <p:spPr bwMode="auto">
          <a:xfrm>
            <a:off x="8243888" y="3500438"/>
            <a:ext cx="43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t</a:t>
            </a:r>
            <a:endParaRPr lang="zh-TW" altLang="en-US"/>
          </a:p>
        </p:txBody>
      </p:sp>
      <p:sp>
        <p:nvSpPr>
          <p:cNvPr id="23566" name="文字方塊 21"/>
          <p:cNvSpPr txBox="1">
            <a:spLocks noChangeArrowheads="1"/>
          </p:cNvSpPr>
          <p:nvPr/>
        </p:nvSpPr>
        <p:spPr bwMode="auto">
          <a:xfrm>
            <a:off x="6588125" y="2420938"/>
            <a:ext cx="2873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az-Cyrl-AZ" altLang="zh-TW"/>
              <a:t>θ</a:t>
            </a:r>
            <a:endParaRPr lang="zh-TW" altLang="en-US"/>
          </a:p>
        </p:txBody>
      </p:sp>
      <p:sp>
        <p:nvSpPr>
          <p:cNvPr id="23567" name="文字方塊 22"/>
          <p:cNvSpPr txBox="1">
            <a:spLocks noChangeArrowheads="1"/>
          </p:cNvSpPr>
          <p:nvPr/>
        </p:nvSpPr>
        <p:spPr bwMode="auto">
          <a:xfrm>
            <a:off x="6588125" y="2751138"/>
            <a:ext cx="2873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az-Cyrl-AZ" altLang="zh-TW"/>
              <a:t>θ</a:t>
            </a:r>
            <a:endParaRPr lang="zh-TW" altLang="en-US"/>
          </a:p>
        </p:txBody>
      </p:sp>
      <p:sp>
        <p:nvSpPr>
          <p:cNvPr id="24" name="文字方塊 2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452320" y="2679303"/>
            <a:ext cx="288032" cy="461665"/>
          </a:xfrm>
          <a:prstGeom prst="rect">
            <a:avLst/>
          </a:prstGeom>
          <a:blipFill rotWithShape="1">
            <a:blip r:embed="rId4"/>
            <a:stretch>
              <a:fillRect l="-4167" r="-41667" b="-12000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lvl="1" eaLnBrk="1" hangingPunct="1"/>
            <a:fld id="{687769FC-121C-4A72-B6F7-BB84C430467B}" type="slidenum">
              <a:rPr lang="es-ES" altLang="zh-TW"/>
              <a:pPr lvl="1" eaLnBrk="1" hangingPunct="1"/>
              <a:t>15</a:t>
            </a:fld>
            <a:endParaRPr lang="es-ES" altLang="zh-TW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Ray Trees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 smtClean="0"/>
          </a:p>
        </p:txBody>
      </p:sp>
      <p:pic>
        <p:nvPicPr>
          <p:cNvPr id="26629" name="Picture 4" descr="an13f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143125"/>
            <a:ext cx="4311650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4" descr="an13f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1724025"/>
            <a:ext cx="3108325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 smtClean="0">
                <a:hlinkClick r:id="rId3" action="ppaction://hlinkfile"/>
              </a:rPr>
              <a:t>A Ray Tracing demonstration program</a:t>
            </a:r>
            <a:endParaRPr lang="zh-TW" altLang="en-US" sz="4000" dirty="0" smtClean="0"/>
          </a:p>
        </p:txBody>
      </p:sp>
      <p:sp>
        <p:nvSpPr>
          <p:cNvPr id="276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1643063"/>
            <a:ext cx="7515225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lvl="1" eaLnBrk="1" hangingPunct="1"/>
            <a:fld id="{CF1898D6-CC07-42F0-B9F0-7115741BCAE7}" type="slidenum">
              <a:rPr lang="es-ES" altLang="zh-TW"/>
              <a:pPr lvl="1" eaLnBrk="1" hangingPunct="1"/>
              <a:t>17</a:t>
            </a:fld>
            <a:endParaRPr lang="es-ES" altLang="zh-TW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Diffuse Surfaces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Theoretically the scattering at each point of intersection generates an infinite number of new rays that should be traced</a:t>
            </a:r>
          </a:p>
          <a:p>
            <a:r>
              <a:rPr lang="en-US" altLang="zh-TW" smtClean="0"/>
              <a:t>In practice, we only trace the </a:t>
            </a:r>
            <a:r>
              <a:rPr lang="en-US" altLang="zh-TW" b="1" i="1" smtClean="0"/>
              <a:t>transmitted</a:t>
            </a:r>
            <a:r>
              <a:rPr lang="en-US" altLang="zh-TW" smtClean="0"/>
              <a:t> and </a:t>
            </a:r>
            <a:r>
              <a:rPr lang="en-US" altLang="zh-TW" b="1" i="1" smtClean="0"/>
              <a:t>reflected</a:t>
            </a:r>
            <a:r>
              <a:rPr lang="en-US" altLang="zh-TW" smtClean="0"/>
              <a:t> rays, but use the Phong model to compute shade at point of intersection</a:t>
            </a:r>
          </a:p>
          <a:p>
            <a:r>
              <a:rPr lang="en-US" altLang="zh-TW" smtClean="0"/>
              <a:t>Radiosity works best for perfectly diffuse (Lambertian) surfaces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lvl="1" eaLnBrk="1" hangingPunct="1"/>
            <a:fld id="{89250957-1003-4F4D-8B75-757325B0AB09}" type="slidenum">
              <a:rPr lang="es-ES" altLang="zh-TW"/>
              <a:pPr lvl="1" eaLnBrk="1" hangingPunct="1"/>
              <a:t>18</a:t>
            </a:fld>
            <a:endParaRPr lang="es-ES" altLang="zh-TW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Building a Ray Tracer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mtClean="0"/>
              <a:t>Best expressed recursively</a:t>
            </a:r>
          </a:p>
          <a:p>
            <a:pPr>
              <a:lnSpc>
                <a:spcPct val="90000"/>
              </a:lnSpc>
            </a:pPr>
            <a:r>
              <a:rPr lang="en-US" altLang="zh-TW" smtClean="0"/>
              <a:t>Can remove recursion later</a:t>
            </a:r>
          </a:p>
          <a:p>
            <a:pPr>
              <a:lnSpc>
                <a:spcPct val="90000"/>
              </a:lnSpc>
            </a:pPr>
            <a:r>
              <a:rPr lang="en-US" altLang="zh-TW" smtClean="0"/>
              <a:t>Image based approach</a:t>
            </a:r>
          </a:p>
          <a:p>
            <a:pPr lvl="1">
              <a:lnSpc>
                <a:spcPct val="90000"/>
              </a:lnSpc>
            </a:pPr>
            <a:r>
              <a:rPr lang="en-US" altLang="zh-TW" smtClean="0">
                <a:ea typeface="ＭＳ Ｐゴシック" pitchFamily="34" charset="-128"/>
              </a:rPr>
              <a:t>For each ray …….</a:t>
            </a:r>
          </a:p>
          <a:p>
            <a:pPr>
              <a:lnSpc>
                <a:spcPct val="90000"/>
              </a:lnSpc>
            </a:pPr>
            <a:r>
              <a:rPr lang="en-US" altLang="zh-TW" smtClean="0"/>
              <a:t>Find intersection with closest surface</a:t>
            </a:r>
          </a:p>
          <a:p>
            <a:pPr lvl="1">
              <a:lnSpc>
                <a:spcPct val="90000"/>
              </a:lnSpc>
            </a:pPr>
            <a:r>
              <a:rPr lang="en-US" altLang="zh-TW" smtClean="0">
                <a:ea typeface="ＭＳ Ｐゴシック" pitchFamily="34" charset="-128"/>
              </a:rPr>
              <a:t>Need whole object database available</a:t>
            </a:r>
          </a:p>
          <a:p>
            <a:pPr lvl="1">
              <a:lnSpc>
                <a:spcPct val="90000"/>
              </a:lnSpc>
            </a:pPr>
            <a:r>
              <a:rPr lang="en-US" altLang="zh-TW" smtClean="0">
                <a:ea typeface="ＭＳ Ｐゴシック" pitchFamily="34" charset="-128"/>
              </a:rPr>
              <a:t>Complexity of calculation limits object types</a:t>
            </a:r>
          </a:p>
          <a:p>
            <a:pPr>
              <a:lnSpc>
                <a:spcPct val="90000"/>
              </a:lnSpc>
            </a:pPr>
            <a:r>
              <a:rPr lang="en-US" altLang="zh-TW" smtClean="0"/>
              <a:t>Compute lighting at surface</a:t>
            </a:r>
          </a:p>
          <a:p>
            <a:pPr>
              <a:lnSpc>
                <a:spcPct val="90000"/>
              </a:lnSpc>
            </a:pPr>
            <a:r>
              <a:rPr lang="en-US" altLang="zh-TW" smtClean="0"/>
              <a:t>Trace reflected and transmitted rays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lvl="1" eaLnBrk="1" hangingPunct="1"/>
            <a:fld id="{1C057494-DE6D-47BA-80D3-49E64EB47B32}" type="slidenum">
              <a:rPr lang="es-ES" altLang="zh-TW"/>
              <a:pPr lvl="1" eaLnBrk="1" hangingPunct="1"/>
              <a:t>19</a:t>
            </a:fld>
            <a:endParaRPr lang="es-ES" altLang="zh-TW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When to stop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Some light will be absorbed at each intersection</a:t>
            </a:r>
          </a:p>
          <a:p>
            <a:pPr lvl="1"/>
            <a:r>
              <a:rPr lang="en-US" altLang="zh-TW" smtClean="0">
                <a:ea typeface="ＭＳ Ｐゴシック" pitchFamily="34" charset="-128"/>
              </a:rPr>
              <a:t>Track amount left</a:t>
            </a:r>
          </a:p>
          <a:p>
            <a:r>
              <a:rPr lang="en-US" altLang="zh-TW" smtClean="0"/>
              <a:t>Ignore rays that go off to infinity</a:t>
            </a:r>
          </a:p>
          <a:p>
            <a:pPr lvl="1"/>
            <a:r>
              <a:rPr lang="en-US" altLang="zh-TW" smtClean="0">
                <a:ea typeface="ＭＳ Ｐゴシック" pitchFamily="34" charset="-128"/>
              </a:rPr>
              <a:t>Put large sphere around problem</a:t>
            </a:r>
          </a:p>
          <a:p>
            <a:r>
              <a:rPr lang="en-US" altLang="zh-TW" smtClean="0"/>
              <a:t>Count steps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Global Illumination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Ray tracing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Rendering equation</a:t>
            </a:r>
          </a:p>
          <a:p>
            <a:endParaRPr lang="en-US" altLang="zh-TW" dirty="0" smtClean="0"/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ACBCA1EF-1E75-41DE-B479-8BFD02C360A2}" type="slidenum">
              <a:rPr lang="es-ES" altLang="zh-TW" sz="2400">
                <a:latin typeface="Times New Roman" panose="02020603050405020304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s-ES" altLang="zh-TW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32767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lvl="1" eaLnBrk="1" hangingPunct="1"/>
            <a:fld id="{EC931348-ED24-4D60-B62E-6729101080DA}" type="slidenum">
              <a:rPr lang="es-ES" altLang="zh-TW"/>
              <a:pPr lvl="1" eaLnBrk="1" hangingPunct="1"/>
              <a:t>20</a:t>
            </a:fld>
            <a:endParaRPr lang="es-ES" altLang="zh-TW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Recursive Ray Tracer(1/3)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01050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zh-TW" sz="2800" b="1" dirty="0" smtClean="0">
                <a:latin typeface="Courier New" pitchFamily="49" charset="0"/>
              </a:rPr>
              <a:t>color c = trace(point p, vector d, </a:t>
            </a:r>
            <a:r>
              <a:rPr lang="en-US" altLang="zh-TW" sz="2800" b="1" dirty="0" err="1" smtClean="0">
                <a:latin typeface="Courier New" pitchFamily="49" charset="0"/>
              </a:rPr>
              <a:t>int</a:t>
            </a:r>
            <a:r>
              <a:rPr lang="en-US" altLang="zh-TW" sz="2800" b="1" dirty="0" smtClean="0">
                <a:latin typeface="Courier New" pitchFamily="49" charset="0"/>
              </a:rPr>
              <a:t> step)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zh-TW" sz="2800" b="1" dirty="0" smtClean="0">
                <a:latin typeface="Courier New" pitchFamily="49" charset="0"/>
              </a:rPr>
              <a:t>{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zh-TW" sz="2800" b="1" dirty="0" smtClean="0">
                <a:latin typeface="Courier New" pitchFamily="49" charset="0"/>
              </a:rPr>
              <a:t>  color local, reflected, transmitted;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zh-TW" sz="2800" b="1" dirty="0" smtClean="0">
                <a:latin typeface="Courier New" pitchFamily="49" charset="0"/>
              </a:rPr>
              <a:t>  point q;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zh-TW" sz="2800" b="1" dirty="0" smtClean="0">
                <a:latin typeface="Courier New" pitchFamily="49" charset="0"/>
              </a:rPr>
              <a:t>  normal n;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zh-TW" sz="2800" b="1" dirty="0" smtClean="0">
              <a:latin typeface="Courier New" pitchFamily="49" charset="0"/>
            </a:endParaRPr>
          </a:p>
          <a:p>
            <a:pPr marL="1168400" indent="-1168400">
              <a:lnSpc>
                <a:spcPct val="90000"/>
              </a:lnSpc>
              <a:buFontTx/>
              <a:buNone/>
              <a:defRPr/>
            </a:pPr>
            <a:r>
              <a:rPr lang="en-US" altLang="zh-TW" sz="2800" b="1" dirty="0" smtClean="0">
                <a:latin typeface="Courier New" pitchFamily="49" charset="0"/>
              </a:rPr>
              <a:t>  if(step &gt; max)                       return(</a:t>
            </a:r>
            <a:r>
              <a:rPr lang="en-US" altLang="zh-TW" sz="2800" b="1" dirty="0" err="1" smtClean="0">
                <a:latin typeface="Courier New" pitchFamily="49" charset="0"/>
              </a:rPr>
              <a:t>background_color</a:t>
            </a:r>
            <a:r>
              <a:rPr lang="en-US" altLang="zh-TW" sz="2800" b="1" dirty="0" smtClean="0">
                <a:latin typeface="Courier New" pitchFamily="49" charset="0"/>
              </a:rPr>
              <a:t>);</a:t>
            </a:r>
          </a:p>
        </p:txBody>
      </p:sp>
      <p:sp>
        <p:nvSpPr>
          <p:cNvPr id="6" name="橢圓 5"/>
          <p:cNvSpPr/>
          <p:nvPr/>
        </p:nvSpPr>
        <p:spPr>
          <a:xfrm>
            <a:off x="6072188" y="3644900"/>
            <a:ext cx="285750" cy="2841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8" name="直線單箭頭接點 7"/>
          <p:cNvCxnSpPr>
            <a:stCxn id="6" idx="5"/>
          </p:cNvCxnSpPr>
          <p:nvPr/>
        </p:nvCxnSpPr>
        <p:spPr>
          <a:xfrm rot="16200000" flipH="1">
            <a:off x="6209507" y="3994944"/>
            <a:ext cx="969962" cy="755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1" name="文字方塊 8"/>
          <p:cNvSpPr txBox="1">
            <a:spLocks noChangeArrowheads="1"/>
          </p:cNvSpPr>
          <p:nvPr/>
        </p:nvSpPr>
        <p:spPr bwMode="auto">
          <a:xfrm>
            <a:off x="6786563" y="4071938"/>
            <a:ext cx="428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d</a:t>
            </a:r>
            <a:endParaRPr lang="zh-TW" altLang="en-US"/>
          </a:p>
        </p:txBody>
      </p:sp>
      <p:sp>
        <p:nvSpPr>
          <p:cNvPr id="31752" name="文字方塊 9"/>
          <p:cNvSpPr txBox="1">
            <a:spLocks noChangeArrowheads="1"/>
          </p:cNvSpPr>
          <p:nvPr/>
        </p:nvSpPr>
        <p:spPr bwMode="auto">
          <a:xfrm>
            <a:off x="5929313" y="3786188"/>
            <a:ext cx="5000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/>
              <a:t>p</a:t>
            </a:r>
            <a:endParaRPr lang="zh-TW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lvl="1" eaLnBrk="1" hangingPunct="1"/>
            <a:fld id="{B9424A79-F650-48A0-82DF-4DD2B607FF49}" type="slidenum">
              <a:rPr lang="es-ES" altLang="zh-TW"/>
              <a:pPr lvl="1" eaLnBrk="1" hangingPunct="1"/>
              <a:t>21</a:t>
            </a:fld>
            <a:endParaRPr lang="es-ES" altLang="zh-TW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Recursive Ray Tracer (2/3)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zh-TW" sz="2800" b="1" dirty="0" smtClean="0">
                <a:latin typeface="Courier New" pitchFamily="49" charset="0"/>
              </a:rPr>
              <a:t>q = intersect(p, d, status);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zh-TW" sz="2800" b="1" dirty="0" smtClean="0">
              <a:latin typeface="Courier New" pitchFamily="49" charset="0"/>
            </a:endParaRPr>
          </a:p>
          <a:p>
            <a:pPr marL="804863" indent="-804863">
              <a:lnSpc>
                <a:spcPct val="90000"/>
              </a:lnSpc>
              <a:buFontTx/>
              <a:buNone/>
              <a:defRPr/>
            </a:pPr>
            <a:r>
              <a:rPr lang="en-US" altLang="zh-TW" sz="2800" b="1" dirty="0" smtClean="0">
                <a:latin typeface="Courier New" pitchFamily="49" charset="0"/>
              </a:rPr>
              <a:t>if(status==</a:t>
            </a:r>
            <a:r>
              <a:rPr lang="en-US" altLang="zh-TW" sz="2800" b="1" dirty="0" err="1" smtClean="0">
                <a:latin typeface="Courier New" pitchFamily="49" charset="0"/>
              </a:rPr>
              <a:t>light_source</a:t>
            </a:r>
            <a:r>
              <a:rPr lang="en-US" altLang="zh-TW" sz="2800" b="1" dirty="0" smtClean="0">
                <a:latin typeface="Courier New" pitchFamily="49" charset="0"/>
              </a:rPr>
              <a:t>) return(</a:t>
            </a:r>
            <a:r>
              <a:rPr lang="en-US" altLang="zh-TW" sz="2800" b="1" dirty="0" err="1" smtClean="0">
                <a:latin typeface="Courier New" pitchFamily="49" charset="0"/>
              </a:rPr>
              <a:t>light_source_color</a:t>
            </a:r>
            <a:r>
              <a:rPr lang="en-US" altLang="zh-TW" sz="2800" b="1" dirty="0" smtClean="0">
                <a:latin typeface="Courier New" pitchFamily="49" charset="0"/>
              </a:rPr>
              <a:t>);</a:t>
            </a:r>
          </a:p>
          <a:p>
            <a:pPr marL="804863" indent="-804863">
              <a:lnSpc>
                <a:spcPct val="90000"/>
              </a:lnSpc>
              <a:buFontTx/>
              <a:buNone/>
              <a:defRPr/>
            </a:pPr>
            <a:r>
              <a:rPr lang="en-US" altLang="zh-TW" sz="2800" b="1" dirty="0" smtClean="0">
                <a:latin typeface="Courier New" pitchFamily="49" charset="0"/>
              </a:rPr>
              <a:t>if(status==</a:t>
            </a:r>
            <a:r>
              <a:rPr lang="en-US" altLang="zh-TW" sz="2800" b="1" dirty="0" err="1" smtClean="0">
                <a:latin typeface="Courier New" pitchFamily="49" charset="0"/>
              </a:rPr>
              <a:t>no_intersection</a:t>
            </a:r>
            <a:r>
              <a:rPr lang="en-US" altLang="zh-TW" sz="2800" b="1" dirty="0" smtClean="0">
                <a:latin typeface="Courier New" pitchFamily="49" charset="0"/>
              </a:rPr>
              <a:t>) return(</a:t>
            </a:r>
            <a:r>
              <a:rPr lang="en-US" altLang="zh-TW" sz="2800" b="1" dirty="0" err="1" smtClean="0">
                <a:latin typeface="Courier New" pitchFamily="49" charset="0"/>
              </a:rPr>
              <a:t>background_color</a:t>
            </a:r>
            <a:r>
              <a:rPr lang="en-US" altLang="zh-TW" sz="2800" b="1" dirty="0" smtClean="0">
                <a:latin typeface="Courier New" pitchFamily="49" charset="0"/>
              </a:rPr>
              <a:t>);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zh-TW" sz="2800" b="1" dirty="0" smtClean="0">
              <a:latin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zh-TW" sz="2800" b="1" dirty="0" smtClean="0">
                <a:latin typeface="Courier New" pitchFamily="49" charset="0"/>
              </a:rPr>
              <a:t>n = normal(q);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zh-TW" sz="2800" b="1" dirty="0" smtClean="0">
                <a:latin typeface="Courier New" pitchFamily="49" charset="0"/>
              </a:rPr>
              <a:t>r = reflect(q, n);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zh-TW" sz="2800" b="1" dirty="0" smtClean="0">
                <a:latin typeface="Courier New" pitchFamily="49" charset="0"/>
              </a:rPr>
              <a:t>t = transmit(</a:t>
            </a:r>
            <a:r>
              <a:rPr lang="en-US" altLang="zh-TW" sz="2800" b="1" dirty="0" err="1" smtClean="0">
                <a:latin typeface="Courier New" pitchFamily="49" charset="0"/>
              </a:rPr>
              <a:t>q,n</a:t>
            </a:r>
            <a:r>
              <a:rPr lang="en-US" altLang="zh-TW" sz="2800" b="1" dirty="0" smtClean="0">
                <a:latin typeface="Courier New" pitchFamily="49" charset="0"/>
              </a:rPr>
              <a:t>);</a:t>
            </a:r>
          </a:p>
        </p:txBody>
      </p:sp>
      <p:sp>
        <p:nvSpPr>
          <p:cNvPr id="6" name="橢圓 5"/>
          <p:cNvSpPr/>
          <p:nvPr/>
        </p:nvSpPr>
        <p:spPr>
          <a:xfrm>
            <a:off x="6572250" y="1287463"/>
            <a:ext cx="285750" cy="2841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7" name="直線單箭頭接點 6"/>
          <p:cNvCxnSpPr>
            <a:stCxn id="6" idx="5"/>
          </p:cNvCxnSpPr>
          <p:nvPr/>
        </p:nvCxnSpPr>
        <p:spPr>
          <a:xfrm rot="16200000" flipH="1">
            <a:off x="6709568" y="1637507"/>
            <a:ext cx="969963" cy="755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5" name="文字方塊 7"/>
          <p:cNvSpPr txBox="1">
            <a:spLocks noChangeArrowheads="1"/>
          </p:cNvSpPr>
          <p:nvPr/>
        </p:nvSpPr>
        <p:spPr bwMode="auto">
          <a:xfrm>
            <a:off x="7286625" y="1714500"/>
            <a:ext cx="428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d</a:t>
            </a:r>
            <a:endParaRPr lang="zh-TW" altLang="en-US"/>
          </a:p>
        </p:txBody>
      </p:sp>
      <p:sp>
        <p:nvSpPr>
          <p:cNvPr id="32776" name="文字方塊 8"/>
          <p:cNvSpPr txBox="1">
            <a:spLocks noChangeArrowheads="1"/>
          </p:cNvSpPr>
          <p:nvPr/>
        </p:nvSpPr>
        <p:spPr bwMode="auto">
          <a:xfrm>
            <a:off x="6429375" y="1428750"/>
            <a:ext cx="500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/>
              <a:t>p</a:t>
            </a:r>
            <a:endParaRPr lang="zh-TW" altLang="en-US"/>
          </a:p>
        </p:txBody>
      </p:sp>
      <p:cxnSp>
        <p:nvCxnSpPr>
          <p:cNvPr id="12" name="直線接點 11"/>
          <p:cNvCxnSpPr/>
          <p:nvPr/>
        </p:nvCxnSpPr>
        <p:spPr>
          <a:xfrm>
            <a:off x="6500813" y="2500313"/>
            <a:ext cx="235743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橢圓 12"/>
          <p:cNvSpPr/>
          <p:nvPr/>
        </p:nvSpPr>
        <p:spPr>
          <a:xfrm>
            <a:off x="7500938" y="2357438"/>
            <a:ext cx="214312" cy="2143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4" name="文字方塊 13"/>
          <p:cNvSpPr txBox="1">
            <a:spLocks noChangeArrowheads="1"/>
          </p:cNvSpPr>
          <p:nvPr/>
        </p:nvSpPr>
        <p:spPr bwMode="auto">
          <a:xfrm>
            <a:off x="7358063" y="2428875"/>
            <a:ext cx="500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/>
              <a:t>q</a:t>
            </a:r>
            <a:endParaRPr lang="zh-TW" altLang="en-US"/>
          </a:p>
        </p:txBody>
      </p:sp>
      <p:cxnSp>
        <p:nvCxnSpPr>
          <p:cNvPr id="16" name="直線單箭頭接點 15"/>
          <p:cNvCxnSpPr>
            <a:stCxn id="14" idx="0"/>
          </p:cNvCxnSpPr>
          <p:nvPr/>
        </p:nvCxnSpPr>
        <p:spPr>
          <a:xfrm rot="5400000" flipH="1" flipV="1">
            <a:off x="7126288" y="1911350"/>
            <a:ext cx="1000125" cy="34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/>
          <p:cNvSpPr txBox="1">
            <a:spLocks noChangeArrowheads="1"/>
          </p:cNvSpPr>
          <p:nvPr/>
        </p:nvSpPr>
        <p:spPr bwMode="auto">
          <a:xfrm>
            <a:off x="7429500" y="1000125"/>
            <a:ext cx="500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/>
              <a:t>N</a:t>
            </a:r>
            <a:endParaRPr lang="zh-TW" altLang="en-US"/>
          </a:p>
        </p:txBody>
      </p:sp>
      <p:cxnSp>
        <p:nvCxnSpPr>
          <p:cNvPr id="19" name="直線單箭頭接點 18"/>
          <p:cNvCxnSpPr>
            <a:stCxn id="14" idx="0"/>
          </p:cNvCxnSpPr>
          <p:nvPr/>
        </p:nvCxnSpPr>
        <p:spPr>
          <a:xfrm rot="5400000" flipH="1" flipV="1">
            <a:off x="7590632" y="1518444"/>
            <a:ext cx="928687" cy="892175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>
            <a:stCxn id="14" idx="0"/>
          </p:cNvCxnSpPr>
          <p:nvPr/>
        </p:nvCxnSpPr>
        <p:spPr>
          <a:xfrm rot="16200000" flipH="1">
            <a:off x="7233444" y="2804319"/>
            <a:ext cx="1000125" cy="24923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>
            <a:spLocks noChangeArrowheads="1"/>
          </p:cNvSpPr>
          <p:nvPr/>
        </p:nvSpPr>
        <p:spPr bwMode="auto">
          <a:xfrm>
            <a:off x="8358188" y="1571625"/>
            <a:ext cx="500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/>
              <a:t>r</a:t>
            </a:r>
            <a:endParaRPr lang="zh-TW" altLang="en-US"/>
          </a:p>
        </p:txBody>
      </p:sp>
      <p:sp>
        <p:nvSpPr>
          <p:cNvPr id="23" name="文字方塊 22"/>
          <p:cNvSpPr txBox="1">
            <a:spLocks noChangeArrowheads="1"/>
          </p:cNvSpPr>
          <p:nvPr/>
        </p:nvSpPr>
        <p:spPr bwMode="auto">
          <a:xfrm>
            <a:off x="7929563" y="3182938"/>
            <a:ext cx="5000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/>
              <a:t>t</a:t>
            </a:r>
            <a:endParaRPr lang="zh-TW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7" grpId="0"/>
      <p:bldP spid="22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lvl="1" eaLnBrk="1" hangingPunct="1"/>
            <a:fld id="{7E73D4C1-2D5F-4DE8-859A-31743735A8DC}" type="slidenum">
              <a:rPr lang="es-ES" altLang="zh-TW"/>
              <a:pPr lvl="1" eaLnBrk="1" hangingPunct="1"/>
              <a:t>22</a:t>
            </a:fld>
            <a:endParaRPr lang="es-ES" altLang="zh-TW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Recursive Ray Tracer (3/3)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500188"/>
            <a:ext cx="8172450" cy="47244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zh-TW" sz="2800" b="1" dirty="0" smtClean="0">
                <a:latin typeface="Courier New" pitchFamily="49" charset="0"/>
              </a:rPr>
              <a:t>local = </a:t>
            </a:r>
            <a:r>
              <a:rPr lang="en-US" altLang="zh-TW" sz="2800" b="1" dirty="0" err="1" smtClean="0">
                <a:latin typeface="Courier New" pitchFamily="49" charset="0"/>
              </a:rPr>
              <a:t>phong</a:t>
            </a:r>
            <a:r>
              <a:rPr lang="en-US" altLang="zh-TW" sz="2800" b="1" dirty="0" smtClean="0">
                <a:latin typeface="Courier New" pitchFamily="49" charset="0"/>
              </a:rPr>
              <a:t>(q, n, r);</a:t>
            </a:r>
          </a:p>
          <a:p>
            <a:pPr>
              <a:buFontTx/>
              <a:buNone/>
              <a:defRPr/>
            </a:pPr>
            <a:r>
              <a:rPr lang="en-US" altLang="zh-TW" sz="2800" b="1" dirty="0" smtClean="0">
                <a:latin typeface="Courier New" pitchFamily="49" charset="0"/>
              </a:rPr>
              <a:t>reflected = trace(q, r, step+1);</a:t>
            </a:r>
          </a:p>
          <a:p>
            <a:pPr>
              <a:buFontTx/>
              <a:buNone/>
              <a:defRPr/>
            </a:pPr>
            <a:r>
              <a:rPr lang="en-US" altLang="zh-TW" sz="2800" b="1" dirty="0" smtClean="0">
                <a:latin typeface="Courier New" pitchFamily="49" charset="0"/>
              </a:rPr>
              <a:t>transmitted = trace(</a:t>
            </a:r>
            <a:r>
              <a:rPr lang="en-US" altLang="zh-TW" sz="2800" b="1" dirty="0" err="1" smtClean="0">
                <a:latin typeface="Courier New" pitchFamily="49" charset="0"/>
              </a:rPr>
              <a:t>q,t</a:t>
            </a:r>
            <a:r>
              <a:rPr lang="en-US" altLang="zh-TW" sz="2800" b="1" dirty="0" smtClean="0">
                <a:latin typeface="Courier New" pitchFamily="49" charset="0"/>
              </a:rPr>
              <a:t>, step+1);</a:t>
            </a:r>
          </a:p>
          <a:p>
            <a:pPr>
              <a:buFontTx/>
              <a:buNone/>
              <a:defRPr/>
            </a:pPr>
            <a:endParaRPr lang="en-US" altLang="zh-TW" sz="2800" b="1" dirty="0" smtClean="0">
              <a:latin typeface="Courier New" pitchFamily="49" charset="0"/>
            </a:endParaRPr>
          </a:p>
          <a:p>
            <a:pPr marL="1520825" indent="-1520825">
              <a:buFontTx/>
              <a:buNone/>
              <a:defRPr/>
            </a:pPr>
            <a:r>
              <a:rPr lang="en-US" altLang="zh-TW" sz="2800" b="1" dirty="0" smtClean="0">
                <a:latin typeface="Courier New" pitchFamily="49" charset="0"/>
              </a:rPr>
              <a:t>return(local + reflected +  transmitted);</a:t>
            </a:r>
          </a:p>
          <a:p>
            <a:pPr>
              <a:buFontTx/>
              <a:buNone/>
              <a:defRPr/>
            </a:pPr>
            <a:r>
              <a:rPr lang="en-US" altLang="zh-TW" sz="2800" b="1" dirty="0" smtClean="0">
                <a:latin typeface="Courier New" pitchFamily="49" charset="0"/>
              </a:rPr>
              <a:t>}</a:t>
            </a:r>
          </a:p>
        </p:txBody>
      </p:sp>
      <p:sp>
        <p:nvSpPr>
          <p:cNvPr id="6" name="橢圓 5"/>
          <p:cNvSpPr/>
          <p:nvPr/>
        </p:nvSpPr>
        <p:spPr>
          <a:xfrm>
            <a:off x="6643688" y="3287713"/>
            <a:ext cx="285750" cy="2841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7" name="直線單箭頭接點 6"/>
          <p:cNvCxnSpPr>
            <a:stCxn id="6" idx="5"/>
          </p:cNvCxnSpPr>
          <p:nvPr/>
        </p:nvCxnSpPr>
        <p:spPr>
          <a:xfrm rot="16200000" flipH="1">
            <a:off x="6781006" y="3637757"/>
            <a:ext cx="969963" cy="755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9" name="文字方塊 7"/>
          <p:cNvSpPr txBox="1">
            <a:spLocks noChangeArrowheads="1"/>
          </p:cNvSpPr>
          <p:nvPr/>
        </p:nvSpPr>
        <p:spPr bwMode="auto">
          <a:xfrm>
            <a:off x="7358063" y="3714750"/>
            <a:ext cx="428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d</a:t>
            </a:r>
            <a:endParaRPr lang="zh-TW" altLang="en-US"/>
          </a:p>
        </p:txBody>
      </p:sp>
      <p:sp>
        <p:nvSpPr>
          <p:cNvPr id="33800" name="文字方塊 8"/>
          <p:cNvSpPr txBox="1">
            <a:spLocks noChangeArrowheads="1"/>
          </p:cNvSpPr>
          <p:nvPr/>
        </p:nvSpPr>
        <p:spPr bwMode="auto">
          <a:xfrm>
            <a:off x="6500813" y="3429000"/>
            <a:ext cx="500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/>
              <a:t>p</a:t>
            </a:r>
            <a:endParaRPr lang="zh-TW" altLang="en-US"/>
          </a:p>
        </p:txBody>
      </p:sp>
      <p:cxnSp>
        <p:nvCxnSpPr>
          <p:cNvPr id="10" name="直線接點 9"/>
          <p:cNvCxnSpPr/>
          <p:nvPr/>
        </p:nvCxnSpPr>
        <p:spPr>
          <a:xfrm>
            <a:off x="6572250" y="4500563"/>
            <a:ext cx="2357438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橢圓 10"/>
          <p:cNvSpPr/>
          <p:nvPr/>
        </p:nvSpPr>
        <p:spPr>
          <a:xfrm>
            <a:off x="7572375" y="4357688"/>
            <a:ext cx="214313" cy="2143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3803" name="文字方塊 11"/>
          <p:cNvSpPr txBox="1">
            <a:spLocks noChangeArrowheads="1"/>
          </p:cNvSpPr>
          <p:nvPr/>
        </p:nvSpPr>
        <p:spPr bwMode="auto">
          <a:xfrm>
            <a:off x="7429500" y="4429125"/>
            <a:ext cx="500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/>
              <a:t>q</a:t>
            </a:r>
            <a:endParaRPr lang="zh-TW" altLang="en-US"/>
          </a:p>
        </p:txBody>
      </p:sp>
      <p:cxnSp>
        <p:nvCxnSpPr>
          <p:cNvPr id="13" name="直線單箭頭接點 12"/>
          <p:cNvCxnSpPr>
            <a:stCxn id="33803" idx="0"/>
          </p:cNvCxnSpPr>
          <p:nvPr/>
        </p:nvCxnSpPr>
        <p:spPr>
          <a:xfrm rot="5400000" flipH="1" flipV="1">
            <a:off x="7197725" y="3911600"/>
            <a:ext cx="1000125" cy="34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5" name="文字方塊 13"/>
          <p:cNvSpPr txBox="1">
            <a:spLocks noChangeArrowheads="1"/>
          </p:cNvSpPr>
          <p:nvPr/>
        </p:nvSpPr>
        <p:spPr bwMode="auto">
          <a:xfrm>
            <a:off x="7500938" y="3000375"/>
            <a:ext cx="500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/>
              <a:t>N</a:t>
            </a:r>
            <a:endParaRPr lang="zh-TW" altLang="en-US"/>
          </a:p>
        </p:txBody>
      </p:sp>
      <p:cxnSp>
        <p:nvCxnSpPr>
          <p:cNvPr id="15" name="直線單箭頭接點 14"/>
          <p:cNvCxnSpPr>
            <a:stCxn id="33803" idx="0"/>
          </p:cNvCxnSpPr>
          <p:nvPr/>
        </p:nvCxnSpPr>
        <p:spPr>
          <a:xfrm rot="5400000" flipH="1" flipV="1">
            <a:off x="7662069" y="3518694"/>
            <a:ext cx="928687" cy="892175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>
            <a:stCxn id="33803" idx="0"/>
          </p:cNvCxnSpPr>
          <p:nvPr/>
        </p:nvCxnSpPr>
        <p:spPr>
          <a:xfrm rot="16200000" flipH="1">
            <a:off x="7304881" y="4804569"/>
            <a:ext cx="1000125" cy="24923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8" name="文字方塊 16"/>
          <p:cNvSpPr txBox="1">
            <a:spLocks noChangeArrowheads="1"/>
          </p:cNvSpPr>
          <p:nvPr/>
        </p:nvSpPr>
        <p:spPr bwMode="auto">
          <a:xfrm>
            <a:off x="8429625" y="3571875"/>
            <a:ext cx="500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/>
              <a:t>r</a:t>
            </a:r>
            <a:endParaRPr lang="zh-TW" altLang="en-US"/>
          </a:p>
        </p:txBody>
      </p:sp>
      <p:sp>
        <p:nvSpPr>
          <p:cNvPr id="33809" name="文字方塊 17"/>
          <p:cNvSpPr txBox="1">
            <a:spLocks noChangeArrowheads="1"/>
          </p:cNvSpPr>
          <p:nvPr/>
        </p:nvSpPr>
        <p:spPr bwMode="auto">
          <a:xfrm>
            <a:off x="8001000" y="5183188"/>
            <a:ext cx="500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/>
              <a:t>t</a:t>
            </a:r>
            <a:endParaRPr lang="zh-TW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Intersections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9059947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lvl="1" eaLnBrk="1" hangingPunct="1"/>
            <a:fld id="{E7BCCFD3-DBC4-4C9F-8EBA-D645E1F16386}" type="slidenum">
              <a:rPr lang="es-ES" altLang="zh-TW"/>
              <a:pPr lvl="1" eaLnBrk="1" hangingPunct="1"/>
              <a:t>24</a:t>
            </a:fld>
            <a:endParaRPr lang="es-ES" altLang="zh-TW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Computing Intersections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Implicit Objects</a:t>
            </a:r>
          </a:p>
          <a:p>
            <a:pPr lvl="1"/>
            <a:r>
              <a:rPr lang="en-US" altLang="zh-TW" smtClean="0">
                <a:ea typeface="ＭＳ Ｐゴシック" pitchFamily="34" charset="-128"/>
              </a:rPr>
              <a:t>Quadrics</a:t>
            </a:r>
          </a:p>
          <a:p>
            <a:r>
              <a:rPr lang="en-US" altLang="zh-TW" smtClean="0"/>
              <a:t>Planes</a:t>
            </a:r>
          </a:p>
          <a:p>
            <a:r>
              <a:rPr lang="en-US" altLang="zh-TW" smtClean="0"/>
              <a:t>Polyhedra</a:t>
            </a:r>
          </a:p>
          <a:p>
            <a:r>
              <a:rPr lang="en-US" altLang="zh-TW" smtClean="0"/>
              <a:t>Parametric Surfaces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lvl="1" eaLnBrk="1" hangingPunct="1"/>
            <a:fld id="{D0E94BBA-AEC1-4E56-A709-AD2882435349}" type="slidenum">
              <a:rPr lang="es-ES" altLang="zh-TW"/>
              <a:pPr lvl="1" eaLnBrk="1" hangingPunct="1"/>
              <a:t>25</a:t>
            </a:fld>
            <a:endParaRPr lang="es-ES" altLang="zh-TW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	Implicit Surfaces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TW" smtClean="0"/>
              <a:t>Ray from</a:t>
            </a:r>
            <a:r>
              <a:rPr lang="en-US" altLang="zh-TW" smtClean="0">
                <a:latin typeface="Times New Roman" pitchFamily="18" charset="0"/>
              </a:rPr>
              <a:t> </a:t>
            </a:r>
            <a:r>
              <a:rPr lang="en-US" altLang="zh-TW" b="1" smtClean="0">
                <a:latin typeface="Times New Roman" pitchFamily="18" charset="0"/>
              </a:rPr>
              <a:t>p</a:t>
            </a:r>
            <a:r>
              <a:rPr lang="en-US" altLang="zh-TW" baseline="-25000" smtClean="0">
                <a:latin typeface="Times New Roman" pitchFamily="18" charset="0"/>
              </a:rPr>
              <a:t>0</a:t>
            </a:r>
            <a:r>
              <a:rPr lang="en-US" altLang="zh-TW" smtClean="0">
                <a:latin typeface="Times New Roman" pitchFamily="18" charset="0"/>
              </a:rPr>
              <a:t> </a:t>
            </a:r>
            <a:r>
              <a:rPr lang="en-US" altLang="zh-TW" smtClean="0"/>
              <a:t>in direction</a:t>
            </a:r>
            <a:r>
              <a:rPr lang="en-US" altLang="zh-TW" smtClean="0">
                <a:latin typeface="Times New Roman" pitchFamily="18" charset="0"/>
              </a:rPr>
              <a:t> </a:t>
            </a:r>
            <a:r>
              <a:rPr lang="en-US" altLang="zh-TW" b="1" smtClean="0">
                <a:latin typeface="Times New Roman" pitchFamily="18" charset="0"/>
              </a:rPr>
              <a:t>d</a:t>
            </a:r>
          </a:p>
          <a:p>
            <a:pPr>
              <a:buFontTx/>
              <a:buNone/>
            </a:pPr>
            <a:r>
              <a:rPr lang="en-US" altLang="zh-TW" b="1" smtClean="0">
                <a:latin typeface="Times New Roman" pitchFamily="18" charset="0"/>
              </a:rPr>
              <a:t>			 p</a:t>
            </a:r>
            <a:r>
              <a:rPr lang="en-US" altLang="zh-TW" smtClean="0">
                <a:latin typeface="Times New Roman" pitchFamily="18" charset="0"/>
              </a:rPr>
              <a:t>(t) =</a:t>
            </a:r>
            <a:r>
              <a:rPr lang="en-US" altLang="zh-TW" b="1" smtClean="0">
                <a:latin typeface="Times New Roman" pitchFamily="18" charset="0"/>
              </a:rPr>
              <a:t> p</a:t>
            </a:r>
            <a:r>
              <a:rPr lang="en-US" altLang="zh-TW" baseline="-25000" smtClean="0">
                <a:latin typeface="Times New Roman" pitchFamily="18" charset="0"/>
              </a:rPr>
              <a:t>0</a:t>
            </a:r>
            <a:r>
              <a:rPr lang="en-US" altLang="zh-TW" smtClean="0">
                <a:latin typeface="Times New Roman" pitchFamily="18" charset="0"/>
              </a:rPr>
              <a:t> +t </a:t>
            </a:r>
            <a:r>
              <a:rPr lang="en-US" altLang="zh-TW" b="1" smtClean="0">
                <a:latin typeface="Times New Roman" pitchFamily="18" charset="0"/>
              </a:rPr>
              <a:t>d</a:t>
            </a:r>
          </a:p>
          <a:p>
            <a:pPr>
              <a:buFontTx/>
              <a:buNone/>
            </a:pPr>
            <a:r>
              <a:rPr lang="en-US" altLang="zh-TW" smtClean="0"/>
              <a:t>General implicit surface</a:t>
            </a:r>
          </a:p>
          <a:p>
            <a:pPr>
              <a:buFontTx/>
              <a:buNone/>
            </a:pPr>
            <a:r>
              <a:rPr lang="en-US" altLang="zh-TW" smtClean="0"/>
              <a:t>			</a:t>
            </a:r>
            <a:r>
              <a:rPr lang="en-US" altLang="zh-TW" smtClean="0">
                <a:latin typeface="Times New Roman" pitchFamily="18" charset="0"/>
              </a:rPr>
              <a:t>f(</a:t>
            </a:r>
            <a:r>
              <a:rPr lang="en-US" altLang="zh-TW" b="1" smtClean="0">
                <a:latin typeface="Times New Roman" pitchFamily="18" charset="0"/>
              </a:rPr>
              <a:t>p</a:t>
            </a:r>
            <a:r>
              <a:rPr lang="en-US" altLang="zh-TW" smtClean="0">
                <a:latin typeface="Times New Roman" pitchFamily="18" charset="0"/>
              </a:rPr>
              <a:t>) = 0</a:t>
            </a:r>
          </a:p>
          <a:p>
            <a:pPr>
              <a:buFontTx/>
              <a:buNone/>
            </a:pPr>
            <a:r>
              <a:rPr lang="en-US" altLang="zh-TW" smtClean="0"/>
              <a:t>Solve scalar equation</a:t>
            </a:r>
          </a:p>
          <a:p>
            <a:pPr>
              <a:buFontTx/>
              <a:buNone/>
            </a:pPr>
            <a:r>
              <a:rPr lang="en-US" altLang="zh-TW" smtClean="0"/>
              <a:t>			 </a:t>
            </a:r>
            <a:r>
              <a:rPr lang="en-US" altLang="zh-TW" smtClean="0">
                <a:latin typeface="Times New Roman" pitchFamily="18" charset="0"/>
              </a:rPr>
              <a:t>f(</a:t>
            </a:r>
            <a:r>
              <a:rPr lang="en-US" altLang="zh-TW" b="1" smtClean="0">
                <a:latin typeface="Times New Roman" pitchFamily="18" charset="0"/>
              </a:rPr>
              <a:t>p</a:t>
            </a:r>
            <a:r>
              <a:rPr lang="en-US" altLang="zh-TW" smtClean="0">
                <a:latin typeface="Times New Roman" pitchFamily="18" charset="0"/>
              </a:rPr>
              <a:t>(t)) = 0</a:t>
            </a:r>
            <a:endParaRPr lang="en-US" altLang="zh-TW" smtClean="0"/>
          </a:p>
          <a:p>
            <a:pPr>
              <a:buFontTx/>
              <a:buNone/>
            </a:pPr>
            <a:r>
              <a:rPr lang="en-US" altLang="zh-TW" smtClean="0"/>
              <a:t>General case requires numerical methods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Sphere</a:t>
            </a:r>
            <a:endParaRPr lang="zh-TW" altLang="en-US" smtClean="0"/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8" y="1652588"/>
            <a:ext cx="33432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2357438"/>
            <a:ext cx="40290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3043238"/>
            <a:ext cx="27146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3643313"/>
            <a:ext cx="69913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5357813"/>
            <a:ext cx="21907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3789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628775"/>
            <a:ext cx="7351712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lvl="1" eaLnBrk="1" hangingPunct="1"/>
            <a:fld id="{EDD36095-C215-4DFD-AEC3-A7877A9F121D}" type="slidenum">
              <a:rPr lang="es-ES" altLang="zh-TW"/>
              <a:pPr lvl="1" eaLnBrk="1" hangingPunct="1"/>
              <a:t>28</a:t>
            </a:fld>
            <a:endParaRPr lang="es-ES" altLang="zh-TW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Planes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TW" b="1" smtClean="0">
                <a:latin typeface="Times New Roman" pitchFamily="18" charset="0"/>
              </a:rPr>
              <a:t>p</a:t>
            </a:r>
            <a:r>
              <a:rPr lang="en-US" altLang="zh-TW" smtClean="0">
                <a:latin typeface="Times New Roman" pitchFamily="18" charset="0"/>
              </a:rPr>
              <a:t> </a:t>
            </a:r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altLang="zh-TW" b="1" smtClean="0">
                <a:latin typeface="Times New Roman" pitchFamily="18" charset="0"/>
              </a:rPr>
              <a:t>n </a:t>
            </a:r>
            <a:r>
              <a:rPr lang="en-US" altLang="zh-TW" smtClean="0">
                <a:latin typeface="Times New Roman" pitchFamily="18" charset="0"/>
              </a:rPr>
              <a:t>+ c = 0</a:t>
            </a:r>
            <a:endParaRPr lang="en-US" altLang="zh-TW" b="1" smtClean="0">
              <a:latin typeface="Times New Roman" pitchFamily="18" charset="0"/>
            </a:endParaRPr>
          </a:p>
          <a:p>
            <a:pPr>
              <a:buFontTx/>
              <a:buNone/>
            </a:pPr>
            <a:endParaRPr lang="en-US" altLang="zh-TW" b="1" smtClean="0"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en-US" altLang="zh-TW" b="1" smtClean="0">
                <a:latin typeface="Times New Roman" pitchFamily="18" charset="0"/>
              </a:rPr>
              <a:t>p</a:t>
            </a:r>
            <a:r>
              <a:rPr lang="en-US" altLang="zh-TW" smtClean="0">
                <a:latin typeface="Times New Roman" pitchFamily="18" charset="0"/>
              </a:rPr>
              <a:t>(t) =</a:t>
            </a:r>
            <a:r>
              <a:rPr lang="en-US" altLang="zh-TW" b="1" smtClean="0">
                <a:latin typeface="Times New Roman" pitchFamily="18" charset="0"/>
              </a:rPr>
              <a:t> p</a:t>
            </a:r>
            <a:r>
              <a:rPr lang="en-US" altLang="zh-TW" baseline="-25000" smtClean="0">
                <a:latin typeface="Times New Roman" pitchFamily="18" charset="0"/>
              </a:rPr>
              <a:t>0</a:t>
            </a:r>
            <a:r>
              <a:rPr lang="en-US" altLang="zh-TW" smtClean="0">
                <a:latin typeface="Times New Roman" pitchFamily="18" charset="0"/>
              </a:rPr>
              <a:t> +t </a:t>
            </a:r>
            <a:r>
              <a:rPr lang="en-US" altLang="zh-TW" b="1" smtClean="0">
                <a:latin typeface="Times New Roman" pitchFamily="18" charset="0"/>
              </a:rPr>
              <a:t>d</a:t>
            </a:r>
          </a:p>
          <a:p>
            <a:pPr>
              <a:buFontTx/>
              <a:buNone/>
            </a:pPr>
            <a:endParaRPr lang="en-US" altLang="zh-TW" smtClean="0"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en-US" altLang="zh-TW" smtClean="0">
                <a:latin typeface="Times New Roman" pitchFamily="18" charset="0"/>
              </a:rPr>
              <a:t>t = -(</a:t>
            </a:r>
            <a:r>
              <a:rPr lang="en-US" altLang="zh-TW" b="1" smtClean="0">
                <a:latin typeface="Times New Roman" pitchFamily="18" charset="0"/>
              </a:rPr>
              <a:t>p</a:t>
            </a:r>
            <a:r>
              <a:rPr lang="en-US" altLang="zh-TW" baseline="-25000" smtClean="0">
                <a:latin typeface="Times New Roman" pitchFamily="18" charset="0"/>
              </a:rPr>
              <a:t>0</a:t>
            </a:r>
            <a:r>
              <a:rPr lang="en-US" altLang="zh-TW" smtClean="0">
                <a:latin typeface="Times New Roman" pitchFamily="18" charset="0"/>
              </a:rPr>
              <a:t> </a:t>
            </a:r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altLang="zh-TW" b="1" smtClean="0">
                <a:latin typeface="Times New Roman" pitchFamily="18" charset="0"/>
              </a:rPr>
              <a:t>n </a:t>
            </a:r>
            <a:r>
              <a:rPr lang="en-US" altLang="zh-TW" smtClean="0">
                <a:latin typeface="Times New Roman" pitchFamily="18" charset="0"/>
              </a:rPr>
              <a:t>+ c)/ </a:t>
            </a:r>
            <a:r>
              <a:rPr lang="en-US" altLang="zh-TW" b="1" smtClean="0">
                <a:latin typeface="Times New Roman" pitchFamily="18" charset="0"/>
              </a:rPr>
              <a:t>d</a:t>
            </a:r>
            <a:r>
              <a:rPr lang="en-US" altLang="zh-TW" smtClean="0">
                <a:latin typeface="Times New Roman" pitchFamily="18" charset="0"/>
              </a:rPr>
              <a:t> </a:t>
            </a:r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altLang="zh-TW" b="1" smtClean="0">
                <a:latin typeface="Times New Roman" pitchFamily="18" charset="0"/>
              </a:rPr>
              <a:t>n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lvl="1" eaLnBrk="1" hangingPunct="1"/>
            <a:fld id="{79436483-C546-4FD6-AC45-44F0D8BB514F}" type="slidenum">
              <a:rPr lang="es-ES" altLang="zh-TW"/>
              <a:pPr lvl="1" eaLnBrk="1" hangingPunct="1"/>
              <a:t>29</a:t>
            </a:fld>
            <a:endParaRPr lang="es-ES" altLang="zh-TW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Quadrics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TW" smtClean="0"/>
              <a:t>General quadric can be written as</a:t>
            </a:r>
          </a:p>
          <a:p>
            <a:pPr lvl="1">
              <a:buFontTx/>
              <a:buNone/>
            </a:pPr>
            <a:r>
              <a:rPr lang="en-US" altLang="zh-TW" sz="3400" b="1" smtClean="0">
                <a:latin typeface="Times New Roman" pitchFamily="18" charset="0"/>
                <a:ea typeface="ＭＳ Ｐゴシック" pitchFamily="34" charset="-128"/>
              </a:rPr>
              <a:t>p</a:t>
            </a:r>
            <a:r>
              <a:rPr lang="en-US" altLang="zh-TW" sz="3400" baseline="30000" smtClean="0">
                <a:latin typeface="Times New Roman" pitchFamily="18" charset="0"/>
                <a:ea typeface="ＭＳ Ｐゴシック" pitchFamily="34" charset="-128"/>
              </a:rPr>
              <a:t>T</a:t>
            </a:r>
            <a:r>
              <a:rPr lang="en-US" altLang="zh-TW" sz="3400" b="1" smtClean="0">
                <a:latin typeface="Times New Roman" pitchFamily="18" charset="0"/>
                <a:ea typeface="ＭＳ Ｐゴシック" pitchFamily="34" charset="-128"/>
              </a:rPr>
              <a:t>Ap</a:t>
            </a:r>
            <a:r>
              <a:rPr lang="en-US" altLang="zh-TW" sz="3400" smtClean="0">
                <a:latin typeface="Times New Roman" pitchFamily="18" charset="0"/>
                <a:ea typeface="ＭＳ Ｐゴシック" pitchFamily="34" charset="-128"/>
              </a:rPr>
              <a:t> + b</a:t>
            </a:r>
            <a:r>
              <a:rPr lang="en-US" altLang="zh-TW" sz="3400" baseline="30000" smtClean="0">
                <a:latin typeface="Times New Roman" pitchFamily="18" charset="0"/>
                <a:ea typeface="ＭＳ Ｐゴシック" pitchFamily="34" charset="-128"/>
              </a:rPr>
              <a:t>T</a:t>
            </a:r>
            <a:r>
              <a:rPr lang="en-US" altLang="zh-TW" sz="3400" b="1" smtClean="0">
                <a:latin typeface="Times New Roman" pitchFamily="18" charset="0"/>
                <a:ea typeface="ＭＳ Ｐゴシック" pitchFamily="34" charset="-128"/>
              </a:rPr>
              <a:t>p</a:t>
            </a:r>
            <a:r>
              <a:rPr lang="en-US" altLang="zh-TW" sz="3400" smtClean="0">
                <a:latin typeface="Times New Roman" pitchFamily="18" charset="0"/>
                <a:ea typeface="ＭＳ Ｐゴシック" pitchFamily="34" charset="-128"/>
              </a:rPr>
              <a:t> +c = 0</a:t>
            </a:r>
          </a:p>
          <a:p>
            <a:pPr>
              <a:buFontTx/>
              <a:buNone/>
            </a:pPr>
            <a:r>
              <a:rPr lang="en-US" altLang="zh-TW" sz="3900" smtClean="0">
                <a:latin typeface="Times New Roman" pitchFamily="18" charset="0"/>
              </a:rPr>
              <a:t>	</a:t>
            </a:r>
            <a:r>
              <a:rPr lang="en-US" altLang="zh-TW" smtClean="0"/>
              <a:t>Substitute equation of ray</a:t>
            </a:r>
          </a:p>
          <a:p>
            <a:pPr>
              <a:buFontTx/>
              <a:buNone/>
            </a:pPr>
            <a:r>
              <a:rPr lang="en-US" altLang="zh-TW" sz="3900" smtClean="0">
                <a:latin typeface="Times New Roman" pitchFamily="18" charset="0"/>
              </a:rPr>
              <a:t>  </a:t>
            </a:r>
            <a:r>
              <a:rPr lang="en-US" altLang="zh-TW" b="1" smtClean="0">
                <a:latin typeface="Times New Roman" pitchFamily="18" charset="0"/>
              </a:rPr>
              <a:t>p</a:t>
            </a:r>
            <a:r>
              <a:rPr lang="en-US" altLang="zh-TW" smtClean="0">
                <a:latin typeface="Times New Roman" pitchFamily="18" charset="0"/>
              </a:rPr>
              <a:t>(t) =</a:t>
            </a:r>
            <a:r>
              <a:rPr lang="en-US" altLang="zh-TW" b="1" smtClean="0">
                <a:latin typeface="Times New Roman" pitchFamily="18" charset="0"/>
              </a:rPr>
              <a:t> p</a:t>
            </a:r>
            <a:r>
              <a:rPr lang="en-US" altLang="zh-TW" baseline="-25000" smtClean="0">
                <a:latin typeface="Times New Roman" pitchFamily="18" charset="0"/>
              </a:rPr>
              <a:t>0</a:t>
            </a:r>
            <a:r>
              <a:rPr lang="en-US" altLang="zh-TW" smtClean="0">
                <a:latin typeface="Times New Roman" pitchFamily="18" charset="0"/>
              </a:rPr>
              <a:t> +t </a:t>
            </a:r>
            <a:r>
              <a:rPr lang="en-US" altLang="zh-TW" b="1" smtClean="0">
                <a:latin typeface="Times New Roman" pitchFamily="18" charset="0"/>
              </a:rPr>
              <a:t>d</a:t>
            </a:r>
          </a:p>
          <a:p>
            <a:pPr>
              <a:buFontTx/>
              <a:buNone/>
            </a:pPr>
            <a:r>
              <a:rPr lang="en-US" altLang="zh-TW" smtClean="0"/>
              <a:t>to get quadratic equation</a:t>
            </a:r>
          </a:p>
        </p:txBody>
      </p:sp>
      <p:pic>
        <p:nvPicPr>
          <p:cNvPr id="39941" name="Picture 6" descr="Quadric Ellipsoi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268413"/>
            <a:ext cx="14287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8" descr="Quadric Elliptic Paraboloi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924175"/>
            <a:ext cx="14287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10" descr="Quadric Hyperbolic Paraboloi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581525"/>
            <a:ext cx="14287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4" name="文字方塊 7"/>
          <p:cNvSpPr txBox="1">
            <a:spLocks noChangeArrowheads="1"/>
          </p:cNvSpPr>
          <p:nvPr/>
        </p:nvSpPr>
        <p:spPr bwMode="auto">
          <a:xfrm>
            <a:off x="6659563" y="2349500"/>
            <a:ext cx="1584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>
                <a:hlinkClick r:id="rId6"/>
              </a:rPr>
              <a:t>Ellipsoid</a:t>
            </a:r>
            <a:endParaRPr lang="zh-TW" altLang="en-US"/>
          </a:p>
        </p:txBody>
      </p:sp>
      <p:sp>
        <p:nvSpPr>
          <p:cNvPr id="39945" name="文字方塊 8"/>
          <p:cNvSpPr txBox="1">
            <a:spLocks noChangeArrowheads="1"/>
          </p:cNvSpPr>
          <p:nvPr/>
        </p:nvSpPr>
        <p:spPr bwMode="auto">
          <a:xfrm>
            <a:off x="6227763" y="3933825"/>
            <a:ext cx="2520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Elliptic </a:t>
            </a:r>
            <a:r>
              <a:rPr lang="en-US" altLang="zh-TW">
                <a:hlinkClick r:id="rId7"/>
              </a:rPr>
              <a:t>paraboloid</a:t>
            </a:r>
            <a:endParaRPr lang="zh-TW" altLang="en-US"/>
          </a:p>
        </p:txBody>
      </p:sp>
      <p:sp>
        <p:nvSpPr>
          <p:cNvPr id="39946" name="文字方塊 9"/>
          <p:cNvSpPr txBox="1">
            <a:spLocks noChangeArrowheads="1"/>
          </p:cNvSpPr>
          <p:nvPr/>
        </p:nvSpPr>
        <p:spPr bwMode="auto">
          <a:xfrm>
            <a:off x="5830888" y="5661025"/>
            <a:ext cx="33131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/>
              <a:t>Hyperbolic </a:t>
            </a:r>
            <a:r>
              <a:rPr lang="en-US" altLang="zh-TW">
                <a:hlinkClick r:id="rId7"/>
              </a:rPr>
              <a:t>paraboloid</a:t>
            </a:r>
            <a:endParaRPr lang="zh-TW" altLang="en-US"/>
          </a:p>
        </p:txBody>
      </p:sp>
      <p:sp>
        <p:nvSpPr>
          <p:cNvPr id="39947" name="文字方塊 10"/>
          <p:cNvSpPr txBox="1">
            <a:spLocks noChangeArrowheads="1"/>
          </p:cNvSpPr>
          <p:nvPr/>
        </p:nvSpPr>
        <p:spPr bwMode="auto">
          <a:xfrm>
            <a:off x="6516688" y="6165850"/>
            <a:ext cx="1584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/>
              <a:t>…..</a:t>
            </a:r>
            <a:endParaRPr lang="zh-TW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500063" y="4429125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Ray Tracing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pic>
        <p:nvPicPr>
          <p:cNvPr id="10244" name="Picture 3" descr="glos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039813"/>
            <a:ext cx="5208588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3500438" y="6286500"/>
            <a:ext cx="434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Slide Courtesy of Roger Crawfis, Ohio State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lvl="1" eaLnBrk="1" hangingPunct="1"/>
            <a:fld id="{A48FF5EA-C96C-408B-A67C-C014352100B4}" type="slidenum">
              <a:rPr lang="es-ES" altLang="zh-TW"/>
              <a:pPr lvl="1" eaLnBrk="1" hangingPunct="1"/>
              <a:t>30</a:t>
            </a:fld>
            <a:endParaRPr lang="es-ES" altLang="zh-TW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Ray Casting Quadrics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Ray casting has become the standard way to visualize quadrics which are implicit surfaces in CSG systems</a:t>
            </a:r>
          </a:p>
          <a:p>
            <a:r>
              <a:rPr lang="en-US" altLang="zh-TW" dirty="0" smtClean="0"/>
              <a:t>Constructive Solid Geometry</a:t>
            </a:r>
          </a:p>
          <a:p>
            <a:pPr lvl="1"/>
            <a:r>
              <a:rPr lang="en-US" altLang="zh-TW" dirty="0" smtClean="0">
                <a:ea typeface="ＭＳ Ｐゴシック" pitchFamily="34" charset="-128"/>
              </a:rPr>
              <a:t>Primitives are solids</a:t>
            </a:r>
          </a:p>
          <a:p>
            <a:pPr lvl="1"/>
            <a:r>
              <a:rPr lang="en-US" altLang="zh-TW" dirty="0" smtClean="0">
                <a:ea typeface="ＭＳ Ｐゴシック" pitchFamily="34" charset="-128"/>
              </a:rPr>
              <a:t>Build objects with set operations</a:t>
            </a:r>
          </a:p>
          <a:p>
            <a:pPr lvl="1"/>
            <a:r>
              <a:rPr lang="en-US" altLang="zh-TW" dirty="0" smtClean="0">
                <a:ea typeface="ＭＳ Ｐゴシック" pitchFamily="34" charset="-128"/>
              </a:rPr>
              <a:t>Union, intersection, set difference</a:t>
            </a:r>
          </a:p>
        </p:txBody>
      </p:sp>
    </p:spTree>
    <p:extLst>
      <p:ext uri="{BB962C8B-B14F-4D97-AF65-F5344CB8AC3E}">
        <p14:creationId xmlns:p14="http://schemas.microsoft.com/office/powerpoint/2010/main" val="28536612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Constructive solid geometry (CSG)</a:t>
            </a:r>
            <a:endParaRPr lang="zh-TW" altLang="en-US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500188"/>
            <a:ext cx="26193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1500188"/>
            <a:ext cx="26193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1500188"/>
            <a:ext cx="26193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文字方塊 6"/>
          <p:cNvSpPr txBox="1">
            <a:spLocks noChangeArrowheads="1"/>
          </p:cNvSpPr>
          <p:nvPr/>
        </p:nvSpPr>
        <p:spPr bwMode="auto">
          <a:xfrm>
            <a:off x="611560" y="3571875"/>
            <a:ext cx="2143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0" lvl="1" algn="ctr" eaLnBrk="1" hangingPunct="1"/>
            <a:r>
              <a:rPr lang="en-US" altLang="zh-TW" dirty="0" smtClean="0">
                <a:ea typeface="ＭＳ Ｐゴシック" pitchFamily="34" charset="-128"/>
              </a:rPr>
              <a:t>union</a:t>
            </a:r>
            <a:endParaRPr lang="en-US" altLang="zh-TW" dirty="0">
              <a:ea typeface="ＭＳ Ｐゴシック" pitchFamily="34" charset="-128"/>
            </a:endParaRPr>
          </a:p>
        </p:txBody>
      </p:sp>
      <p:sp>
        <p:nvSpPr>
          <p:cNvPr id="15368" name="文字方塊 7"/>
          <p:cNvSpPr txBox="1">
            <a:spLocks noChangeArrowheads="1"/>
          </p:cNvSpPr>
          <p:nvPr/>
        </p:nvSpPr>
        <p:spPr bwMode="auto">
          <a:xfrm>
            <a:off x="3643313" y="3571875"/>
            <a:ext cx="2143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0" lvl="1" algn="ctr" eaLnBrk="1" hangingPunct="1"/>
            <a:r>
              <a:rPr lang="en-US" altLang="zh-TW" dirty="0">
                <a:ea typeface="ＭＳ Ｐゴシック" pitchFamily="34" charset="-128"/>
              </a:rPr>
              <a:t>intersection</a:t>
            </a:r>
          </a:p>
        </p:txBody>
      </p:sp>
      <p:sp>
        <p:nvSpPr>
          <p:cNvPr id="15369" name="文字方塊 8"/>
          <p:cNvSpPr txBox="1">
            <a:spLocks noChangeArrowheads="1"/>
          </p:cNvSpPr>
          <p:nvPr/>
        </p:nvSpPr>
        <p:spPr bwMode="auto">
          <a:xfrm>
            <a:off x="6453187" y="3571876"/>
            <a:ext cx="2143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0" lvl="1" algn="ctr" eaLnBrk="1" hangingPunct="1"/>
            <a:r>
              <a:rPr lang="en-US" altLang="zh-TW" dirty="0">
                <a:ea typeface="ＭＳ Ｐゴシック" pitchFamily="34" charset="-128"/>
              </a:rPr>
              <a:t>difference</a:t>
            </a:r>
          </a:p>
        </p:txBody>
      </p:sp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4071938"/>
            <a:ext cx="28575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2830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lvl="1" eaLnBrk="1" hangingPunct="1"/>
            <a:fld id="{67416699-2B04-4DAE-A64A-6C1AAC0DD06C}" type="slidenum">
              <a:rPr lang="es-ES" altLang="zh-TW"/>
              <a:pPr lvl="1" eaLnBrk="1" hangingPunct="1"/>
              <a:t>32</a:t>
            </a:fld>
            <a:endParaRPr lang="es-ES" altLang="zh-TW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Polyhedra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Generally we want to intersect with closed objects such as polygons and polyhedra rather than planes</a:t>
            </a:r>
          </a:p>
          <a:p>
            <a:r>
              <a:rPr lang="en-US" altLang="zh-TW" smtClean="0"/>
              <a:t>Hence we have to worry about inside/outside testing</a:t>
            </a:r>
          </a:p>
          <a:p>
            <a:r>
              <a:rPr lang="en-US" altLang="zh-TW" smtClean="0"/>
              <a:t>For convex objects such as polyhedra there are some fast tests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lvl="1" eaLnBrk="1" hangingPunct="1"/>
            <a:fld id="{F355CCA2-265F-409A-A85E-57B2C4433A83}" type="slidenum">
              <a:rPr lang="es-ES" altLang="zh-TW"/>
              <a:pPr lvl="1" eaLnBrk="1" hangingPunct="1"/>
              <a:t>33</a:t>
            </a:fld>
            <a:endParaRPr lang="es-ES" altLang="zh-TW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Ray Tracing Polyhedra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700" smtClean="0"/>
              <a:t>If ray enters an object, it must enter a front facing polygon and leave a back facing polygon</a:t>
            </a:r>
          </a:p>
          <a:p>
            <a:r>
              <a:rPr lang="en-US" altLang="zh-TW" sz="2700" smtClean="0"/>
              <a:t>Polyhedron is formed by intersection of planes</a:t>
            </a:r>
          </a:p>
          <a:p>
            <a:r>
              <a:rPr lang="en-US" altLang="zh-TW" sz="2700" smtClean="0"/>
              <a:t>Ray enters at </a:t>
            </a:r>
            <a:r>
              <a:rPr lang="en-US" altLang="zh-TW" sz="2700" smtClean="0">
                <a:solidFill>
                  <a:srgbClr val="FF0000"/>
                </a:solidFill>
              </a:rPr>
              <a:t>furthest</a:t>
            </a:r>
            <a:r>
              <a:rPr lang="en-US" altLang="zh-TW" sz="2700" smtClean="0"/>
              <a:t> intersection with front facing planes</a:t>
            </a:r>
          </a:p>
          <a:p>
            <a:r>
              <a:rPr lang="en-US" altLang="zh-TW" sz="2700" smtClean="0"/>
              <a:t>Ray leaves at </a:t>
            </a:r>
            <a:r>
              <a:rPr lang="en-US" altLang="zh-TW" sz="2700" smtClean="0">
                <a:solidFill>
                  <a:srgbClr val="FF0000"/>
                </a:solidFill>
              </a:rPr>
              <a:t>closest </a:t>
            </a:r>
            <a:r>
              <a:rPr lang="en-US" altLang="zh-TW" sz="2700" smtClean="0"/>
              <a:t>intersection with back facing planes</a:t>
            </a:r>
          </a:p>
          <a:p>
            <a:r>
              <a:rPr lang="en-US" altLang="zh-TW" sz="2700" smtClean="0"/>
              <a:t>If entry is further away than exit, ray must miss the polyhedron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lvl="1" eaLnBrk="1" hangingPunct="1"/>
            <a:fld id="{27FF9421-619C-4AE8-92CB-5DA6CE215A0A}" type="slidenum">
              <a:rPr lang="es-ES" altLang="zh-TW"/>
              <a:pPr lvl="1" eaLnBrk="1" hangingPunct="1"/>
              <a:t>34</a:t>
            </a:fld>
            <a:endParaRPr lang="es-ES" altLang="zh-TW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Ray Tracing a Polygon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 smtClean="0"/>
          </a:p>
        </p:txBody>
      </p:sp>
      <p:pic>
        <p:nvPicPr>
          <p:cNvPr id="43013" name="Picture 6" descr="an13f10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1981200"/>
            <a:ext cx="65944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線單箭頭接點 7"/>
          <p:cNvCxnSpPr/>
          <p:nvPr/>
        </p:nvCxnSpPr>
        <p:spPr>
          <a:xfrm rot="10800000">
            <a:off x="2428875" y="3714750"/>
            <a:ext cx="642938" cy="214313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rot="5400000" flipH="1" flipV="1">
            <a:off x="5893594" y="3893344"/>
            <a:ext cx="428625" cy="3571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>
            <a:off x="4894263" y="4148138"/>
            <a:ext cx="541337" cy="3603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rot="16200000" flipH="1">
            <a:off x="4896644" y="4401344"/>
            <a:ext cx="576262" cy="2159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lvl="1" eaLnBrk="1" hangingPunct="1"/>
            <a:fld id="{14968784-4290-4A36-BB5D-8FED1E87E633}" type="slidenum">
              <a:rPr lang="es-ES" altLang="zh-TW"/>
              <a:pPr lvl="1" eaLnBrk="1" hangingPunct="1"/>
              <a:t>35</a:t>
            </a:fld>
            <a:endParaRPr lang="es-ES" altLang="zh-TW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Ray Tracing a Polygon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zh-TW" altLang="zh-TW" smtClean="0"/>
          </a:p>
        </p:txBody>
      </p:sp>
      <p:pic>
        <p:nvPicPr>
          <p:cNvPr id="44037" name="Picture 6" descr="an13f1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14600"/>
            <a:ext cx="6053138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線單箭頭接點 6"/>
          <p:cNvCxnSpPr/>
          <p:nvPr/>
        </p:nvCxnSpPr>
        <p:spPr>
          <a:xfrm rot="16200000" flipH="1">
            <a:off x="2928938" y="4500563"/>
            <a:ext cx="500062" cy="2143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rot="5400000" flipH="1" flipV="1">
            <a:off x="6858000" y="4286250"/>
            <a:ext cx="500063" cy="5000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lvl="1" eaLnBrk="1" hangingPunct="1"/>
            <a:fld id="{D06BA034-535C-4F53-8019-28FCC369A5DB}" type="slidenum">
              <a:rPr lang="es-ES" altLang="zh-TW"/>
              <a:pPr lvl="1" eaLnBrk="1" hangingPunct="1"/>
              <a:t>36</a:t>
            </a:fld>
            <a:endParaRPr lang="es-ES" altLang="zh-TW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Ray Tracing Polyhedra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 smtClean="0"/>
          </a:p>
        </p:txBody>
      </p:sp>
      <p:pic>
        <p:nvPicPr>
          <p:cNvPr id="45061" name="Picture 7" descr="an13f08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2303463"/>
            <a:ext cx="2957512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8" descr="an13f09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4600"/>
            <a:ext cx="23812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 descr="http://www.scratchapixel.com/old/assets/Uploads/Lesson014/l014-fresnel1.png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42789"/>
            <a:ext cx="3738961" cy="280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scratchapixel.com/old/assets/Uploads/Lesson014/l014-fresnel3.png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364" y="1700808"/>
            <a:ext cx="4374207" cy="366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429817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Fresnel Reflectance</a:t>
            </a:r>
            <a:endParaRPr lang="zh-TW" altLang="en-US" dirty="0" smtClean="0"/>
          </a:p>
        </p:txBody>
      </p:sp>
      <p:sp>
        <p:nvSpPr>
          <p:cNvPr id="2457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smtClean="0"/>
              <a:t>Fresnel equation </a:t>
            </a:r>
            <a:r>
              <a:rPr lang="en-US" altLang="zh-TW" smtClean="0"/>
              <a:t>describe the behaviour of light when moving between media of differing refractive indices.</a:t>
            </a:r>
          </a:p>
          <a:p>
            <a:endParaRPr lang="zh-TW" altLang="en-US" smtClean="0"/>
          </a:p>
        </p:txBody>
      </p:sp>
      <p:pic>
        <p:nvPicPr>
          <p:cNvPr id="24580" name="Picture 2" descr="Plot of Fresnel reflectance for alumin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213100"/>
            <a:ext cx="3160712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" descr="Plot of Fresnel reflectance for typical dielectr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213100"/>
            <a:ext cx="3138487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文字方塊 3"/>
          <p:cNvSpPr txBox="1">
            <a:spLocks noChangeArrowheads="1"/>
          </p:cNvSpPr>
          <p:nvPr/>
        </p:nvSpPr>
        <p:spPr bwMode="auto">
          <a:xfrm>
            <a:off x="5003800" y="5805488"/>
            <a:ext cx="30972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dirty="0"/>
              <a:t>dielectric</a:t>
            </a:r>
          </a:p>
          <a:p>
            <a:pPr algn="ctr" eaLnBrk="1" hangingPunct="1"/>
            <a:r>
              <a:rPr lang="en-US" altLang="zh-TW" dirty="0" smtClean="0"/>
              <a:t>glasses</a:t>
            </a:r>
            <a:endParaRPr lang="zh-TW" altLang="en-US" dirty="0"/>
          </a:p>
        </p:txBody>
      </p:sp>
      <p:sp>
        <p:nvSpPr>
          <p:cNvPr id="24583" name="文字方塊 6"/>
          <p:cNvSpPr txBox="1">
            <a:spLocks noChangeArrowheads="1"/>
          </p:cNvSpPr>
          <p:nvPr/>
        </p:nvSpPr>
        <p:spPr bwMode="auto">
          <a:xfrm>
            <a:off x="1042988" y="5805488"/>
            <a:ext cx="30972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/>
              <a:t>conductive materials </a:t>
            </a:r>
          </a:p>
          <a:p>
            <a:pPr algn="ctr" eaLnBrk="1" hangingPunct="1"/>
            <a:r>
              <a:rPr lang="en-US" altLang="zh-TW"/>
              <a:t>aluminum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2231546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Schlick's approximation</a:t>
                </a:r>
              </a:p>
              <a:p>
                <a:pPr marL="0" indent="0">
                  <a:buNone/>
                </a:pPr>
                <a:r>
                  <a:rPr lang="en-US" altLang="zh-TW" dirty="0" smtClean="0"/>
                  <a:t>the specular reflection coefficient R </a:t>
                </a:r>
                <a:endParaRPr lang="en-US" altLang="zh-TW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zh-TW" altLang="en-US" b="0" i="1" smtClean="0">
                              <a:latin typeface="Cambria Math"/>
                            </a:rPr>
                            <m:t>𝜃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+(1−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(1−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𝑐𝑜𝑠</m:t>
                          </m:r>
                          <m:r>
                            <a:rPr lang="zh-TW" altLang="en-US" b="0" i="1" smtClean="0">
                              <a:latin typeface="Cambria Math"/>
                            </a:rPr>
                            <m:t>𝜃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buNone/>
                </a:pPr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  <m:r>
                          <a:rPr lang="en-US" altLang="zh-TW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6538357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lvl="1" eaLnBrk="1" hangingPunct="1"/>
            <a:fld id="{9FC48E21-F645-422B-9F32-888C9784348C}" type="slidenum">
              <a:rPr lang="es-ES" altLang="zh-TW"/>
              <a:pPr lvl="1" eaLnBrk="1" hangingPunct="1"/>
              <a:t>4</a:t>
            </a:fld>
            <a:endParaRPr lang="es-ES" altLang="zh-TW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Ray Tracing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Follow rays of light from a point source</a:t>
            </a:r>
          </a:p>
          <a:p>
            <a:r>
              <a:rPr lang="en-US" altLang="zh-TW" smtClean="0"/>
              <a:t>Can account for reflection and transmission</a:t>
            </a:r>
          </a:p>
        </p:txBody>
      </p:sp>
      <p:pic>
        <p:nvPicPr>
          <p:cNvPr id="11269" name="Picture 4" descr="an13f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70200"/>
            <a:ext cx="288448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Distributed Ray Tracing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Robert L. Cook, Thomas Porter, Loren </a:t>
            </a:r>
            <a:r>
              <a:rPr lang="en-US" altLang="zh-TW" dirty="0" smtClean="0"/>
              <a:t>Carpenter</a:t>
            </a:r>
          </a:p>
          <a:p>
            <a:r>
              <a:rPr lang="en-US" altLang="zh-TW" dirty="0" smtClean="0"/>
              <a:t>1984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14631018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Shadows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800" smtClean="0"/>
              <a:t>Ray tracing casts shadow feelers to a point light source. </a:t>
            </a:r>
          </a:p>
          <a:p>
            <a:pPr>
              <a:lnSpc>
                <a:spcPct val="90000"/>
              </a:lnSpc>
            </a:pPr>
            <a:r>
              <a:rPr lang="en-US" altLang="zh-TW" sz="2800" smtClean="0"/>
              <a:t>Many light sources are illuminated over a finite area.</a:t>
            </a:r>
          </a:p>
          <a:p>
            <a:pPr>
              <a:lnSpc>
                <a:spcPct val="90000"/>
              </a:lnSpc>
            </a:pPr>
            <a:r>
              <a:rPr lang="en-US" altLang="zh-TW" sz="2800" smtClean="0"/>
              <a:t>The shadows between these are substantially different. </a:t>
            </a:r>
          </a:p>
          <a:p>
            <a:pPr>
              <a:lnSpc>
                <a:spcPct val="90000"/>
              </a:lnSpc>
            </a:pPr>
            <a:r>
              <a:rPr lang="en-US" altLang="zh-TW" sz="2800" smtClean="0"/>
              <a:t>Area light sources cast soft shadows</a:t>
            </a:r>
          </a:p>
          <a:p>
            <a:pPr lvl="1">
              <a:lnSpc>
                <a:spcPct val="90000"/>
              </a:lnSpc>
            </a:pPr>
            <a:r>
              <a:rPr lang="en-US" altLang="zh-TW" sz="2400" smtClean="0"/>
              <a:t>Penumbra</a:t>
            </a:r>
          </a:p>
          <a:p>
            <a:pPr lvl="1">
              <a:lnSpc>
                <a:spcPct val="90000"/>
              </a:lnSpc>
            </a:pPr>
            <a:r>
              <a:rPr lang="en-US" altLang="zh-TW" sz="2400" smtClean="0"/>
              <a:t>Umbra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Soft Shadows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 smtClean="0"/>
          </a:p>
        </p:txBody>
      </p:sp>
      <p:pic>
        <p:nvPicPr>
          <p:cNvPr id="47108" name="Picture 4" descr="shadow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1628775"/>
            <a:ext cx="4062412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shadow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1627188"/>
            <a:ext cx="4062413" cy="406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2209800" y="6096000"/>
            <a:ext cx="434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dirty="0"/>
              <a:t>Slide Courtesy of Roger </a:t>
            </a:r>
            <a:r>
              <a:rPr lang="en-US" altLang="zh-TW" dirty="0" err="1"/>
              <a:t>Crawfis</a:t>
            </a:r>
            <a:r>
              <a:rPr lang="en-US" altLang="zh-TW" dirty="0"/>
              <a:t>, Ohio State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/>
          <p:cNvSpPr>
            <a:spLocks noChangeArrowheads="1"/>
          </p:cNvSpPr>
          <p:nvPr/>
        </p:nvSpPr>
        <p:spPr bwMode="auto">
          <a:xfrm>
            <a:off x="277813" y="3762375"/>
            <a:ext cx="8656637" cy="2546350"/>
          </a:xfrm>
          <a:prstGeom prst="parallelogram">
            <a:avLst>
              <a:gd name="adj" fmla="val 84991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8131" name="Line 3"/>
          <p:cNvSpPr>
            <a:spLocks noChangeShapeType="1"/>
          </p:cNvSpPr>
          <p:nvPr/>
        </p:nvSpPr>
        <p:spPr bwMode="auto">
          <a:xfrm>
            <a:off x="4422775" y="4956175"/>
            <a:ext cx="2778125" cy="173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Soft Shadows</a:t>
            </a:r>
          </a:p>
        </p:txBody>
      </p:sp>
      <p:sp>
        <p:nvSpPr>
          <p:cNvPr id="48133" name="Line 5"/>
          <p:cNvSpPr>
            <a:spLocks noChangeShapeType="1"/>
          </p:cNvSpPr>
          <p:nvPr/>
        </p:nvSpPr>
        <p:spPr bwMode="auto">
          <a:xfrm>
            <a:off x="4200525" y="5370513"/>
            <a:ext cx="2778125" cy="1730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8134" name="Line 6"/>
          <p:cNvSpPr>
            <a:spLocks noChangeShapeType="1"/>
          </p:cNvSpPr>
          <p:nvPr/>
        </p:nvSpPr>
        <p:spPr bwMode="auto">
          <a:xfrm>
            <a:off x="4410075" y="5129213"/>
            <a:ext cx="2778125" cy="1730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8135" name="AutoShape 7"/>
          <p:cNvSpPr>
            <a:spLocks noChangeArrowheads="1"/>
          </p:cNvSpPr>
          <p:nvPr/>
        </p:nvSpPr>
        <p:spPr bwMode="auto">
          <a:xfrm>
            <a:off x="3078163" y="1573213"/>
            <a:ext cx="1550987" cy="3981450"/>
          </a:xfrm>
          <a:prstGeom prst="can">
            <a:avLst>
              <a:gd name="adj" fmla="val 64176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8136" name="AutoShape 8"/>
          <p:cNvSpPr>
            <a:spLocks noChangeArrowheads="1"/>
          </p:cNvSpPr>
          <p:nvPr/>
        </p:nvSpPr>
        <p:spPr bwMode="auto">
          <a:xfrm rot="1958211">
            <a:off x="531813" y="1370013"/>
            <a:ext cx="1284287" cy="1239837"/>
          </a:xfrm>
          <a:prstGeom prst="parallelogram">
            <a:avLst>
              <a:gd name="adj" fmla="val 25896"/>
            </a:avLst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8137" name="Line 9"/>
          <p:cNvSpPr>
            <a:spLocks noChangeShapeType="1"/>
          </p:cNvSpPr>
          <p:nvPr/>
        </p:nvSpPr>
        <p:spPr bwMode="auto">
          <a:xfrm>
            <a:off x="3786188" y="5580063"/>
            <a:ext cx="2778125" cy="173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8138" name="Line 10"/>
          <p:cNvSpPr>
            <a:spLocks noChangeShapeType="1"/>
          </p:cNvSpPr>
          <p:nvPr/>
        </p:nvSpPr>
        <p:spPr bwMode="auto">
          <a:xfrm flipV="1">
            <a:off x="5845175" y="3449638"/>
            <a:ext cx="1504950" cy="18859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7361238" y="3087688"/>
            <a:ext cx="846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zh-TW" sz="1600">
                <a:latin typeface="Century Gothic" pitchFamily="34" charset="0"/>
              </a:rPr>
              <a:t>Umbra</a:t>
            </a:r>
          </a:p>
        </p:txBody>
      </p:sp>
      <p:sp>
        <p:nvSpPr>
          <p:cNvPr id="48140" name="Line 12"/>
          <p:cNvSpPr>
            <a:spLocks noChangeShapeType="1"/>
          </p:cNvSpPr>
          <p:nvPr/>
        </p:nvSpPr>
        <p:spPr bwMode="auto">
          <a:xfrm flipH="1">
            <a:off x="5578475" y="2673350"/>
            <a:ext cx="927100" cy="23971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6343650" y="2243138"/>
            <a:ext cx="1212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zh-TW" sz="1600">
                <a:latin typeface="Century Gothic" pitchFamily="34" charset="0"/>
              </a:rPr>
              <a:t>Penumbra</a:t>
            </a:r>
          </a:p>
        </p:txBody>
      </p:sp>
      <p:sp>
        <p:nvSpPr>
          <p:cNvPr id="48142" name="Line 14"/>
          <p:cNvSpPr>
            <a:spLocks noChangeShapeType="1"/>
          </p:cNvSpPr>
          <p:nvPr/>
        </p:nvSpPr>
        <p:spPr bwMode="auto">
          <a:xfrm>
            <a:off x="636588" y="2373313"/>
            <a:ext cx="4722812" cy="3078162"/>
          </a:xfrm>
          <a:prstGeom prst="line">
            <a:avLst/>
          </a:prstGeom>
          <a:noFill/>
          <a:ln w="38100">
            <a:solidFill>
              <a:srgbClr val="FFFF66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8143" name="Line 15"/>
          <p:cNvSpPr>
            <a:spLocks noChangeShapeType="1"/>
          </p:cNvSpPr>
          <p:nvPr/>
        </p:nvSpPr>
        <p:spPr bwMode="auto">
          <a:xfrm>
            <a:off x="1574800" y="1504950"/>
            <a:ext cx="3506788" cy="4248150"/>
          </a:xfrm>
          <a:prstGeom prst="line">
            <a:avLst/>
          </a:prstGeom>
          <a:noFill/>
          <a:ln w="38100">
            <a:solidFill>
              <a:srgbClr val="FFFF66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8144" name="Line 16"/>
          <p:cNvSpPr>
            <a:spLocks noChangeShapeType="1"/>
          </p:cNvSpPr>
          <p:nvPr/>
        </p:nvSpPr>
        <p:spPr bwMode="auto">
          <a:xfrm flipH="1">
            <a:off x="5522913" y="2674938"/>
            <a:ext cx="985837" cy="2917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8145" name="Text Box 17"/>
          <p:cNvSpPr txBox="1">
            <a:spLocks noChangeArrowheads="1"/>
          </p:cNvSpPr>
          <p:nvPr/>
        </p:nvSpPr>
        <p:spPr bwMode="auto">
          <a:xfrm>
            <a:off x="4800600" y="6400800"/>
            <a:ext cx="434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Slide Courtesy of Roger Crawfis, Ohio State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Camera Models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Up to now, we have used a pinhole camera model.</a:t>
            </a:r>
          </a:p>
          <a:p>
            <a:r>
              <a:rPr lang="en-US" altLang="zh-TW" smtClean="0"/>
              <a:t>These has everything in focus throughout the scene.</a:t>
            </a:r>
          </a:p>
          <a:p>
            <a:r>
              <a:rPr lang="en-US" altLang="zh-TW" smtClean="0"/>
              <a:t>The eye and most cameras have a larger lens or aperature.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thin lens formula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zh-TW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altLang="zh-TW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altLang="zh-TW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𝑓</m:t>
                        </m:r>
                      </m:den>
                    </m:f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Lens3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2636912"/>
            <a:ext cx="523875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208138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Circle of confusion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altLang="zh-TW" dirty="0" smtClean="0"/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endParaRPr lang="en-US" altLang="zh-TW" dirty="0"/>
              </a:p>
              <a:p>
                <a:r>
                  <a:rPr lang="en-US" altLang="zh-TW" dirty="0" smtClean="0"/>
                  <a:t>F: Focal length; n: aperture number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𝑃</m:t>
                        </m:r>
                      </m:sub>
                    </m:sSub>
                    <m:r>
                      <a:rPr lang="en-US" altLang="zh-TW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𝐹𝑃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𝑃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𝐹</m:t>
                        </m:r>
                      </m:den>
                    </m:f>
                    <m:r>
                      <a:rPr lang="en-US" altLang="zh-TW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altLang="zh-TW" dirty="0" smtClean="0"/>
                  <a:t> for P&gt;F,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𝐷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/>
                          </a:rPr>
                          <m:t>𝐹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𝐷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𝐷</m:t>
                        </m:r>
                        <m:r>
                          <a:rPr lang="en-US" altLang="zh-TW" i="1">
                            <a:latin typeface="Cambria Math"/>
                          </a:rPr>
                          <m:t>−</m:t>
                        </m:r>
                        <m:r>
                          <a:rPr lang="en-US" altLang="zh-TW" i="1">
                            <a:latin typeface="Cambria Math"/>
                          </a:rPr>
                          <m:t>𝐹</m:t>
                        </m:r>
                      </m:den>
                    </m:f>
                    <m:r>
                      <a:rPr lang="en-US" altLang="zh-TW" i="1">
                        <a:latin typeface="Cambria Math"/>
                      </a:rPr>
                      <m:t>,</m:t>
                    </m:r>
                  </m:oMath>
                </a14:m>
                <a:r>
                  <a:rPr lang="en-US" altLang="zh-TW" dirty="0"/>
                  <a:t> for </a:t>
                </a:r>
                <a:r>
                  <a:rPr lang="en-US" altLang="zh-TW" dirty="0" smtClean="0"/>
                  <a:t>D&gt;F</a:t>
                </a:r>
              </a:p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𝐶</m:t>
                    </m:r>
                    <m:r>
                      <a:rPr lang="en-US" altLang="zh-TW" i="1" smtClean="0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zh-TW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𝐷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𝑃</m:t>
                            </m:r>
                          </m:sub>
                        </m:sSub>
                      </m:e>
                    </m:d>
                    <m:f>
                      <m:f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𝐹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𝑛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𝐷</m:t>
                            </m:r>
                          </m:sub>
                        </m:sSub>
                      </m:den>
                    </m:f>
                  </m:oMath>
                </a14:m>
                <a:endParaRPr lang="en-US" altLang="zh-TW" dirty="0"/>
              </a:p>
              <a:p>
                <a:endParaRPr lang="en-US" altLang="zh-TW" dirty="0" smtClean="0"/>
              </a:p>
              <a:p>
                <a:endParaRPr lang="en-US" altLang="zh-TW" dirty="0" smtClean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b="-17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212" y="1268760"/>
            <a:ext cx="6693575" cy="265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541091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afrog"/>
          <p:cNvPicPr>
            <a:picLocks noChangeAspect="1" noChangeArrowheads="1"/>
          </p:cNvPicPr>
          <p:nvPr/>
        </p:nvPicPr>
        <p:blipFill>
          <a:blip r:embed="rId3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9187" name="Text Box 3"/>
          <p:cNvSpPr txBox="1">
            <a:spLocks noChangeArrowheads="1"/>
          </p:cNvSpPr>
          <p:nvPr/>
        </p:nvSpPr>
        <p:spPr bwMode="auto">
          <a:xfrm>
            <a:off x="3352800" y="1524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>
                <a:solidFill>
                  <a:srgbClr val="FF0000"/>
                </a:solidFill>
              </a:rPr>
              <a:t>Depth-of-Field</a:t>
            </a:r>
          </a:p>
        </p:txBody>
      </p:sp>
      <p:sp>
        <p:nvSpPr>
          <p:cNvPr id="349188" name="Line 4"/>
          <p:cNvSpPr>
            <a:spLocks noChangeShapeType="1"/>
          </p:cNvSpPr>
          <p:nvPr/>
        </p:nvSpPr>
        <p:spPr bwMode="auto">
          <a:xfrm>
            <a:off x="5334000" y="457200"/>
            <a:ext cx="1676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9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9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9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9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87" grpId="0" autoUpdateAnimBg="0"/>
      <p:bldP spid="34918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Motion Blur</a:t>
            </a:r>
          </a:p>
        </p:txBody>
      </p:sp>
      <p:pic>
        <p:nvPicPr>
          <p:cNvPr id="51203" name="Picture 4" descr="blur1_2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21007" r="21007" b="20000"/>
          <a:stretch>
            <a:fillRect/>
          </a:stretch>
        </p:blipFill>
        <p:spPr bwMode="auto">
          <a:xfrm>
            <a:off x="755650" y="2060575"/>
            <a:ext cx="3240088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5" descr="blur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025650"/>
            <a:ext cx="4319587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Text Box 7"/>
          <p:cNvSpPr txBox="1">
            <a:spLocks noChangeArrowheads="1"/>
          </p:cNvSpPr>
          <p:nvPr/>
        </p:nvSpPr>
        <p:spPr bwMode="auto">
          <a:xfrm>
            <a:off x="2339975" y="5373688"/>
            <a:ext cx="4365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800"/>
              <a:t>Slide Courtesy of Roger Crawfis, Ohio State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Supersampling</a:t>
            </a:r>
          </a:p>
        </p:txBody>
      </p:sp>
      <p:pic>
        <p:nvPicPr>
          <p:cNvPr id="52227" name="Picture 4" descr="antialias0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2895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5" descr="antialias0_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62200"/>
            <a:ext cx="3143250" cy="296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6" descr="antialias0_25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62200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Text Box 11"/>
          <p:cNvSpPr txBox="1">
            <a:spLocks noChangeArrowheads="1"/>
          </p:cNvSpPr>
          <p:nvPr/>
        </p:nvSpPr>
        <p:spPr bwMode="auto">
          <a:xfrm>
            <a:off x="0" y="5334000"/>
            <a:ext cx="27971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/>
              <a:t>1 sample per pixel</a:t>
            </a:r>
          </a:p>
        </p:txBody>
      </p:sp>
      <p:sp>
        <p:nvSpPr>
          <p:cNvPr id="52231" name="Text Box 12"/>
          <p:cNvSpPr txBox="1">
            <a:spLocks noChangeArrowheads="1"/>
          </p:cNvSpPr>
          <p:nvPr/>
        </p:nvSpPr>
        <p:spPr bwMode="auto">
          <a:xfrm>
            <a:off x="6096000" y="5334000"/>
            <a:ext cx="3152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/>
              <a:t>256 sample per pixel</a:t>
            </a:r>
          </a:p>
        </p:txBody>
      </p:sp>
      <p:sp>
        <p:nvSpPr>
          <p:cNvPr id="52232" name="Text Box 13"/>
          <p:cNvSpPr txBox="1">
            <a:spLocks noChangeArrowheads="1"/>
          </p:cNvSpPr>
          <p:nvPr/>
        </p:nvSpPr>
        <p:spPr bwMode="auto">
          <a:xfrm>
            <a:off x="2971800" y="5334000"/>
            <a:ext cx="2974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/>
              <a:t>16 sample per pixel</a:t>
            </a:r>
          </a:p>
        </p:txBody>
      </p:sp>
      <p:sp>
        <p:nvSpPr>
          <p:cNvPr id="52233" name="Text Box 14"/>
          <p:cNvSpPr txBox="1">
            <a:spLocks noChangeArrowheads="1"/>
          </p:cNvSpPr>
          <p:nvPr/>
        </p:nvSpPr>
        <p:spPr bwMode="auto">
          <a:xfrm>
            <a:off x="4800600" y="6400800"/>
            <a:ext cx="434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Slide Courtesy of Roger Crawfis, Ohio State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lvl="1" eaLnBrk="1" hangingPunct="1"/>
            <a:fld id="{6BF77BF3-807E-4112-8779-D05E2274D683}" type="slidenum">
              <a:rPr lang="es-ES" altLang="zh-TW"/>
              <a:pPr lvl="1" eaLnBrk="1" hangingPunct="1"/>
              <a:t>5</a:t>
            </a:fld>
            <a:endParaRPr lang="es-ES" altLang="zh-TW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Computation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Should be able to handle all physical interactions</a:t>
            </a:r>
          </a:p>
          <a:p>
            <a:r>
              <a:rPr lang="en-US" altLang="zh-TW" smtClean="0"/>
              <a:t>Ray tracing paradigm is not computational</a:t>
            </a:r>
          </a:p>
          <a:p>
            <a:r>
              <a:rPr lang="en-US" altLang="zh-TW" smtClean="0"/>
              <a:t>Most rays do not affect what we see</a:t>
            </a:r>
          </a:p>
          <a:p>
            <a:r>
              <a:rPr lang="en-US" altLang="zh-TW" smtClean="0"/>
              <a:t>Scattering produces many (infinite) additional rays</a:t>
            </a:r>
          </a:p>
          <a:p>
            <a:r>
              <a:rPr lang="en-US" altLang="zh-TW" smtClean="0"/>
              <a:t>Alternative: ray casting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More On Ray-Tracing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Already discussed recursive ray-tracing!</a:t>
            </a:r>
          </a:p>
          <a:p>
            <a:r>
              <a:rPr lang="en-US" altLang="zh-TW" smtClean="0"/>
              <a:t>Improvements to ray-tracing!</a:t>
            </a:r>
          </a:p>
          <a:p>
            <a:pPr lvl="1"/>
            <a:r>
              <a:rPr lang="en-US" altLang="zh-TW" smtClean="0"/>
              <a:t>Area sampling variations to address aliasing</a:t>
            </a:r>
          </a:p>
          <a:p>
            <a:r>
              <a:rPr lang="en-US" altLang="zh-TW" smtClean="0"/>
              <a:t>Distributed ray-tracing!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smtClean="0"/>
              <a:t>Area Subdivision (Warnock)</a:t>
            </a:r>
            <a:br>
              <a:rPr lang="en-US" altLang="zh-TW" sz="4000" smtClean="0"/>
            </a:br>
            <a:r>
              <a:rPr lang="en-US" altLang="zh-TW" sz="3600" smtClean="0"/>
              <a:t>(mixed object/image space)</a:t>
            </a:r>
          </a:p>
        </p:txBody>
      </p:sp>
      <p:grpSp>
        <p:nvGrpSpPr>
          <p:cNvPr id="54275" name="Group 3"/>
          <p:cNvGrpSpPr>
            <a:grpSpLocks/>
          </p:cNvGrpSpPr>
          <p:nvPr/>
        </p:nvGrpSpPr>
        <p:grpSpPr bwMode="auto">
          <a:xfrm>
            <a:off x="609600" y="1905000"/>
            <a:ext cx="7924800" cy="4191000"/>
            <a:chOff x="384" y="1296"/>
            <a:chExt cx="4992" cy="2640"/>
          </a:xfrm>
        </p:grpSpPr>
        <p:sp>
          <p:nvSpPr>
            <p:cNvPr id="54278" name="AutoShape 4"/>
            <p:cNvSpPr>
              <a:spLocks noChangeArrowheads="1"/>
            </p:cNvSpPr>
            <p:nvPr/>
          </p:nvSpPr>
          <p:spPr bwMode="auto">
            <a:xfrm flipV="1">
              <a:off x="3072" y="2736"/>
              <a:ext cx="1488" cy="336"/>
            </a:xfrm>
            <a:prstGeom prst="triangle">
              <a:avLst>
                <a:gd name="adj" fmla="val 50000"/>
              </a:avLst>
            </a:prstGeom>
            <a:solidFill>
              <a:srgbClr val="33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4279" name="AutoShape 5"/>
            <p:cNvSpPr>
              <a:spLocks noChangeArrowheads="1"/>
            </p:cNvSpPr>
            <p:nvPr/>
          </p:nvSpPr>
          <p:spPr bwMode="auto">
            <a:xfrm flipH="1">
              <a:off x="2208" y="2256"/>
              <a:ext cx="1632" cy="912"/>
            </a:xfrm>
            <a:prstGeom prst="rtTriangle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4280" name="Rectangle 6"/>
            <p:cNvSpPr>
              <a:spLocks noChangeArrowheads="1"/>
            </p:cNvSpPr>
            <p:nvPr/>
          </p:nvSpPr>
          <p:spPr bwMode="auto">
            <a:xfrm>
              <a:off x="384" y="1296"/>
              <a:ext cx="4992" cy="26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4281" name="Line 7"/>
            <p:cNvSpPr>
              <a:spLocks noChangeShapeType="1"/>
            </p:cNvSpPr>
            <p:nvPr/>
          </p:nvSpPr>
          <p:spPr bwMode="auto">
            <a:xfrm>
              <a:off x="2880" y="1296"/>
              <a:ext cx="0" cy="2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282" name="Line 8"/>
            <p:cNvSpPr>
              <a:spLocks noChangeShapeType="1"/>
            </p:cNvSpPr>
            <p:nvPr/>
          </p:nvSpPr>
          <p:spPr bwMode="auto">
            <a:xfrm>
              <a:off x="384" y="2640"/>
              <a:ext cx="49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283" name="Line 9"/>
            <p:cNvSpPr>
              <a:spLocks noChangeShapeType="1"/>
            </p:cNvSpPr>
            <p:nvPr/>
          </p:nvSpPr>
          <p:spPr bwMode="auto">
            <a:xfrm>
              <a:off x="4176" y="2640"/>
              <a:ext cx="0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284" name="Line 10"/>
            <p:cNvSpPr>
              <a:spLocks noChangeShapeType="1"/>
            </p:cNvSpPr>
            <p:nvPr/>
          </p:nvSpPr>
          <p:spPr bwMode="auto">
            <a:xfrm>
              <a:off x="2880" y="3264"/>
              <a:ext cx="24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285" name="Line 11"/>
            <p:cNvSpPr>
              <a:spLocks noChangeShapeType="1"/>
            </p:cNvSpPr>
            <p:nvPr/>
          </p:nvSpPr>
          <p:spPr bwMode="auto">
            <a:xfrm>
              <a:off x="2880" y="2928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286" name="Line 12"/>
            <p:cNvSpPr>
              <a:spLocks noChangeShapeType="1"/>
            </p:cNvSpPr>
            <p:nvPr/>
          </p:nvSpPr>
          <p:spPr bwMode="auto">
            <a:xfrm>
              <a:off x="3552" y="2640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287" name="Line 13"/>
            <p:cNvSpPr>
              <a:spLocks noChangeShapeType="1"/>
            </p:cNvSpPr>
            <p:nvPr/>
          </p:nvSpPr>
          <p:spPr bwMode="auto">
            <a:xfrm>
              <a:off x="3216" y="264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288" name="Line 14"/>
            <p:cNvSpPr>
              <a:spLocks noChangeShapeType="1"/>
            </p:cNvSpPr>
            <p:nvPr/>
          </p:nvSpPr>
          <p:spPr bwMode="auto">
            <a:xfrm>
              <a:off x="2880" y="2784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289" name="AutoShape 15"/>
            <p:cNvSpPr>
              <a:spLocks noChangeArrowheads="1"/>
            </p:cNvSpPr>
            <p:nvPr/>
          </p:nvSpPr>
          <p:spPr bwMode="auto">
            <a:xfrm flipV="1">
              <a:off x="3072" y="2736"/>
              <a:ext cx="1488" cy="336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rgbClr val="3399FF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4290" name="Line 16"/>
            <p:cNvSpPr>
              <a:spLocks noChangeShapeType="1"/>
            </p:cNvSpPr>
            <p:nvPr/>
          </p:nvSpPr>
          <p:spPr bwMode="auto">
            <a:xfrm>
              <a:off x="3840" y="2640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291" name="Line 17"/>
            <p:cNvSpPr>
              <a:spLocks noChangeShapeType="1"/>
            </p:cNvSpPr>
            <p:nvPr/>
          </p:nvSpPr>
          <p:spPr bwMode="auto">
            <a:xfrm>
              <a:off x="3552" y="2784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292" name="Line 18"/>
            <p:cNvSpPr>
              <a:spLocks noChangeShapeType="1"/>
            </p:cNvSpPr>
            <p:nvPr/>
          </p:nvSpPr>
          <p:spPr bwMode="auto">
            <a:xfrm>
              <a:off x="3552" y="3120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54276" name="Rectangle 19"/>
          <p:cNvSpPr>
            <a:spLocks noChangeArrowheads="1"/>
          </p:cNvSpPr>
          <p:nvPr/>
        </p:nvSpPr>
        <p:spPr bwMode="auto">
          <a:xfrm>
            <a:off x="1447800" y="2057400"/>
            <a:ext cx="11430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4277" name="Text Box 20"/>
          <p:cNvSpPr txBox="1">
            <a:spLocks noChangeArrowheads="1"/>
          </p:cNvSpPr>
          <p:nvPr/>
        </p:nvSpPr>
        <p:spPr bwMode="auto">
          <a:xfrm>
            <a:off x="762000" y="6172200"/>
            <a:ext cx="744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Clipping used to subdivide polygons that are across regions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E37B19-D811-4395-9799-05D286F7C641}" type="slidenum">
              <a:rPr lang="en-US" altLang="zh-TW"/>
              <a:pPr>
                <a:defRPr/>
              </a:pPr>
              <a:t>52</a:t>
            </a:fld>
            <a:endParaRPr lang="en-US" altLang="zh-TW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Softwares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3" y="1600200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800" dirty="0" smtClean="0"/>
              <a:t>POV-ray (</a:t>
            </a:r>
            <a:r>
              <a:rPr lang="en-US" altLang="zh-TW" sz="2800" dirty="0" smtClean="0">
                <a:hlinkClick r:id="rId2"/>
              </a:rPr>
              <a:t>http://www.povray.org/</a:t>
            </a:r>
            <a:r>
              <a:rPr lang="en-US" altLang="zh-TW" sz="2800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400" dirty="0" smtClean="0"/>
              <a:t>A free rendering tool (not a modeling tool)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2000" dirty="0" smtClean="0"/>
              <a:t>Uses a text based scene description language (SDL)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dirty="0" smtClean="0"/>
              <a:t>Blender (</a:t>
            </a:r>
            <a:r>
              <a:rPr lang="en-US" altLang="zh-TW" sz="2800" dirty="0" smtClean="0">
                <a:hlinkClick r:id="rId3"/>
              </a:rPr>
              <a:t>http://www.blender3d.org</a:t>
            </a:r>
            <a:r>
              <a:rPr lang="en-US" altLang="zh-TW" sz="2800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400" dirty="0" smtClean="0"/>
              <a:t>Modeling, Animation, rendering tool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2000" dirty="0" smtClean="0"/>
              <a:t>Especially useful in 3D game creation</a:t>
            </a:r>
            <a:endParaRPr lang="en-US" altLang="zh-TW" sz="2000" dirty="0"/>
          </a:p>
          <a:p>
            <a:pPr lvl="2" eaLnBrk="1" hangingPunct="1">
              <a:lnSpc>
                <a:spcPct val="90000"/>
              </a:lnSpc>
            </a:pPr>
            <a:endParaRPr lang="en-US" altLang="zh-TW" sz="20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Rendering Equation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794691"/>
      </p:ext>
    </p:extLst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lvl="1" eaLnBrk="1" hangingPunct="1"/>
            <a:fld id="{1501CDB1-44A7-44D6-9501-81542186ADA6}" type="slidenum">
              <a:rPr lang="es-ES" altLang="zh-TW"/>
              <a:pPr lvl="1" eaLnBrk="1" hangingPunct="1"/>
              <a:t>54</a:t>
            </a:fld>
            <a:endParaRPr lang="es-ES" altLang="zh-TW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Rendering Equation (</a:t>
            </a:r>
            <a:r>
              <a:rPr lang="en-US" altLang="zh-TW" dirty="0" err="1" smtClean="0"/>
              <a:t>Kajiya</a:t>
            </a:r>
            <a:r>
              <a:rPr lang="en-US" altLang="zh-TW" dirty="0" smtClean="0"/>
              <a:t> 1986)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696200" cy="4038600"/>
          </a:xfrm>
        </p:spPr>
        <p:txBody>
          <a:bodyPr/>
          <a:lstStyle/>
          <a:p>
            <a:r>
              <a:rPr lang="en-US" altLang="zh-TW" smtClean="0"/>
              <a:t>Consider a point on a surface </a:t>
            </a:r>
          </a:p>
        </p:txBody>
      </p:sp>
      <p:sp>
        <p:nvSpPr>
          <p:cNvPr id="4101" name="AutoShape 10"/>
          <p:cNvSpPr>
            <a:spLocks noChangeArrowheads="1"/>
          </p:cNvSpPr>
          <p:nvPr/>
        </p:nvSpPr>
        <p:spPr bwMode="auto">
          <a:xfrm>
            <a:off x="2514600" y="4191000"/>
            <a:ext cx="2971800" cy="1143000"/>
          </a:xfrm>
          <a:prstGeom prst="parallelogram">
            <a:avLst>
              <a:gd name="adj" fmla="val 6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4102" name="Line 11"/>
          <p:cNvSpPr>
            <a:spLocks noChangeShapeType="1"/>
          </p:cNvSpPr>
          <p:nvPr/>
        </p:nvSpPr>
        <p:spPr bwMode="auto">
          <a:xfrm flipV="1">
            <a:off x="3886200" y="2971800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4103" name="Text Box 12"/>
          <p:cNvSpPr txBox="1">
            <a:spLocks noChangeArrowheads="1"/>
          </p:cNvSpPr>
          <p:nvPr/>
        </p:nvSpPr>
        <p:spPr bwMode="auto">
          <a:xfrm>
            <a:off x="3657600" y="23622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b="1"/>
              <a:t>N</a:t>
            </a:r>
          </a:p>
        </p:txBody>
      </p:sp>
      <p:sp>
        <p:nvSpPr>
          <p:cNvPr id="4104" name="Line 13"/>
          <p:cNvSpPr>
            <a:spLocks noChangeShapeType="1"/>
          </p:cNvSpPr>
          <p:nvPr/>
        </p:nvSpPr>
        <p:spPr bwMode="auto">
          <a:xfrm flipV="1">
            <a:off x="3886200" y="3581400"/>
            <a:ext cx="114300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4105" name="Text Box 14"/>
          <p:cNvSpPr txBox="1">
            <a:spLocks noChangeArrowheads="1"/>
          </p:cNvSpPr>
          <p:nvPr/>
        </p:nvSpPr>
        <p:spPr bwMode="auto">
          <a:xfrm>
            <a:off x="4641850" y="3013075"/>
            <a:ext cx="1231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I</a:t>
            </a:r>
            <a:r>
              <a:rPr lang="en-US" altLang="zh-TW" baseline="-25000"/>
              <a:t>out</a:t>
            </a:r>
            <a:r>
              <a:rPr lang="en-US" altLang="zh-TW"/>
              <a:t>(</a:t>
            </a:r>
            <a:r>
              <a:rPr lang="el-GR" altLang="zh-TW"/>
              <a:t>Φ</a:t>
            </a:r>
            <a:r>
              <a:rPr lang="en-US" altLang="zh-TW" baseline="-25000"/>
              <a:t>out</a:t>
            </a:r>
            <a:r>
              <a:rPr lang="en-US" altLang="zh-TW"/>
              <a:t>)</a:t>
            </a:r>
          </a:p>
        </p:txBody>
      </p:sp>
      <p:sp>
        <p:nvSpPr>
          <p:cNvPr id="43019" name="Line 15"/>
          <p:cNvSpPr>
            <a:spLocks noChangeShapeType="1"/>
          </p:cNvSpPr>
          <p:nvPr/>
        </p:nvSpPr>
        <p:spPr bwMode="auto">
          <a:xfrm>
            <a:off x="2133600" y="3124200"/>
            <a:ext cx="1752600" cy="1524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43020" name="Line 16"/>
          <p:cNvSpPr>
            <a:spLocks noChangeShapeType="1"/>
          </p:cNvSpPr>
          <p:nvPr/>
        </p:nvSpPr>
        <p:spPr bwMode="auto">
          <a:xfrm>
            <a:off x="1600200" y="3810000"/>
            <a:ext cx="2362200" cy="914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43021" name="Line 17"/>
          <p:cNvSpPr>
            <a:spLocks noChangeShapeType="1"/>
          </p:cNvSpPr>
          <p:nvPr/>
        </p:nvSpPr>
        <p:spPr bwMode="auto">
          <a:xfrm flipH="1">
            <a:off x="3886200" y="3200400"/>
            <a:ext cx="2743200" cy="1447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43022" name="Text Box 18"/>
          <p:cNvSpPr txBox="1">
            <a:spLocks noChangeArrowheads="1"/>
          </p:cNvSpPr>
          <p:nvPr/>
        </p:nvSpPr>
        <p:spPr bwMode="auto">
          <a:xfrm>
            <a:off x="6769100" y="2667000"/>
            <a:ext cx="1028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I</a:t>
            </a:r>
            <a:r>
              <a:rPr lang="en-US" altLang="zh-TW" baseline="-25000"/>
              <a:t>in</a:t>
            </a:r>
            <a:r>
              <a:rPr lang="en-US" altLang="zh-TW"/>
              <a:t>(</a:t>
            </a:r>
            <a:r>
              <a:rPr lang="el-GR" altLang="zh-TW"/>
              <a:t>Φ</a:t>
            </a:r>
            <a:r>
              <a:rPr lang="en-US" altLang="zh-TW" baseline="-25000"/>
              <a:t>in</a:t>
            </a:r>
            <a:r>
              <a:rPr lang="en-US" altLang="zh-TW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9903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9" grpId="0" animBg="1"/>
      <p:bldP spid="43020" grpId="0" animBg="1"/>
      <p:bldP spid="43021" grpId="0" animBg="1"/>
      <p:bldP spid="4302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lvl="1" eaLnBrk="1" hangingPunct="1"/>
            <a:fld id="{BA89F368-831D-4E67-A4E5-E8A99AA852B5}" type="slidenum">
              <a:rPr lang="es-ES" altLang="zh-TW"/>
              <a:pPr lvl="1" eaLnBrk="1" hangingPunct="1"/>
              <a:t>55</a:t>
            </a:fld>
            <a:endParaRPr lang="es-ES" altLang="zh-TW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Rendering Equation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Outgoing light is from two sources</a:t>
            </a:r>
          </a:p>
          <a:p>
            <a:pPr lvl="1"/>
            <a:r>
              <a:rPr lang="en-US" altLang="zh-TW" smtClean="0">
                <a:ea typeface="ＭＳ Ｐゴシック" pitchFamily="34" charset="-128"/>
              </a:rPr>
              <a:t>Emission</a:t>
            </a:r>
          </a:p>
          <a:p>
            <a:pPr lvl="1"/>
            <a:r>
              <a:rPr lang="en-US" altLang="zh-TW" smtClean="0">
                <a:ea typeface="ＭＳ Ｐゴシック" pitchFamily="34" charset="-128"/>
              </a:rPr>
              <a:t>Reflection of incoming light</a:t>
            </a:r>
          </a:p>
          <a:p>
            <a:r>
              <a:rPr lang="en-US" altLang="zh-TW" smtClean="0"/>
              <a:t>Must integrate over </a:t>
            </a:r>
            <a:r>
              <a:rPr lang="en-US" altLang="zh-TW" smtClean="0">
                <a:solidFill>
                  <a:srgbClr val="FF0000"/>
                </a:solidFill>
              </a:rPr>
              <a:t>all incoming light</a:t>
            </a:r>
          </a:p>
          <a:p>
            <a:pPr lvl="1"/>
            <a:r>
              <a:rPr lang="en-US" altLang="zh-TW" smtClean="0">
                <a:ea typeface="ＭＳ Ｐゴシック" pitchFamily="34" charset="-128"/>
              </a:rPr>
              <a:t>Integrate over hemisphere</a:t>
            </a:r>
          </a:p>
          <a:p>
            <a:r>
              <a:rPr lang="en-US" altLang="zh-TW" smtClean="0"/>
              <a:t>Must account for foreshortening of incoming light</a:t>
            </a:r>
          </a:p>
        </p:txBody>
      </p:sp>
    </p:spTree>
    <p:extLst>
      <p:ext uri="{BB962C8B-B14F-4D97-AF65-F5344CB8AC3E}">
        <p14:creationId xmlns:p14="http://schemas.microsoft.com/office/powerpoint/2010/main" val="395930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lvl="1" eaLnBrk="1" hangingPunct="1"/>
            <a:fld id="{1366B45B-5570-416B-AE20-A0666532D247}" type="slidenum">
              <a:rPr lang="es-ES" altLang="zh-TW"/>
              <a:pPr lvl="1" eaLnBrk="1" hangingPunct="1"/>
              <a:t>56</a:t>
            </a:fld>
            <a:endParaRPr lang="es-ES" altLang="zh-TW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Rendering Equation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71438" y="2743200"/>
            <a:ext cx="9004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/>
              <a:t>I</a:t>
            </a:r>
            <a:r>
              <a:rPr lang="en-US" altLang="zh-TW" sz="3200" baseline="-25000"/>
              <a:t>out</a:t>
            </a:r>
            <a:r>
              <a:rPr lang="en-US" altLang="zh-TW" sz="3200"/>
              <a:t>(</a:t>
            </a:r>
            <a:r>
              <a:rPr lang="el-GR" altLang="zh-TW" sz="3200"/>
              <a:t>Φ</a:t>
            </a:r>
            <a:r>
              <a:rPr lang="en-US" altLang="zh-TW" sz="3200" baseline="-25000"/>
              <a:t>out</a:t>
            </a:r>
            <a:r>
              <a:rPr lang="en-US" altLang="zh-TW" sz="3200"/>
              <a:t>) = E(</a:t>
            </a:r>
            <a:r>
              <a:rPr lang="el-GR" altLang="zh-TW"/>
              <a:t>Φ</a:t>
            </a:r>
            <a:r>
              <a:rPr lang="en-US" altLang="zh-TW" baseline="-25000"/>
              <a:t>out</a:t>
            </a:r>
            <a:r>
              <a:rPr lang="en-US" altLang="zh-TW" sz="3200"/>
              <a:t>) +  </a:t>
            </a:r>
            <a:r>
              <a:rPr lang="en-US" altLang="zh-TW" sz="3200" b="1"/>
              <a:t>∫ </a:t>
            </a:r>
            <a:r>
              <a:rPr lang="en-US" altLang="zh-TW" sz="3200" baseline="-25000"/>
              <a:t>2</a:t>
            </a:r>
            <a:r>
              <a:rPr lang="el-GR" altLang="zh-TW" sz="3200" baseline="-25000">
                <a:cs typeface="Times New Roman" pitchFamily="18" charset="0"/>
              </a:rPr>
              <a:t>π</a:t>
            </a:r>
            <a:r>
              <a:rPr lang="en-US" altLang="zh-TW" sz="3200">
                <a:cs typeface="Times New Roman" pitchFamily="18" charset="0"/>
              </a:rPr>
              <a:t>R</a:t>
            </a:r>
            <a:r>
              <a:rPr lang="en-US" altLang="zh-TW" sz="3200" baseline="-25000">
                <a:cs typeface="Times New Roman" pitchFamily="18" charset="0"/>
              </a:rPr>
              <a:t>bd</a:t>
            </a:r>
            <a:r>
              <a:rPr lang="en-US" altLang="zh-TW" sz="3200">
                <a:cs typeface="Times New Roman" pitchFamily="18" charset="0"/>
              </a:rPr>
              <a:t>(</a:t>
            </a:r>
            <a:r>
              <a:rPr lang="el-GR" altLang="zh-TW" sz="3200">
                <a:cs typeface="Times New Roman" pitchFamily="18" charset="0"/>
              </a:rPr>
              <a:t>Φ</a:t>
            </a:r>
            <a:r>
              <a:rPr lang="en-US" altLang="zh-TW" sz="3200" baseline="-25000">
                <a:cs typeface="Times New Roman" pitchFamily="18" charset="0"/>
              </a:rPr>
              <a:t>out</a:t>
            </a:r>
            <a:r>
              <a:rPr lang="en-US" altLang="zh-TW" sz="3200">
                <a:cs typeface="Times New Roman" pitchFamily="18" charset="0"/>
              </a:rPr>
              <a:t>, </a:t>
            </a:r>
            <a:r>
              <a:rPr lang="el-GR" altLang="zh-TW" sz="3200">
                <a:cs typeface="Times New Roman" pitchFamily="18" charset="0"/>
              </a:rPr>
              <a:t>Φ</a:t>
            </a:r>
            <a:r>
              <a:rPr lang="en-US" altLang="zh-TW" sz="3200" baseline="-25000">
                <a:cs typeface="Times New Roman" pitchFamily="18" charset="0"/>
              </a:rPr>
              <a:t>in</a:t>
            </a:r>
            <a:r>
              <a:rPr lang="en-US" altLang="zh-TW" sz="3200">
                <a:cs typeface="Times New Roman" pitchFamily="18" charset="0"/>
              </a:rPr>
              <a:t> )I</a:t>
            </a:r>
            <a:r>
              <a:rPr lang="en-US" altLang="zh-TW" sz="3200" baseline="-25000">
                <a:cs typeface="Times New Roman" pitchFamily="18" charset="0"/>
              </a:rPr>
              <a:t>in</a:t>
            </a:r>
            <a:r>
              <a:rPr lang="en-US" altLang="zh-TW" sz="3200">
                <a:cs typeface="Times New Roman" pitchFamily="18" charset="0"/>
              </a:rPr>
              <a:t>(</a:t>
            </a:r>
            <a:r>
              <a:rPr lang="el-GR" altLang="zh-TW" sz="3200">
                <a:cs typeface="Times New Roman" pitchFamily="18" charset="0"/>
              </a:rPr>
              <a:t>Φ</a:t>
            </a:r>
            <a:r>
              <a:rPr lang="en-US" altLang="zh-TW" sz="3200" baseline="-25000">
                <a:cs typeface="Times New Roman" pitchFamily="18" charset="0"/>
              </a:rPr>
              <a:t>in</a:t>
            </a:r>
            <a:r>
              <a:rPr lang="en-US" altLang="zh-TW" sz="3200">
                <a:cs typeface="Times New Roman" pitchFamily="18" charset="0"/>
              </a:rPr>
              <a:t>) cos </a:t>
            </a:r>
            <a:r>
              <a:rPr lang="el-GR" altLang="zh-TW" sz="3200">
                <a:cs typeface="Times New Roman" pitchFamily="18" charset="0"/>
              </a:rPr>
              <a:t>θ</a:t>
            </a:r>
            <a:r>
              <a:rPr lang="en-US" altLang="zh-TW" sz="3200">
                <a:cs typeface="Times New Roman" pitchFamily="18" charset="0"/>
              </a:rPr>
              <a:t> d</a:t>
            </a:r>
            <a:r>
              <a:rPr lang="el-GR" altLang="zh-TW" sz="3200">
                <a:cs typeface="Times New Roman" pitchFamily="18" charset="0"/>
              </a:rPr>
              <a:t>ω</a:t>
            </a:r>
            <a:r>
              <a:rPr lang="en-US" altLang="zh-TW" sz="3200">
                <a:cs typeface="Times New Roman" pitchFamily="18" charset="0"/>
              </a:rPr>
              <a:t> </a:t>
            </a:r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 flipH="1" flipV="1">
            <a:off x="3886200" y="3352800"/>
            <a:ext cx="152400" cy="1447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870075" y="4765675"/>
            <a:ext cx="4338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bidirectional reflection coefficient</a:t>
            </a:r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 flipH="1" flipV="1">
            <a:off x="7696200" y="3276600"/>
            <a:ext cx="46038" cy="3683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572000" y="3857625"/>
            <a:ext cx="4078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angle between </a:t>
            </a:r>
            <a:r>
              <a:rPr lang="en-US" altLang="zh-TW" b="1" i="1"/>
              <a:t>Normal</a:t>
            </a:r>
            <a:r>
              <a:rPr lang="en-US" altLang="zh-TW"/>
              <a:t> and </a:t>
            </a:r>
            <a:r>
              <a:rPr lang="el-GR" altLang="zh-TW" b="1" i="1"/>
              <a:t>Φ</a:t>
            </a:r>
            <a:r>
              <a:rPr lang="en-US" altLang="zh-TW" b="1" i="1"/>
              <a:t>in</a:t>
            </a: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V="1">
            <a:off x="2428875" y="3392488"/>
            <a:ext cx="46038" cy="5365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1785938" y="3857625"/>
            <a:ext cx="1266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emission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398463" y="5486400"/>
            <a:ext cx="8293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Note that  angle is really two angles in 3D and wavelength is fixed</a:t>
            </a:r>
          </a:p>
        </p:txBody>
      </p:sp>
    </p:spTree>
    <p:extLst>
      <p:ext uri="{BB962C8B-B14F-4D97-AF65-F5344CB8AC3E}">
        <p14:creationId xmlns:p14="http://schemas.microsoft.com/office/powerpoint/2010/main" val="22244897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BRDF database</a:t>
            </a:r>
            <a:endParaRPr lang="zh-TW" altLang="en-US" smtClean="0"/>
          </a:p>
        </p:txBody>
      </p:sp>
      <p:sp>
        <p:nvSpPr>
          <p:cNvPr id="921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http://www.merl.com/brdf/</a:t>
            </a:r>
            <a:endParaRPr lang="zh-TW" altLang="en-US" dirty="0" smtClean="0"/>
          </a:p>
        </p:txBody>
      </p:sp>
      <p:pic>
        <p:nvPicPr>
          <p:cNvPr id="9220" name="Picture 2" descr="materia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349500"/>
            <a:ext cx="3840163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3047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8294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82948" name="Picture 2" descr="http://groups.csail.mit.edu/graphics/classes/6.837/F98/Lecture19/BRDFsp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3" y="541338"/>
            <a:ext cx="4162425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0"/>
            <a:ext cx="479107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036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lvl="1" eaLnBrk="1" hangingPunct="1"/>
            <a:fld id="{13EE75DF-B446-45AF-ACC4-2923C78A65A7}" type="slidenum">
              <a:rPr lang="es-ES" altLang="zh-TW"/>
              <a:pPr lvl="1" eaLnBrk="1" hangingPunct="1"/>
              <a:t>59</a:t>
            </a:fld>
            <a:endParaRPr lang="es-ES" altLang="zh-TW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Rendering Equation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700" smtClean="0"/>
              <a:t>Rendering equation is an energy balance</a:t>
            </a:r>
          </a:p>
          <a:p>
            <a:pPr lvl="1"/>
            <a:r>
              <a:rPr lang="en-US" altLang="zh-TW" sz="2200" smtClean="0">
                <a:ea typeface="ＭＳ Ｐゴシック" pitchFamily="34" charset="-128"/>
              </a:rPr>
              <a:t>Energy in = energy out</a:t>
            </a:r>
          </a:p>
          <a:p>
            <a:r>
              <a:rPr lang="en-US" altLang="zh-TW" sz="2700" smtClean="0"/>
              <a:t>Integrate over hemisphere</a:t>
            </a:r>
          </a:p>
          <a:p>
            <a:r>
              <a:rPr lang="en-US" altLang="zh-TW" sz="2700" smtClean="0"/>
              <a:t>Fredholm integral equation</a:t>
            </a:r>
          </a:p>
          <a:p>
            <a:pPr lvl="1"/>
            <a:r>
              <a:rPr lang="en-US" altLang="zh-TW" sz="2200" smtClean="0">
                <a:ea typeface="ＭＳ Ｐゴシック" pitchFamily="34" charset="-128"/>
              </a:rPr>
              <a:t>Cannot be solved analytically in general</a:t>
            </a:r>
          </a:p>
          <a:p>
            <a:r>
              <a:rPr lang="en-US" altLang="zh-TW" sz="2700" smtClean="0"/>
              <a:t>Various approximations of </a:t>
            </a:r>
            <a:r>
              <a:rPr lang="en-US" altLang="zh-TW" sz="2700" b="1" i="1" smtClean="0">
                <a:latin typeface="Times New Roman" pitchFamily="18" charset="0"/>
              </a:rPr>
              <a:t>R</a:t>
            </a:r>
            <a:r>
              <a:rPr lang="en-US" altLang="zh-TW" sz="2700" b="1" i="1" baseline="-25000" smtClean="0">
                <a:latin typeface="Times New Roman" pitchFamily="18" charset="0"/>
              </a:rPr>
              <a:t>bd</a:t>
            </a:r>
            <a:r>
              <a:rPr lang="en-US" altLang="zh-TW" sz="2700" smtClean="0"/>
              <a:t> give standard rendering models</a:t>
            </a:r>
          </a:p>
          <a:p>
            <a:r>
              <a:rPr lang="en-US" altLang="zh-TW" sz="2700" smtClean="0"/>
              <a:t>Should also add an occlusion term in front of right side to account for other objects blocking light from reaching surface</a:t>
            </a:r>
          </a:p>
        </p:txBody>
      </p:sp>
    </p:spTree>
    <p:extLst>
      <p:ext uri="{BB962C8B-B14F-4D97-AF65-F5344CB8AC3E}">
        <p14:creationId xmlns:p14="http://schemas.microsoft.com/office/powerpoint/2010/main" val="29988770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lvl="1" eaLnBrk="1" hangingPunct="1"/>
            <a:fld id="{09B44F82-711E-4FD1-B2AA-54DA272F20FE}" type="slidenum">
              <a:rPr lang="es-ES" altLang="zh-TW"/>
              <a:pPr lvl="1" eaLnBrk="1" hangingPunct="1"/>
              <a:t>6</a:t>
            </a:fld>
            <a:endParaRPr lang="es-ES" altLang="zh-TW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Ray Casting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Only rays that reach the eye matter</a:t>
            </a:r>
          </a:p>
          <a:p>
            <a:r>
              <a:rPr lang="en-US" altLang="zh-TW" smtClean="0"/>
              <a:t>Reverse direction and cast rays</a:t>
            </a:r>
          </a:p>
          <a:p>
            <a:r>
              <a:rPr lang="en-US" altLang="zh-TW" smtClean="0"/>
              <a:t>Need at least one ray per pixel</a:t>
            </a:r>
          </a:p>
        </p:txBody>
      </p:sp>
      <p:pic>
        <p:nvPicPr>
          <p:cNvPr id="13317" name="Picture 4" descr="an13f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500438"/>
            <a:ext cx="350520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7" descr="http://www.scratchapixel.com/tutorials/images/lesson_001/lesson1_0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748088"/>
            <a:ext cx="421005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09800" y="2743200"/>
            <a:ext cx="1138064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lvl="1" eaLnBrk="1" hangingPunct="1"/>
            <a:fld id="{EACF0674-3D4B-430A-A3DD-B4DAA93EA8C7}" type="slidenum">
              <a:rPr lang="es-ES" altLang="zh-TW"/>
              <a:pPr lvl="1" eaLnBrk="1" hangingPunct="1"/>
              <a:t>60</a:t>
            </a:fld>
            <a:endParaRPr lang="es-ES" altLang="zh-TW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Another version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762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smtClean="0"/>
              <a:t>Consider light at a point</a:t>
            </a:r>
            <a:r>
              <a:rPr lang="en-US" altLang="zh-TW" b="1" smtClean="0">
                <a:latin typeface="Times New Roman" pitchFamily="18" charset="0"/>
              </a:rPr>
              <a:t> p</a:t>
            </a:r>
            <a:r>
              <a:rPr lang="en-US" altLang="zh-TW" smtClean="0"/>
              <a:t> arriving from </a:t>
            </a:r>
            <a:r>
              <a:rPr lang="en-US" altLang="zh-TW" b="1" smtClean="0">
                <a:latin typeface="Times New Roman" pitchFamily="18" charset="0"/>
              </a:rPr>
              <a:t>p</a:t>
            </a:r>
            <a:r>
              <a:rPr lang="en-US" altLang="zh-TW" smtClean="0"/>
              <a:t>’</a:t>
            </a: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685800" y="2743200"/>
            <a:ext cx="8008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 dirty="0" err="1"/>
              <a:t>i</a:t>
            </a:r>
            <a:r>
              <a:rPr lang="en-US" altLang="zh-TW" sz="2800" dirty="0"/>
              <a:t>(</a:t>
            </a:r>
            <a:r>
              <a:rPr lang="en-US" altLang="zh-TW" sz="2800" b="1" dirty="0"/>
              <a:t>p</a:t>
            </a:r>
            <a:r>
              <a:rPr lang="en-US" altLang="zh-TW" sz="2800" dirty="0"/>
              <a:t>, </a:t>
            </a:r>
            <a:r>
              <a:rPr lang="en-US" altLang="zh-TW" sz="2800" b="1" dirty="0"/>
              <a:t>p</a:t>
            </a:r>
            <a:r>
              <a:rPr lang="en-US" altLang="zh-TW" sz="2800" dirty="0"/>
              <a:t>’) = </a:t>
            </a:r>
            <a:r>
              <a:rPr lang="el-GR" altLang="zh-TW" sz="2800" dirty="0">
                <a:cs typeface="Times New Roman" pitchFamily="18" charset="0"/>
              </a:rPr>
              <a:t>υ</a:t>
            </a:r>
            <a:r>
              <a:rPr lang="en-US" altLang="zh-TW" sz="2800" dirty="0">
                <a:cs typeface="Times New Roman" pitchFamily="18" charset="0"/>
              </a:rPr>
              <a:t>(</a:t>
            </a:r>
            <a:r>
              <a:rPr lang="en-US" altLang="zh-TW" sz="2800" b="1" dirty="0">
                <a:cs typeface="Times New Roman" pitchFamily="18" charset="0"/>
              </a:rPr>
              <a:t>p</a:t>
            </a:r>
            <a:r>
              <a:rPr lang="en-US" altLang="zh-TW" sz="2800" dirty="0">
                <a:cs typeface="Times New Roman" pitchFamily="18" charset="0"/>
              </a:rPr>
              <a:t>, </a:t>
            </a:r>
            <a:r>
              <a:rPr lang="en-US" altLang="zh-TW" sz="2800" b="1" dirty="0">
                <a:cs typeface="Times New Roman" pitchFamily="18" charset="0"/>
              </a:rPr>
              <a:t>p</a:t>
            </a:r>
            <a:r>
              <a:rPr lang="en-US" altLang="zh-TW" sz="2800" dirty="0">
                <a:cs typeface="Times New Roman" pitchFamily="18" charset="0"/>
              </a:rPr>
              <a:t>’)</a:t>
            </a:r>
            <a:r>
              <a:rPr lang="en-US" altLang="zh-TW" sz="2800" dirty="0">
                <a:solidFill>
                  <a:srgbClr val="FF0000"/>
                </a:solidFill>
                <a:cs typeface="Times New Roman" pitchFamily="18" charset="0"/>
              </a:rPr>
              <a:t>(</a:t>
            </a:r>
            <a:r>
              <a:rPr lang="el-GR" altLang="zh-TW" sz="2800" dirty="0">
                <a:cs typeface="Times New Roman" pitchFamily="18" charset="0"/>
              </a:rPr>
              <a:t>ε</a:t>
            </a:r>
            <a:r>
              <a:rPr lang="en-US" altLang="zh-TW" sz="2800" dirty="0">
                <a:cs typeface="Times New Roman" pitchFamily="18" charset="0"/>
              </a:rPr>
              <a:t>(</a:t>
            </a:r>
            <a:r>
              <a:rPr lang="en-US" altLang="zh-TW" sz="2800" b="1" dirty="0" err="1">
                <a:cs typeface="Times New Roman" pitchFamily="18" charset="0"/>
              </a:rPr>
              <a:t>p</a:t>
            </a:r>
            <a:r>
              <a:rPr lang="en-US" altLang="zh-TW" sz="2800" dirty="0" err="1">
                <a:cs typeface="Times New Roman" pitchFamily="18" charset="0"/>
              </a:rPr>
              <a:t>,</a:t>
            </a:r>
            <a:r>
              <a:rPr lang="en-US" altLang="zh-TW" sz="2800" b="1" dirty="0" err="1">
                <a:cs typeface="Times New Roman" pitchFamily="18" charset="0"/>
              </a:rPr>
              <a:t>p</a:t>
            </a:r>
            <a:r>
              <a:rPr lang="en-US" altLang="zh-TW" sz="2800" dirty="0">
                <a:cs typeface="Times New Roman" pitchFamily="18" charset="0"/>
              </a:rPr>
              <a:t>’)+ </a:t>
            </a:r>
            <a:r>
              <a:rPr lang="en-US" altLang="zh-TW" sz="2800" b="1" dirty="0">
                <a:cs typeface="Times New Roman" pitchFamily="18" charset="0"/>
              </a:rPr>
              <a:t>∫</a:t>
            </a:r>
            <a:r>
              <a:rPr lang="en-US" altLang="zh-TW" sz="2800" dirty="0">
                <a:cs typeface="Times New Roman" pitchFamily="18" charset="0"/>
              </a:rPr>
              <a:t> </a:t>
            </a:r>
            <a:r>
              <a:rPr lang="el-GR" altLang="zh-TW" sz="2800" dirty="0">
                <a:cs typeface="Times New Roman" pitchFamily="18" charset="0"/>
              </a:rPr>
              <a:t>ρ</a:t>
            </a:r>
            <a:r>
              <a:rPr lang="en-US" altLang="zh-TW" sz="2800" dirty="0">
                <a:cs typeface="Times New Roman" pitchFamily="18" charset="0"/>
              </a:rPr>
              <a:t>(</a:t>
            </a:r>
            <a:r>
              <a:rPr lang="en-US" altLang="zh-TW" sz="2800" b="1" dirty="0">
                <a:cs typeface="Times New Roman" pitchFamily="18" charset="0"/>
              </a:rPr>
              <a:t>p</a:t>
            </a:r>
            <a:r>
              <a:rPr lang="en-US" altLang="zh-TW" sz="2800" dirty="0">
                <a:cs typeface="Times New Roman" pitchFamily="18" charset="0"/>
              </a:rPr>
              <a:t>, </a:t>
            </a:r>
            <a:r>
              <a:rPr lang="en-US" altLang="zh-TW" sz="2800" b="1" dirty="0">
                <a:cs typeface="Times New Roman" pitchFamily="18" charset="0"/>
              </a:rPr>
              <a:t>p</a:t>
            </a:r>
            <a:r>
              <a:rPr lang="en-US" altLang="zh-TW" sz="2800" dirty="0">
                <a:cs typeface="Times New Roman" pitchFamily="18" charset="0"/>
              </a:rPr>
              <a:t>’, </a:t>
            </a:r>
            <a:r>
              <a:rPr lang="en-US" altLang="zh-TW" sz="2800" b="1" dirty="0">
                <a:cs typeface="Times New Roman" pitchFamily="18" charset="0"/>
              </a:rPr>
              <a:t>p</a:t>
            </a:r>
            <a:r>
              <a:rPr lang="en-US" altLang="zh-TW" sz="2800" dirty="0">
                <a:cs typeface="Times New Roman" pitchFamily="18" charset="0"/>
              </a:rPr>
              <a:t>’’)</a:t>
            </a:r>
            <a:r>
              <a:rPr lang="en-US" altLang="zh-TW" sz="2800" dirty="0" err="1">
                <a:cs typeface="Times New Roman" pitchFamily="18" charset="0"/>
              </a:rPr>
              <a:t>i</a:t>
            </a:r>
            <a:r>
              <a:rPr lang="en-US" altLang="zh-TW" sz="2800" dirty="0">
                <a:cs typeface="Times New Roman" pitchFamily="18" charset="0"/>
              </a:rPr>
              <a:t>(</a:t>
            </a:r>
            <a:r>
              <a:rPr lang="en-US" altLang="zh-TW" sz="2800" b="1" dirty="0">
                <a:cs typeface="Times New Roman" pitchFamily="18" charset="0"/>
              </a:rPr>
              <a:t>p</a:t>
            </a:r>
            <a:r>
              <a:rPr lang="en-US" altLang="zh-TW" sz="2800" dirty="0">
                <a:cs typeface="Times New Roman" pitchFamily="18" charset="0"/>
              </a:rPr>
              <a:t>’, </a:t>
            </a:r>
            <a:r>
              <a:rPr lang="en-US" altLang="zh-TW" sz="2800" b="1" dirty="0">
                <a:cs typeface="Times New Roman" pitchFamily="18" charset="0"/>
              </a:rPr>
              <a:t>p</a:t>
            </a:r>
            <a:r>
              <a:rPr lang="en-US" altLang="zh-TW" sz="2800" dirty="0">
                <a:cs typeface="Times New Roman" pitchFamily="18" charset="0"/>
              </a:rPr>
              <a:t>’’)</a:t>
            </a:r>
            <a:r>
              <a:rPr lang="en-US" altLang="zh-TW" sz="2800" dirty="0" err="1">
                <a:cs typeface="Times New Roman" pitchFamily="18" charset="0"/>
              </a:rPr>
              <a:t>d</a:t>
            </a:r>
            <a:r>
              <a:rPr lang="en-US" altLang="zh-TW" sz="2800" b="1" dirty="0" err="1">
                <a:cs typeface="Times New Roman" pitchFamily="18" charset="0"/>
              </a:rPr>
              <a:t>p</a:t>
            </a:r>
            <a:r>
              <a:rPr lang="en-US" altLang="zh-TW" sz="2800" dirty="0">
                <a:cs typeface="Times New Roman" pitchFamily="18" charset="0"/>
              </a:rPr>
              <a:t>’’</a:t>
            </a:r>
            <a:r>
              <a:rPr lang="en-US" altLang="zh-TW" sz="2800" dirty="0">
                <a:solidFill>
                  <a:srgbClr val="FF0000"/>
                </a:solidFill>
                <a:cs typeface="Times New Roman" pitchFamily="18" charset="0"/>
              </a:rPr>
              <a:t>)</a:t>
            </a:r>
          </a:p>
        </p:txBody>
      </p:sp>
      <p:sp>
        <p:nvSpPr>
          <p:cNvPr id="8198" name="Line 5"/>
          <p:cNvSpPr>
            <a:spLocks noChangeShapeType="1"/>
          </p:cNvSpPr>
          <p:nvPr/>
        </p:nvSpPr>
        <p:spPr bwMode="auto">
          <a:xfrm flipV="1">
            <a:off x="1600200" y="3200400"/>
            <a:ext cx="609600" cy="1143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238125" y="4460875"/>
            <a:ext cx="2380780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 anchorCtr="1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dirty="0">
                <a:solidFill>
                  <a:srgbClr val="FF0000"/>
                </a:solidFill>
              </a:rPr>
              <a:t>occlusion</a:t>
            </a:r>
            <a:r>
              <a:rPr lang="en-US" altLang="zh-TW" dirty="0"/>
              <a:t> = 0 </a:t>
            </a:r>
            <a:endParaRPr lang="en-US" altLang="zh-TW" dirty="0" smtClean="0"/>
          </a:p>
          <a:p>
            <a:pPr eaLnBrk="1" hangingPunct="1"/>
            <a:r>
              <a:rPr lang="en-US" altLang="zh-TW" dirty="0" smtClean="0"/>
              <a:t>or </a:t>
            </a:r>
          </a:p>
          <a:p>
            <a:pPr eaLnBrk="1" hangingPunct="1"/>
            <a:r>
              <a:rPr lang="en-US" altLang="zh-TW" dirty="0" smtClean="0"/>
              <a:t>attenuation =1/d</a:t>
            </a:r>
            <a:r>
              <a:rPr lang="en-US" altLang="zh-TW" baseline="30000" dirty="0" smtClean="0"/>
              <a:t>2</a:t>
            </a:r>
            <a:endParaRPr lang="en-US" altLang="zh-TW" baseline="30000" dirty="0"/>
          </a:p>
        </p:txBody>
      </p:sp>
      <p:sp>
        <p:nvSpPr>
          <p:cNvPr id="8200" name="Line 7"/>
          <p:cNvSpPr>
            <a:spLocks noChangeShapeType="1"/>
          </p:cNvSpPr>
          <p:nvPr/>
        </p:nvSpPr>
        <p:spPr bwMode="auto">
          <a:xfrm flipH="1" flipV="1">
            <a:off x="3810000" y="3352800"/>
            <a:ext cx="381000" cy="762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8201" name="Text Box 8"/>
          <p:cNvSpPr txBox="1">
            <a:spLocks noChangeArrowheads="1"/>
          </p:cNvSpPr>
          <p:nvPr/>
        </p:nvSpPr>
        <p:spPr bwMode="auto">
          <a:xfrm>
            <a:off x="3055938" y="4191000"/>
            <a:ext cx="2841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dirty="0"/>
              <a:t>emission from </a:t>
            </a:r>
            <a:r>
              <a:rPr lang="en-US" altLang="zh-TW" b="1" dirty="0"/>
              <a:t>p</a:t>
            </a:r>
            <a:r>
              <a:rPr lang="en-US" altLang="zh-TW" dirty="0"/>
              <a:t>’ to </a:t>
            </a:r>
            <a:r>
              <a:rPr lang="en-US" altLang="zh-TW" b="1" dirty="0"/>
              <a:t>p</a:t>
            </a:r>
          </a:p>
        </p:txBody>
      </p:sp>
      <p:sp>
        <p:nvSpPr>
          <p:cNvPr id="8202" name="Line 9"/>
          <p:cNvSpPr>
            <a:spLocks noChangeShapeType="1"/>
          </p:cNvSpPr>
          <p:nvPr/>
        </p:nvSpPr>
        <p:spPr bwMode="auto">
          <a:xfrm flipV="1">
            <a:off x="6553200" y="3429000"/>
            <a:ext cx="0" cy="1828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8203" name="Text Box 10"/>
          <p:cNvSpPr txBox="1">
            <a:spLocks noChangeArrowheads="1"/>
          </p:cNvSpPr>
          <p:nvPr/>
        </p:nvSpPr>
        <p:spPr bwMode="auto">
          <a:xfrm>
            <a:off x="4267200" y="5334000"/>
            <a:ext cx="36480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light reflected at </a:t>
            </a:r>
            <a:r>
              <a:rPr lang="en-US" altLang="zh-TW" b="1"/>
              <a:t>p</a:t>
            </a:r>
            <a:r>
              <a:rPr lang="en-US" altLang="zh-TW"/>
              <a:t>’ from all </a:t>
            </a:r>
          </a:p>
          <a:p>
            <a:pPr eaLnBrk="1" hangingPunct="1"/>
            <a:r>
              <a:rPr lang="en-US" altLang="zh-TW"/>
              <a:t>points </a:t>
            </a:r>
            <a:r>
              <a:rPr lang="en-US" altLang="zh-TW" b="1"/>
              <a:t>p</a:t>
            </a:r>
            <a:r>
              <a:rPr lang="en-US" altLang="zh-TW"/>
              <a:t>’’ towards </a:t>
            </a:r>
            <a:r>
              <a:rPr lang="en-US" altLang="zh-TW" b="1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6331290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lvl="1" eaLnBrk="1" hangingPunct="1"/>
            <a:fld id="{2BD74C8B-3382-46B6-BA7E-87B8640C13FE}" type="slidenum">
              <a:rPr lang="es-ES" altLang="zh-TW"/>
              <a:pPr lvl="1" eaLnBrk="1" hangingPunct="1"/>
              <a:t>7</a:t>
            </a:fld>
            <a:endParaRPr lang="es-ES" altLang="zh-TW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Ray Casting a Sphere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Ray is parametric</a:t>
            </a:r>
          </a:p>
          <a:p>
            <a:r>
              <a:rPr lang="en-US" altLang="zh-TW" smtClean="0"/>
              <a:t>Sphere is quadric</a:t>
            </a:r>
          </a:p>
          <a:p>
            <a:r>
              <a:rPr lang="en-US" altLang="zh-TW" smtClean="0"/>
              <a:t>Resulting equation is a scalar quadratic equation which gives entry and exit points of ray (or no solution if ray misses)</a:t>
            </a:r>
          </a:p>
        </p:txBody>
      </p:sp>
      <p:sp>
        <p:nvSpPr>
          <p:cNvPr id="354308" name="Oval 4"/>
          <p:cNvSpPr>
            <a:spLocks noChangeArrowheads="1"/>
          </p:cNvSpPr>
          <p:nvPr/>
        </p:nvSpPr>
        <p:spPr bwMode="auto">
          <a:xfrm>
            <a:off x="3352800" y="4267200"/>
            <a:ext cx="1905000" cy="18288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r="100000" b="100000"/>
            </a:path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zh-TW"/>
          </a:p>
        </p:txBody>
      </p:sp>
      <p:sp>
        <p:nvSpPr>
          <p:cNvPr id="16390" name="Line 5"/>
          <p:cNvSpPr>
            <a:spLocks noChangeShapeType="1"/>
          </p:cNvSpPr>
          <p:nvPr/>
        </p:nvSpPr>
        <p:spPr bwMode="auto">
          <a:xfrm flipV="1">
            <a:off x="2209800" y="5257800"/>
            <a:ext cx="1752600" cy="762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16391" name="Line 6"/>
          <p:cNvSpPr>
            <a:spLocks noChangeShapeType="1"/>
          </p:cNvSpPr>
          <p:nvPr/>
        </p:nvSpPr>
        <p:spPr bwMode="auto">
          <a:xfrm flipV="1">
            <a:off x="5105400" y="4343400"/>
            <a:ext cx="83820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lvl="1" eaLnBrk="1" hangingPunct="1"/>
            <a:fld id="{83D8DFB3-B68E-4B7A-B810-2069E2E1A890}" type="slidenum">
              <a:rPr lang="es-ES" altLang="zh-TW"/>
              <a:pPr lvl="1" eaLnBrk="1" hangingPunct="1"/>
              <a:t>8</a:t>
            </a:fld>
            <a:endParaRPr lang="es-ES" altLang="zh-TW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Shadow Rays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Even if a point is visible, it will not be lit unless we can see a light source from that point</a:t>
            </a:r>
          </a:p>
          <a:p>
            <a:r>
              <a:rPr lang="en-US" altLang="zh-TW" smtClean="0"/>
              <a:t>Cast shadow or feeler rays</a:t>
            </a:r>
          </a:p>
        </p:txBody>
      </p:sp>
      <p:pic>
        <p:nvPicPr>
          <p:cNvPr id="17413" name="Picture 4" descr="an13f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163" y="3624263"/>
            <a:ext cx="21844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線單箭頭接點 6"/>
          <p:cNvCxnSpPr/>
          <p:nvPr/>
        </p:nvCxnSpPr>
        <p:spPr>
          <a:xfrm rot="10800000">
            <a:off x="4030663" y="3838575"/>
            <a:ext cx="857250" cy="3571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flipV="1">
            <a:off x="4968875" y="3829050"/>
            <a:ext cx="490538" cy="36671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siggraph.org/education/materials/HyperGraph/raytrace/images/rtrace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4071938"/>
            <a:ext cx="3048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 descr="http://www.siggraph.org/education/materials/HyperGraph/raytrace/images/rtrace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8" y="4071938"/>
            <a:ext cx="3048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Shadow Rays</a:t>
            </a:r>
            <a:endParaRPr lang="zh-TW" altLang="en-US" smtClean="0"/>
          </a:p>
        </p:txBody>
      </p:sp>
      <p:pic>
        <p:nvPicPr>
          <p:cNvPr id="18437" name="Picture 6" descr="http://www.siggraph.org/education/materials/HyperGraph/raytrace/images/rtrace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06550"/>
            <a:ext cx="30480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13138</TotalTime>
  <Words>1418</Words>
  <Application>Microsoft Office PowerPoint</Application>
  <PresentationFormat>如螢幕大小 (4:3)</PresentationFormat>
  <Paragraphs>375</Paragraphs>
  <Slides>60</Slides>
  <Notes>23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60</vt:i4>
      </vt:variant>
    </vt:vector>
  </HeadingPairs>
  <TitlesOfParts>
    <vt:vector size="61" baseType="lpstr">
      <vt:lpstr>Office 佈景主題</vt:lpstr>
      <vt:lpstr>PowerPoint 簡報</vt:lpstr>
      <vt:lpstr>Global Illumination</vt:lpstr>
      <vt:lpstr>Ray Tracing</vt:lpstr>
      <vt:lpstr>Ray Tracing</vt:lpstr>
      <vt:lpstr>Computation</vt:lpstr>
      <vt:lpstr>Ray Casting</vt:lpstr>
      <vt:lpstr>Ray Casting a Sphere</vt:lpstr>
      <vt:lpstr>Shadow Rays</vt:lpstr>
      <vt:lpstr>Shadow Rays</vt:lpstr>
      <vt:lpstr>Reflection</vt:lpstr>
      <vt:lpstr>Computing a Reflected Ray</vt:lpstr>
      <vt:lpstr>PowerPoint 簡報</vt:lpstr>
      <vt:lpstr>Transmission</vt:lpstr>
      <vt:lpstr>Transformed ray</vt:lpstr>
      <vt:lpstr>Ray Trees</vt:lpstr>
      <vt:lpstr>A Ray Tracing demonstration program</vt:lpstr>
      <vt:lpstr>Diffuse Surfaces</vt:lpstr>
      <vt:lpstr>Building a Ray Tracer</vt:lpstr>
      <vt:lpstr>When to stop</vt:lpstr>
      <vt:lpstr>Recursive Ray Tracer(1/3)</vt:lpstr>
      <vt:lpstr>Recursive Ray Tracer (2/3)</vt:lpstr>
      <vt:lpstr>Recursive Ray Tracer (3/3)</vt:lpstr>
      <vt:lpstr>Intersections</vt:lpstr>
      <vt:lpstr>Computing Intersections</vt:lpstr>
      <vt:lpstr> Implicit Surfaces</vt:lpstr>
      <vt:lpstr>Sphere</vt:lpstr>
      <vt:lpstr>PowerPoint 簡報</vt:lpstr>
      <vt:lpstr>Planes</vt:lpstr>
      <vt:lpstr>Quadrics</vt:lpstr>
      <vt:lpstr>Ray Casting Quadrics</vt:lpstr>
      <vt:lpstr>Constructive solid geometry (CSG)</vt:lpstr>
      <vt:lpstr>Polyhedra</vt:lpstr>
      <vt:lpstr>Ray Tracing Polyhedra</vt:lpstr>
      <vt:lpstr>Ray Tracing a Polygon</vt:lpstr>
      <vt:lpstr>Ray Tracing a Polygon</vt:lpstr>
      <vt:lpstr>Ray Tracing Polyhedra</vt:lpstr>
      <vt:lpstr>PowerPoint 簡報</vt:lpstr>
      <vt:lpstr>Fresnel Reflectance</vt:lpstr>
      <vt:lpstr>PowerPoint 簡報</vt:lpstr>
      <vt:lpstr>Distributed Ray Tracing</vt:lpstr>
      <vt:lpstr>Shadows</vt:lpstr>
      <vt:lpstr>Soft Shadows</vt:lpstr>
      <vt:lpstr>Soft Shadows</vt:lpstr>
      <vt:lpstr>Camera Models</vt:lpstr>
      <vt:lpstr>thin lens formula</vt:lpstr>
      <vt:lpstr>Circle of confusion</vt:lpstr>
      <vt:lpstr>PowerPoint 簡報</vt:lpstr>
      <vt:lpstr>Motion Blur</vt:lpstr>
      <vt:lpstr>Supersampling</vt:lpstr>
      <vt:lpstr>More On Ray-Tracing</vt:lpstr>
      <vt:lpstr>Area Subdivision (Warnock) (mixed object/image space)</vt:lpstr>
      <vt:lpstr>Softwares</vt:lpstr>
      <vt:lpstr>Rendering Equation</vt:lpstr>
      <vt:lpstr>Rendering Equation (Kajiya 1986)</vt:lpstr>
      <vt:lpstr>Rendering Equation</vt:lpstr>
      <vt:lpstr>Rendering Equation</vt:lpstr>
      <vt:lpstr>BRDF database</vt:lpstr>
      <vt:lpstr>PowerPoint 簡報</vt:lpstr>
      <vt:lpstr>Rendering Equation</vt:lpstr>
      <vt:lpstr>Another version</vt:lpstr>
    </vt:vector>
  </TitlesOfParts>
  <Company>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Computer Graphics</dc:title>
  <dc:creator>lee</dc:creator>
  <cp:lastModifiedBy>mtchi</cp:lastModifiedBy>
  <cp:revision>509</cp:revision>
  <dcterms:created xsi:type="dcterms:W3CDTF">1999-02-12T03:08:44Z</dcterms:created>
  <dcterms:modified xsi:type="dcterms:W3CDTF">2016-10-11T14:20:50Z</dcterms:modified>
</cp:coreProperties>
</file>