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8" r:id="rId1"/>
  </p:sldMasterIdLst>
  <p:notesMasterIdLst>
    <p:notesMasterId r:id="rId14"/>
  </p:notesMasterIdLst>
  <p:handoutMasterIdLst>
    <p:handoutMasterId r:id="rId15"/>
  </p:handoutMasterIdLst>
  <p:sldIdLst>
    <p:sldId id="256" r:id="rId2"/>
    <p:sldId id="296" r:id="rId3"/>
    <p:sldId id="286" r:id="rId4"/>
    <p:sldId id="288" r:id="rId5"/>
    <p:sldId id="289" r:id="rId6"/>
    <p:sldId id="290" r:id="rId7"/>
    <p:sldId id="291" r:id="rId8"/>
    <p:sldId id="297" r:id="rId9"/>
    <p:sldId id="292" r:id="rId10"/>
    <p:sldId id="294" r:id="rId11"/>
    <p:sldId id="293" r:id="rId12"/>
    <p:sldId id="295" r:id="rId13"/>
  </p:sldIdLst>
  <p:sldSz cx="9144000" cy="6858000" type="screen4x3"/>
  <p:notesSz cx="6797675" cy="987425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33" autoAdjust="0"/>
  </p:normalViewPr>
  <p:slideViewPr>
    <p:cSldViewPr showGuides="1">
      <p:cViewPr varScale="1">
        <p:scale>
          <a:sx n="84" d="100"/>
          <a:sy n="84" d="100"/>
        </p:scale>
        <p:origin x="3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pitchFamily="18" charset="-120"/>
              </a:defRPr>
            </a:lvl1pPr>
          </a:lstStyle>
          <a:p>
            <a:pPr>
              <a:defRPr/>
            </a:pPr>
            <a:fld id="{EE710E7A-3B66-41AB-ADE2-CDA191EC788B}" type="datetimeFigureOut">
              <a:rPr lang="zh-TW" altLang="en-US"/>
              <a:pPr>
                <a:defRPr/>
              </a:pPr>
              <a:t>2016/10/5</a:t>
            </a:fld>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pitchFamily="18" charset="-120"/>
              </a:defRPr>
            </a:lvl1pPr>
          </a:lstStyle>
          <a:p>
            <a:pPr>
              <a:defRPr/>
            </a:pPr>
            <a:fld id="{CD298E60-93A3-4C54-98D9-075A5A2C1A37}" type="slidenum">
              <a:rPr lang="zh-TW" altLang="en-US"/>
              <a:pPr>
                <a:defRPr/>
              </a:pPr>
              <a:t>‹#›</a:t>
            </a:fld>
            <a:endParaRPr lang="zh-TW" altLang="en-US"/>
          </a:p>
        </p:txBody>
      </p:sp>
    </p:spTree>
    <p:extLst>
      <p:ext uri="{BB962C8B-B14F-4D97-AF65-F5344CB8AC3E}">
        <p14:creationId xmlns:p14="http://schemas.microsoft.com/office/powerpoint/2010/main" val="1453399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charset="-120"/>
              </a:defRPr>
            </a:lvl1pPr>
          </a:lstStyle>
          <a:p>
            <a:pPr>
              <a:defRPr/>
            </a:pPr>
            <a:fld id="{4FFCAE39-326A-4185-A4DF-DC85D75797BD}" type="datetimeFigureOut">
              <a:rPr lang="zh-TW" altLang="en-US"/>
              <a:pPr>
                <a:defRPr/>
              </a:pPr>
              <a:t>2016/10/5</a:t>
            </a:fld>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charset="-120"/>
              </a:defRPr>
            </a:lvl1pPr>
          </a:lstStyle>
          <a:p>
            <a:pPr>
              <a:defRPr/>
            </a:pPr>
            <a:fld id="{232162C3-2BBF-46DE-962D-4F4655E06E4E}" type="slidenum">
              <a:rPr lang="zh-TW" altLang="en-US"/>
              <a:pPr>
                <a:defRPr/>
              </a:pPr>
              <a:t>‹#›</a:t>
            </a:fld>
            <a:endParaRPr lang="zh-TW" altLang="en-US"/>
          </a:p>
        </p:txBody>
      </p:sp>
    </p:spTree>
    <p:extLst>
      <p:ext uri="{BB962C8B-B14F-4D97-AF65-F5344CB8AC3E}">
        <p14:creationId xmlns:p14="http://schemas.microsoft.com/office/powerpoint/2010/main" val="3093993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opengl.org/wiki/Vertex_Array_Objects#Vertex_Array_Object"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www.opengl.org/wiki/Vertex_Buffer_Object" TargetMode="External"/><Relationship Id="rId5" Type="http://schemas.openxmlformats.org/officeDocument/2006/relationships/hyperlink" Target="http://www.opengl.org/wiki/Buffer_Object" TargetMode="External"/><Relationship Id="rId4" Type="http://schemas.openxmlformats.org/officeDocument/2006/relationships/hyperlink" Target="http://www.opengl.org/wiki/OpenGL_Object"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dirty="0" smtClean="0"/>
              <a:t>2016</a:t>
            </a:r>
            <a:endParaRPr lang="zh-TW" altLang="en-US" dirty="0" smtClean="0"/>
          </a:p>
        </p:txBody>
      </p:sp>
      <p:sp>
        <p:nvSpPr>
          <p:cNvPr id="2150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1BA671A1-DB4B-4D6C-803E-90E28126ECF2}" type="slidenum">
              <a:rPr lang="zh-TW" altLang="en-US" smtClean="0">
                <a:latin typeface="Arial" charset="0"/>
              </a:rPr>
              <a:pPr eaLnBrk="1" hangingPunct="1">
                <a:spcBef>
                  <a:spcPct val="0"/>
                </a:spcBef>
              </a:pPr>
              <a:t>1</a:t>
            </a:fld>
            <a:endParaRPr lang="zh-TW" altLang="en-US" smtClean="0">
              <a:latin typeface="Arial" charset="0"/>
            </a:endParaRPr>
          </a:p>
        </p:txBody>
      </p:sp>
    </p:spTree>
    <p:extLst>
      <p:ext uri="{BB962C8B-B14F-4D97-AF65-F5344CB8AC3E}">
        <p14:creationId xmlns:p14="http://schemas.microsoft.com/office/powerpoint/2010/main" val="2936916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OpenGL</a:t>
            </a:r>
            <a:r>
              <a:rPr lang="zh-TW" altLang="en-US" smtClean="0"/>
              <a:t>中，</a:t>
            </a:r>
            <a:r>
              <a:rPr lang="en-US" altLang="zh-TW" smtClean="0"/>
              <a:t>3D</a:t>
            </a:r>
            <a:r>
              <a:rPr lang="zh-TW" altLang="en-US" smtClean="0"/>
              <a:t>幾何物體均以頂點做為基礎</a:t>
            </a:r>
            <a:endParaRPr lang="en-US" altLang="zh-TW" smtClean="0"/>
          </a:p>
          <a:p>
            <a:r>
              <a:rPr lang="zh-TW" altLang="en-US" smtClean="0"/>
              <a:t>一維的物體 點</a:t>
            </a:r>
            <a:r>
              <a:rPr lang="en-US" altLang="zh-TW" smtClean="0"/>
              <a:t>:</a:t>
            </a:r>
            <a:r>
              <a:rPr lang="zh-TW" altLang="en-US" smtClean="0"/>
              <a:t> 以一個頂點標示其位置</a:t>
            </a:r>
            <a:endParaRPr lang="en-US" altLang="zh-TW" smtClean="0"/>
          </a:p>
          <a:p>
            <a:r>
              <a:rPr lang="zh-TW" altLang="en-US" smtClean="0"/>
              <a:t>二維的物體 線，以兩個以上的頂點表示出線段</a:t>
            </a:r>
            <a:endParaRPr lang="en-US" altLang="zh-TW" smtClean="0"/>
          </a:p>
          <a:p>
            <a:r>
              <a:rPr lang="zh-TW" altLang="en-US" smtClean="0"/>
              <a:t>三維的表面，可以三個頂點決定出一個三角面，或四個頂點表示個四角面，或多邊形</a:t>
            </a:r>
            <a:endParaRPr lang="en-US" altLang="zh-TW" smtClean="0"/>
          </a:p>
          <a:p>
            <a:r>
              <a:rPr lang="zh-TW" altLang="en-US" smtClean="0"/>
              <a:t>另外，也可串接多個同樣幾何物體的</a:t>
            </a:r>
            <a:r>
              <a:rPr lang="en-US" altLang="zh-TW" smtClean="0"/>
              <a:t>strip</a:t>
            </a:r>
            <a:r>
              <a:rPr lang="zh-TW" altLang="en-US" smtClean="0"/>
              <a:t>表示法</a:t>
            </a:r>
          </a:p>
        </p:txBody>
      </p:sp>
      <p:sp>
        <p:nvSpPr>
          <p:cNvPr id="2253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AB32AD60-D66D-48F0-BD9D-261E83D00F63}" type="slidenum">
              <a:rPr lang="zh-TW" altLang="en-US" smtClean="0">
                <a:latin typeface="Arial" charset="0"/>
              </a:rPr>
              <a:pPr eaLnBrk="1" hangingPunct="1">
                <a:spcBef>
                  <a:spcPct val="0"/>
                </a:spcBef>
              </a:pPr>
              <a:t>3</a:t>
            </a:fld>
            <a:endParaRPr lang="zh-TW" altLang="en-US" smtClean="0">
              <a:latin typeface="Arial" charset="0"/>
            </a:endParaRPr>
          </a:p>
        </p:txBody>
      </p:sp>
    </p:spTree>
    <p:extLst>
      <p:ext uri="{BB962C8B-B14F-4D97-AF65-F5344CB8AC3E}">
        <p14:creationId xmlns:p14="http://schemas.microsoft.com/office/powerpoint/2010/main" val="2450378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deprecated in opengl 3.1</a:t>
            </a:r>
            <a:endParaRPr lang="zh-TW" altLang="en-US" smtClean="0"/>
          </a:p>
        </p:txBody>
      </p:sp>
      <p:sp>
        <p:nvSpPr>
          <p:cNvPr id="235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3C2A6B3F-BF64-44AF-83DB-B10ABBBDF93C}" type="slidenum">
              <a:rPr lang="zh-TW" altLang="en-US" smtClean="0">
                <a:latin typeface="Arial" charset="0"/>
              </a:rPr>
              <a:pPr eaLnBrk="1" hangingPunct="1">
                <a:spcBef>
                  <a:spcPct val="0"/>
                </a:spcBef>
              </a:pPr>
              <a:t>5</a:t>
            </a:fld>
            <a:endParaRPr lang="zh-TW" altLang="en-US" smtClean="0">
              <a:latin typeface="Arial" charset="0"/>
            </a:endParaRPr>
          </a:p>
        </p:txBody>
      </p:sp>
    </p:spTree>
    <p:extLst>
      <p:ext uri="{BB962C8B-B14F-4D97-AF65-F5344CB8AC3E}">
        <p14:creationId xmlns:p14="http://schemas.microsoft.com/office/powerpoint/2010/main" val="4291477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deprecated in opengl 3.1</a:t>
            </a:r>
            <a:endParaRPr lang="zh-TW" altLang="en-US" smtClean="0"/>
          </a:p>
          <a:p>
            <a:endParaRPr lang="zh-TW" altLang="en-US" smtClean="0"/>
          </a:p>
        </p:txBody>
      </p:sp>
      <p:sp>
        <p:nvSpPr>
          <p:cNvPr id="2458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495656E8-2109-498D-B56C-81C2D7CDA96B}" type="slidenum">
              <a:rPr lang="zh-TW" altLang="en-US" smtClean="0">
                <a:latin typeface="Arial" charset="0"/>
              </a:rPr>
              <a:pPr eaLnBrk="1" hangingPunct="1">
                <a:spcBef>
                  <a:spcPct val="0"/>
                </a:spcBef>
              </a:pPr>
              <a:t>6</a:t>
            </a:fld>
            <a:endParaRPr lang="zh-TW" altLang="en-US" smtClean="0">
              <a:latin typeface="Arial" charset="0"/>
            </a:endParaRPr>
          </a:p>
        </p:txBody>
      </p:sp>
    </p:spTree>
    <p:extLst>
      <p:ext uri="{BB962C8B-B14F-4D97-AF65-F5344CB8AC3E}">
        <p14:creationId xmlns:p14="http://schemas.microsoft.com/office/powerpoint/2010/main" val="31961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接下來還有</a:t>
            </a:r>
            <a:r>
              <a:rPr lang="en-US" altLang="zh-TW" smtClean="0"/>
              <a:t>vertex buffer object</a:t>
            </a:r>
            <a:endParaRPr lang="zh-TW" altLang="en-US" smtClean="0"/>
          </a:p>
        </p:txBody>
      </p:sp>
      <p:sp>
        <p:nvSpPr>
          <p:cNvPr id="2560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1C6FD4C-3FF3-45D9-917F-B843A7519911}" type="slidenum">
              <a:rPr lang="zh-TW" altLang="en-US" smtClean="0">
                <a:latin typeface="Arial" charset="0"/>
              </a:rPr>
              <a:pPr eaLnBrk="1" hangingPunct="1">
                <a:spcBef>
                  <a:spcPct val="0"/>
                </a:spcBef>
              </a:pPr>
              <a:t>7</a:t>
            </a:fld>
            <a:endParaRPr lang="zh-TW" altLang="en-US" smtClean="0">
              <a:latin typeface="Arial" charset="0"/>
            </a:endParaRPr>
          </a:p>
        </p:txBody>
      </p:sp>
    </p:spTree>
    <p:extLst>
      <p:ext uri="{BB962C8B-B14F-4D97-AF65-F5344CB8AC3E}">
        <p14:creationId xmlns:p14="http://schemas.microsoft.com/office/powerpoint/2010/main" val="2807292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hlinkClick r:id="rId3"/>
              </a:rPr>
              <a:t>http://www.opengl.org/wiki/Vertex_Array_Objects#Vertex_Array_Object</a:t>
            </a:r>
            <a:endParaRPr lang="en-US" altLang="zh-TW" smtClean="0"/>
          </a:p>
          <a:p>
            <a:endParaRPr lang="en-US" altLang="zh-TW" smtClean="0"/>
          </a:p>
          <a:p>
            <a:r>
              <a:rPr lang="en-US" altLang="zh-TW" smtClean="0"/>
              <a:t>A </a:t>
            </a:r>
            <a:r>
              <a:rPr lang="en-US" altLang="zh-TW" b="1" smtClean="0"/>
              <a:t>Vertex Array Object</a:t>
            </a:r>
            <a:r>
              <a:rPr lang="en-US" altLang="zh-TW" smtClean="0"/>
              <a:t> (VAO) is an </a:t>
            </a:r>
            <a:r>
              <a:rPr lang="en-US" altLang="zh-TW" smtClean="0">
                <a:hlinkClick r:id="rId4" tooltip="OpenGL Object"/>
              </a:rPr>
              <a:t>OpenGL Object</a:t>
            </a:r>
            <a:r>
              <a:rPr lang="en-US" altLang="zh-TW" smtClean="0"/>
              <a:t> that encapsulates all of the state needed to specify vertex data (with one minor exception noted below). They define the format of the vertex data as well as the sources for the vertex arrays. Note that VAOs do not </a:t>
            </a:r>
            <a:r>
              <a:rPr lang="en-US" altLang="zh-TW" i="1" smtClean="0"/>
              <a:t>contain</a:t>
            </a:r>
            <a:r>
              <a:rPr lang="en-US" altLang="zh-TW" smtClean="0"/>
              <a:t> the arrays themselves; the arrays are stored in </a:t>
            </a:r>
            <a:r>
              <a:rPr lang="en-US" altLang="zh-TW" smtClean="0">
                <a:hlinkClick r:id="rId5" tooltip="Buffer Object"/>
              </a:rPr>
              <a:t>Buffer Objects</a:t>
            </a:r>
            <a:r>
              <a:rPr lang="en-US" altLang="zh-TW" smtClean="0"/>
              <a:t> (</a:t>
            </a:r>
            <a:r>
              <a:rPr lang="en-US" altLang="zh-TW" smtClean="0">
                <a:hlinkClick r:id="rId6" tooltip="Vertex Buffer Object"/>
              </a:rPr>
              <a:t>see below</a:t>
            </a:r>
            <a:r>
              <a:rPr lang="en-US" altLang="zh-TW" smtClean="0"/>
              <a:t>). The VAOs simply reference already existing buffer objects.</a:t>
            </a:r>
          </a:p>
          <a:p>
            <a:endParaRPr lang="en-US" altLang="zh-TW" smtClean="0"/>
          </a:p>
          <a:p>
            <a:r>
              <a:rPr lang="en-US" altLang="zh-TW" smtClean="0"/>
              <a:t>Vertex buffer object (VBO) creates "buffer objects" for vertex attributes in high-performance memory on the server side and provides same access functions to reference the arrays, which are used in vertex arrays, such as glVertexPointer(), glNormalPointer(), glTexCoordPointer(), etc.</a:t>
            </a:r>
            <a:endParaRPr lang="zh-TW" altLang="en-US" smtClean="0"/>
          </a:p>
        </p:txBody>
      </p:sp>
      <p:sp>
        <p:nvSpPr>
          <p:cNvPr id="2662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5CA8A076-EE1A-483C-86E3-C5339AADF02F}" type="slidenum">
              <a:rPr lang="zh-TW" altLang="en-US" smtClean="0">
                <a:latin typeface="Arial" charset="0"/>
              </a:rPr>
              <a:pPr eaLnBrk="1" hangingPunct="1">
                <a:spcBef>
                  <a:spcPct val="0"/>
                </a:spcBef>
              </a:pPr>
              <a:t>9</a:t>
            </a:fld>
            <a:endParaRPr lang="zh-TW" altLang="en-US" smtClean="0">
              <a:latin typeface="Arial" charset="0"/>
            </a:endParaRPr>
          </a:p>
        </p:txBody>
      </p:sp>
    </p:spTree>
    <p:extLst>
      <p:ext uri="{BB962C8B-B14F-4D97-AF65-F5344CB8AC3E}">
        <p14:creationId xmlns:p14="http://schemas.microsoft.com/office/powerpoint/2010/main" val="313637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Omit some detail about program and shader</a:t>
            </a:r>
            <a:endParaRPr lang="zh-TW" altLang="en-US" smtClean="0"/>
          </a:p>
        </p:txBody>
      </p:sp>
      <p:sp>
        <p:nvSpPr>
          <p:cNvPr id="276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285214E6-3DC9-4A2E-88C4-6FD415AE1BAB}" type="slidenum">
              <a:rPr lang="zh-TW" altLang="en-US" smtClean="0">
                <a:latin typeface="Arial" charset="0"/>
              </a:rPr>
              <a:pPr eaLnBrk="1" hangingPunct="1">
                <a:spcBef>
                  <a:spcPct val="0"/>
                </a:spcBef>
              </a:pPr>
              <a:t>12</a:t>
            </a:fld>
            <a:endParaRPr lang="zh-TW" altLang="en-US" smtClean="0">
              <a:latin typeface="Arial" charset="0"/>
            </a:endParaRPr>
          </a:p>
        </p:txBody>
      </p:sp>
    </p:spTree>
    <p:extLst>
      <p:ext uri="{BB962C8B-B14F-4D97-AF65-F5344CB8AC3E}">
        <p14:creationId xmlns:p14="http://schemas.microsoft.com/office/powerpoint/2010/main" val="387235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fld id="{038C988C-B899-45E3-B258-B792D33DBEF4}" type="datetimeFigureOut">
              <a:rPr lang="zh-TW" altLang="en-US"/>
              <a:pPr>
                <a:defRPr/>
              </a:pPr>
              <a:t>2016/10/5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24CC482-8C5F-429A-B19F-D94E08D73027}" type="slidenum">
              <a:rPr lang="zh-TW" altLang="en-US"/>
              <a:pPr>
                <a:defRPr/>
              </a:pPr>
              <a:t>‹#›</a:t>
            </a:fld>
            <a:endParaRPr lang="zh-TW" altLang="en-US"/>
          </a:p>
        </p:txBody>
      </p:sp>
    </p:spTree>
    <p:extLst>
      <p:ext uri="{BB962C8B-B14F-4D97-AF65-F5344CB8AC3E}">
        <p14:creationId xmlns:p14="http://schemas.microsoft.com/office/powerpoint/2010/main" val="2914468497"/>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DAECF396-7D32-4185-AE4A-EF40F822B8C4}" type="datetimeFigureOut">
              <a:rPr lang="zh-TW" altLang="en-US"/>
              <a:pPr>
                <a:defRPr/>
              </a:pPr>
              <a:t>2016/10/5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77A36053-EAAC-43D4-B506-9DF1D6DC1EAE}" type="slidenum">
              <a:rPr lang="zh-TW" altLang="en-US"/>
              <a:pPr>
                <a:defRPr/>
              </a:pPr>
              <a:t>‹#›</a:t>
            </a:fld>
            <a:endParaRPr lang="zh-TW" altLang="en-US"/>
          </a:p>
        </p:txBody>
      </p:sp>
    </p:spTree>
    <p:extLst>
      <p:ext uri="{BB962C8B-B14F-4D97-AF65-F5344CB8AC3E}">
        <p14:creationId xmlns:p14="http://schemas.microsoft.com/office/powerpoint/2010/main" val="3624320960"/>
      </p:ext>
    </p:extLst>
  </p:cSld>
  <p:clrMapOvr>
    <a:masterClrMapping/>
  </p:clrMapOvr>
  <p:transition spd="med">
    <p:zoom/>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4FDDB2C1-E9F5-4214-A198-46A69BF492C4}" type="datetimeFigureOut">
              <a:rPr lang="zh-TW" altLang="en-US"/>
              <a:pPr>
                <a:defRPr/>
              </a:pPr>
              <a:t>2016/10/5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B4ED81C3-F5D5-4525-B1C4-8CB5E69C9B40}" type="slidenum">
              <a:rPr lang="zh-TW" altLang="en-US"/>
              <a:pPr>
                <a:defRPr/>
              </a:pPr>
              <a:t>‹#›</a:t>
            </a:fld>
            <a:endParaRPr lang="zh-TW" altLang="en-US"/>
          </a:p>
        </p:txBody>
      </p:sp>
    </p:spTree>
    <p:extLst>
      <p:ext uri="{BB962C8B-B14F-4D97-AF65-F5344CB8AC3E}">
        <p14:creationId xmlns:p14="http://schemas.microsoft.com/office/powerpoint/2010/main" val="1323683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FEB14E79-4D1D-432E-A96A-4ECF6547872B}" type="datetimeFigureOut">
              <a:rPr lang="zh-TW" altLang="en-US"/>
              <a:pPr>
                <a:defRPr/>
              </a:pPr>
              <a:t>2016/10/5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0E7BA60-64F6-4698-8DB6-7C5C060D55B2}" type="slidenum">
              <a:rPr lang="zh-TW" altLang="en-US"/>
              <a:pPr>
                <a:defRPr/>
              </a:pPr>
              <a:t>‹#›</a:t>
            </a:fld>
            <a:endParaRPr lang="zh-TW" altLang="en-US"/>
          </a:p>
        </p:txBody>
      </p:sp>
    </p:spTree>
    <p:extLst>
      <p:ext uri="{BB962C8B-B14F-4D97-AF65-F5344CB8AC3E}">
        <p14:creationId xmlns:p14="http://schemas.microsoft.com/office/powerpoint/2010/main" val="695535207"/>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8F2BF36F-9635-4532-91C3-75F081386133}" type="datetimeFigureOut">
              <a:rPr lang="zh-TW" altLang="en-US"/>
              <a:pPr>
                <a:defRPr/>
              </a:pPr>
              <a:t>2016/10/5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1CFAB1E-4BE4-4A5A-A101-340D751636DF}" type="slidenum">
              <a:rPr lang="zh-TW" altLang="en-US"/>
              <a:pPr>
                <a:defRPr/>
              </a:pPr>
              <a:t>‹#›</a:t>
            </a:fld>
            <a:endParaRPr lang="zh-TW" altLang="en-US"/>
          </a:p>
        </p:txBody>
      </p:sp>
    </p:spTree>
    <p:extLst>
      <p:ext uri="{BB962C8B-B14F-4D97-AF65-F5344CB8AC3E}">
        <p14:creationId xmlns:p14="http://schemas.microsoft.com/office/powerpoint/2010/main" val="43435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pPr>
              <a:defRPr/>
            </a:pPr>
            <a:fld id="{1C2F794D-5A58-44C7-B8DA-AB215CADB215}" type="datetimeFigureOut">
              <a:rPr lang="zh-TW" altLang="en-US"/>
              <a:pPr>
                <a:defRPr/>
              </a:pPr>
              <a:t>2016/10/5</a:t>
            </a:fld>
            <a:endParaRPr lang="zh-TW" altLang="en-US"/>
          </a:p>
        </p:txBody>
      </p:sp>
      <p:sp>
        <p:nvSpPr>
          <p:cNvPr id="6" name="頁尾版面配置區 5"/>
          <p:cNvSpPr>
            <a:spLocks noGrp="1"/>
          </p:cNvSpPr>
          <p:nvPr>
            <p:ph type="ftr" sz="quarter" idx="11"/>
          </p:nvPr>
        </p:nvSpPr>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3BBCFF84-D38E-4C67-8DF4-EA4818759F36}" type="slidenum">
              <a:rPr lang="zh-TW" altLang="en-US"/>
              <a:pPr>
                <a:defRPr/>
              </a:pPr>
              <a:t>‹#›</a:t>
            </a:fld>
            <a:endParaRPr lang="zh-TW" altLang="en-US"/>
          </a:p>
        </p:txBody>
      </p:sp>
    </p:spTree>
    <p:extLst>
      <p:ext uri="{BB962C8B-B14F-4D97-AF65-F5344CB8AC3E}">
        <p14:creationId xmlns:p14="http://schemas.microsoft.com/office/powerpoint/2010/main" val="3296792986"/>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fld id="{337C2F38-359B-4089-A5C5-99ABDDF6B7DE}" type="datetimeFigureOut">
              <a:rPr lang="zh-TW" altLang="en-US"/>
              <a:pPr>
                <a:defRPr/>
              </a:pPr>
              <a:t>2016/10/5</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7A2A9432-FBA9-4D85-A4E7-70A6E27CE2F9}" type="slidenum">
              <a:rPr lang="zh-TW" altLang="en-US"/>
              <a:pPr>
                <a:defRPr/>
              </a:pPr>
              <a:t>‹#›</a:t>
            </a:fld>
            <a:endParaRPr lang="zh-TW" altLang="en-US"/>
          </a:p>
        </p:txBody>
      </p:sp>
    </p:spTree>
    <p:extLst>
      <p:ext uri="{BB962C8B-B14F-4D97-AF65-F5344CB8AC3E}">
        <p14:creationId xmlns:p14="http://schemas.microsoft.com/office/powerpoint/2010/main" val="42526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pPr>
              <a:defRPr/>
            </a:pPr>
            <a:fld id="{D9919E0D-E363-40A1-9F8F-4397421B4A14}" type="datetimeFigureOut">
              <a:rPr lang="zh-TW" altLang="en-US"/>
              <a:pPr>
                <a:defRPr/>
              </a:pPr>
              <a:t>2016/10/5</a:t>
            </a:fld>
            <a:endParaRPr lang="zh-TW" altLang="en-US"/>
          </a:p>
        </p:txBody>
      </p:sp>
      <p:sp>
        <p:nvSpPr>
          <p:cNvPr id="4" name="頁尾版面配置區 3"/>
          <p:cNvSpPr>
            <a:spLocks noGrp="1"/>
          </p:cNvSpPr>
          <p:nvPr>
            <p:ph type="ftr" sz="quarter" idx="11"/>
          </p:nvPr>
        </p:nvSpPr>
        <p:spPr/>
        <p:txBody>
          <a:bodyPr/>
          <a:lstStyle>
            <a:lvl1pPr>
              <a:defRPr/>
            </a:lvl1pPr>
          </a:lstStyle>
          <a:p>
            <a:pPr>
              <a:defRPr/>
            </a:pPr>
            <a:endParaRPr lang="zh-TW" altLang="en-US"/>
          </a:p>
        </p:txBody>
      </p:sp>
      <p:sp>
        <p:nvSpPr>
          <p:cNvPr id="5" name="投影片編號版面配置區 4"/>
          <p:cNvSpPr>
            <a:spLocks noGrp="1"/>
          </p:cNvSpPr>
          <p:nvPr>
            <p:ph type="sldNum" sz="quarter" idx="12"/>
          </p:nvPr>
        </p:nvSpPr>
        <p:spPr/>
        <p:txBody>
          <a:bodyPr/>
          <a:lstStyle>
            <a:lvl1pPr>
              <a:defRPr/>
            </a:lvl1pPr>
          </a:lstStyle>
          <a:p>
            <a:pPr>
              <a:defRPr/>
            </a:pPr>
            <a:fld id="{66718037-DC16-40FD-BDFA-9A1B7030B843}" type="slidenum">
              <a:rPr lang="zh-TW" altLang="en-US"/>
              <a:pPr>
                <a:defRPr/>
              </a:pPr>
              <a:t>‹#›</a:t>
            </a:fld>
            <a:endParaRPr lang="zh-TW" altLang="en-US"/>
          </a:p>
        </p:txBody>
      </p:sp>
    </p:spTree>
    <p:extLst>
      <p:ext uri="{BB962C8B-B14F-4D97-AF65-F5344CB8AC3E}">
        <p14:creationId xmlns:p14="http://schemas.microsoft.com/office/powerpoint/2010/main" val="3301571570"/>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0DBE1065-7B30-4A0A-B757-D504198B6158}" type="datetimeFigureOut">
              <a:rPr lang="zh-TW" altLang="en-US"/>
              <a:pPr>
                <a:defRPr/>
              </a:pPr>
              <a:t>2016/10/5</a:t>
            </a:fld>
            <a:endParaRPr lang="zh-TW" altLang="en-US"/>
          </a:p>
        </p:txBody>
      </p:sp>
      <p:sp>
        <p:nvSpPr>
          <p:cNvPr id="3" name="頁尾版面配置區 2"/>
          <p:cNvSpPr>
            <a:spLocks noGrp="1"/>
          </p:cNvSpPr>
          <p:nvPr>
            <p:ph type="ftr" sz="quarter" idx="11"/>
          </p:nvPr>
        </p:nvSpPr>
        <p:spPr/>
        <p:txBody>
          <a:bodyPr/>
          <a:lstStyle>
            <a:lvl1pPr>
              <a:defRPr/>
            </a:lvl1pPr>
          </a:lstStyle>
          <a:p>
            <a:pPr>
              <a:defRPr/>
            </a:pPr>
            <a:endParaRPr lang="zh-TW" altLang="en-US"/>
          </a:p>
        </p:txBody>
      </p:sp>
      <p:sp>
        <p:nvSpPr>
          <p:cNvPr id="4" name="投影片編號版面配置區 3"/>
          <p:cNvSpPr>
            <a:spLocks noGrp="1"/>
          </p:cNvSpPr>
          <p:nvPr>
            <p:ph type="sldNum" sz="quarter" idx="12"/>
          </p:nvPr>
        </p:nvSpPr>
        <p:spPr/>
        <p:txBody>
          <a:bodyPr/>
          <a:lstStyle>
            <a:lvl1pPr>
              <a:defRPr/>
            </a:lvl1pPr>
          </a:lstStyle>
          <a:p>
            <a:pPr>
              <a:defRPr/>
            </a:pPr>
            <a:fld id="{85580DC3-A6E5-4EE4-86CF-AF1D91D40224}" type="slidenum">
              <a:rPr lang="zh-TW" altLang="en-US"/>
              <a:pPr>
                <a:defRPr/>
              </a:pPr>
              <a:t>‹#›</a:t>
            </a:fld>
            <a:endParaRPr lang="zh-TW" altLang="en-US"/>
          </a:p>
        </p:txBody>
      </p:sp>
    </p:spTree>
    <p:extLst>
      <p:ext uri="{BB962C8B-B14F-4D97-AF65-F5344CB8AC3E}">
        <p14:creationId xmlns:p14="http://schemas.microsoft.com/office/powerpoint/2010/main" val="3811444588"/>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5A708A57-CF87-43E3-8010-B629E4E40A6E}" type="datetimeFigureOut">
              <a:rPr lang="zh-TW" altLang="en-US"/>
              <a:pPr>
                <a:defRPr/>
              </a:pPr>
              <a:t>2016/10/5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9324BBB8-DF8F-4F88-96A0-D1821F7E0E76}" type="slidenum">
              <a:rPr lang="zh-TW" altLang="en-US"/>
              <a:pPr>
                <a:defRPr/>
              </a:pPr>
              <a:t>‹#›</a:t>
            </a:fld>
            <a:endParaRPr lang="zh-TW" altLang="en-US"/>
          </a:p>
        </p:txBody>
      </p:sp>
    </p:spTree>
    <p:extLst>
      <p:ext uri="{BB962C8B-B14F-4D97-AF65-F5344CB8AC3E}">
        <p14:creationId xmlns:p14="http://schemas.microsoft.com/office/powerpoint/2010/main" val="4197384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8B32D028-B975-4563-845F-BF495DC6FFEC}" type="datetimeFigureOut">
              <a:rPr lang="zh-TW" altLang="en-US"/>
              <a:pPr>
                <a:defRPr/>
              </a:pPr>
              <a:t>2016/10/5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2568A20A-AECA-4F06-80FB-8E70242263B5}" type="slidenum">
              <a:rPr lang="zh-TW" altLang="en-US"/>
              <a:pPr>
                <a:defRPr/>
              </a:pPr>
              <a:t>‹#›</a:t>
            </a:fld>
            <a:endParaRPr lang="zh-TW" altLang="en-US"/>
          </a:p>
        </p:txBody>
      </p:sp>
    </p:spTree>
    <p:extLst>
      <p:ext uri="{BB962C8B-B14F-4D97-AF65-F5344CB8AC3E}">
        <p14:creationId xmlns:p14="http://schemas.microsoft.com/office/powerpoint/2010/main" val="1900447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4249E56A-9A2D-4361-9D1C-373497C478A7}" type="datetimeFigureOut">
              <a:rPr lang="zh-TW" altLang="en-US"/>
              <a:pPr>
                <a:defRPr/>
              </a:pPr>
              <a:t>2016/10/5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93F5A9B9-86E5-44E9-AD92-6D34760D7D6A}"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4121" r:id="rId1"/>
    <p:sldLayoutId id="2147484122" r:id="rId2"/>
    <p:sldLayoutId id="2147484116" r:id="rId3"/>
    <p:sldLayoutId id="2147484123" r:id="rId4"/>
    <p:sldLayoutId id="2147484117" r:id="rId5"/>
    <p:sldLayoutId id="2147484124" r:id="rId6"/>
    <p:sldLayoutId id="2147484125" r:id="rId7"/>
    <p:sldLayoutId id="2147484118" r:id="rId8"/>
    <p:sldLayoutId id="2147484119" r:id="rId9"/>
    <p:sldLayoutId id="2147484126" r:id="rId10"/>
    <p:sldLayoutId id="214748412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pitchFamily="18" charset="-120"/>
        </a:defRPr>
      </a:lvl2pPr>
      <a:lvl3pPr algn="ctr" rtl="0" fontAlgn="base">
        <a:spcBef>
          <a:spcPct val="0"/>
        </a:spcBef>
        <a:spcAft>
          <a:spcPct val="0"/>
        </a:spcAft>
        <a:defRPr sz="4400">
          <a:solidFill>
            <a:schemeClr val="tx1"/>
          </a:solidFill>
          <a:latin typeface="Calibri" pitchFamily="34" charset="0"/>
          <a:ea typeface="新細明體" pitchFamily="18" charset="-120"/>
        </a:defRPr>
      </a:lvl3pPr>
      <a:lvl4pPr algn="ctr" rtl="0" fontAlgn="base">
        <a:spcBef>
          <a:spcPct val="0"/>
        </a:spcBef>
        <a:spcAft>
          <a:spcPct val="0"/>
        </a:spcAft>
        <a:defRPr sz="4400">
          <a:solidFill>
            <a:schemeClr val="tx1"/>
          </a:solidFill>
          <a:latin typeface="Calibri" pitchFamily="34" charset="0"/>
          <a:ea typeface="新細明體" pitchFamily="18" charset="-120"/>
        </a:defRPr>
      </a:lvl4pPr>
      <a:lvl5pPr algn="ctr" rtl="0" fontAlgn="base">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opengl.org/wiki/Buffer_Objec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標題 1"/>
          <p:cNvSpPr>
            <a:spLocks noGrp="1"/>
          </p:cNvSpPr>
          <p:nvPr>
            <p:ph type="ctrTitle"/>
          </p:nvPr>
        </p:nvSpPr>
        <p:spPr/>
        <p:txBody>
          <a:bodyPr/>
          <a:lstStyle/>
          <a:p>
            <a:r>
              <a:rPr lang="en-US" altLang="zh-TW" smtClean="0"/>
              <a:t>Computer Graphics</a:t>
            </a:r>
            <a:br>
              <a:rPr lang="en-US" altLang="zh-TW" smtClean="0"/>
            </a:br>
            <a:r>
              <a:rPr lang="en-US" altLang="zh-TW" smtClean="0"/>
              <a:t>Vertex Array Object</a:t>
            </a:r>
            <a:endParaRPr lang="zh-TW" altLang="en-US" smtClean="0"/>
          </a:p>
        </p:txBody>
      </p:sp>
      <p:sp>
        <p:nvSpPr>
          <p:cNvPr id="3" name="副標題 2"/>
          <p:cNvSpPr>
            <a:spLocks noGrp="1"/>
          </p:cNvSpPr>
          <p:nvPr>
            <p:ph type="subTitle" idx="1"/>
          </p:nvPr>
        </p:nvSpPr>
        <p:spPr/>
        <p:txBody>
          <a:bodyPr rtlCol="0">
            <a:normAutofit/>
          </a:bodyPr>
          <a:lstStyle/>
          <a:p>
            <a:pPr marL="342900" indent="-342900" fontAlgn="auto">
              <a:spcAft>
                <a:spcPts val="0"/>
              </a:spcAft>
              <a:buFont typeface="Arial" panose="020B0604020202020204" pitchFamily="34" charset="0"/>
              <a:buNone/>
              <a:defRPr/>
            </a:pPr>
            <a:r>
              <a:rPr lang="en-US" altLang="zh-TW" b="1" dirty="0">
                <a:ea typeface="標楷體" pitchFamily="65" charset="-120"/>
                <a:cs typeface="Times New Roman" pitchFamily="18" charset="0"/>
              </a:rPr>
              <a:t>Ming-</a:t>
            </a:r>
            <a:r>
              <a:rPr lang="en-US" altLang="zh-TW" b="1" dirty="0" err="1">
                <a:ea typeface="標楷體" pitchFamily="65" charset="-120"/>
                <a:cs typeface="Times New Roman" pitchFamily="18" charset="0"/>
              </a:rPr>
              <a:t>Te</a:t>
            </a:r>
            <a:r>
              <a:rPr lang="en-US" altLang="zh-TW" b="1" dirty="0">
                <a:ea typeface="標楷體" pitchFamily="65" charset="-120"/>
                <a:cs typeface="Times New Roman" pitchFamily="18" charset="0"/>
              </a:rPr>
              <a:t> Chi</a:t>
            </a:r>
          </a:p>
          <a:p>
            <a:pPr marL="342900" indent="-342900" fontAlgn="auto">
              <a:spcAft>
                <a:spcPts val="0"/>
              </a:spcAft>
              <a:buFont typeface="Arial" panose="020B0604020202020204" pitchFamily="34" charset="0"/>
              <a:buNone/>
              <a:defRPr/>
            </a:pPr>
            <a:r>
              <a:rPr lang="en-US" altLang="zh-TW" b="1" dirty="0">
                <a:ea typeface="標楷體" pitchFamily="65" charset="-120"/>
                <a:cs typeface="Times New Roman" pitchFamily="18" charset="0"/>
              </a:rPr>
              <a:t>Department of Computer Science, </a:t>
            </a:r>
          </a:p>
          <a:p>
            <a:pPr marL="342900" indent="-342900" fontAlgn="auto">
              <a:spcAft>
                <a:spcPts val="0"/>
              </a:spcAft>
              <a:buFont typeface="Arial" panose="020B0604020202020204" pitchFamily="34" charset="0"/>
              <a:buNone/>
              <a:defRPr/>
            </a:pPr>
            <a:r>
              <a:rPr lang="en-US" altLang="zh-TW" b="1" dirty="0">
                <a:ea typeface="標楷體" pitchFamily="65" charset="-120"/>
                <a:cs typeface="Times New Roman" pitchFamily="18" charset="0"/>
              </a:rPr>
              <a:t>National Chengchi University</a:t>
            </a:r>
            <a:endParaRPr lang="zh-TW" altLang="en-US" b="1" dirty="0">
              <a:ea typeface="標楷體" pitchFamily="65" charset="-120"/>
              <a:cs typeface="Times New Roman" pitchFamily="18" charset="0"/>
            </a:endParaRPr>
          </a:p>
          <a:p>
            <a:pPr fontAlgn="auto">
              <a:spcAft>
                <a:spcPts val="0"/>
              </a:spcAft>
              <a:buFont typeface="Arial" panose="020B0604020202020204" pitchFamily="34" charset="0"/>
              <a:buNone/>
              <a:defRPr/>
            </a:pPr>
            <a:endParaRPr lang="zh-TW" altLang="en-US"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標題 1"/>
          <p:cNvSpPr>
            <a:spLocks noGrp="1"/>
          </p:cNvSpPr>
          <p:nvPr>
            <p:ph type="title"/>
          </p:nvPr>
        </p:nvSpPr>
        <p:spPr/>
        <p:txBody>
          <a:bodyPr/>
          <a:lstStyle/>
          <a:p>
            <a:r>
              <a:rPr lang="en-US" altLang="zh-TW" smtClean="0"/>
              <a:t>VAO – triangle example</a:t>
            </a:r>
            <a:endParaRPr lang="zh-TW" altLang="en-US" smtClean="0"/>
          </a:p>
        </p:txBody>
      </p:sp>
      <p:sp>
        <p:nvSpPr>
          <p:cNvPr id="34819" name="內容版面配置區 2"/>
          <p:cNvSpPr>
            <a:spLocks noGrp="1"/>
          </p:cNvSpPr>
          <p:nvPr>
            <p:ph idx="1"/>
          </p:nvPr>
        </p:nvSpPr>
        <p:spPr>
          <a:xfrm>
            <a:off x="457200" y="1341438"/>
            <a:ext cx="8229600" cy="4784725"/>
          </a:xfrm>
        </p:spPr>
        <p:txBody>
          <a:bodyPr rtlCol="0">
            <a:normAutofit lnSpcReduction="10000"/>
          </a:bodyPr>
          <a:lstStyle/>
          <a:p>
            <a:pPr marL="0" indent="0" fontAlgn="auto">
              <a:spcAft>
                <a:spcPts val="0"/>
              </a:spcAft>
              <a:buFontTx/>
              <a:buNone/>
              <a:defRPr/>
            </a:pPr>
            <a:r>
              <a:rPr lang="en-US" altLang="zh-TW" sz="2000" smtClean="0">
                <a:solidFill>
                  <a:srgbClr val="00B050"/>
                </a:solidFill>
              </a:rPr>
              <a:t>// An array of 3 vectors which represents 3 vertices</a:t>
            </a:r>
          </a:p>
          <a:p>
            <a:pPr marL="0" indent="0" fontAlgn="auto">
              <a:spcAft>
                <a:spcPts val="0"/>
              </a:spcAft>
              <a:buFontTx/>
              <a:buNone/>
              <a:defRPr/>
            </a:pPr>
            <a:r>
              <a:rPr lang="en-US" altLang="zh-TW" sz="2000" smtClean="0"/>
              <a:t>static const GLfloat g_vertex_buffer_data[] = {</a:t>
            </a:r>
          </a:p>
          <a:p>
            <a:pPr marL="0" indent="0" fontAlgn="auto">
              <a:spcAft>
                <a:spcPts val="0"/>
              </a:spcAft>
              <a:buFontTx/>
              <a:buNone/>
              <a:defRPr/>
            </a:pPr>
            <a:r>
              <a:rPr lang="en-US" altLang="zh-TW" sz="2000" smtClean="0"/>
              <a:t>   -1.0f, -1.0f, 0.0f,</a:t>
            </a:r>
          </a:p>
          <a:p>
            <a:pPr marL="0" indent="0" fontAlgn="auto">
              <a:spcAft>
                <a:spcPts val="0"/>
              </a:spcAft>
              <a:buFontTx/>
              <a:buNone/>
              <a:defRPr/>
            </a:pPr>
            <a:r>
              <a:rPr lang="en-US" altLang="zh-TW" sz="2000" smtClean="0"/>
              <a:t>   1.0f, -1.0f, 0.0f,</a:t>
            </a:r>
          </a:p>
          <a:p>
            <a:pPr marL="0" indent="0" fontAlgn="auto">
              <a:spcAft>
                <a:spcPts val="0"/>
              </a:spcAft>
              <a:buFontTx/>
              <a:buNone/>
              <a:defRPr/>
            </a:pPr>
            <a:r>
              <a:rPr lang="en-US" altLang="zh-TW" sz="2000" smtClean="0"/>
              <a:t>   0.0f,  1.0f, 0.0f,</a:t>
            </a:r>
          </a:p>
          <a:p>
            <a:pPr marL="0" indent="0" fontAlgn="auto">
              <a:spcAft>
                <a:spcPts val="0"/>
              </a:spcAft>
              <a:buFontTx/>
              <a:buNone/>
              <a:defRPr/>
            </a:pPr>
            <a:r>
              <a:rPr lang="en-US" altLang="zh-TW" sz="2000" smtClean="0"/>
              <a:t>};</a:t>
            </a:r>
          </a:p>
          <a:p>
            <a:pPr marL="0" indent="0" fontAlgn="auto">
              <a:spcAft>
                <a:spcPts val="0"/>
              </a:spcAft>
              <a:buFontTx/>
              <a:buNone/>
              <a:defRPr/>
            </a:pPr>
            <a:endParaRPr lang="en-US" altLang="zh-TW" sz="2000" smtClean="0"/>
          </a:p>
          <a:p>
            <a:pPr marL="0" indent="0" fontAlgn="auto">
              <a:spcAft>
                <a:spcPts val="0"/>
              </a:spcAft>
              <a:buFontTx/>
              <a:buNone/>
              <a:defRPr/>
            </a:pPr>
            <a:r>
              <a:rPr lang="en-US" altLang="zh-TW" sz="1800" smtClean="0"/>
              <a:t>ShaderInfo shaders[] = {</a:t>
            </a:r>
          </a:p>
          <a:p>
            <a:pPr marL="0" indent="0" fontAlgn="auto">
              <a:spcAft>
                <a:spcPts val="0"/>
              </a:spcAft>
              <a:buFontTx/>
              <a:buNone/>
              <a:defRPr/>
            </a:pPr>
            <a:r>
              <a:rPr lang="en-US" altLang="zh-TW" sz="1800" smtClean="0"/>
              <a:t>{ GL_VERTEX_SHADER, "triangles.vert" },</a:t>
            </a:r>
          </a:p>
          <a:p>
            <a:pPr marL="0" indent="0" fontAlgn="auto">
              <a:spcAft>
                <a:spcPts val="0"/>
              </a:spcAft>
              <a:buFontTx/>
              <a:buNone/>
              <a:defRPr/>
            </a:pPr>
            <a:r>
              <a:rPr lang="en-US" altLang="zh-TW" sz="1800" smtClean="0"/>
              <a:t>{ GL_FRAGMENT_SHADER, "triangles.frag" },</a:t>
            </a:r>
          </a:p>
          <a:p>
            <a:pPr marL="0" indent="0" fontAlgn="auto">
              <a:spcAft>
                <a:spcPts val="0"/>
              </a:spcAft>
              <a:buFontTx/>
              <a:buNone/>
              <a:defRPr/>
            </a:pPr>
            <a:r>
              <a:rPr lang="en-US" altLang="zh-TW" sz="1800" smtClean="0"/>
              <a:t>{ GL_NONE, NULL } };</a:t>
            </a:r>
          </a:p>
          <a:p>
            <a:pPr marL="0" indent="0" fontAlgn="auto">
              <a:spcAft>
                <a:spcPts val="0"/>
              </a:spcAft>
              <a:buFontTx/>
              <a:buNone/>
              <a:defRPr/>
            </a:pPr>
            <a:endParaRPr lang="en-US" altLang="zh-TW" sz="1800" smtClean="0"/>
          </a:p>
          <a:p>
            <a:pPr marL="0" indent="0" fontAlgn="auto">
              <a:spcAft>
                <a:spcPts val="0"/>
              </a:spcAft>
              <a:buFontTx/>
              <a:buNone/>
              <a:defRPr/>
            </a:pPr>
            <a:r>
              <a:rPr lang="en-US" altLang="zh-TW" sz="1800" smtClean="0"/>
              <a:t>GLuint program = LoadShaders(shaders);</a:t>
            </a:r>
          </a:p>
          <a:p>
            <a:pPr marL="0" indent="0" fontAlgn="auto">
              <a:spcAft>
                <a:spcPts val="0"/>
              </a:spcAft>
              <a:buFontTx/>
              <a:buNone/>
              <a:defRPr/>
            </a:pPr>
            <a:r>
              <a:rPr lang="en-US" altLang="zh-TW" sz="1800" smtClean="0"/>
              <a:t>glUseProgram(program);</a:t>
            </a:r>
            <a:endParaRPr lang="zh-TW" altLang="en-US" sz="1800" smtClean="0"/>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內容版面配置區 2"/>
          <p:cNvSpPr>
            <a:spLocks noGrp="1"/>
          </p:cNvSpPr>
          <p:nvPr>
            <p:ph idx="1"/>
          </p:nvPr>
        </p:nvSpPr>
        <p:spPr>
          <a:xfrm>
            <a:off x="457200" y="476250"/>
            <a:ext cx="8229600" cy="5649913"/>
          </a:xfrm>
        </p:spPr>
        <p:txBody>
          <a:bodyPr/>
          <a:lstStyle/>
          <a:p>
            <a:pPr marL="0" indent="0">
              <a:buFontTx/>
              <a:buNone/>
            </a:pPr>
            <a:r>
              <a:rPr lang="en-US" altLang="zh-TW" sz="2000" smtClean="0">
                <a:solidFill>
                  <a:srgbClr val="00B050"/>
                </a:solidFill>
              </a:rPr>
              <a:t>// Generate and Bind VAO</a:t>
            </a:r>
            <a:endParaRPr lang="en-US" altLang="zh-TW" sz="2000" smtClean="0"/>
          </a:p>
          <a:p>
            <a:pPr marL="0" indent="0">
              <a:buFontTx/>
              <a:buNone/>
            </a:pPr>
            <a:r>
              <a:rPr lang="en-US" altLang="zh-TW" sz="2000" smtClean="0"/>
              <a:t>GLuint VertexArrayID;</a:t>
            </a:r>
          </a:p>
          <a:p>
            <a:pPr marL="0" indent="0">
              <a:buFontTx/>
              <a:buNone/>
            </a:pPr>
            <a:r>
              <a:rPr lang="en-US" altLang="zh-TW" sz="2000" smtClean="0"/>
              <a:t>glGenVertexArrays(1, &amp;VertexArrayID);</a:t>
            </a:r>
          </a:p>
          <a:p>
            <a:pPr marL="0" indent="0">
              <a:buFontTx/>
              <a:buNone/>
            </a:pPr>
            <a:r>
              <a:rPr lang="en-US" altLang="zh-TW" sz="2000" smtClean="0"/>
              <a:t>glBindVertexArray(VertexArrayID);</a:t>
            </a:r>
          </a:p>
          <a:p>
            <a:pPr marL="0" indent="0">
              <a:buFontTx/>
              <a:buNone/>
            </a:pPr>
            <a:endParaRPr lang="en-US" altLang="zh-TW" sz="2000" smtClean="0"/>
          </a:p>
          <a:p>
            <a:pPr marL="0" indent="0">
              <a:buFontTx/>
              <a:buNone/>
            </a:pPr>
            <a:r>
              <a:rPr lang="en-US" altLang="zh-TW" sz="2000" smtClean="0">
                <a:solidFill>
                  <a:srgbClr val="00B050"/>
                </a:solidFill>
              </a:rPr>
              <a:t>// This will identify our vertex buffer</a:t>
            </a:r>
          </a:p>
          <a:p>
            <a:pPr marL="0" indent="0">
              <a:buFontTx/>
              <a:buNone/>
            </a:pPr>
            <a:r>
              <a:rPr lang="en-US" altLang="zh-TW" sz="2000" smtClean="0"/>
              <a:t>GLuint vertexbuffer;</a:t>
            </a:r>
          </a:p>
          <a:p>
            <a:pPr marL="0" indent="0">
              <a:buFontTx/>
              <a:buNone/>
            </a:pPr>
            <a:r>
              <a:rPr lang="en-US" altLang="zh-TW" sz="2000" smtClean="0">
                <a:solidFill>
                  <a:srgbClr val="00B050"/>
                </a:solidFill>
              </a:rPr>
              <a:t>// Generate 1 buffer, put the resulting identifier in vertexbuffer</a:t>
            </a:r>
          </a:p>
          <a:p>
            <a:pPr marL="0" indent="0">
              <a:buFontTx/>
              <a:buNone/>
            </a:pPr>
            <a:r>
              <a:rPr lang="en-US" altLang="zh-TW" sz="2000" smtClean="0"/>
              <a:t>glGenBuffers(1, &amp;vertexbuffer); </a:t>
            </a:r>
          </a:p>
          <a:p>
            <a:pPr marL="0" indent="0">
              <a:buFontTx/>
              <a:buNone/>
            </a:pPr>
            <a:r>
              <a:rPr lang="en-US" altLang="zh-TW" sz="2000" smtClean="0">
                <a:solidFill>
                  <a:srgbClr val="00B050"/>
                </a:solidFill>
              </a:rPr>
              <a:t>// The following commands will talk about our 'vertexbuffer' buffer</a:t>
            </a:r>
          </a:p>
          <a:p>
            <a:pPr marL="0" indent="0">
              <a:buFontTx/>
              <a:buNone/>
            </a:pPr>
            <a:r>
              <a:rPr lang="en-US" altLang="zh-TW" sz="2000" smtClean="0"/>
              <a:t>glBindBuffer(GL_ARRAY_BUFFER, vertexbuffer);</a:t>
            </a:r>
          </a:p>
          <a:p>
            <a:pPr marL="0" indent="0">
              <a:buFontTx/>
              <a:buNone/>
            </a:pPr>
            <a:r>
              <a:rPr lang="en-US" altLang="zh-TW" sz="2000" smtClean="0"/>
              <a:t> </a:t>
            </a:r>
          </a:p>
          <a:p>
            <a:pPr marL="0" indent="0">
              <a:buFontTx/>
              <a:buNone/>
            </a:pPr>
            <a:r>
              <a:rPr lang="en-US" altLang="zh-TW" sz="2000" smtClean="0">
                <a:solidFill>
                  <a:srgbClr val="00B050"/>
                </a:solidFill>
              </a:rPr>
              <a:t>// Give our vertices to OpenGL.</a:t>
            </a:r>
          </a:p>
          <a:p>
            <a:pPr marL="0" indent="0">
              <a:buFontTx/>
              <a:buNone/>
            </a:pPr>
            <a:r>
              <a:rPr lang="en-US" altLang="zh-TW" sz="2000" smtClean="0"/>
              <a:t>glBufferData(GL_ARRAY_BUFFER, sizeof(g_vertex_buffer_data), g_vertex_buffer_data, GL_STATIC_DRAW);</a:t>
            </a:r>
          </a:p>
          <a:p>
            <a:pPr marL="0" indent="0">
              <a:buFontTx/>
              <a:buNone/>
            </a:pPr>
            <a:endParaRPr lang="zh-TW" altLang="en-US" sz="2800" smtClean="0"/>
          </a:p>
        </p:txBody>
      </p:sp>
      <p:sp>
        <p:nvSpPr>
          <p:cNvPr id="3" name="文字方塊 2"/>
          <p:cNvSpPr txBox="1"/>
          <p:nvPr/>
        </p:nvSpPr>
        <p:spPr>
          <a:xfrm>
            <a:off x="5580063" y="620713"/>
            <a:ext cx="1584325" cy="2308225"/>
          </a:xfrm>
          <a:prstGeom prst="rect">
            <a:avLst/>
          </a:prstGeom>
          <a:solidFill>
            <a:schemeClr val="accent1">
              <a:lumMod val="20000"/>
              <a:lumOff val="80000"/>
            </a:schemeClr>
          </a:solidFill>
          <a:ln>
            <a:solidFill>
              <a:schemeClr val="tx1"/>
            </a:solidFill>
          </a:ln>
        </p:spPr>
        <p:txBody>
          <a:bodyPr>
            <a:spAutoFit/>
          </a:bodyPr>
          <a:lstStyle/>
          <a:p>
            <a:pPr algn="ctr">
              <a:defRPr/>
            </a:pPr>
            <a:r>
              <a:rPr lang="en-US" altLang="zh-TW" dirty="0"/>
              <a:t>Application</a:t>
            </a:r>
          </a:p>
          <a:p>
            <a:pPr algn="ctr">
              <a:defRPr/>
            </a:pPr>
            <a:r>
              <a:rPr lang="en-US" altLang="zh-TW" dirty="0"/>
              <a:t>Client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4" name="文字方塊 3"/>
          <p:cNvSpPr txBox="1"/>
          <p:nvPr/>
        </p:nvSpPr>
        <p:spPr>
          <a:xfrm>
            <a:off x="7380288" y="620713"/>
            <a:ext cx="1584325" cy="2308225"/>
          </a:xfrm>
          <a:prstGeom prst="rect">
            <a:avLst/>
          </a:prstGeom>
          <a:solidFill>
            <a:schemeClr val="accent3">
              <a:lumMod val="20000"/>
              <a:lumOff val="80000"/>
            </a:schemeClr>
          </a:solidFill>
          <a:ln>
            <a:solidFill>
              <a:schemeClr val="tx1"/>
            </a:solidFill>
          </a:ln>
        </p:spPr>
        <p:txBody>
          <a:bodyPr>
            <a:spAutoFit/>
          </a:bodyPr>
          <a:lstStyle/>
          <a:p>
            <a:pPr algn="ctr">
              <a:defRPr/>
            </a:pPr>
            <a:r>
              <a:rPr lang="en-US" altLang="zh-TW" dirty="0"/>
              <a:t>GPU</a:t>
            </a:r>
          </a:p>
          <a:p>
            <a:pPr algn="ctr">
              <a:defRPr/>
            </a:pPr>
            <a:r>
              <a:rPr lang="en-US" altLang="zh-TW" dirty="0"/>
              <a:t>Server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2" name="文字方塊 1"/>
          <p:cNvSpPr txBox="1"/>
          <p:nvPr/>
        </p:nvSpPr>
        <p:spPr>
          <a:xfrm>
            <a:off x="7524750" y="1341438"/>
            <a:ext cx="1295400" cy="1476375"/>
          </a:xfrm>
          <a:prstGeom prst="rect">
            <a:avLst/>
          </a:prstGeom>
          <a:solidFill>
            <a:schemeClr val="accent2">
              <a:lumMod val="60000"/>
              <a:lumOff val="40000"/>
            </a:schemeClr>
          </a:solidFill>
        </p:spPr>
        <p:txBody>
          <a:bodyPr>
            <a:spAutoFit/>
          </a:bodyPr>
          <a:lstStyle/>
          <a:p>
            <a:pPr>
              <a:defRPr/>
            </a:pPr>
            <a:r>
              <a:rPr lang="en-US" altLang="zh-TW" dirty="0"/>
              <a:t>VAO</a:t>
            </a:r>
          </a:p>
          <a:p>
            <a:pPr>
              <a:defRPr/>
            </a:pPr>
            <a:endParaRPr lang="en-US" altLang="zh-TW" dirty="0"/>
          </a:p>
          <a:p>
            <a:pPr>
              <a:defRPr/>
            </a:pPr>
            <a:endParaRPr lang="en-US" altLang="zh-TW" dirty="0"/>
          </a:p>
          <a:p>
            <a:pPr>
              <a:defRPr/>
            </a:pPr>
            <a:endParaRPr lang="en-US" altLang="zh-TW" dirty="0"/>
          </a:p>
          <a:p>
            <a:pPr>
              <a:defRPr/>
            </a:pPr>
            <a:endParaRPr lang="zh-TW" altLang="en-US" dirty="0"/>
          </a:p>
        </p:txBody>
      </p:sp>
      <p:sp>
        <p:nvSpPr>
          <p:cNvPr id="5" name="文字方塊 4"/>
          <p:cNvSpPr txBox="1"/>
          <p:nvPr/>
        </p:nvSpPr>
        <p:spPr>
          <a:xfrm>
            <a:off x="5724525" y="1341438"/>
            <a:ext cx="1295400" cy="1476375"/>
          </a:xfrm>
          <a:prstGeom prst="rect">
            <a:avLst/>
          </a:prstGeom>
          <a:solidFill>
            <a:schemeClr val="accent1">
              <a:lumMod val="75000"/>
            </a:schemeClr>
          </a:solidFill>
        </p:spPr>
        <p:txBody>
          <a:bodyPr>
            <a:spAutoFit/>
          </a:bodyPr>
          <a:lstStyle/>
          <a:p>
            <a:pPr>
              <a:defRPr/>
            </a:pPr>
            <a:r>
              <a:rPr lang="en-US" altLang="zh-TW" dirty="0" err="1">
                <a:solidFill>
                  <a:schemeClr val="bg1">
                    <a:lumMod val="95000"/>
                  </a:schemeClr>
                </a:solidFill>
              </a:rPr>
              <a:t>Glfloat</a:t>
            </a:r>
            <a:r>
              <a:rPr lang="en-US" altLang="zh-TW" dirty="0">
                <a:solidFill>
                  <a:schemeClr val="bg1">
                    <a:lumMod val="95000"/>
                  </a:schemeClr>
                </a:solidFill>
              </a:rPr>
              <a:t> []</a:t>
            </a:r>
          </a:p>
          <a:p>
            <a:pPr>
              <a:defRPr/>
            </a:pPr>
            <a:endParaRPr lang="en-US" altLang="zh-TW" dirty="0"/>
          </a:p>
          <a:p>
            <a:pPr>
              <a:defRPr/>
            </a:pPr>
            <a:endParaRPr lang="en-US" altLang="zh-TW" dirty="0"/>
          </a:p>
          <a:p>
            <a:pPr>
              <a:defRPr/>
            </a:pPr>
            <a:endParaRPr lang="en-US" altLang="zh-TW" dirty="0"/>
          </a:p>
          <a:p>
            <a:pPr>
              <a:defRPr/>
            </a:pPr>
            <a:endParaRPr lang="zh-TW" altLang="en-US" dirty="0"/>
          </a:p>
        </p:txBody>
      </p:sp>
      <p:sp>
        <p:nvSpPr>
          <p:cNvPr id="6" name="文字方塊 5"/>
          <p:cNvSpPr txBox="1"/>
          <p:nvPr/>
        </p:nvSpPr>
        <p:spPr>
          <a:xfrm>
            <a:off x="7656513" y="1774825"/>
            <a:ext cx="1008062" cy="923925"/>
          </a:xfrm>
          <a:prstGeom prst="rect">
            <a:avLst/>
          </a:prstGeom>
          <a:solidFill>
            <a:schemeClr val="accent1">
              <a:lumMod val="60000"/>
              <a:lumOff val="40000"/>
            </a:schemeClr>
          </a:solidFill>
        </p:spPr>
        <p:txBody>
          <a:bodyPr>
            <a:spAutoFit/>
          </a:bodyPr>
          <a:lstStyle/>
          <a:p>
            <a:pPr>
              <a:defRPr/>
            </a:pPr>
            <a:r>
              <a:rPr lang="en-US" altLang="zh-TW" dirty="0"/>
              <a:t>VBO</a:t>
            </a:r>
          </a:p>
          <a:p>
            <a:pPr>
              <a:defRPr/>
            </a:pPr>
            <a:endParaRPr lang="en-US" altLang="zh-TW" dirty="0"/>
          </a:p>
          <a:p>
            <a:pPr>
              <a:defRPr/>
            </a:pPr>
            <a:endParaRPr lang="zh-TW" altLang="en-US" dirty="0"/>
          </a:p>
        </p:txBody>
      </p:sp>
      <p:sp>
        <p:nvSpPr>
          <p:cNvPr id="7" name="向右箭號 6"/>
          <p:cNvSpPr/>
          <p:nvPr/>
        </p:nvSpPr>
        <p:spPr>
          <a:xfrm>
            <a:off x="7019925" y="2236788"/>
            <a:ext cx="636588" cy="1841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cTn>
                              </p:par>
                            </p:childTnLst>
                          </p:cTn>
                        </p:par>
                        <p:par>
                          <p:cTn id="17" fill="hold" nodeType="afterGroup">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35842">
                                            <p:txEl>
                                              <p:pRg st="5" end="5"/>
                                            </p:txEl>
                                          </p:spTgt>
                                        </p:tgtEl>
                                        <p:attrNameLst>
                                          <p:attrName>style.visibility</p:attrName>
                                        </p:attrNameLst>
                                      </p:cBhvr>
                                      <p:to>
                                        <p:strVal val="visible"/>
                                      </p:to>
                                    </p:set>
                                    <p:animEffect transition="in" filter="fade">
                                      <p:cBhvr>
                                        <p:cTn id="25" dur="500"/>
                                        <p:tgtEl>
                                          <p:spTgt spid="35842">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5842">
                                            <p:txEl>
                                              <p:pRg st="6" end="6"/>
                                            </p:txEl>
                                          </p:spTgt>
                                        </p:tgtEl>
                                        <p:attrNameLst>
                                          <p:attrName>style.visibility</p:attrName>
                                        </p:attrNameLst>
                                      </p:cBhvr>
                                      <p:to>
                                        <p:strVal val="visible"/>
                                      </p:to>
                                    </p:set>
                                    <p:animEffect transition="in" filter="fade">
                                      <p:cBhvr>
                                        <p:cTn id="28" dur="500"/>
                                        <p:tgtEl>
                                          <p:spTgt spid="35842">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5842">
                                            <p:txEl>
                                              <p:pRg st="7" end="7"/>
                                            </p:txEl>
                                          </p:spTgt>
                                        </p:tgtEl>
                                        <p:attrNameLst>
                                          <p:attrName>style.visibility</p:attrName>
                                        </p:attrNameLst>
                                      </p:cBhvr>
                                      <p:to>
                                        <p:strVal val="visible"/>
                                      </p:to>
                                    </p:set>
                                    <p:animEffect transition="in" filter="fade">
                                      <p:cBhvr>
                                        <p:cTn id="31" dur="500"/>
                                        <p:tgtEl>
                                          <p:spTgt spid="35842">
                                            <p:txEl>
                                              <p:pRg st="7" end="7"/>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5842">
                                            <p:txEl>
                                              <p:pRg st="8" end="8"/>
                                            </p:txEl>
                                          </p:spTgt>
                                        </p:tgtEl>
                                        <p:attrNameLst>
                                          <p:attrName>style.visibility</p:attrName>
                                        </p:attrNameLst>
                                      </p:cBhvr>
                                      <p:to>
                                        <p:strVal val="visible"/>
                                      </p:to>
                                    </p:set>
                                    <p:animEffect transition="in" filter="fade">
                                      <p:cBhvr>
                                        <p:cTn id="34" dur="500"/>
                                        <p:tgtEl>
                                          <p:spTgt spid="35842">
                                            <p:txEl>
                                              <p:pRg st="8" end="8"/>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5842">
                                            <p:txEl>
                                              <p:pRg st="9" end="9"/>
                                            </p:txEl>
                                          </p:spTgt>
                                        </p:tgtEl>
                                        <p:attrNameLst>
                                          <p:attrName>style.visibility</p:attrName>
                                        </p:attrNameLst>
                                      </p:cBhvr>
                                      <p:to>
                                        <p:strVal val="visible"/>
                                      </p:to>
                                    </p:set>
                                    <p:animEffect transition="in" filter="fade">
                                      <p:cBhvr>
                                        <p:cTn id="37" dur="500"/>
                                        <p:tgtEl>
                                          <p:spTgt spid="35842">
                                            <p:txEl>
                                              <p:pRg st="9" end="9"/>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5842">
                                            <p:txEl>
                                              <p:pRg st="10" end="10"/>
                                            </p:txEl>
                                          </p:spTgt>
                                        </p:tgtEl>
                                        <p:attrNameLst>
                                          <p:attrName>style.visibility</p:attrName>
                                        </p:attrNameLst>
                                      </p:cBhvr>
                                      <p:to>
                                        <p:strVal val="visible"/>
                                      </p:to>
                                    </p:set>
                                    <p:animEffect transition="in" filter="fade">
                                      <p:cBhvr>
                                        <p:cTn id="40" dur="500"/>
                                        <p:tgtEl>
                                          <p:spTgt spid="35842">
                                            <p:txEl>
                                              <p:pRg st="10" end="10"/>
                                            </p:txEl>
                                          </p:spTgt>
                                        </p:tgtEl>
                                      </p:cBhvr>
                                    </p:animEffect>
                                  </p:childTnLst>
                                </p:cTn>
                              </p:par>
                            </p:childTnLst>
                          </p:cTn>
                        </p:par>
                        <p:par>
                          <p:cTn id="41" fill="hold" nodeType="afterGroup">
                            <p:stCondLst>
                              <p:cond delay="500"/>
                            </p:stCondLst>
                            <p:childTnLst>
                              <p:par>
                                <p:cTn id="42" presetID="10" presetClass="entr" presetSubtype="0" fill="hold" grpId="0" nodeType="after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500"/>
                                        <p:tgtEl>
                                          <p:spTgt spid="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nodeType="clickEffect">
                                  <p:stCondLst>
                                    <p:cond delay="0"/>
                                  </p:stCondLst>
                                  <p:childTnLst>
                                    <p:set>
                                      <p:cBhvr>
                                        <p:cTn id="48" dur="1" fill="hold">
                                          <p:stCondLst>
                                            <p:cond delay="0"/>
                                          </p:stCondLst>
                                        </p:cTn>
                                        <p:tgtEl>
                                          <p:spTgt spid="35842">
                                            <p:txEl>
                                              <p:pRg st="12" end="12"/>
                                            </p:txEl>
                                          </p:spTgt>
                                        </p:tgtEl>
                                        <p:attrNameLst>
                                          <p:attrName>style.visibility</p:attrName>
                                        </p:attrNameLst>
                                      </p:cBhvr>
                                      <p:to>
                                        <p:strVal val="visible"/>
                                      </p:to>
                                    </p:set>
                                    <p:animEffect transition="in" filter="fade">
                                      <p:cBhvr>
                                        <p:cTn id="49" dur="500"/>
                                        <p:tgtEl>
                                          <p:spTgt spid="35842">
                                            <p:txEl>
                                              <p:pRg st="12" end="12"/>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35842">
                                            <p:txEl>
                                              <p:pRg st="13" end="13"/>
                                            </p:txEl>
                                          </p:spTgt>
                                        </p:tgtEl>
                                        <p:attrNameLst>
                                          <p:attrName>style.visibility</p:attrName>
                                        </p:attrNameLst>
                                      </p:cBhvr>
                                      <p:to>
                                        <p:strVal val="visible"/>
                                      </p:to>
                                    </p:set>
                                    <p:animEffect transition="in" filter="fade">
                                      <p:cBhvr>
                                        <p:cTn id="52" dur="500"/>
                                        <p:tgtEl>
                                          <p:spTgt spid="35842">
                                            <p:txEl>
                                              <p:pRg st="13" end="13"/>
                                            </p:txEl>
                                          </p:spTgt>
                                        </p:tgtEl>
                                      </p:cBhvr>
                                    </p:animEffect>
                                  </p:childTnLst>
                                </p:cTn>
                              </p:par>
                            </p:childTnLst>
                          </p:cTn>
                        </p:par>
                        <p:par>
                          <p:cTn id="53" fill="hold" nodeType="afterGroup">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標題 1"/>
          <p:cNvSpPr>
            <a:spLocks noGrp="1"/>
          </p:cNvSpPr>
          <p:nvPr>
            <p:ph type="title"/>
          </p:nvPr>
        </p:nvSpPr>
        <p:spPr>
          <a:xfrm>
            <a:off x="468313" y="0"/>
            <a:ext cx="6562725" cy="1143000"/>
          </a:xfrm>
        </p:spPr>
        <p:txBody>
          <a:bodyPr/>
          <a:lstStyle/>
          <a:p>
            <a:pPr algn="l"/>
            <a:r>
              <a:rPr lang="en-US" altLang="zh-TW" smtClean="0"/>
              <a:t>VAO in display()</a:t>
            </a:r>
            <a:endParaRPr lang="zh-TW" altLang="en-US" smtClean="0"/>
          </a:p>
        </p:txBody>
      </p:sp>
      <p:sp>
        <p:nvSpPr>
          <p:cNvPr id="3" name="內容版面配置區 2"/>
          <p:cNvSpPr>
            <a:spLocks noGrp="1"/>
          </p:cNvSpPr>
          <p:nvPr>
            <p:ph idx="1"/>
          </p:nvPr>
        </p:nvSpPr>
        <p:spPr>
          <a:xfrm>
            <a:off x="457200" y="981075"/>
            <a:ext cx="8435975" cy="5145088"/>
          </a:xfrm>
        </p:spPr>
        <p:txBody>
          <a:bodyPr rtlCol="0">
            <a:normAutofit lnSpcReduction="10000"/>
          </a:bodyPr>
          <a:lstStyle/>
          <a:p>
            <a:pPr marL="0" indent="0" fontAlgn="auto">
              <a:spcAft>
                <a:spcPts val="0"/>
              </a:spcAft>
              <a:buFontTx/>
              <a:buNone/>
              <a:defRPr/>
            </a:pPr>
            <a:endParaRPr lang="en-US" altLang="zh-TW" sz="1600" dirty="0" smtClean="0"/>
          </a:p>
          <a:p>
            <a:pPr marL="0" indent="0" fontAlgn="auto">
              <a:spcAft>
                <a:spcPts val="0"/>
              </a:spcAft>
              <a:buFontTx/>
              <a:buNone/>
              <a:defRPr/>
            </a:pPr>
            <a:r>
              <a:rPr lang="en-US" altLang="zh-TW" sz="1600" dirty="0" err="1" smtClean="0"/>
              <a:t>glUseProgram</a:t>
            </a:r>
            <a:r>
              <a:rPr lang="en-US" altLang="zh-TW" sz="1600" dirty="0" smtClean="0"/>
              <a:t>(program);</a:t>
            </a:r>
          </a:p>
          <a:p>
            <a:pPr marL="0" indent="0" fontAlgn="auto">
              <a:spcAft>
                <a:spcPts val="0"/>
              </a:spcAft>
              <a:buFontTx/>
              <a:buNone/>
              <a:defRPr/>
            </a:pPr>
            <a:endParaRPr lang="en-US" altLang="zh-TW" sz="1600" dirty="0" smtClean="0">
              <a:solidFill>
                <a:srgbClr val="00B050"/>
              </a:solidFill>
            </a:endParaRPr>
          </a:p>
          <a:p>
            <a:pPr marL="0" indent="0" fontAlgn="auto">
              <a:spcAft>
                <a:spcPts val="0"/>
              </a:spcAft>
              <a:buFontTx/>
              <a:buNone/>
              <a:defRPr/>
            </a:pPr>
            <a:r>
              <a:rPr lang="en-US" altLang="zh-TW" sz="1600" dirty="0" smtClean="0">
                <a:solidFill>
                  <a:srgbClr val="00B050"/>
                </a:solidFill>
              </a:rPr>
              <a:t>// 1st </a:t>
            </a:r>
            <a:r>
              <a:rPr lang="en-US" altLang="zh-TW" sz="1600" dirty="0">
                <a:solidFill>
                  <a:srgbClr val="00B050"/>
                </a:solidFill>
              </a:rPr>
              <a:t>attribute buffer : vertices</a:t>
            </a:r>
          </a:p>
          <a:p>
            <a:pPr marL="0" indent="0" fontAlgn="auto">
              <a:spcAft>
                <a:spcPts val="0"/>
              </a:spcAft>
              <a:buFontTx/>
              <a:buNone/>
              <a:defRPr/>
            </a:pPr>
            <a:r>
              <a:rPr lang="en-US" altLang="zh-TW" sz="1600" dirty="0" err="1" smtClean="0"/>
              <a:t>glBindBuffer</a:t>
            </a:r>
            <a:r>
              <a:rPr lang="en-US" altLang="zh-TW" sz="1600" dirty="0" smtClean="0"/>
              <a:t>(GL_ARRAY_BUFFER</a:t>
            </a:r>
            <a:r>
              <a:rPr lang="en-US" altLang="zh-TW" sz="1600" dirty="0"/>
              <a:t>, </a:t>
            </a:r>
            <a:r>
              <a:rPr lang="en-US" altLang="zh-TW" sz="1600" dirty="0" err="1"/>
              <a:t>vertexbuffer</a:t>
            </a:r>
            <a:r>
              <a:rPr lang="en-US" altLang="zh-TW" sz="1600" dirty="0"/>
              <a:t>);</a:t>
            </a:r>
          </a:p>
          <a:p>
            <a:pPr marL="0" indent="0" fontAlgn="auto">
              <a:spcAft>
                <a:spcPts val="0"/>
              </a:spcAft>
              <a:buFontTx/>
              <a:buNone/>
              <a:defRPr/>
            </a:pPr>
            <a:r>
              <a:rPr lang="en-US" altLang="zh-TW" sz="1600" dirty="0" err="1"/>
              <a:t>glVertexAttribPointer</a:t>
            </a:r>
            <a:r>
              <a:rPr lang="en-US" altLang="zh-TW" sz="1600" dirty="0"/>
              <a:t>(</a:t>
            </a:r>
          </a:p>
          <a:p>
            <a:pPr marL="0" indent="0" fontAlgn="auto">
              <a:spcAft>
                <a:spcPts val="0"/>
              </a:spcAft>
              <a:buFontTx/>
              <a:buNone/>
              <a:defRPr/>
            </a:pPr>
            <a:r>
              <a:rPr lang="en-US" altLang="zh-TW" sz="1600" dirty="0"/>
              <a:t>   0</a:t>
            </a:r>
            <a:r>
              <a:rPr lang="en-US" altLang="zh-TW" sz="1600" dirty="0" smtClean="0"/>
              <a:t>,                 </a:t>
            </a:r>
            <a:r>
              <a:rPr lang="en-US" altLang="zh-TW" sz="1600" dirty="0" smtClean="0">
                <a:solidFill>
                  <a:srgbClr val="00B050"/>
                </a:solidFill>
              </a:rPr>
              <a:t> </a:t>
            </a:r>
            <a:r>
              <a:rPr lang="en-US" altLang="zh-TW" sz="1400" dirty="0" smtClean="0">
                <a:solidFill>
                  <a:srgbClr val="00B050"/>
                </a:solidFill>
              </a:rPr>
              <a:t>// </a:t>
            </a:r>
            <a:r>
              <a:rPr lang="en-US" altLang="zh-TW" sz="1400" dirty="0">
                <a:solidFill>
                  <a:srgbClr val="00B050"/>
                </a:solidFill>
              </a:rPr>
              <a:t>attribute 0. No particular reason for 0, but must match the layout in the </a:t>
            </a:r>
            <a:r>
              <a:rPr lang="en-US" altLang="zh-TW" sz="1400" dirty="0" err="1">
                <a:solidFill>
                  <a:srgbClr val="00B050"/>
                </a:solidFill>
              </a:rPr>
              <a:t>shader</a:t>
            </a:r>
            <a:r>
              <a:rPr lang="en-US" altLang="zh-TW" sz="1400" dirty="0"/>
              <a:t>.</a:t>
            </a:r>
          </a:p>
          <a:p>
            <a:pPr marL="0" indent="0" fontAlgn="auto">
              <a:spcAft>
                <a:spcPts val="0"/>
              </a:spcAft>
              <a:buFontTx/>
              <a:buNone/>
              <a:defRPr/>
            </a:pPr>
            <a:r>
              <a:rPr lang="en-US" altLang="zh-TW" sz="1600" dirty="0"/>
              <a:t>   3</a:t>
            </a:r>
            <a:r>
              <a:rPr lang="en-US" altLang="zh-TW" sz="1600" dirty="0" smtClean="0"/>
              <a:t>,		</a:t>
            </a:r>
            <a:r>
              <a:rPr lang="en-US" altLang="zh-TW" sz="1600" dirty="0" smtClean="0">
                <a:solidFill>
                  <a:srgbClr val="00B050"/>
                </a:solidFill>
              </a:rPr>
              <a:t> </a:t>
            </a:r>
            <a:r>
              <a:rPr lang="en-US" altLang="zh-TW" sz="1600" dirty="0">
                <a:solidFill>
                  <a:srgbClr val="00B050"/>
                </a:solidFill>
              </a:rPr>
              <a:t>// size</a:t>
            </a:r>
          </a:p>
          <a:p>
            <a:pPr marL="0" indent="0" fontAlgn="auto">
              <a:spcAft>
                <a:spcPts val="0"/>
              </a:spcAft>
              <a:buFontTx/>
              <a:buNone/>
              <a:defRPr/>
            </a:pPr>
            <a:r>
              <a:rPr lang="en-US" altLang="zh-TW" sz="1600" dirty="0"/>
              <a:t>   GL_FLOAT, </a:t>
            </a:r>
            <a:r>
              <a:rPr lang="en-US" altLang="zh-TW" sz="1600" dirty="0" smtClean="0"/>
              <a:t>	 </a:t>
            </a:r>
            <a:r>
              <a:rPr lang="en-US" altLang="zh-TW" sz="1600" dirty="0">
                <a:solidFill>
                  <a:srgbClr val="00B050"/>
                </a:solidFill>
              </a:rPr>
              <a:t>// type</a:t>
            </a:r>
          </a:p>
          <a:p>
            <a:pPr marL="0" indent="0" fontAlgn="auto">
              <a:spcAft>
                <a:spcPts val="0"/>
              </a:spcAft>
              <a:buFontTx/>
              <a:buNone/>
              <a:defRPr/>
            </a:pPr>
            <a:r>
              <a:rPr lang="en-US" altLang="zh-TW" sz="1600" dirty="0"/>
              <a:t>   GL_FALSE, </a:t>
            </a:r>
            <a:r>
              <a:rPr lang="en-US" altLang="zh-TW" sz="1600" dirty="0" smtClean="0"/>
              <a:t>	 </a:t>
            </a:r>
            <a:r>
              <a:rPr lang="en-US" altLang="zh-TW" sz="1600" dirty="0">
                <a:solidFill>
                  <a:srgbClr val="00B050"/>
                </a:solidFill>
              </a:rPr>
              <a:t>// normalized?</a:t>
            </a:r>
          </a:p>
          <a:p>
            <a:pPr marL="0" indent="0" fontAlgn="auto">
              <a:spcAft>
                <a:spcPts val="0"/>
              </a:spcAft>
              <a:buFontTx/>
              <a:buNone/>
              <a:defRPr/>
            </a:pPr>
            <a:r>
              <a:rPr lang="en-US" altLang="zh-TW" sz="1600" dirty="0"/>
              <a:t>   0, </a:t>
            </a:r>
            <a:r>
              <a:rPr lang="en-US" altLang="zh-TW" sz="1600" dirty="0" smtClean="0"/>
              <a:t>		</a:t>
            </a:r>
            <a:r>
              <a:rPr lang="en-US" altLang="zh-TW" sz="1600" dirty="0" smtClean="0">
                <a:solidFill>
                  <a:srgbClr val="00B050"/>
                </a:solidFill>
              </a:rPr>
              <a:t>// </a:t>
            </a:r>
            <a:r>
              <a:rPr lang="en-US" altLang="zh-TW" sz="1600" dirty="0">
                <a:solidFill>
                  <a:srgbClr val="00B050"/>
                </a:solidFill>
              </a:rPr>
              <a:t>stride</a:t>
            </a:r>
          </a:p>
          <a:p>
            <a:pPr marL="0" indent="0" fontAlgn="auto">
              <a:spcAft>
                <a:spcPts val="0"/>
              </a:spcAft>
              <a:buFontTx/>
              <a:buNone/>
              <a:defRPr/>
            </a:pPr>
            <a:r>
              <a:rPr lang="en-US" altLang="zh-TW" sz="1600" dirty="0"/>
              <a:t>   (void*)</a:t>
            </a:r>
            <a:r>
              <a:rPr lang="en-US" altLang="zh-TW" sz="1600" dirty="0" smtClean="0"/>
              <a:t>0		</a:t>
            </a:r>
            <a:r>
              <a:rPr lang="en-US" altLang="zh-TW" sz="1600" dirty="0" smtClean="0">
                <a:solidFill>
                  <a:srgbClr val="00B050"/>
                </a:solidFill>
              </a:rPr>
              <a:t>// </a:t>
            </a:r>
            <a:r>
              <a:rPr lang="en-US" altLang="zh-TW" sz="1600" dirty="0">
                <a:solidFill>
                  <a:srgbClr val="00B050"/>
                </a:solidFill>
              </a:rPr>
              <a:t>array buffer offset</a:t>
            </a:r>
          </a:p>
          <a:p>
            <a:pPr marL="0" indent="0" fontAlgn="auto">
              <a:spcAft>
                <a:spcPts val="0"/>
              </a:spcAft>
              <a:buFontTx/>
              <a:buNone/>
              <a:defRPr/>
            </a:pPr>
            <a:r>
              <a:rPr lang="en-US" altLang="zh-TW" sz="1600" dirty="0" smtClean="0"/>
              <a:t>);</a:t>
            </a:r>
          </a:p>
          <a:p>
            <a:pPr marL="0" indent="0" fontAlgn="auto">
              <a:spcAft>
                <a:spcPts val="0"/>
              </a:spcAft>
              <a:buFontTx/>
              <a:buNone/>
              <a:defRPr/>
            </a:pPr>
            <a:r>
              <a:rPr lang="en-US" altLang="zh-TW" sz="1600" dirty="0" err="1"/>
              <a:t>glEnableVertexAttribArray</a:t>
            </a:r>
            <a:r>
              <a:rPr lang="en-US" altLang="zh-TW" sz="1600" dirty="0"/>
              <a:t>(0</a:t>
            </a:r>
            <a:r>
              <a:rPr lang="en-US" altLang="zh-TW" sz="1600" dirty="0" smtClean="0"/>
              <a:t>);</a:t>
            </a:r>
            <a:endParaRPr lang="en-US" altLang="zh-TW" sz="1600" dirty="0"/>
          </a:p>
          <a:p>
            <a:pPr marL="0" indent="0" fontAlgn="auto">
              <a:spcAft>
                <a:spcPts val="0"/>
              </a:spcAft>
              <a:buFontTx/>
              <a:buNone/>
              <a:defRPr/>
            </a:pPr>
            <a:r>
              <a:rPr lang="en-US" altLang="zh-TW" sz="1600" dirty="0"/>
              <a:t> </a:t>
            </a:r>
          </a:p>
          <a:p>
            <a:pPr marL="0" indent="0" fontAlgn="auto">
              <a:spcAft>
                <a:spcPts val="0"/>
              </a:spcAft>
              <a:buFontTx/>
              <a:buNone/>
              <a:defRPr/>
            </a:pPr>
            <a:r>
              <a:rPr lang="en-US" altLang="zh-TW" sz="1600" dirty="0">
                <a:solidFill>
                  <a:srgbClr val="00B050"/>
                </a:solidFill>
              </a:rPr>
              <a:t>// Draw the triangle </a:t>
            </a:r>
            <a:r>
              <a:rPr lang="en-US" altLang="zh-TW" sz="1600" dirty="0" smtClean="0">
                <a:solidFill>
                  <a:srgbClr val="00B050"/>
                </a:solidFill>
              </a:rPr>
              <a:t>! </a:t>
            </a:r>
            <a:r>
              <a:rPr lang="en-US" altLang="zh-TW" sz="1600" dirty="0">
                <a:solidFill>
                  <a:srgbClr val="00B050"/>
                </a:solidFill>
              </a:rPr>
              <a:t>Starting from vertex 0; 3 vertices total -&gt; 1 </a:t>
            </a:r>
            <a:r>
              <a:rPr lang="en-US" altLang="zh-TW" sz="1600" dirty="0" smtClean="0">
                <a:solidFill>
                  <a:srgbClr val="00B050"/>
                </a:solidFill>
              </a:rPr>
              <a:t>triangle</a:t>
            </a:r>
            <a:endParaRPr lang="en-US" altLang="zh-TW" sz="1600" dirty="0">
              <a:solidFill>
                <a:srgbClr val="00B050"/>
              </a:solidFill>
            </a:endParaRPr>
          </a:p>
          <a:p>
            <a:pPr marL="0" indent="0" fontAlgn="auto">
              <a:spcAft>
                <a:spcPts val="0"/>
              </a:spcAft>
              <a:buFontTx/>
              <a:buNone/>
              <a:defRPr/>
            </a:pPr>
            <a:r>
              <a:rPr lang="en-US" altLang="zh-TW" sz="1600" dirty="0" err="1">
                <a:solidFill>
                  <a:srgbClr val="FF0000"/>
                </a:solidFill>
              </a:rPr>
              <a:t>glDrawArrays</a:t>
            </a:r>
            <a:r>
              <a:rPr lang="en-US" altLang="zh-TW" sz="1600" dirty="0"/>
              <a:t>(GL_TRIANGLES, 0, 3); </a:t>
            </a:r>
            <a:endParaRPr lang="en-US" altLang="zh-TW" sz="1600" dirty="0" smtClean="0"/>
          </a:p>
          <a:p>
            <a:pPr marL="0" indent="0" fontAlgn="auto">
              <a:spcAft>
                <a:spcPts val="0"/>
              </a:spcAft>
              <a:buFontTx/>
              <a:buNone/>
              <a:defRPr/>
            </a:pPr>
            <a:endParaRPr lang="en-US" altLang="zh-TW" sz="1600" dirty="0"/>
          </a:p>
          <a:p>
            <a:pPr marL="0" indent="0" fontAlgn="auto">
              <a:spcAft>
                <a:spcPts val="0"/>
              </a:spcAft>
              <a:buFontTx/>
              <a:buNone/>
              <a:defRPr/>
            </a:pPr>
            <a:r>
              <a:rPr lang="en-US" altLang="zh-TW" sz="1600" dirty="0" err="1" smtClean="0"/>
              <a:t>glDisableVertexAttribArray</a:t>
            </a:r>
            <a:r>
              <a:rPr lang="en-US" altLang="zh-TW" sz="1600" dirty="0" smtClean="0"/>
              <a:t>(0</a:t>
            </a:r>
            <a:r>
              <a:rPr lang="en-US" altLang="zh-TW" sz="1600" dirty="0"/>
              <a:t>);</a:t>
            </a:r>
          </a:p>
          <a:p>
            <a:pPr fontAlgn="auto">
              <a:spcAft>
                <a:spcPts val="0"/>
              </a:spcAft>
              <a:buFont typeface="Arial" panose="020B0604020202020204" pitchFamily="34" charset="0"/>
              <a:buChar char="•"/>
              <a:defRPr/>
            </a:pPr>
            <a:endParaRPr lang="zh-TW" altLang="en-US" dirty="0"/>
          </a:p>
        </p:txBody>
      </p:sp>
      <p:sp>
        <p:nvSpPr>
          <p:cNvPr id="4" name="文字方塊 3"/>
          <p:cNvSpPr txBox="1"/>
          <p:nvPr/>
        </p:nvSpPr>
        <p:spPr>
          <a:xfrm>
            <a:off x="5148263" y="188913"/>
            <a:ext cx="3744912" cy="2308225"/>
          </a:xfrm>
          <a:prstGeom prst="rect">
            <a:avLst/>
          </a:prstGeom>
          <a:solidFill>
            <a:schemeClr val="accent3">
              <a:lumMod val="20000"/>
              <a:lumOff val="80000"/>
            </a:schemeClr>
          </a:solidFill>
          <a:ln>
            <a:solidFill>
              <a:schemeClr val="tx1"/>
            </a:solidFill>
          </a:ln>
        </p:spPr>
        <p:txBody>
          <a:bodyPr>
            <a:spAutoFit/>
          </a:bodyPr>
          <a:lstStyle/>
          <a:p>
            <a:pPr algn="ctr">
              <a:defRPr/>
            </a:pPr>
            <a:r>
              <a:rPr lang="en-US" altLang="zh-TW" dirty="0"/>
              <a:t>GPU - Server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5" name="文字方塊 4"/>
          <p:cNvSpPr txBox="1"/>
          <p:nvPr/>
        </p:nvSpPr>
        <p:spPr>
          <a:xfrm>
            <a:off x="5281613" y="620713"/>
            <a:ext cx="1295400" cy="1754187"/>
          </a:xfrm>
          <a:prstGeom prst="rect">
            <a:avLst/>
          </a:prstGeom>
          <a:solidFill>
            <a:schemeClr val="accent2">
              <a:lumMod val="60000"/>
              <a:lumOff val="40000"/>
            </a:schemeClr>
          </a:solidFill>
        </p:spPr>
        <p:txBody>
          <a:bodyPr>
            <a:spAutoFit/>
          </a:bodyPr>
          <a:lstStyle/>
          <a:p>
            <a:pPr>
              <a:defRPr/>
            </a:pPr>
            <a:r>
              <a:rPr lang="en-US" altLang="zh-TW" dirty="0"/>
              <a:t>VAO</a:t>
            </a:r>
          </a:p>
          <a:p>
            <a:pPr>
              <a:defRPr/>
            </a:pPr>
            <a:endParaRPr lang="en-US" altLang="zh-TW" dirty="0"/>
          </a:p>
          <a:p>
            <a:pPr>
              <a:defRPr/>
            </a:pPr>
            <a:endParaRPr lang="en-US" altLang="zh-TW" dirty="0"/>
          </a:p>
          <a:p>
            <a:pPr>
              <a:defRPr/>
            </a:pPr>
            <a:endParaRPr lang="en-US" altLang="zh-TW" dirty="0"/>
          </a:p>
          <a:p>
            <a:pPr>
              <a:defRPr/>
            </a:pPr>
            <a:endParaRPr lang="en-US" altLang="zh-TW" dirty="0"/>
          </a:p>
          <a:p>
            <a:pPr>
              <a:defRPr/>
            </a:pPr>
            <a:endParaRPr lang="zh-TW" altLang="en-US" dirty="0"/>
          </a:p>
        </p:txBody>
      </p:sp>
      <p:sp>
        <p:nvSpPr>
          <p:cNvPr id="6" name="文字方塊 5"/>
          <p:cNvSpPr txBox="1"/>
          <p:nvPr/>
        </p:nvSpPr>
        <p:spPr>
          <a:xfrm>
            <a:off x="5364163" y="1052513"/>
            <a:ext cx="1008062" cy="1200150"/>
          </a:xfrm>
          <a:prstGeom prst="rect">
            <a:avLst/>
          </a:prstGeom>
          <a:solidFill>
            <a:schemeClr val="accent1">
              <a:lumMod val="60000"/>
              <a:lumOff val="40000"/>
            </a:schemeClr>
          </a:solidFill>
        </p:spPr>
        <p:txBody>
          <a:bodyPr>
            <a:spAutoFit/>
          </a:bodyPr>
          <a:lstStyle/>
          <a:p>
            <a:pPr>
              <a:defRPr/>
            </a:pPr>
            <a:r>
              <a:rPr lang="en-US" altLang="zh-TW" dirty="0"/>
              <a:t>VBO</a:t>
            </a:r>
          </a:p>
          <a:p>
            <a:pPr>
              <a:defRPr/>
            </a:pPr>
            <a:r>
              <a:rPr lang="en-US" altLang="zh-TW" sz="1200" dirty="0"/>
              <a:t>001010101010101010…</a:t>
            </a:r>
            <a:endParaRPr lang="en-US" altLang="zh-TW" dirty="0"/>
          </a:p>
          <a:p>
            <a:pPr>
              <a:defRPr/>
            </a:pPr>
            <a:endParaRPr lang="zh-TW" altLang="en-US" dirty="0"/>
          </a:p>
        </p:txBody>
      </p:sp>
      <p:sp>
        <p:nvSpPr>
          <p:cNvPr id="10" name="文字方塊 9"/>
          <p:cNvSpPr txBox="1"/>
          <p:nvPr/>
        </p:nvSpPr>
        <p:spPr>
          <a:xfrm>
            <a:off x="6804025" y="620713"/>
            <a:ext cx="2016125" cy="1754187"/>
          </a:xfrm>
          <a:prstGeom prst="rect">
            <a:avLst/>
          </a:prstGeom>
          <a:solidFill>
            <a:schemeClr val="accent6">
              <a:lumMod val="40000"/>
              <a:lumOff val="60000"/>
            </a:schemeClr>
          </a:solidFill>
        </p:spPr>
        <p:txBody>
          <a:bodyPr>
            <a:spAutoFit/>
          </a:bodyPr>
          <a:lstStyle/>
          <a:p>
            <a:pPr>
              <a:defRPr/>
            </a:pPr>
            <a:r>
              <a:rPr lang="en-US" altLang="zh-TW" dirty="0"/>
              <a:t>program</a:t>
            </a:r>
          </a:p>
          <a:p>
            <a:pPr>
              <a:defRPr/>
            </a:pPr>
            <a:endParaRPr lang="en-US" altLang="zh-TW" dirty="0"/>
          </a:p>
          <a:p>
            <a:pPr>
              <a:defRPr/>
            </a:pPr>
            <a:endParaRPr lang="en-US" altLang="zh-TW" dirty="0"/>
          </a:p>
          <a:p>
            <a:pPr>
              <a:defRPr/>
            </a:pPr>
            <a:endParaRPr lang="en-US" altLang="zh-TW" dirty="0"/>
          </a:p>
          <a:p>
            <a:pPr>
              <a:defRPr/>
            </a:pPr>
            <a:endParaRPr lang="en-US" altLang="zh-TW" dirty="0"/>
          </a:p>
          <a:p>
            <a:pPr>
              <a:defRPr/>
            </a:pPr>
            <a:endParaRPr lang="zh-TW" altLang="en-US" dirty="0"/>
          </a:p>
        </p:txBody>
      </p:sp>
      <p:sp>
        <p:nvSpPr>
          <p:cNvPr id="7" name="文字方塊 6"/>
          <p:cNvSpPr txBox="1"/>
          <p:nvPr/>
        </p:nvSpPr>
        <p:spPr>
          <a:xfrm>
            <a:off x="6948488" y="1038225"/>
            <a:ext cx="1727200" cy="1201738"/>
          </a:xfrm>
          <a:prstGeom prst="rect">
            <a:avLst/>
          </a:prstGeom>
          <a:solidFill>
            <a:schemeClr val="accent3">
              <a:lumMod val="75000"/>
            </a:schemeClr>
          </a:solidFill>
        </p:spPr>
        <p:txBody>
          <a:bodyPr>
            <a:spAutoFit/>
          </a:bodyPr>
          <a:lstStyle/>
          <a:p>
            <a:pPr>
              <a:defRPr/>
            </a:pPr>
            <a:r>
              <a:rPr lang="en-US" altLang="zh-TW" dirty="0"/>
              <a:t>Vertex </a:t>
            </a:r>
            <a:r>
              <a:rPr lang="en-US" altLang="zh-TW" dirty="0" err="1"/>
              <a:t>shader</a:t>
            </a:r>
            <a:endParaRPr lang="en-US" altLang="zh-TW" dirty="0"/>
          </a:p>
          <a:p>
            <a:pPr>
              <a:defRPr/>
            </a:pPr>
            <a:endParaRPr lang="en-US" altLang="zh-TW" dirty="0"/>
          </a:p>
          <a:p>
            <a:pPr>
              <a:defRPr/>
            </a:pPr>
            <a:endParaRPr lang="en-US" altLang="zh-TW" dirty="0"/>
          </a:p>
          <a:p>
            <a:pPr>
              <a:defRPr/>
            </a:pPr>
            <a:endParaRPr lang="en-US" altLang="zh-TW" dirty="0"/>
          </a:p>
        </p:txBody>
      </p:sp>
      <p:sp>
        <p:nvSpPr>
          <p:cNvPr id="19465" name="文字方塊 7"/>
          <p:cNvSpPr txBox="1">
            <a:spLocks noChangeArrowheads="1"/>
          </p:cNvSpPr>
          <p:nvPr/>
        </p:nvSpPr>
        <p:spPr bwMode="auto">
          <a:xfrm>
            <a:off x="7019925" y="1473200"/>
            <a:ext cx="16557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新細明體" pitchFamily="18" charset="-120"/>
              </a:defRPr>
            </a:lvl1pPr>
            <a:lvl2pPr marL="742950" indent="-28575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a:spcBef>
                <a:spcPct val="0"/>
              </a:spcBef>
              <a:buFontTx/>
              <a:buNone/>
            </a:pPr>
            <a:r>
              <a:rPr lang="en-US" altLang="zh-TW" sz="1600">
                <a:latin typeface="Arial" charset="0"/>
              </a:rPr>
              <a:t>in vec3 position</a:t>
            </a:r>
          </a:p>
          <a:p>
            <a:pPr>
              <a:spcBef>
                <a:spcPct val="0"/>
              </a:spcBef>
              <a:buFontTx/>
              <a:buNone/>
            </a:pPr>
            <a:r>
              <a:rPr lang="en-US" altLang="zh-TW" sz="1600">
                <a:latin typeface="Arial" charset="0"/>
              </a:rPr>
              <a:t>in vec3 color</a:t>
            </a:r>
            <a:endParaRPr lang="zh-TW" altLang="en-US" sz="1600">
              <a:latin typeface="Arial" charset="0"/>
            </a:endParaRPr>
          </a:p>
        </p:txBody>
      </p:sp>
      <p:sp>
        <p:nvSpPr>
          <p:cNvPr id="11" name="矩形 10"/>
          <p:cNvSpPr/>
          <p:nvPr/>
        </p:nvSpPr>
        <p:spPr>
          <a:xfrm>
            <a:off x="5435600" y="1401763"/>
            <a:ext cx="288925" cy="1555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13" name="直線單箭頭接點 12"/>
          <p:cNvCxnSpPr>
            <a:stCxn id="11" idx="3"/>
          </p:cNvCxnSpPr>
          <p:nvPr/>
        </p:nvCxnSpPr>
        <p:spPr>
          <a:xfrm>
            <a:off x="5724525" y="1479550"/>
            <a:ext cx="1295400" cy="1587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標題 3"/>
          <p:cNvSpPr>
            <a:spLocks noGrp="1"/>
          </p:cNvSpPr>
          <p:nvPr>
            <p:ph type="title"/>
          </p:nvPr>
        </p:nvSpPr>
        <p:spPr/>
        <p:txBody>
          <a:bodyPr/>
          <a:lstStyle/>
          <a:p>
            <a:r>
              <a:rPr lang="en-US" altLang="zh-TW" dirty="0" smtClean="0"/>
              <a:t>Bottleneck in rendering</a:t>
            </a:r>
            <a:endParaRPr lang="zh-TW" altLang="en-US" dirty="0" smtClean="0"/>
          </a:p>
        </p:txBody>
      </p:sp>
      <p:sp>
        <p:nvSpPr>
          <p:cNvPr id="9219" name="內容版面配置區 2"/>
          <p:cNvSpPr>
            <a:spLocks noGrp="1"/>
          </p:cNvSpPr>
          <p:nvPr>
            <p:ph idx="1"/>
          </p:nvPr>
        </p:nvSpPr>
        <p:spPr/>
        <p:txBody>
          <a:bodyPr/>
          <a:lstStyle/>
          <a:p>
            <a:endParaRPr lang="zh-TW" altLang="en-US" smtClean="0"/>
          </a:p>
        </p:txBody>
      </p:sp>
      <p:sp>
        <p:nvSpPr>
          <p:cNvPr id="2" name="文字方塊 1"/>
          <p:cNvSpPr txBox="1"/>
          <p:nvPr/>
        </p:nvSpPr>
        <p:spPr>
          <a:xfrm>
            <a:off x="1908175" y="2128838"/>
            <a:ext cx="2232025" cy="2308225"/>
          </a:xfrm>
          <a:prstGeom prst="rect">
            <a:avLst/>
          </a:prstGeom>
          <a:solidFill>
            <a:schemeClr val="accent1">
              <a:lumMod val="20000"/>
              <a:lumOff val="80000"/>
            </a:schemeClr>
          </a:solidFill>
          <a:ln>
            <a:solidFill>
              <a:schemeClr val="tx1"/>
            </a:solidFill>
          </a:ln>
        </p:spPr>
        <p:txBody>
          <a:bodyPr>
            <a:spAutoFit/>
          </a:bodyPr>
          <a:lstStyle/>
          <a:p>
            <a:pPr algn="ctr">
              <a:defRPr/>
            </a:pPr>
            <a:r>
              <a:rPr lang="en-US" altLang="zh-TW" dirty="0"/>
              <a:t>Application</a:t>
            </a:r>
          </a:p>
          <a:p>
            <a:pPr algn="ctr">
              <a:defRPr/>
            </a:pPr>
            <a:r>
              <a:rPr lang="en-US" altLang="zh-TW" dirty="0"/>
              <a:t>Client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6" name="文字方塊 5"/>
          <p:cNvSpPr txBox="1"/>
          <p:nvPr/>
        </p:nvSpPr>
        <p:spPr>
          <a:xfrm>
            <a:off x="4932363" y="2128838"/>
            <a:ext cx="2232025" cy="2308225"/>
          </a:xfrm>
          <a:prstGeom prst="rect">
            <a:avLst/>
          </a:prstGeom>
          <a:solidFill>
            <a:schemeClr val="accent3">
              <a:lumMod val="20000"/>
              <a:lumOff val="80000"/>
            </a:schemeClr>
          </a:solidFill>
          <a:ln>
            <a:solidFill>
              <a:schemeClr val="tx1"/>
            </a:solidFill>
          </a:ln>
        </p:spPr>
        <p:txBody>
          <a:bodyPr>
            <a:spAutoFit/>
          </a:bodyPr>
          <a:lstStyle/>
          <a:p>
            <a:pPr algn="ctr">
              <a:defRPr/>
            </a:pPr>
            <a:r>
              <a:rPr lang="en-US" altLang="zh-TW" dirty="0"/>
              <a:t>GPU</a:t>
            </a:r>
          </a:p>
          <a:p>
            <a:pPr algn="ctr">
              <a:defRPr/>
            </a:pPr>
            <a:r>
              <a:rPr lang="en-US" altLang="zh-TW" dirty="0"/>
              <a:t>Server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矩形 60"/>
          <p:cNvSpPr/>
          <p:nvPr/>
        </p:nvSpPr>
        <p:spPr>
          <a:xfrm>
            <a:off x="7164388" y="2565400"/>
            <a:ext cx="1630362" cy="156686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60" name="矩形 59"/>
          <p:cNvSpPr/>
          <p:nvPr/>
        </p:nvSpPr>
        <p:spPr>
          <a:xfrm>
            <a:off x="276225" y="2565400"/>
            <a:ext cx="1630363" cy="1566863"/>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9" name="矩形 58"/>
          <p:cNvSpPr/>
          <p:nvPr/>
        </p:nvSpPr>
        <p:spPr>
          <a:xfrm>
            <a:off x="1993900" y="2565400"/>
            <a:ext cx="5016500" cy="156686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8" name="矩形 57"/>
          <p:cNvSpPr/>
          <p:nvPr/>
        </p:nvSpPr>
        <p:spPr>
          <a:xfrm>
            <a:off x="5867400" y="4221163"/>
            <a:ext cx="3168650" cy="237648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7" name="矩形 56"/>
          <p:cNvSpPr/>
          <p:nvPr/>
        </p:nvSpPr>
        <p:spPr>
          <a:xfrm>
            <a:off x="288925" y="4221163"/>
            <a:ext cx="5435600" cy="237648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0247" name="標題 1"/>
          <p:cNvSpPr>
            <a:spLocks noGrp="1"/>
          </p:cNvSpPr>
          <p:nvPr>
            <p:ph type="title"/>
          </p:nvPr>
        </p:nvSpPr>
        <p:spPr/>
        <p:txBody>
          <a:bodyPr/>
          <a:lstStyle/>
          <a:p>
            <a:r>
              <a:rPr lang="en-US" altLang="zh-TW" sz="3200" smtClean="0"/>
              <a:t>OpenGL Geometric Primitives</a:t>
            </a:r>
            <a:endParaRPr lang="zh-TW" altLang="en-US" sz="3200" smtClean="0"/>
          </a:p>
        </p:txBody>
      </p:sp>
      <p:sp>
        <p:nvSpPr>
          <p:cNvPr id="3" name="內容版面配置區 2"/>
          <p:cNvSpPr>
            <a:spLocks noGrp="1"/>
          </p:cNvSpPr>
          <p:nvPr>
            <p:ph idx="1"/>
          </p:nvPr>
        </p:nvSpPr>
        <p:spPr>
          <a:xfrm>
            <a:off x="457200" y="1600200"/>
            <a:ext cx="8229600" cy="1076325"/>
          </a:xfrm>
        </p:spPr>
        <p:txBody>
          <a:bodyPr rtlCol="0">
            <a:normAutofit/>
          </a:bodyPr>
          <a:lstStyle/>
          <a:p>
            <a:pPr fontAlgn="auto">
              <a:spcAft>
                <a:spcPts val="0"/>
              </a:spcAft>
              <a:buFont typeface="Arial" panose="020B0604020202020204" pitchFamily="34" charset="0"/>
              <a:buChar char="•"/>
              <a:defRPr/>
            </a:pPr>
            <a:r>
              <a:rPr lang="en-US" altLang="zh-TW" dirty="0"/>
              <a:t>All geometric primitives are specified by vertices</a:t>
            </a:r>
          </a:p>
          <a:p>
            <a:pPr marL="0" indent="0" fontAlgn="auto">
              <a:spcAft>
                <a:spcPts val="0"/>
              </a:spcAft>
              <a:buFontTx/>
              <a:buNone/>
              <a:defRPr/>
            </a:pPr>
            <a:endParaRPr lang="zh-TW" altLang="en-US" dirty="0"/>
          </a:p>
        </p:txBody>
      </p:sp>
      <p:grpSp>
        <p:nvGrpSpPr>
          <p:cNvPr id="10249" name="Group 5"/>
          <p:cNvGrpSpPr>
            <a:grpSpLocks/>
          </p:cNvGrpSpPr>
          <p:nvPr/>
        </p:nvGrpSpPr>
        <p:grpSpPr bwMode="auto">
          <a:xfrm>
            <a:off x="7010400" y="4410075"/>
            <a:ext cx="1958975" cy="1827213"/>
            <a:chOff x="4363" y="2946"/>
            <a:chExt cx="1234" cy="1232"/>
          </a:xfrm>
        </p:grpSpPr>
        <p:grpSp>
          <p:nvGrpSpPr>
            <p:cNvPr id="10297" name="Group 6"/>
            <p:cNvGrpSpPr>
              <a:grpSpLocks/>
            </p:cNvGrpSpPr>
            <p:nvPr/>
          </p:nvGrpSpPr>
          <p:grpSpPr bwMode="auto">
            <a:xfrm>
              <a:off x="4717" y="2946"/>
              <a:ext cx="673" cy="913"/>
              <a:chOff x="4717" y="2946"/>
              <a:chExt cx="673" cy="913"/>
            </a:xfrm>
          </p:grpSpPr>
          <p:sp>
            <p:nvSpPr>
              <p:cNvPr id="10299" name="Freeform 7"/>
              <p:cNvSpPr>
                <a:spLocks/>
              </p:cNvSpPr>
              <p:nvPr/>
            </p:nvSpPr>
            <p:spPr bwMode="auto">
              <a:xfrm>
                <a:off x="4717" y="2946"/>
                <a:ext cx="673" cy="337"/>
              </a:xfrm>
              <a:custGeom>
                <a:avLst/>
                <a:gdLst>
                  <a:gd name="T0" fmla="*/ 144 w 673"/>
                  <a:gd name="T1" fmla="*/ 336 h 337"/>
                  <a:gd name="T2" fmla="*/ 0 w 673"/>
                  <a:gd name="T3" fmla="*/ 48 h 337"/>
                  <a:gd name="T4" fmla="*/ 672 w 673"/>
                  <a:gd name="T5" fmla="*/ 0 h 337"/>
                  <a:gd name="T6" fmla="*/ 528 w 673"/>
                  <a:gd name="T7" fmla="*/ 288 h 337"/>
                  <a:gd name="T8" fmla="*/ 144 w 673"/>
                  <a:gd name="T9" fmla="*/ 336 h 337"/>
                  <a:gd name="T10" fmla="*/ 0 60000 65536"/>
                  <a:gd name="T11" fmla="*/ 0 60000 65536"/>
                  <a:gd name="T12" fmla="*/ 0 60000 65536"/>
                  <a:gd name="T13" fmla="*/ 0 60000 65536"/>
                  <a:gd name="T14" fmla="*/ 0 60000 65536"/>
                  <a:gd name="T15" fmla="*/ 0 w 673"/>
                  <a:gd name="T16" fmla="*/ 0 h 337"/>
                  <a:gd name="T17" fmla="*/ 673 w 673"/>
                  <a:gd name="T18" fmla="*/ 337 h 337"/>
                </a:gdLst>
                <a:ahLst/>
                <a:cxnLst>
                  <a:cxn ang="T10">
                    <a:pos x="T0" y="T1"/>
                  </a:cxn>
                  <a:cxn ang="T11">
                    <a:pos x="T2" y="T3"/>
                  </a:cxn>
                  <a:cxn ang="T12">
                    <a:pos x="T4" y="T5"/>
                  </a:cxn>
                  <a:cxn ang="T13">
                    <a:pos x="T6" y="T7"/>
                  </a:cxn>
                  <a:cxn ang="T14">
                    <a:pos x="T8" y="T9"/>
                  </a:cxn>
                </a:cxnLst>
                <a:rect l="T15" t="T16" r="T17" b="T18"/>
                <a:pathLst>
                  <a:path w="673" h="337">
                    <a:moveTo>
                      <a:pt x="144" y="336"/>
                    </a:moveTo>
                    <a:lnTo>
                      <a:pt x="0" y="48"/>
                    </a:lnTo>
                    <a:lnTo>
                      <a:pt x="672" y="0"/>
                    </a:lnTo>
                    <a:lnTo>
                      <a:pt x="528" y="288"/>
                    </a:lnTo>
                    <a:lnTo>
                      <a:pt x="144" y="336"/>
                    </a:lnTo>
                  </a:path>
                </a:pathLst>
              </a:custGeom>
              <a:gradFill rotWithShape="0">
                <a:gsLst>
                  <a:gs pos="0">
                    <a:srgbClr val="B2B2B2"/>
                  </a:gs>
                  <a:gs pos="100000">
                    <a:srgbClr val="FFFFFF"/>
                  </a:gs>
                </a:gsLst>
                <a:lin ang="18900000" scaled="1"/>
              </a:gradFill>
              <a:ln w="12700" cap="rnd">
                <a:solidFill>
                  <a:schemeClr val="tx1"/>
                </a:solidFill>
                <a:round/>
                <a:headEnd/>
                <a:tailEnd/>
              </a:ln>
            </p:spPr>
            <p:txBody>
              <a:bodyPr/>
              <a:lstStyle/>
              <a:p>
                <a:endParaRPr lang="zh-TW" altLang="en-US"/>
              </a:p>
            </p:txBody>
          </p:sp>
          <p:sp>
            <p:nvSpPr>
              <p:cNvPr id="10300" name="Freeform 8"/>
              <p:cNvSpPr>
                <a:spLocks/>
              </p:cNvSpPr>
              <p:nvPr/>
            </p:nvSpPr>
            <p:spPr bwMode="auto">
              <a:xfrm>
                <a:off x="4813" y="3234"/>
                <a:ext cx="433" cy="337"/>
              </a:xfrm>
              <a:custGeom>
                <a:avLst/>
                <a:gdLst>
                  <a:gd name="T0" fmla="*/ 432 w 433"/>
                  <a:gd name="T1" fmla="*/ 0 h 337"/>
                  <a:gd name="T2" fmla="*/ 48 w 433"/>
                  <a:gd name="T3" fmla="*/ 48 h 337"/>
                  <a:gd name="T4" fmla="*/ 0 w 433"/>
                  <a:gd name="T5" fmla="*/ 288 h 337"/>
                  <a:gd name="T6" fmla="*/ 384 w 433"/>
                  <a:gd name="T7" fmla="*/ 336 h 337"/>
                  <a:gd name="T8" fmla="*/ 432 w 433"/>
                  <a:gd name="T9" fmla="*/ 0 h 337"/>
                  <a:gd name="T10" fmla="*/ 0 60000 65536"/>
                  <a:gd name="T11" fmla="*/ 0 60000 65536"/>
                  <a:gd name="T12" fmla="*/ 0 60000 65536"/>
                  <a:gd name="T13" fmla="*/ 0 60000 65536"/>
                  <a:gd name="T14" fmla="*/ 0 60000 65536"/>
                  <a:gd name="T15" fmla="*/ 0 w 433"/>
                  <a:gd name="T16" fmla="*/ 0 h 337"/>
                  <a:gd name="T17" fmla="*/ 433 w 433"/>
                  <a:gd name="T18" fmla="*/ 337 h 337"/>
                </a:gdLst>
                <a:ahLst/>
                <a:cxnLst>
                  <a:cxn ang="T10">
                    <a:pos x="T0" y="T1"/>
                  </a:cxn>
                  <a:cxn ang="T11">
                    <a:pos x="T2" y="T3"/>
                  </a:cxn>
                  <a:cxn ang="T12">
                    <a:pos x="T4" y="T5"/>
                  </a:cxn>
                  <a:cxn ang="T13">
                    <a:pos x="T6" y="T7"/>
                  </a:cxn>
                  <a:cxn ang="T14">
                    <a:pos x="T8" y="T9"/>
                  </a:cxn>
                </a:cxnLst>
                <a:rect l="T15" t="T16" r="T17" b="T18"/>
                <a:pathLst>
                  <a:path w="433" h="337">
                    <a:moveTo>
                      <a:pt x="432" y="0"/>
                    </a:moveTo>
                    <a:lnTo>
                      <a:pt x="48" y="48"/>
                    </a:lnTo>
                    <a:lnTo>
                      <a:pt x="0" y="288"/>
                    </a:lnTo>
                    <a:lnTo>
                      <a:pt x="384" y="336"/>
                    </a:lnTo>
                    <a:lnTo>
                      <a:pt x="432" y="0"/>
                    </a:lnTo>
                  </a:path>
                </a:pathLst>
              </a:custGeom>
              <a:gradFill rotWithShape="0">
                <a:gsLst>
                  <a:gs pos="0">
                    <a:srgbClr val="B2B2B2"/>
                  </a:gs>
                  <a:gs pos="100000">
                    <a:srgbClr val="FFFFFF"/>
                  </a:gs>
                </a:gsLst>
                <a:lin ang="18900000" scaled="1"/>
              </a:gradFill>
              <a:ln w="12700" cap="rnd">
                <a:solidFill>
                  <a:schemeClr val="tx1"/>
                </a:solidFill>
                <a:round/>
                <a:headEnd/>
                <a:tailEnd/>
              </a:ln>
            </p:spPr>
            <p:txBody>
              <a:bodyPr/>
              <a:lstStyle/>
              <a:p>
                <a:endParaRPr lang="zh-TW" altLang="en-US"/>
              </a:p>
            </p:txBody>
          </p:sp>
          <p:sp>
            <p:nvSpPr>
              <p:cNvPr id="10301" name="Freeform 9"/>
              <p:cNvSpPr>
                <a:spLocks/>
              </p:cNvSpPr>
              <p:nvPr/>
            </p:nvSpPr>
            <p:spPr bwMode="auto">
              <a:xfrm>
                <a:off x="4813" y="3522"/>
                <a:ext cx="529" cy="337"/>
              </a:xfrm>
              <a:custGeom>
                <a:avLst/>
                <a:gdLst>
                  <a:gd name="T0" fmla="*/ 384 w 529"/>
                  <a:gd name="T1" fmla="*/ 48 h 337"/>
                  <a:gd name="T2" fmla="*/ 0 w 529"/>
                  <a:gd name="T3" fmla="*/ 0 h 337"/>
                  <a:gd name="T4" fmla="*/ 192 w 529"/>
                  <a:gd name="T5" fmla="*/ 336 h 337"/>
                  <a:gd name="T6" fmla="*/ 528 w 529"/>
                  <a:gd name="T7" fmla="*/ 240 h 337"/>
                  <a:gd name="T8" fmla="*/ 384 w 529"/>
                  <a:gd name="T9" fmla="*/ 48 h 337"/>
                  <a:gd name="T10" fmla="*/ 0 60000 65536"/>
                  <a:gd name="T11" fmla="*/ 0 60000 65536"/>
                  <a:gd name="T12" fmla="*/ 0 60000 65536"/>
                  <a:gd name="T13" fmla="*/ 0 60000 65536"/>
                  <a:gd name="T14" fmla="*/ 0 60000 65536"/>
                  <a:gd name="T15" fmla="*/ 0 w 529"/>
                  <a:gd name="T16" fmla="*/ 0 h 337"/>
                  <a:gd name="T17" fmla="*/ 529 w 529"/>
                  <a:gd name="T18" fmla="*/ 337 h 337"/>
                </a:gdLst>
                <a:ahLst/>
                <a:cxnLst>
                  <a:cxn ang="T10">
                    <a:pos x="T0" y="T1"/>
                  </a:cxn>
                  <a:cxn ang="T11">
                    <a:pos x="T2" y="T3"/>
                  </a:cxn>
                  <a:cxn ang="T12">
                    <a:pos x="T4" y="T5"/>
                  </a:cxn>
                  <a:cxn ang="T13">
                    <a:pos x="T6" y="T7"/>
                  </a:cxn>
                  <a:cxn ang="T14">
                    <a:pos x="T8" y="T9"/>
                  </a:cxn>
                </a:cxnLst>
                <a:rect l="T15" t="T16" r="T17" b="T18"/>
                <a:pathLst>
                  <a:path w="529" h="337">
                    <a:moveTo>
                      <a:pt x="384" y="48"/>
                    </a:moveTo>
                    <a:lnTo>
                      <a:pt x="0" y="0"/>
                    </a:lnTo>
                    <a:lnTo>
                      <a:pt x="192" y="336"/>
                    </a:lnTo>
                    <a:lnTo>
                      <a:pt x="528" y="240"/>
                    </a:lnTo>
                    <a:lnTo>
                      <a:pt x="384" y="48"/>
                    </a:lnTo>
                  </a:path>
                </a:pathLst>
              </a:custGeom>
              <a:gradFill rotWithShape="0">
                <a:gsLst>
                  <a:gs pos="0">
                    <a:srgbClr val="B2B2B2"/>
                  </a:gs>
                  <a:gs pos="100000">
                    <a:srgbClr val="FFFFFF"/>
                  </a:gs>
                </a:gsLst>
                <a:lin ang="18900000" scaled="1"/>
              </a:gradFill>
              <a:ln w="12700" cap="rnd">
                <a:solidFill>
                  <a:schemeClr val="tx1"/>
                </a:solidFill>
                <a:round/>
                <a:headEnd/>
                <a:tailEnd/>
              </a:ln>
            </p:spPr>
            <p:txBody>
              <a:bodyPr/>
              <a:lstStyle/>
              <a:p>
                <a:endParaRPr lang="zh-TW" altLang="en-US"/>
              </a:p>
            </p:txBody>
          </p:sp>
        </p:grpSp>
        <p:sp>
          <p:nvSpPr>
            <p:cNvPr id="6" name="Rectangle 10"/>
            <p:cNvSpPr>
              <a:spLocks noChangeArrowheads="1"/>
            </p:cNvSpPr>
            <p:nvPr/>
          </p:nvSpPr>
          <p:spPr bwMode="auto">
            <a:xfrm>
              <a:off x="4363" y="3931"/>
              <a:ext cx="1234"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GL_QUAD_STRIP</a:t>
              </a:r>
            </a:p>
          </p:txBody>
        </p:sp>
      </p:grpSp>
      <p:grpSp>
        <p:nvGrpSpPr>
          <p:cNvPr id="10250" name="Group 11"/>
          <p:cNvGrpSpPr>
            <a:grpSpLocks/>
          </p:cNvGrpSpPr>
          <p:nvPr/>
        </p:nvGrpSpPr>
        <p:grpSpPr bwMode="auto">
          <a:xfrm>
            <a:off x="7235825" y="2693988"/>
            <a:ext cx="1549400" cy="1382712"/>
            <a:chOff x="4609" y="1425"/>
            <a:chExt cx="976" cy="932"/>
          </a:xfrm>
        </p:grpSpPr>
        <p:sp>
          <p:nvSpPr>
            <p:cNvPr id="10295" name="Freeform 12"/>
            <p:cNvSpPr>
              <a:spLocks/>
            </p:cNvSpPr>
            <p:nvPr/>
          </p:nvSpPr>
          <p:spPr bwMode="auto">
            <a:xfrm>
              <a:off x="4808" y="1425"/>
              <a:ext cx="680" cy="652"/>
            </a:xfrm>
            <a:custGeom>
              <a:avLst/>
              <a:gdLst>
                <a:gd name="T0" fmla="*/ 0 w 680"/>
                <a:gd name="T1" fmla="*/ 208 h 652"/>
                <a:gd name="T2" fmla="*/ 386 w 680"/>
                <a:gd name="T3" fmla="*/ 0 h 652"/>
                <a:gd name="T4" fmla="*/ 679 w 680"/>
                <a:gd name="T5" fmla="*/ 243 h 652"/>
                <a:gd name="T6" fmla="*/ 586 w 680"/>
                <a:gd name="T7" fmla="*/ 529 h 652"/>
                <a:gd name="T8" fmla="*/ 250 w 680"/>
                <a:gd name="T9" fmla="*/ 651 h 652"/>
                <a:gd name="T10" fmla="*/ 7 w 680"/>
                <a:gd name="T11" fmla="*/ 479 h 652"/>
                <a:gd name="T12" fmla="*/ 0 w 680"/>
                <a:gd name="T13" fmla="*/ 208 h 652"/>
                <a:gd name="T14" fmla="*/ 0 60000 65536"/>
                <a:gd name="T15" fmla="*/ 0 60000 65536"/>
                <a:gd name="T16" fmla="*/ 0 60000 65536"/>
                <a:gd name="T17" fmla="*/ 0 60000 65536"/>
                <a:gd name="T18" fmla="*/ 0 60000 65536"/>
                <a:gd name="T19" fmla="*/ 0 60000 65536"/>
                <a:gd name="T20" fmla="*/ 0 60000 65536"/>
                <a:gd name="T21" fmla="*/ 0 w 680"/>
                <a:gd name="T22" fmla="*/ 0 h 652"/>
                <a:gd name="T23" fmla="*/ 680 w 680"/>
                <a:gd name="T24" fmla="*/ 652 h 6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80" h="652">
                  <a:moveTo>
                    <a:pt x="0" y="208"/>
                  </a:moveTo>
                  <a:lnTo>
                    <a:pt x="386" y="0"/>
                  </a:lnTo>
                  <a:lnTo>
                    <a:pt x="679" y="243"/>
                  </a:lnTo>
                  <a:lnTo>
                    <a:pt x="586" y="529"/>
                  </a:lnTo>
                  <a:lnTo>
                    <a:pt x="250" y="651"/>
                  </a:lnTo>
                  <a:lnTo>
                    <a:pt x="7" y="479"/>
                  </a:lnTo>
                  <a:lnTo>
                    <a:pt x="0" y="208"/>
                  </a:lnTo>
                </a:path>
              </a:pathLst>
            </a:custGeom>
            <a:solidFill>
              <a:schemeClr val="accent2"/>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zh-TW" altLang="en-US"/>
            </a:p>
          </p:txBody>
        </p:sp>
        <p:sp>
          <p:nvSpPr>
            <p:cNvPr id="12" name="Rectangle 13"/>
            <p:cNvSpPr>
              <a:spLocks noChangeArrowheads="1"/>
            </p:cNvSpPr>
            <p:nvPr/>
          </p:nvSpPr>
          <p:spPr bwMode="auto">
            <a:xfrm>
              <a:off x="4609" y="2109"/>
              <a:ext cx="976" cy="248"/>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GL_POLYGON</a:t>
              </a:r>
            </a:p>
          </p:txBody>
        </p:sp>
      </p:grpSp>
      <p:grpSp>
        <p:nvGrpSpPr>
          <p:cNvPr id="10251" name="Group 14"/>
          <p:cNvGrpSpPr>
            <a:grpSpLocks/>
          </p:cNvGrpSpPr>
          <p:nvPr/>
        </p:nvGrpSpPr>
        <p:grpSpPr bwMode="auto">
          <a:xfrm>
            <a:off x="288925" y="4468813"/>
            <a:ext cx="2505075" cy="1839912"/>
            <a:chOff x="320" y="2910"/>
            <a:chExt cx="1578" cy="1240"/>
          </a:xfrm>
        </p:grpSpPr>
        <p:sp>
          <p:nvSpPr>
            <p:cNvPr id="14" name="Rectangle 15"/>
            <p:cNvSpPr>
              <a:spLocks noChangeArrowheads="1"/>
            </p:cNvSpPr>
            <p:nvPr/>
          </p:nvSpPr>
          <p:spPr bwMode="auto">
            <a:xfrm>
              <a:off x="320" y="3903"/>
              <a:ext cx="1578"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GL_TRIANGLE_STRIP</a:t>
              </a:r>
            </a:p>
          </p:txBody>
        </p:sp>
        <p:grpSp>
          <p:nvGrpSpPr>
            <p:cNvPr id="10288" name="Group 16"/>
            <p:cNvGrpSpPr>
              <a:grpSpLocks/>
            </p:cNvGrpSpPr>
            <p:nvPr/>
          </p:nvGrpSpPr>
          <p:grpSpPr bwMode="auto">
            <a:xfrm>
              <a:off x="858" y="2910"/>
              <a:ext cx="673" cy="913"/>
              <a:chOff x="858" y="2910"/>
              <a:chExt cx="673" cy="913"/>
            </a:xfrm>
          </p:grpSpPr>
          <p:sp>
            <p:nvSpPr>
              <p:cNvPr id="10289" name="Freeform 17"/>
              <p:cNvSpPr>
                <a:spLocks/>
              </p:cNvSpPr>
              <p:nvPr/>
            </p:nvSpPr>
            <p:spPr bwMode="auto">
              <a:xfrm>
                <a:off x="858" y="2910"/>
                <a:ext cx="673" cy="337"/>
              </a:xfrm>
              <a:custGeom>
                <a:avLst/>
                <a:gdLst>
                  <a:gd name="T0" fmla="*/ 0 w 673"/>
                  <a:gd name="T1" fmla="*/ 48 h 337"/>
                  <a:gd name="T2" fmla="*/ 672 w 673"/>
                  <a:gd name="T3" fmla="*/ 0 h 337"/>
                  <a:gd name="T4" fmla="*/ 144 w 673"/>
                  <a:gd name="T5" fmla="*/ 336 h 337"/>
                  <a:gd name="T6" fmla="*/ 0 w 673"/>
                  <a:gd name="T7" fmla="*/ 48 h 337"/>
                  <a:gd name="T8" fmla="*/ 0 60000 65536"/>
                  <a:gd name="T9" fmla="*/ 0 60000 65536"/>
                  <a:gd name="T10" fmla="*/ 0 60000 65536"/>
                  <a:gd name="T11" fmla="*/ 0 60000 65536"/>
                  <a:gd name="T12" fmla="*/ 0 w 673"/>
                  <a:gd name="T13" fmla="*/ 0 h 337"/>
                  <a:gd name="T14" fmla="*/ 673 w 673"/>
                  <a:gd name="T15" fmla="*/ 337 h 337"/>
                </a:gdLst>
                <a:ahLst/>
                <a:cxnLst>
                  <a:cxn ang="T8">
                    <a:pos x="T0" y="T1"/>
                  </a:cxn>
                  <a:cxn ang="T9">
                    <a:pos x="T2" y="T3"/>
                  </a:cxn>
                  <a:cxn ang="T10">
                    <a:pos x="T4" y="T5"/>
                  </a:cxn>
                  <a:cxn ang="T11">
                    <a:pos x="T6" y="T7"/>
                  </a:cxn>
                </a:cxnLst>
                <a:rect l="T12" t="T13" r="T14" b="T15"/>
                <a:pathLst>
                  <a:path w="673" h="337">
                    <a:moveTo>
                      <a:pt x="0" y="48"/>
                    </a:moveTo>
                    <a:lnTo>
                      <a:pt x="672" y="0"/>
                    </a:lnTo>
                    <a:lnTo>
                      <a:pt x="144" y="336"/>
                    </a:lnTo>
                    <a:lnTo>
                      <a:pt x="0" y="48"/>
                    </a:lnTo>
                  </a:path>
                </a:pathLst>
              </a:custGeom>
              <a:gradFill rotWithShape="0">
                <a:gsLst>
                  <a:gs pos="0">
                    <a:srgbClr val="5F5F5F"/>
                  </a:gs>
                  <a:gs pos="100000">
                    <a:schemeClr val="bg1"/>
                  </a:gs>
                </a:gsLst>
                <a:lin ang="18900000" scaled="1"/>
              </a:gradFill>
              <a:ln w="12700" cap="rnd">
                <a:solidFill>
                  <a:schemeClr val="tx1"/>
                </a:solidFill>
                <a:round/>
                <a:headEnd/>
                <a:tailEnd/>
              </a:ln>
            </p:spPr>
            <p:txBody>
              <a:bodyPr/>
              <a:lstStyle/>
              <a:p>
                <a:endParaRPr lang="zh-TW" altLang="en-US"/>
              </a:p>
            </p:txBody>
          </p:sp>
          <p:sp>
            <p:nvSpPr>
              <p:cNvPr id="10290" name="Freeform 18"/>
              <p:cNvSpPr>
                <a:spLocks/>
              </p:cNvSpPr>
              <p:nvPr/>
            </p:nvSpPr>
            <p:spPr bwMode="auto">
              <a:xfrm>
                <a:off x="1002" y="2910"/>
                <a:ext cx="529" cy="337"/>
              </a:xfrm>
              <a:custGeom>
                <a:avLst/>
                <a:gdLst>
                  <a:gd name="T0" fmla="*/ 0 w 529"/>
                  <a:gd name="T1" fmla="*/ 336 h 337"/>
                  <a:gd name="T2" fmla="*/ 528 w 529"/>
                  <a:gd name="T3" fmla="*/ 0 h 337"/>
                  <a:gd name="T4" fmla="*/ 384 w 529"/>
                  <a:gd name="T5" fmla="*/ 288 h 337"/>
                  <a:gd name="T6" fmla="*/ 0 w 529"/>
                  <a:gd name="T7" fmla="*/ 336 h 337"/>
                  <a:gd name="T8" fmla="*/ 0 60000 65536"/>
                  <a:gd name="T9" fmla="*/ 0 60000 65536"/>
                  <a:gd name="T10" fmla="*/ 0 60000 65536"/>
                  <a:gd name="T11" fmla="*/ 0 60000 65536"/>
                  <a:gd name="T12" fmla="*/ 0 w 529"/>
                  <a:gd name="T13" fmla="*/ 0 h 337"/>
                  <a:gd name="T14" fmla="*/ 529 w 529"/>
                  <a:gd name="T15" fmla="*/ 337 h 337"/>
                </a:gdLst>
                <a:ahLst/>
                <a:cxnLst>
                  <a:cxn ang="T8">
                    <a:pos x="T0" y="T1"/>
                  </a:cxn>
                  <a:cxn ang="T9">
                    <a:pos x="T2" y="T3"/>
                  </a:cxn>
                  <a:cxn ang="T10">
                    <a:pos x="T4" y="T5"/>
                  </a:cxn>
                  <a:cxn ang="T11">
                    <a:pos x="T6" y="T7"/>
                  </a:cxn>
                </a:cxnLst>
                <a:rect l="T12" t="T13" r="T14" b="T15"/>
                <a:pathLst>
                  <a:path w="529" h="337">
                    <a:moveTo>
                      <a:pt x="0" y="336"/>
                    </a:moveTo>
                    <a:lnTo>
                      <a:pt x="528" y="0"/>
                    </a:lnTo>
                    <a:lnTo>
                      <a:pt x="384" y="288"/>
                    </a:lnTo>
                    <a:lnTo>
                      <a:pt x="0" y="336"/>
                    </a:lnTo>
                  </a:path>
                </a:pathLst>
              </a:custGeom>
              <a:gradFill rotWithShape="0">
                <a:gsLst>
                  <a:gs pos="0">
                    <a:srgbClr val="5F5F5F"/>
                  </a:gs>
                  <a:gs pos="100000">
                    <a:schemeClr val="bg1"/>
                  </a:gs>
                </a:gsLst>
                <a:lin ang="18900000" scaled="1"/>
              </a:gradFill>
              <a:ln w="12700" cap="rnd">
                <a:solidFill>
                  <a:schemeClr val="tx1"/>
                </a:solidFill>
                <a:round/>
                <a:headEnd/>
                <a:tailEnd/>
              </a:ln>
            </p:spPr>
            <p:txBody>
              <a:bodyPr/>
              <a:lstStyle/>
              <a:p>
                <a:endParaRPr lang="zh-TW" altLang="en-US"/>
              </a:p>
            </p:txBody>
          </p:sp>
          <p:sp>
            <p:nvSpPr>
              <p:cNvPr id="10291" name="Freeform 19"/>
              <p:cNvSpPr>
                <a:spLocks/>
              </p:cNvSpPr>
              <p:nvPr/>
            </p:nvSpPr>
            <p:spPr bwMode="auto">
              <a:xfrm>
                <a:off x="954" y="3198"/>
                <a:ext cx="433" cy="289"/>
              </a:xfrm>
              <a:custGeom>
                <a:avLst/>
                <a:gdLst>
                  <a:gd name="T0" fmla="*/ 432 w 433"/>
                  <a:gd name="T1" fmla="*/ 0 h 289"/>
                  <a:gd name="T2" fmla="*/ 48 w 433"/>
                  <a:gd name="T3" fmla="*/ 48 h 289"/>
                  <a:gd name="T4" fmla="*/ 0 w 433"/>
                  <a:gd name="T5" fmla="*/ 288 h 289"/>
                  <a:gd name="T6" fmla="*/ 432 w 433"/>
                  <a:gd name="T7" fmla="*/ 0 h 289"/>
                  <a:gd name="T8" fmla="*/ 0 60000 65536"/>
                  <a:gd name="T9" fmla="*/ 0 60000 65536"/>
                  <a:gd name="T10" fmla="*/ 0 60000 65536"/>
                  <a:gd name="T11" fmla="*/ 0 60000 65536"/>
                  <a:gd name="T12" fmla="*/ 0 w 433"/>
                  <a:gd name="T13" fmla="*/ 0 h 289"/>
                  <a:gd name="T14" fmla="*/ 433 w 433"/>
                  <a:gd name="T15" fmla="*/ 289 h 289"/>
                </a:gdLst>
                <a:ahLst/>
                <a:cxnLst>
                  <a:cxn ang="T8">
                    <a:pos x="T0" y="T1"/>
                  </a:cxn>
                  <a:cxn ang="T9">
                    <a:pos x="T2" y="T3"/>
                  </a:cxn>
                  <a:cxn ang="T10">
                    <a:pos x="T4" y="T5"/>
                  </a:cxn>
                  <a:cxn ang="T11">
                    <a:pos x="T6" y="T7"/>
                  </a:cxn>
                </a:cxnLst>
                <a:rect l="T12" t="T13" r="T14" b="T15"/>
                <a:pathLst>
                  <a:path w="433" h="289">
                    <a:moveTo>
                      <a:pt x="432" y="0"/>
                    </a:moveTo>
                    <a:lnTo>
                      <a:pt x="48" y="48"/>
                    </a:lnTo>
                    <a:lnTo>
                      <a:pt x="0" y="288"/>
                    </a:lnTo>
                    <a:lnTo>
                      <a:pt x="432" y="0"/>
                    </a:lnTo>
                  </a:path>
                </a:pathLst>
              </a:custGeom>
              <a:gradFill rotWithShape="0">
                <a:gsLst>
                  <a:gs pos="0">
                    <a:srgbClr val="5F5F5F"/>
                  </a:gs>
                  <a:gs pos="100000">
                    <a:srgbClr val="AFAFAF"/>
                  </a:gs>
                </a:gsLst>
                <a:lin ang="2700000" scaled="1"/>
              </a:gradFill>
              <a:ln w="12700" cap="rnd">
                <a:solidFill>
                  <a:schemeClr val="tx1"/>
                </a:solidFill>
                <a:round/>
                <a:headEnd/>
                <a:tailEnd/>
              </a:ln>
            </p:spPr>
            <p:txBody>
              <a:bodyPr/>
              <a:lstStyle/>
              <a:p>
                <a:endParaRPr lang="zh-TW" altLang="en-US"/>
              </a:p>
            </p:txBody>
          </p:sp>
          <p:sp>
            <p:nvSpPr>
              <p:cNvPr id="19" name="Freeform 20"/>
              <p:cNvSpPr>
                <a:spLocks/>
              </p:cNvSpPr>
              <p:nvPr/>
            </p:nvSpPr>
            <p:spPr bwMode="auto">
              <a:xfrm>
                <a:off x="954" y="3198"/>
                <a:ext cx="433" cy="337"/>
              </a:xfrm>
              <a:custGeom>
                <a:avLst/>
                <a:gdLst/>
                <a:ahLst/>
                <a:cxnLst>
                  <a:cxn ang="0">
                    <a:pos x="432" y="0"/>
                  </a:cxn>
                  <a:cxn ang="0">
                    <a:pos x="384" y="336"/>
                  </a:cxn>
                  <a:cxn ang="0">
                    <a:pos x="0" y="288"/>
                  </a:cxn>
                  <a:cxn ang="0">
                    <a:pos x="432" y="0"/>
                  </a:cxn>
                </a:cxnLst>
                <a:rect l="0" t="0" r="r" b="b"/>
                <a:pathLst>
                  <a:path w="433" h="337">
                    <a:moveTo>
                      <a:pt x="432" y="0"/>
                    </a:moveTo>
                    <a:lnTo>
                      <a:pt x="384" y="336"/>
                    </a:lnTo>
                    <a:lnTo>
                      <a:pt x="0" y="288"/>
                    </a:lnTo>
                    <a:lnTo>
                      <a:pt x="432" y="0"/>
                    </a:lnTo>
                  </a:path>
                </a:pathLst>
              </a:custGeom>
              <a:gradFill rotWithShape="0">
                <a:gsLst>
                  <a:gs pos="0">
                    <a:schemeClr val="tx1"/>
                  </a:gs>
                  <a:gs pos="100000">
                    <a:schemeClr val="tx1">
                      <a:gamma/>
                      <a:tint val="30196"/>
                      <a:invGamma/>
                    </a:schemeClr>
                  </a:gs>
                </a:gsLst>
                <a:lin ang="2700000" scaled="1"/>
              </a:gradFill>
              <a:ln w="12700" cap="rnd" cmpd="sng">
                <a:solidFill>
                  <a:schemeClr val="tx1"/>
                </a:solidFill>
                <a:prstDash val="solid"/>
                <a:round/>
                <a:headEnd/>
                <a:tailEnd/>
              </a:ln>
              <a:effectLst/>
            </p:spPr>
            <p:txBody>
              <a:bodyPr/>
              <a:lstStyle/>
              <a:p>
                <a:pPr>
                  <a:defRPr/>
                </a:pPr>
                <a:endParaRPr lang="zh-TW" altLang="en-US"/>
              </a:p>
            </p:txBody>
          </p:sp>
          <p:sp>
            <p:nvSpPr>
              <p:cNvPr id="10293" name="Freeform 21"/>
              <p:cNvSpPr>
                <a:spLocks/>
              </p:cNvSpPr>
              <p:nvPr/>
            </p:nvSpPr>
            <p:spPr bwMode="auto">
              <a:xfrm>
                <a:off x="954" y="3486"/>
                <a:ext cx="385" cy="337"/>
              </a:xfrm>
              <a:custGeom>
                <a:avLst/>
                <a:gdLst>
                  <a:gd name="T0" fmla="*/ 0 w 385"/>
                  <a:gd name="T1" fmla="*/ 0 h 337"/>
                  <a:gd name="T2" fmla="*/ 192 w 385"/>
                  <a:gd name="T3" fmla="*/ 336 h 337"/>
                  <a:gd name="T4" fmla="*/ 384 w 385"/>
                  <a:gd name="T5" fmla="*/ 48 h 337"/>
                  <a:gd name="T6" fmla="*/ 0 w 385"/>
                  <a:gd name="T7" fmla="*/ 0 h 337"/>
                  <a:gd name="T8" fmla="*/ 0 60000 65536"/>
                  <a:gd name="T9" fmla="*/ 0 60000 65536"/>
                  <a:gd name="T10" fmla="*/ 0 60000 65536"/>
                  <a:gd name="T11" fmla="*/ 0 60000 65536"/>
                  <a:gd name="T12" fmla="*/ 0 w 385"/>
                  <a:gd name="T13" fmla="*/ 0 h 337"/>
                  <a:gd name="T14" fmla="*/ 385 w 385"/>
                  <a:gd name="T15" fmla="*/ 337 h 337"/>
                </a:gdLst>
                <a:ahLst/>
                <a:cxnLst>
                  <a:cxn ang="T8">
                    <a:pos x="T0" y="T1"/>
                  </a:cxn>
                  <a:cxn ang="T9">
                    <a:pos x="T2" y="T3"/>
                  </a:cxn>
                  <a:cxn ang="T10">
                    <a:pos x="T4" y="T5"/>
                  </a:cxn>
                  <a:cxn ang="T11">
                    <a:pos x="T6" y="T7"/>
                  </a:cxn>
                </a:cxnLst>
                <a:rect l="T12" t="T13" r="T14" b="T15"/>
                <a:pathLst>
                  <a:path w="385" h="337">
                    <a:moveTo>
                      <a:pt x="0" y="0"/>
                    </a:moveTo>
                    <a:lnTo>
                      <a:pt x="192" y="336"/>
                    </a:lnTo>
                    <a:lnTo>
                      <a:pt x="384" y="48"/>
                    </a:lnTo>
                    <a:lnTo>
                      <a:pt x="0" y="0"/>
                    </a:lnTo>
                  </a:path>
                </a:pathLst>
              </a:custGeom>
              <a:gradFill rotWithShape="0">
                <a:gsLst>
                  <a:gs pos="0">
                    <a:schemeClr val="tx1"/>
                  </a:gs>
                  <a:gs pos="100000">
                    <a:schemeClr val="bg1"/>
                  </a:gs>
                </a:gsLst>
                <a:lin ang="18900000" scaled="1"/>
              </a:gradFill>
              <a:ln w="12700" cap="rnd">
                <a:solidFill>
                  <a:schemeClr val="tx1"/>
                </a:solidFill>
                <a:round/>
                <a:headEnd/>
                <a:tailEnd/>
              </a:ln>
            </p:spPr>
            <p:txBody>
              <a:bodyPr/>
              <a:lstStyle/>
              <a:p>
                <a:endParaRPr lang="zh-TW" altLang="en-US"/>
              </a:p>
            </p:txBody>
          </p:sp>
          <p:sp>
            <p:nvSpPr>
              <p:cNvPr id="10294" name="Freeform 22"/>
              <p:cNvSpPr>
                <a:spLocks/>
              </p:cNvSpPr>
              <p:nvPr/>
            </p:nvSpPr>
            <p:spPr bwMode="auto">
              <a:xfrm>
                <a:off x="1146" y="3534"/>
                <a:ext cx="337" cy="289"/>
              </a:xfrm>
              <a:custGeom>
                <a:avLst/>
                <a:gdLst>
                  <a:gd name="T0" fmla="*/ 192 w 337"/>
                  <a:gd name="T1" fmla="*/ 0 h 289"/>
                  <a:gd name="T2" fmla="*/ 336 w 337"/>
                  <a:gd name="T3" fmla="*/ 192 h 289"/>
                  <a:gd name="T4" fmla="*/ 0 w 337"/>
                  <a:gd name="T5" fmla="*/ 288 h 289"/>
                  <a:gd name="T6" fmla="*/ 192 w 337"/>
                  <a:gd name="T7" fmla="*/ 0 h 289"/>
                  <a:gd name="T8" fmla="*/ 0 60000 65536"/>
                  <a:gd name="T9" fmla="*/ 0 60000 65536"/>
                  <a:gd name="T10" fmla="*/ 0 60000 65536"/>
                  <a:gd name="T11" fmla="*/ 0 60000 65536"/>
                  <a:gd name="T12" fmla="*/ 0 w 337"/>
                  <a:gd name="T13" fmla="*/ 0 h 289"/>
                  <a:gd name="T14" fmla="*/ 337 w 337"/>
                  <a:gd name="T15" fmla="*/ 289 h 289"/>
                </a:gdLst>
                <a:ahLst/>
                <a:cxnLst>
                  <a:cxn ang="T8">
                    <a:pos x="T0" y="T1"/>
                  </a:cxn>
                  <a:cxn ang="T9">
                    <a:pos x="T2" y="T3"/>
                  </a:cxn>
                  <a:cxn ang="T10">
                    <a:pos x="T4" y="T5"/>
                  </a:cxn>
                  <a:cxn ang="T11">
                    <a:pos x="T6" y="T7"/>
                  </a:cxn>
                </a:cxnLst>
                <a:rect l="T12" t="T13" r="T14" b="T15"/>
                <a:pathLst>
                  <a:path w="337" h="289">
                    <a:moveTo>
                      <a:pt x="192" y="0"/>
                    </a:moveTo>
                    <a:lnTo>
                      <a:pt x="336" y="192"/>
                    </a:lnTo>
                    <a:lnTo>
                      <a:pt x="0" y="288"/>
                    </a:lnTo>
                    <a:lnTo>
                      <a:pt x="192" y="0"/>
                    </a:lnTo>
                  </a:path>
                </a:pathLst>
              </a:custGeom>
              <a:gradFill rotWithShape="0">
                <a:gsLst>
                  <a:gs pos="0">
                    <a:srgbClr val="5F5F5F"/>
                  </a:gs>
                  <a:gs pos="100000">
                    <a:srgbClr val="AFAFAF"/>
                  </a:gs>
                </a:gsLst>
                <a:lin ang="18900000" scaled="1"/>
              </a:gradFill>
              <a:ln w="12700" cap="rnd">
                <a:solidFill>
                  <a:schemeClr val="tx1"/>
                </a:solidFill>
                <a:round/>
                <a:headEnd/>
                <a:tailEnd/>
              </a:ln>
            </p:spPr>
            <p:txBody>
              <a:bodyPr/>
              <a:lstStyle/>
              <a:p>
                <a:endParaRPr lang="zh-TW" altLang="en-US"/>
              </a:p>
            </p:txBody>
          </p:sp>
        </p:grpSp>
      </p:grpSp>
      <p:grpSp>
        <p:nvGrpSpPr>
          <p:cNvPr id="10252" name="Group 23"/>
          <p:cNvGrpSpPr>
            <a:grpSpLocks/>
          </p:cNvGrpSpPr>
          <p:nvPr/>
        </p:nvGrpSpPr>
        <p:grpSpPr bwMode="auto">
          <a:xfrm>
            <a:off x="3492500" y="5214938"/>
            <a:ext cx="2232025" cy="1093787"/>
            <a:chOff x="2285" y="3379"/>
            <a:chExt cx="1406" cy="737"/>
          </a:xfrm>
        </p:grpSpPr>
        <p:grpSp>
          <p:nvGrpSpPr>
            <p:cNvPr id="10281" name="Group 24"/>
            <p:cNvGrpSpPr>
              <a:grpSpLocks/>
            </p:cNvGrpSpPr>
            <p:nvPr/>
          </p:nvGrpSpPr>
          <p:grpSpPr bwMode="auto">
            <a:xfrm>
              <a:off x="2648" y="3379"/>
              <a:ext cx="800" cy="393"/>
              <a:chOff x="2648" y="3379"/>
              <a:chExt cx="800" cy="393"/>
            </a:xfrm>
          </p:grpSpPr>
          <p:sp>
            <p:nvSpPr>
              <p:cNvPr id="25" name="Freeform 25"/>
              <p:cNvSpPr>
                <a:spLocks/>
              </p:cNvSpPr>
              <p:nvPr/>
            </p:nvSpPr>
            <p:spPr bwMode="auto">
              <a:xfrm>
                <a:off x="2679" y="3379"/>
                <a:ext cx="433" cy="289"/>
              </a:xfrm>
              <a:custGeom>
                <a:avLst/>
                <a:gdLst/>
                <a:ahLst/>
                <a:cxnLst>
                  <a:cxn ang="0">
                    <a:pos x="432" y="0"/>
                  </a:cxn>
                  <a:cxn ang="0">
                    <a:pos x="48" y="48"/>
                  </a:cxn>
                  <a:cxn ang="0">
                    <a:pos x="0" y="288"/>
                  </a:cxn>
                  <a:cxn ang="0">
                    <a:pos x="432" y="0"/>
                  </a:cxn>
                </a:cxnLst>
                <a:rect l="0" t="0" r="r" b="b"/>
                <a:pathLst>
                  <a:path w="433" h="289">
                    <a:moveTo>
                      <a:pt x="432" y="0"/>
                    </a:moveTo>
                    <a:lnTo>
                      <a:pt x="48" y="48"/>
                    </a:lnTo>
                    <a:lnTo>
                      <a:pt x="0" y="288"/>
                    </a:lnTo>
                    <a:lnTo>
                      <a:pt x="432" y="0"/>
                    </a:lnTo>
                  </a:path>
                </a:pathLst>
              </a:custGeom>
              <a:gradFill rotWithShape="0">
                <a:gsLst>
                  <a:gs pos="0">
                    <a:schemeClr val="accent1"/>
                  </a:gs>
                  <a:gs pos="100000">
                    <a:schemeClr val="accent1">
                      <a:gamma/>
                      <a:shade val="69804"/>
                      <a:invGamma/>
                    </a:schemeClr>
                  </a:gs>
                </a:gsLst>
                <a:lin ang="18900000" scaled="1"/>
              </a:gradFill>
              <a:ln w="12700" cap="rnd" cmpd="sng">
                <a:solidFill>
                  <a:schemeClr val="tx1"/>
                </a:solidFill>
                <a:prstDash val="solid"/>
                <a:round/>
                <a:headEnd/>
                <a:tailEnd/>
              </a:ln>
              <a:effectLst/>
            </p:spPr>
            <p:txBody>
              <a:bodyPr/>
              <a:lstStyle/>
              <a:p>
                <a:pPr>
                  <a:defRPr/>
                </a:pPr>
                <a:endParaRPr lang="zh-TW" altLang="en-US"/>
              </a:p>
            </p:txBody>
          </p:sp>
          <p:sp>
            <p:nvSpPr>
              <p:cNvPr id="26" name="Freeform 26"/>
              <p:cNvSpPr>
                <a:spLocks/>
              </p:cNvSpPr>
              <p:nvPr/>
            </p:nvSpPr>
            <p:spPr bwMode="auto">
              <a:xfrm>
                <a:off x="2679" y="3379"/>
                <a:ext cx="529" cy="289"/>
              </a:xfrm>
              <a:custGeom>
                <a:avLst/>
                <a:gdLst/>
                <a:ahLst/>
                <a:cxnLst>
                  <a:cxn ang="0">
                    <a:pos x="0" y="288"/>
                  </a:cxn>
                  <a:cxn ang="0">
                    <a:pos x="528" y="144"/>
                  </a:cxn>
                  <a:cxn ang="0">
                    <a:pos x="432" y="0"/>
                  </a:cxn>
                  <a:cxn ang="0">
                    <a:pos x="0" y="288"/>
                  </a:cxn>
                </a:cxnLst>
                <a:rect l="0" t="0" r="r" b="b"/>
                <a:pathLst>
                  <a:path w="529" h="289">
                    <a:moveTo>
                      <a:pt x="0" y="288"/>
                    </a:moveTo>
                    <a:lnTo>
                      <a:pt x="528" y="144"/>
                    </a:lnTo>
                    <a:lnTo>
                      <a:pt x="432" y="0"/>
                    </a:lnTo>
                    <a:lnTo>
                      <a:pt x="0" y="288"/>
                    </a:lnTo>
                  </a:path>
                </a:pathLst>
              </a:custGeom>
              <a:gradFill rotWithShape="0">
                <a:gsLst>
                  <a:gs pos="0">
                    <a:schemeClr val="accent1"/>
                  </a:gs>
                  <a:gs pos="100000">
                    <a:schemeClr val="accent1">
                      <a:gamma/>
                      <a:shade val="69804"/>
                      <a:invGamma/>
                    </a:schemeClr>
                  </a:gs>
                </a:gsLst>
                <a:lin ang="18900000" scaled="1"/>
              </a:gradFill>
              <a:ln w="12700" cap="rnd" cmpd="sng">
                <a:solidFill>
                  <a:schemeClr val="tx1"/>
                </a:solidFill>
                <a:prstDash val="solid"/>
                <a:round/>
                <a:headEnd/>
                <a:tailEnd/>
              </a:ln>
              <a:effectLst/>
            </p:spPr>
            <p:txBody>
              <a:bodyPr/>
              <a:lstStyle/>
              <a:p>
                <a:pPr>
                  <a:defRPr/>
                </a:pPr>
                <a:endParaRPr lang="zh-TW" altLang="en-US"/>
              </a:p>
            </p:txBody>
          </p:sp>
          <p:sp>
            <p:nvSpPr>
              <p:cNvPr id="27" name="Freeform 27"/>
              <p:cNvSpPr>
                <a:spLocks/>
              </p:cNvSpPr>
              <p:nvPr/>
            </p:nvSpPr>
            <p:spPr bwMode="auto">
              <a:xfrm>
                <a:off x="2679" y="3522"/>
                <a:ext cx="769" cy="136"/>
              </a:xfrm>
              <a:custGeom>
                <a:avLst/>
                <a:gdLst/>
                <a:ahLst/>
                <a:cxnLst>
                  <a:cxn ang="0">
                    <a:pos x="0" y="144"/>
                  </a:cxn>
                  <a:cxn ang="0">
                    <a:pos x="528" y="0"/>
                  </a:cxn>
                  <a:cxn ang="0">
                    <a:pos x="768" y="48"/>
                  </a:cxn>
                  <a:cxn ang="0">
                    <a:pos x="0" y="144"/>
                  </a:cxn>
                </a:cxnLst>
                <a:rect l="0" t="0" r="r" b="b"/>
                <a:pathLst>
                  <a:path w="769" h="145">
                    <a:moveTo>
                      <a:pt x="0" y="144"/>
                    </a:moveTo>
                    <a:lnTo>
                      <a:pt x="528" y="0"/>
                    </a:lnTo>
                    <a:lnTo>
                      <a:pt x="768" y="48"/>
                    </a:lnTo>
                    <a:lnTo>
                      <a:pt x="0" y="144"/>
                    </a:lnTo>
                  </a:path>
                </a:pathLst>
              </a:custGeom>
              <a:gradFill rotWithShape="0">
                <a:gsLst>
                  <a:gs pos="0">
                    <a:schemeClr val="accent1"/>
                  </a:gs>
                  <a:gs pos="100000">
                    <a:schemeClr val="accent1">
                      <a:gamma/>
                      <a:shade val="69804"/>
                      <a:invGamma/>
                    </a:schemeClr>
                  </a:gs>
                </a:gsLst>
                <a:lin ang="18900000" scaled="1"/>
              </a:gradFill>
              <a:ln w="12700" cap="rnd" cmpd="sng">
                <a:solidFill>
                  <a:schemeClr val="tx1"/>
                </a:solidFill>
                <a:prstDash val="solid"/>
                <a:round/>
                <a:headEnd/>
                <a:tailEnd/>
              </a:ln>
              <a:effectLst/>
            </p:spPr>
            <p:txBody>
              <a:bodyPr/>
              <a:lstStyle/>
              <a:p>
                <a:pPr>
                  <a:defRPr/>
                </a:pPr>
                <a:endParaRPr lang="zh-TW" altLang="en-US"/>
              </a:p>
            </p:txBody>
          </p:sp>
          <p:sp>
            <p:nvSpPr>
              <p:cNvPr id="28" name="Freeform 28"/>
              <p:cNvSpPr>
                <a:spLocks/>
              </p:cNvSpPr>
              <p:nvPr/>
            </p:nvSpPr>
            <p:spPr bwMode="auto">
              <a:xfrm>
                <a:off x="2648" y="3572"/>
                <a:ext cx="769" cy="200"/>
              </a:xfrm>
              <a:custGeom>
                <a:avLst/>
                <a:gdLst/>
                <a:ahLst/>
                <a:cxnLst>
                  <a:cxn ang="0">
                    <a:pos x="0" y="96"/>
                  </a:cxn>
                  <a:cxn ang="0">
                    <a:pos x="768" y="0"/>
                  </a:cxn>
                  <a:cxn ang="0">
                    <a:pos x="576" y="192"/>
                  </a:cxn>
                  <a:cxn ang="0">
                    <a:pos x="0" y="96"/>
                  </a:cxn>
                </a:cxnLst>
                <a:rect l="0" t="0" r="r" b="b"/>
                <a:pathLst>
                  <a:path w="769" h="193">
                    <a:moveTo>
                      <a:pt x="0" y="96"/>
                    </a:moveTo>
                    <a:lnTo>
                      <a:pt x="768" y="0"/>
                    </a:lnTo>
                    <a:lnTo>
                      <a:pt x="576" y="192"/>
                    </a:lnTo>
                    <a:lnTo>
                      <a:pt x="0" y="96"/>
                    </a:lnTo>
                  </a:path>
                </a:pathLst>
              </a:custGeom>
              <a:gradFill rotWithShape="0">
                <a:gsLst>
                  <a:gs pos="0">
                    <a:schemeClr val="accent1"/>
                  </a:gs>
                  <a:gs pos="100000">
                    <a:schemeClr val="accent1">
                      <a:gamma/>
                      <a:shade val="69804"/>
                      <a:invGamma/>
                    </a:schemeClr>
                  </a:gs>
                </a:gsLst>
                <a:lin ang="18900000" scaled="1"/>
              </a:gradFill>
              <a:ln w="12700" cap="rnd" cmpd="sng">
                <a:solidFill>
                  <a:schemeClr val="tx1"/>
                </a:solidFill>
                <a:prstDash val="solid"/>
                <a:round/>
                <a:headEnd/>
                <a:tailEnd/>
              </a:ln>
              <a:effectLst/>
            </p:spPr>
            <p:txBody>
              <a:bodyPr/>
              <a:lstStyle/>
              <a:p>
                <a:pPr>
                  <a:defRPr/>
                </a:pPr>
                <a:endParaRPr lang="zh-TW" altLang="en-US"/>
              </a:p>
            </p:txBody>
          </p:sp>
        </p:grpSp>
        <p:sp>
          <p:nvSpPr>
            <p:cNvPr id="24" name="Rectangle 29"/>
            <p:cNvSpPr>
              <a:spLocks noChangeArrowheads="1"/>
            </p:cNvSpPr>
            <p:nvPr/>
          </p:nvSpPr>
          <p:spPr bwMode="auto">
            <a:xfrm>
              <a:off x="2285" y="3869"/>
              <a:ext cx="1406"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GL_TRIANGLE_FAN</a:t>
              </a:r>
            </a:p>
          </p:txBody>
        </p:sp>
      </p:grpSp>
      <p:grpSp>
        <p:nvGrpSpPr>
          <p:cNvPr id="10253" name="Group 30"/>
          <p:cNvGrpSpPr>
            <a:grpSpLocks/>
          </p:cNvGrpSpPr>
          <p:nvPr/>
        </p:nvGrpSpPr>
        <p:grpSpPr bwMode="auto">
          <a:xfrm>
            <a:off x="411163" y="3074988"/>
            <a:ext cx="1412875" cy="746125"/>
            <a:chOff x="340" y="2067"/>
            <a:chExt cx="890" cy="503"/>
          </a:xfrm>
        </p:grpSpPr>
        <p:sp>
          <p:nvSpPr>
            <p:cNvPr id="30" name="Rectangle 31"/>
            <p:cNvSpPr>
              <a:spLocks noChangeArrowheads="1"/>
            </p:cNvSpPr>
            <p:nvPr/>
          </p:nvSpPr>
          <p:spPr bwMode="auto">
            <a:xfrm>
              <a:off x="340" y="2322"/>
              <a:ext cx="890" cy="248"/>
            </a:xfrm>
            <a:prstGeom prst="rect">
              <a:avLst/>
            </a:prstGeom>
            <a:noFill/>
            <a:ln w="9525">
              <a:noFill/>
              <a:miter lim="800000"/>
              <a:headEnd/>
              <a:tailEnd/>
            </a:ln>
            <a:effectLst/>
          </p:spPr>
          <p:txBody>
            <a:bodyPr wrap="none" lIns="92075" tIns="46038" rIns="92075" bIns="46038">
              <a:spAutoFit/>
            </a:bodyPr>
            <a:lstStyle/>
            <a:p>
              <a:pPr>
                <a:defRPr/>
              </a:pPr>
              <a:r>
                <a:rPr lang="en-US" altLang="zh-TW" dirty="0">
                  <a:effectLst>
                    <a:outerShdw blurRad="38100" dist="38100" dir="2700000" algn="tl">
                      <a:srgbClr val="1C1C1C"/>
                    </a:outerShdw>
                  </a:effectLst>
                  <a:latin typeface="Courier New" pitchFamily="49" charset="0"/>
                </a:rPr>
                <a:t>GL_POINTS</a:t>
              </a:r>
            </a:p>
          </p:txBody>
        </p:sp>
        <p:grpSp>
          <p:nvGrpSpPr>
            <p:cNvPr id="10276" name="Group 32"/>
            <p:cNvGrpSpPr>
              <a:grpSpLocks/>
            </p:cNvGrpSpPr>
            <p:nvPr/>
          </p:nvGrpSpPr>
          <p:grpSpPr bwMode="auto">
            <a:xfrm>
              <a:off x="740" y="2067"/>
              <a:ext cx="180" cy="164"/>
              <a:chOff x="740" y="2067"/>
              <a:chExt cx="180" cy="164"/>
            </a:xfrm>
          </p:grpSpPr>
          <p:sp>
            <p:nvSpPr>
              <p:cNvPr id="10277" name="Rectangle 33"/>
              <p:cNvSpPr>
                <a:spLocks noChangeArrowheads="1"/>
              </p:cNvSpPr>
              <p:nvPr/>
            </p:nvSpPr>
            <p:spPr bwMode="auto">
              <a:xfrm>
                <a:off x="770" y="2067"/>
                <a:ext cx="21" cy="19"/>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ea typeface="新細明體" pitchFamily="18" charset="-120"/>
                  </a:defRPr>
                </a:lvl1pPr>
                <a:lvl2pPr marL="742950" indent="-28575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a:spcBef>
                    <a:spcPct val="0"/>
                  </a:spcBef>
                  <a:buFontTx/>
                  <a:buNone/>
                </a:pPr>
                <a:endParaRPr lang="zh-TW" altLang="en-US" sz="1800">
                  <a:latin typeface="Arial" charset="0"/>
                </a:endParaRPr>
              </a:p>
            </p:txBody>
          </p:sp>
          <p:sp>
            <p:nvSpPr>
              <p:cNvPr id="10278" name="Rectangle 34"/>
              <p:cNvSpPr>
                <a:spLocks noChangeArrowheads="1"/>
              </p:cNvSpPr>
              <p:nvPr/>
            </p:nvSpPr>
            <p:spPr bwMode="auto">
              <a:xfrm>
                <a:off x="861" y="2094"/>
                <a:ext cx="21" cy="19"/>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ea typeface="新細明體" pitchFamily="18" charset="-120"/>
                  </a:defRPr>
                </a:lvl1pPr>
                <a:lvl2pPr marL="742950" indent="-28575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a:spcBef>
                    <a:spcPct val="0"/>
                  </a:spcBef>
                  <a:buFontTx/>
                  <a:buNone/>
                </a:pPr>
                <a:endParaRPr lang="zh-TW" altLang="en-US" sz="1800">
                  <a:latin typeface="Arial" charset="0"/>
                </a:endParaRPr>
              </a:p>
            </p:txBody>
          </p:sp>
          <p:sp>
            <p:nvSpPr>
              <p:cNvPr id="10279" name="Rectangle 35"/>
              <p:cNvSpPr>
                <a:spLocks noChangeArrowheads="1"/>
              </p:cNvSpPr>
              <p:nvPr/>
            </p:nvSpPr>
            <p:spPr bwMode="auto">
              <a:xfrm>
                <a:off x="740" y="2172"/>
                <a:ext cx="21" cy="19"/>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ea typeface="新細明體" pitchFamily="18" charset="-120"/>
                  </a:defRPr>
                </a:lvl1pPr>
                <a:lvl2pPr marL="742950" indent="-28575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a:spcBef>
                    <a:spcPct val="0"/>
                  </a:spcBef>
                  <a:buFontTx/>
                  <a:buNone/>
                </a:pPr>
                <a:endParaRPr lang="zh-TW" altLang="en-US" sz="1800">
                  <a:latin typeface="Arial" charset="0"/>
                </a:endParaRPr>
              </a:p>
            </p:txBody>
          </p:sp>
          <p:sp>
            <p:nvSpPr>
              <p:cNvPr id="10280" name="Rectangle 36"/>
              <p:cNvSpPr>
                <a:spLocks noChangeArrowheads="1"/>
              </p:cNvSpPr>
              <p:nvPr/>
            </p:nvSpPr>
            <p:spPr bwMode="auto">
              <a:xfrm>
                <a:off x="899" y="2212"/>
                <a:ext cx="21" cy="19"/>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ea typeface="新細明體" pitchFamily="18" charset="-120"/>
                  </a:defRPr>
                </a:lvl1pPr>
                <a:lvl2pPr marL="742950" indent="-28575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fontAlgn="base">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a:spcBef>
                    <a:spcPct val="0"/>
                  </a:spcBef>
                  <a:buFontTx/>
                  <a:buNone/>
                </a:pPr>
                <a:endParaRPr lang="zh-TW" altLang="en-US" sz="1800">
                  <a:latin typeface="Arial" charset="0"/>
                </a:endParaRPr>
              </a:p>
            </p:txBody>
          </p:sp>
        </p:grpSp>
      </p:grpSp>
      <p:grpSp>
        <p:nvGrpSpPr>
          <p:cNvPr id="10254" name="Group 37"/>
          <p:cNvGrpSpPr>
            <a:grpSpLocks/>
          </p:cNvGrpSpPr>
          <p:nvPr/>
        </p:nvGrpSpPr>
        <p:grpSpPr bwMode="auto">
          <a:xfrm>
            <a:off x="1993900" y="2676525"/>
            <a:ext cx="1276350" cy="935038"/>
            <a:chOff x="1256" y="1514"/>
            <a:chExt cx="804" cy="631"/>
          </a:xfrm>
        </p:grpSpPr>
        <p:grpSp>
          <p:nvGrpSpPr>
            <p:cNvPr id="10271" name="Group 38"/>
            <p:cNvGrpSpPr>
              <a:grpSpLocks/>
            </p:cNvGrpSpPr>
            <p:nvPr/>
          </p:nvGrpSpPr>
          <p:grpSpPr bwMode="auto">
            <a:xfrm>
              <a:off x="1434" y="1514"/>
              <a:ext cx="528" cy="336"/>
              <a:chOff x="1434" y="1514"/>
              <a:chExt cx="528" cy="336"/>
            </a:xfrm>
          </p:grpSpPr>
          <p:sp>
            <p:nvSpPr>
              <p:cNvPr id="10273" name="Line 39"/>
              <p:cNvSpPr>
                <a:spLocks noChangeShapeType="1"/>
              </p:cNvSpPr>
              <p:nvPr/>
            </p:nvSpPr>
            <p:spPr bwMode="auto">
              <a:xfrm flipV="1">
                <a:off x="1434" y="1514"/>
                <a:ext cx="328" cy="329"/>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0274" name="Line 40"/>
              <p:cNvSpPr>
                <a:spLocks noChangeShapeType="1"/>
              </p:cNvSpPr>
              <p:nvPr/>
            </p:nvSpPr>
            <p:spPr bwMode="auto">
              <a:xfrm>
                <a:off x="1762" y="1628"/>
                <a:ext cx="200" cy="22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p>
            </p:txBody>
          </p:sp>
        </p:grpSp>
        <p:sp>
          <p:nvSpPr>
            <p:cNvPr id="38" name="Rectangle 41"/>
            <p:cNvSpPr>
              <a:spLocks noChangeArrowheads="1"/>
            </p:cNvSpPr>
            <p:nvPr/>
          </p:nvSpPr>
          <p:spPr bwMode="auto">
            <a:xfrm>
              <a:off x="1256" y="1898"/>
              <a:ext cx="804"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GL_LINES</a:t>
              </a:r>
            </a:p>
          </p:txBody>
        </p:sp>
      </p:grpSp>
      <p:grpSp>
        <p:nvGrpSpPr>
          <p:cNvPr id="10255" name="Group 42"/>
          <p:cNvGrpSpPr>
            <a:grpSpLocks/>
          </p:cNvGrpSpPr>
          <p:nvPr/>
        </p:nvGrpSpPr>
        <p:grpSpPr bwMode="auto">
          <a:xfrm>
            <a:off x="5178425" y="2586038"/>
            <a:ext cx="1822450" cy="1519237"/>
            <a:chOff x="3262" y="1453"/>
            <a:chExt cx="1148" cy="1024"/>
          </a:xfrm>
        </p:grpSpPr>
        <p:sp>
          <p:nvSpPr>
            <p:cNvPr id="10269" name="Freeform 43"/>
            <p:cNvSpPr>
              <a:spLocks/>
            </p:cNvSpPr>
            <p:nvPr/>
          </p:nvSpPr>
          <p:spPr bwMode="auto">
            <a:xfrm>
              <a:off x="3564" y="1453"/>
              <a:ext cx="665" cy="715"/>
            </a:xfrm>
            <a:custGeom>
              <a:avLst/>
              <a:gdLst>
                <a:gd name="T0" fmla="*/ 336 w 665"/>
                <a:gd name="T1" fmla="*/ 307 h 715"/>
                <a:gd name="T2" fmla="*/ 243 w 665"/>
                <a:gd name="T3" fmla="*/ 50 h 715"/>
                <a:gd name="T4" fmla="*/ 586 w 665"/>
                <a:gd name="T5" fmla="*/ 0 h 715"/>
                <a:gd name="T6" fmla="*/ 0 w 665"/>
                <a:gd name="T7" fmla="*/ 264 h 715"/>
                <a:gd name="T8" fmla="*/ 429 w 665"/>
                <a:gd name="T9" fmla="*/ 714 h 715"/>
                <a:gd name="T10" fmla="*/ 664 w 665"/>
                <a:gd name="T11" fmla="*/ 278 h 715"/>
                <a:gd name="T12" fmla="*/ 336 w 665"/>
                <a:gd name="T13" fmla="*/ 307 h 715"/>
                <a:gd name="T14" fmla="*/ 0 60000 65536"/>
                <a:gd name="T15" fmla="*/ 0 60000 65536"/>
                <a:gd name="T16" fmla="*/ 0 60000 65536"/>
                <a:gd name="T17" fmla="*/ 0 60000 65536"/>
                <a:gd name="T18" fmla="*/ 0 60000 65536"/>
                <a:gd name="T19" fmla="*/ 0 60000 65536"/>
                <a:gd name="T20" fmla="*/ 0 60000 65536"/>
                <a:gd name="T21" fmla="*/ 0 w 665"/>
                <a:gd name="T22" fmla="*/ 0 h 715"/>
                <a:gd name="T23" fmla="*/ 665 w 665"/>
                <a:gd name="T24" fmla="*/ 715 h 7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65" h="715">
                  <a:moveTo>
                    <a:pt x="336" y="307"/>
                  </a:moveTo>
                  <a:lnTo>
                    <a:pt x="243" y="50"/>
                  </a:lnTo>
                  <a:lnTo>
                    <a:pt x="586" y="0"/>
                  </a:lnTo>
                  <a:lnTo>
                    <a:pt x="0" y="264"/>
                  </a:lnTo>
                  <a:lnTo>
                    <a:pt x="429" y="714"/>
                  </a:lnTo>
                  <a:lnTo>
                    <a:pt x="664" y="278"/>
                  </a:lnTo>
                  <a:lnTo>
                    <a:pt x="336" y="307"/>
                  </a:lnTo>
                </a:path>
              </a:pathLst>
            </a:custGeom>
            <a:noFill/>
            <a:ln w="127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zh-TW" altLang="en-US"/>
            </a:p>
          </p:txBody>
        </p:sp>
        <p:sp>
          <p:nvSpPr>
            <p:cNvPr id="43" name="Rectangle 44"/>
            <p:cNvSpPr>
              <a:spLocks noChangeArrowheads="1"/>
            </p:cNvSpPr>
            <p:nvPr/>
          </p:nvSpPr>
          <p:spPr bwMode="auto">
            <a:xfrm>
              <a:off x="3262" y="2230"/>
              <a:ext cx="1148"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GL_LINE_LOOP</a:t>
              </a:r>
            </a:p>
          </p:txBody>
        </p:sp>
      </p:grpSp>
      <p:grpSp>
        <p:nvGrpSpPr>
          <p:cNvPr id="10256" name="Group 45"/>
          <p:cNvGrpSpPr>
            <a:grpSpLocks/>
          </p:cNvGrpSpPr>
          <p:nvPr/>
        </p:nvGrpSpPr>
        <p:grpSpPr bwMode="auto">
          <a:xfrm>
            <a:off x="3151188" y="2532063"/>
            <a:ext cx="1958975" cy="1573212"/>
            <a:chOff x="1985" y="1417"/>
            <a:chExt cx="1234" cy="1060"/>
          </a:xfrm>
        </p:grpSpPr>
        <p:sp>
          <p:nvSpPr>
            <p:cNvPr id="10267" name="Freeform 46"/>
            <p:cNvSpPr>
              <a:spLocks/>
            </p:cNvSpPr>
            <p:nvPr/>
          </p:nvSpPr>
          <p:spPr bwMode="auto">
            <a:xfrm>
              <a:off x="2214" y="1417"/>
              <a:ext cx="908" cy="665"/>
            </a:xfrm>
            <a:custGeom>
              <a:avLst/>
              <a:gdLst>
                <a:gd name="T0" fmla="*/ 393 w 908"/>
                <a:gd name="T1" fmla="*/ 471 h 665"/>
                <a:gd name="T2" fmla="*/ 115 w 908"/>
                <a:gd name="T3" fmla="*/ 79 h 665"/>
                <a:gd name="T4" fmla="*/ 0 w 908"/>
                <a:gd name="T5" fmla="*/ 379 h 665"/>
                <a:gd name="T6" fmla="*/ 907 w 908"/>
                <a:gd name="T7" fmla="*/ 229 h 665"/>
                <a:gd name="T8" fmla="*/ 407 w 908"/>
                <a:gd name="T9" fmla="*/ 0 h 665"/>
                <a:gd name="T10" fmla="*/ 715 w 908"/>
                <a:gd name="T11" fmla="*/ 557 h 665"/>
                <a:gd name="T12" fmla="*/ 315 w 908"/>
                <a:gd name="T13" fmla="*/ 664 h 665"/>
                <a:gd name="T14" fmla="*/ 0 60000 65536"/>
                <a:gd name="T15" fmla="*/ 0 60000 65536"/>
                <a:gd name="T16" fmla="*/ 0 60000 65536"/>
                <a:gd name="T17" fmla="*/ 0 60000 65536"/>
                <a:gd name="T18" fmla="*/ 0 60000 65536"/>
                <a:gd name="T19" fmla="*/ 0 60000 65536"/>
                <a:gd name="T20" fmla="*/ 0 60000 65536"/>
                <a:gd name="T21" fmla="*/ 0 w 908"/>
                <a:gd name="T22" fmla="*/ 0 h 665"/>
                <a:gd name="T23" fmla="*/ 908 w 908"/>
                <a:gd name="T24" fmla="*/ 665 h 6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8" h="665">
                  <a:moveTo>
                    <a:pt x="393" y="471"/>
                  </a:moveTo>
                  <a:lnTo>
                    <a:pt x="115" y="79"/>
                  </a:lnTo>
                  <a:lnTo>
                    <a:pt x="0" y="379"/>
                  </a:lnTo>
                  <a:lnTo>
                    <a:pt x="907" y="229"/>
                  </a:lnTo>
                  <a:lnTo>
                    <a:pt x="407" y="0"/>
                  </a:lnTo>
                  <a:lnTo>
                    <a:pt x="715" y="557"/>
                  </a:lnTo>
                  <a:lnTo>
                    <a:pt x="315" y="664"/>
                  </a:lnTo>
                </a:path>
              </a:pathLst>
            </a:custGeom>
            <a:noFill/>
            <a:ln w="127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zh-TW" altLang="en-US"/>
            </a:p>
          </p:txBody>
        </p:sp>
        <p:sp>
          <p:nvSpPr>
            <p:cNvPr id="46" name="Rectangle 47"/>
            <p:cNvSpPr>
              <a:spLocks noChangeArrowheads="1"/>
            </p:cNvSpPr>
            <p:nvPr/>
          </p:nvSpPr>
          <p:spPr bwMode="auto">
            <a:xfrm>
              <a:off x="1985" y="2230"/>
              <a:ext cx="1234"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GL_LINE_STRIP</a:t>
              </a:r>
            </a:p>
          </p:txBody>
        </p:sp>
      </p:grpSp>
      <p:grpSp>
        <p:nvGrpSpPr>
          <p:cNvPr id="10257" name="Group 48"/>
          <p:cNvGrpSpPr>
            <a:grpSpLocks/>
          </p:cNvGrpSpPr>
          <p:nvPr/>
        </p:nvGrpSpPr>
        <p:grpSpPr bwMode="auto">
          <a:xfrm>
            <a:off x="2424113" y="4451350"/>
            <a:ext cx="1822450" cy="1138238"/>
            <a:chOff x="1666" y="2546"/>
            <a:chExt cx="1148" cy="767"/>
          </a:xfrm>
        </p:grpSpPr>
        <p:grpSp>
          <p:nvGrpSpPr>
            <p:cNvPr id="10263" name="Group 49"/>
            <p:cNvGrpSpPr>
              <a:grpSpLocks/>
            </p:cNvGrpSpPr>
            <p:nvPr/>
          </p:nvGrpSpPr>
          <p:grpSpPr bwMode="auto">
            <a:xfrm>
              <a:off x="1936" y="2546"/>
              <a:ext cx="730" cy="437"/>
              <a:chOff x="1936" y="2546"/>
              <a:chExt cx="730" cy="437"/>
            </a:xfrm>
          </p:grpSpPr>
          <p:sp>
            <p:nvSpPr>
              <p:cNvPr id="10265" name="Freeform 50"/>
              <p:cNvSpPr>
                <a:spLocks/>
              </p:cNvSpPr>
              <p:nvPr/>
            </p:nvSpPr>
            <p:spPr bwMode="auto">
              <a:xfrm>
                <a:off x="1936" y="2546"/>
                <a:ext cx="244" cy="187"/>
              </a:xfrm>
              <a:custGeom>
                <a:avLst/>
                <a:gdLst>
                  <a:gd name="T0" fmla="*/ 158 w 244"/>
                  <a:gd name="T1" fmla="*/ 0 h 187"/>
                  <a:gd name="T2" fmla="*/ 0 w 244"/>
                  <a:gd name="T3" fmla="*/ 171 h 187"/>
                  <a:gd name="T4" fmla="*/ 243 w 244"/>
                  <a:gd name="T5" fmla="*/ 186 h 187"/>
                  <a:gd name="T6" fmla="*/ 158 w 244"/>
                  <a:gd name="T7" fmla="*/ 0 h 187"/>
                  <a:gd name="T8" fmla="*/ 0 60000 65536"/>
                  <a:gd name="T9" fmla="*/ 0 60000 65536"/>
                  <a:gd name="T10" fmla="*/ 0 60000 65536"/>
                  <a:gd name="T11" fmla="*/ 0 60000 65536"/>
                  <a:gd name="T12" fmla="*/ 0 w 244"/>
                  <a:gd name="T13" fmla="*/ 0 h 187"/>
                  <a:gd name="T14" fmla="*/ 244 w 244"/>
                  <a:gd name="T15" fmla="*/ 187 h 187"/>
                </a:gdLst>
                <a:ahLst/>
                <a:cxnLst>
                  <a:cxn ang="T8">
                    <a:pos x="T0" y="T1"/>
                  </a:cxn>
                  <a:cxn ang="T9">
                    <a:pos x="T2" y="T3"/>
                  </a:cxn>
                  <a:cxn ang="T10">
                    <a:pos x="T4" y="T5"/>
                  </a:cxn>
                  <a:cxn ang="T11">
                    <a:pos x="T6" y="T7"/>
                  </a:cxn>
                </a:cxnLst>
                <a:rect l="T12" t="T13" r="T14" b="T15"/>
                <a:pathLst>
                  <a:path w="244" h="187">
                    <a:moveTo>
                      <a:pt x="158" y="0"/>
                    </a:moveTo>
                    <a:lnTo>
                      <a:pt x="0" y="171"/>
                    </a:lnTo>
                    <a:lnTo>
                      <a:pt x="243" y="186"/>
                    </a:lnTo>
                    <a:lnTo>
                      <a:pt x="158" y="0"/>
                    </a:lnTo>
                  </a:path>
                </a:pathLst>
              </a:custGeom>
              <a:solidFill>
                <a:schemeClr val="accent2"/>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zh-TW" altLang="en-US"/>
              </a:p>
            </p:txBody>
          </p:sp>
          <p:sp>
            <p:nvSpPr>
              <p:cNvPr id="10266" name="Freeform 51"/>
              <p:cNvSpPr>
                <a:spLocks/>
              </p:cNvSpPr>
              <p:nvPr/>
            </p:nvSpPr>
            <p:spPr bwMode="auto">
              <a:xfrm>
                <a:off x="2215" y="2696"/>
                <a:ext cx="451" cy="287"/>
              </a:xfrm>
              <a:custGeom>
                <a:avLst/>
                <a:gdLst>
                  <a:gd name="T0" fmla="*/ 129 w 451"/>
                  <a:gd name="T1" fmla="*/ 0 h 287"/>
                  <a:gd name="T2" fmla="*/ 0 w 451"/>
                  <a:gd name="T3" fmla="*/ 179 h 287"/>
                  <a:gd name="T4" fmla="*/ 450 w 451"/>
                  <a:gd name="T5" fmla="*/ 286 h 287"/>
                  <a:gd name="T6" fmla="*/ 129 w 451"/>
                  <a:gd name="T7" fmla="*/ 0 h 287"/>
                  <a:gd name="T8" fmla="*/ 0 60000 65536"/>
                  <a:gd name="T9" fmla="*/ 0 60000 65536"/>
                  <a:gd name="T10" fmla="*/ 0 60000 65536"/>
                  <a:gd name="T11" fmla="*/ 0 60000 65536"/>
                  <a:gd name="T12" fmla="*/ 0 w 451"/>
                  <a:gd name="T13" fmla="*/ 0 h 287"/>
                  <a:gd name="T14" fmla="*/ 451 w 451"/>
                  <a:gd name="T15" fmla="*/ 287 h 287"/>
                </a:gdLst>
                <a:ahLst/>
                <a:cxnLst>
                  <a:cxn ang="T8">
                    <a:pos x="T0" y="T1"/>
                  </a:cxn>
                  <a:cxn ang="T9">
                    <a:pos x="T2" y="T3"/>
                  </a:cxn>
                  <a:cxn ang="T10">
                    <a:pos x="T4" y="T5"/>
                  </a:cxn>
                  <a:cxn ang="T11">
                    <a:pos x="T6" y="T7"/>
                  </a:cxn>
                </a:cxnLst>
                <a:rect l="T12" t="T13" r="T14" b="T15"/>
                <a:pathLst>
                  <a:path w="451" h="287">
                    <a:moveTo>
                      <a:pt x="129" y="0"/>
                    </a:moveTo>
                    <a:lnTo>
                      <a:pt x="0" y="179"/>
                    </a:lnTo>
                    <a:lnTo>
                      <a:pt x="450" y="286"/>
                    </a:lnTo>
                    <a:lnTo>
                      <a:pt x="129" y="0"/>
                    </a:lnTo>
                  </a:path>
                </a:pathLst>
              </a:custGeom>
              <a:solidFill>
                <a:schemeClr val="accent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zh-TW" altLang="en-US"/>
              </a:p>
            </p:txBody>
          </p:sp>
        </p:grpSp>
        <p:sp>
          <p:nvSpPr>
            <p:cNvPr id="49" name="Rectangle 52"/>
            <p:cNvSpPr>
              <a:spLocks noChangeArrowheads="1"/>
            </p:cNvSpPr>
            <p:nvPr/>
          </p:nvSpPr>
          <p:spPr bwMode="auto">
            <a:xfrm>
              <a:off x="1666" y="3066"/>
              <a:ext cx="1148" cy="247"/>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GL_TRIANGLES</a:t>
              </a:r>
            </a:p>
          </p:txBody>
        </p:sp>
      </p:grpSp>
      <p:grpSp>
        <p:nvGrpSpPr>
          <p:cNvPr id="10258" name="Group 53"/>
          <p:cNvGrpSpPr>
            <a:grpSpLocks/>
          </p:cNvGrpSpPr>
          <p:nvPr/>
        </p:nvGrpSpPr>
        <p:grpSpPr bwMode="auto">
          <a:xfrm>
            <a:off x="5816600" y="4335463"/>
            <a:ext cx="1276350" cy="1606550"/>
            <a:chOff x="3680" y="2648"/>
            <a:chExt cx="804" cy="1083"/>
          </a:xfrm>
        </p:grpSpPr>
        <p:grpSp>
          <p:nvGrpSpPr>
            <p:cNvPr id="10259" name="Group 54"/>
            <p:cNvGrpSpPr>
              <a:grpSpLocks/>
            </p:cNvGrpSpPr>
            <p:nvPr/>
          </p:nvGrpSpPr>
          <p:grpSpPr bwMode="auto">
            <a:xfrm>
              <a:off x="3842" y="2648"/>
              <a:ext cx="484" cy="718"/>
              <a:chOff x="3842" y="2648"/>
              <a:chExt cx="484" cy="718"/>
            </a:xfrm>
          </p:grpSpPr>
          <p:sp>
            <p:nvSpPr>
              <p:cNvPr id="10261" name="Freeform 55"/>
              <p:cNvSpPr>
                <a:spLocks/>
              </p:cNvSpPr>
              <p:nvPr/>
            </p:nvSpPr>
            <p:spPr bwMode="auto">
              <a:xfrm>
                <a:off x="3842" y="2648"/>
                <a:ext cx="386" cy="337"/>
              </a:xfrm>
              <a:custGeom>
                <a:avLst/>
                <a:gdLst>
                  <a:gd name="T0" fmla="*/ 0 w 386"/>
                  <a:gd name="T1" fmla="*/ 239 h 337"/>
                  <a:gd name="T2" fmla="*/ 127 w 386"/>
                  <a:gd name="T3" fmla="*/ 0 h 337"/>
                  <a:gd name="T4" fmla="*/ 385 w 386"/>
                  <a:gd name="T5" fmla="*/ 102 h 337"/>
                  <a:gd name="T6" fmla="*/ 268 w 386"/>
                  <a:gd name="T7" fmla="*/ 336 h 337"/>
                  <a:gd name="T8" fmla="*/ 0 w 386"/>
                  <a:gd name="T9" fmla="*/ 239 h 337"/>
                  <a:gd name="T10" fmla="*/ 0 60000 65536"/>
                  <a:gd name="T11" fmla="*/ 0 60000 65536"/>
                  <a:gd name="T12" fmla="*/ 0 60000 65536"/>
                  <a:gd name="T13" fmla="*/ 0 60000 65536"/>
                  <a:gd name="T14" fmla="*/ 0 60000 65536"/>
                  <a:gd name="T15" fmla="*/ 0 w 386"/>
                  <a:gd name="T16" fmla="*/ 0 h 337"/>
                  <a:gd name="T17" fmla="*/ 386 w 386"/>
                  <a:gd name="T18" fmla="*/ 337 h 337"/>
                </a:gdLst>
                <a:ahLst/>
                <a:cxnLst>
                  <a:cxn ang="T10">
                    <a:pos x="T0" y="T1"/>
                  </a:cxn>
                  <a:cxn ang="T11">
                    <a:pos x="T2" y="T3"/>
                  </a:cxn>
                  <a:cxn ang="T12">
                    <a:pos x="T4" y="T5"/>
                  </a:cxn>
                  <a:cxn ang="T13">
                    <a:pos x="T6" y="T7"/>
                  </a:cxn>
                  <a:cxn ang="T14">
                    <a:pos x="T8" y="T9"/>
                  </a:cxn>
                </a:cxnLst>
                <a:rect l="T15" t="T16" r="T17" b="T18"/>
                <a:pathLst>
                  <a:path w="386" h="337">
                    <a:moveTo>
                      <a:pt x="0" y="239"/>
                    </a:moveTo>
                    <a:lnTo>
                      <a:pt x="127" y="0"/>
                    </a:lnTo>
                    <a:lnTo>
                      <a:pt x="385" y="102"/>
                    </a:lnTo>
                    <a:lnTo>
                      <a:pt x="268" y="336"/>
                    </a:lnTo>
                    <a:lnTo>
                      <a:pt x="0" y="239"/>
                    </a:lnTo>
                  </a:path>
                </a:pathLst>
              </a:custGeom>
              <a:solidFill>
                <a:schemeClr val="accent1"/>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zh-TW" altLang="en-US"/>
              </a:p>
            </p:txBody>
          </p:sp>
          <p:sp>
            <p:nvSpPr>
              <p:cNvPr id="10262" name="Freeform 56"/>
              <p:cNvSpPr>
                <a:spLocks/>
              </p:cNvSpPr>
              <p:nvPr/>
            </p:nvSpPr>
            <p:spPr bwMode="auto">
              <a:xfrm>
                <a:off x="3842" y="3140"/>
                <a:ext cx="484" cy="226"/>
              </a:xfrm>
              <a:custGeom>
                <a:avLst/>
                <a:gdLst>
                  <a:gd name="T0" fmla="*/ 0 w 484"/>
                  <a:gd name="T1" fmla="*/ 225 h 226"/>
                  <a:gd name="T2" fmla="*/ 83 w 484"/>
                  <a:gd name="T3" fmla="*/ 0 h 226"/>
                  <a:gd name="T4" fmla="*/ 483 w 484"/>
                  <a:gd name="T5" fmla="*/ 0 h 226"/>
                  <a:gd name="T6" fmla="*/ 444 w 484"/>
                  <a:gd name="T7" fmla="*/ 88 h 226"/>
                  <a:gd name="T8" fmla="*/ 0 w 484"/>
                  <a:gd name="T9" fmla="*/ 225 h 226"/>
                  <a:gd name="T10" fmla="*/ 0 60000 65536"/>
                  <a:gd name="T11" fmla="*/ 0 60000 65536"/>
                  <a:gd name="T12" fmla="*/ 0 60000 65536"/>
                  <a:gd name="T13" fmla="*/ 0 60000 65536"/>
                  <a:gd name="T14" fmla="*/ 0 60000 65536"/>
                  <a:gd name="T15" fmla="*/ 0 w 484"/>
                  <a:gd name="T16" fmla="*/ 0 h 226"/>
                  <a:gd name="T17" fmla="*/ 484 w 484"/>
                  <a:gd name="T18" fmla="*/ 226 h 226"/>
                </a:gdLst>
                <a:ahLst/>
                <a:cxnLst>
                  <a:cxn ang="T10">
                    <a:pos x="T0" y="T1"/>
                  </a:cxn>
                  <a:cxn ang="T11">
                    <a:pos x="T2" y="T3"/>
                  </a:cxn>
                  <a:cxn ang="T12">
                    <a:pos x="T4" y="T5"/>
                  </a:cxn>
                  <a:cxn ang="T13">
                    <a:pos x="T6" y="T7"/>
                  </a:cxn>
                  <a:cxn ang="T14">
                    <a:pos x="T8" y="T9"/>
                  </a:cxn>
                </a:cxnLst>
                <a:rect l="T15" t="T16" r="T17" b="T18"/>
                <a:pathLst>
                  <a:path w="484" h="226">
                    <a:moveTo>
                      <a:pt x="0" y="225"/>
                    </a:moveTo>
                    <a:lnTo>
                      <a:pt x="83" y="0"/>
                    </a:lnTo>
                    <a:lnTo>
                      <a:pt x="483" y="0"/>
                    </a:lnTo>
                    <a:lnTo>
                      <a:pt x="444" y="88"/>
                    </a:lnTo>
                    <a:lnTo>
                      <a:pt x="0" y="225"/>
                    </a:lnTo>
                  </a:path>
                </a:pathLst>
              </a:custGeom>
              <a:solidFill>
                <a:schemeClr val="accent2"/>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zh-TW" altLang="en-US"/>
              </a:p>
            </p:txBody>
          </p:sp>
        </p:grpSp>
        <p:sp>
          <p:nvSpPr>
            <p:cNvPr id="54" name="Rectangle 57"/>
            <p:cNvSpPr>
              <a:spLocks noChangeArrowheads="1"/>
            </p:cNvSpPr>
            <p:nvPr/>
          </p:nvSpPr>
          <p:spPr bwMode="auto">
            <a:xfrm>
              <a:off x="3680" y="3483"/>
              <a:ext cx="804" cy="248"/>
            </a:xfrm>
            <a:prstGeom prst="rect">
              <a:avLst/>
            </a:prstGeom>
            <a:noFill/>
            <a:ln w="9525">
              <a:noFill/>
              <a:miter lim="800000"/>
              <a:headEnd/>
              <a:tailEnd/>
            </a:ln>
            <a:effectLst/>
          </p:spPr>
          <p:txBody>
            <a:bodyPr wrap="none" lIns="92075" tIns="46038" rIns="92075" bIns="46038">
              <a:spAutoFit/>
            </a:bodyPr>
            <a:lstStyle/>
            <a:p>
              <a:pPr>
                <a:defRPr/>
              </a:pPr>
              <a:r>
                <a:rPr lang="en-US" altLang="zh-TW">
                  <a:effectLst>
                    <a:outerShdw blurRad="38100" dist="38100" dir="2700000" algn="tl">
                      <a:srgbClr val="1C1C1C"/>
                    </a:outerShdw>
                  </a:effectLst>
                  <a:latin typeface="Courier New" pitchFamily="49" charset="0"/>
                </a:rPr>
                <a:t>GL_QUADS</a:t>
              </a:r>
            </a:p>
          </p:txBody>
        </p:sp>
      </p:gr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a:spLocks noGrp="1"/>
          </p:cNvSpPr>
          <p:nvPr>
            <p:ph type="title"/>
          </p:nvPr>
        </p:nvSpPr>
        <p:spPr/>
        <p:txBody>
          <a:bodyPr/>
          <a:lstStyle/>
          <a:p>
            <a:r>
              <a:rPr lang="en-US" altLang="zh-TW" smtClean="0"/>
              <a:t>Immediate mode</a:t>
            </a:r>
            <a:endParaRPr lang="zh-TW" altLang="en-US" smtClean="0"/>
          </a:p>
        </p:txBody>
      </p:sp>
      <p:sp>
        <p:nvSpPr>
          <p:cNvPr id="11267" name="內容版面配置區 2"/>
          <p:cNvSpPr>
            <a:spLocks noGrp="1"/>
          </p:cNvSpPr>
          <p:nvPr>
            <p:ph idx="1"/>
          </p:nvPr>
        </p:nvSpPr>
        <p:spPr/>
        <p:txBody>
          <a:bodyPr/>
          <a:lstStyle/>
          <a:p>
            <a:pPr marL="0" indent="0">
              <a:buFontTx/>
              <a:buNone/>
            </a:pPr>
            <a:r>
              <a:rPr lang="en-US" altLang="zh-TW" smtClean="0"/>
              <a:t>glBegin(GLenum  mode);</a:t>
            </a:r>
          </a:p>
          <a:p>
            <a:pPr marL="0" indent="0">
              <a:buFontTx/>
              <a:buNone/>
            </a:pPr>
            <a:r>
              <a:rPr lang="en-US" altLang="zh-TW" smtClean="0"/>
              <a:t>	…</a:t>
            </a:r>
          </a:p>
          <a:p>
            <a:pPr marL="0" indent="0">
              <a:buFontTx/>
              <a:buNone/>
            </a:pPr>
            <a:r>
              <a:rPr lang="en-US" altLang="zh-TW" smtClean="0"/>
              <a:t>	glVertex3f(…);</a:t>
            </a:r>
          </a:p>
          <a:p>
            <a:pPr marL="0" indent="0">
              <a:buFontTx/>
              <a:buNone/>
            </a:pPr>
            <a:r>
              <a:rPr lang="en-US" altLang="zh-TW" smtClean="0"/>
              <a:t>	…</a:t>
            </a:r>
          </a:p>
          <a:p>
            <a:pPr marL="0" indent="0">
              <a:buFontTx/>
              <a:buNone/>
            </a:pPr>
            <a:r>
              <a:rPr lang="en-US" altLang="zh-TW" smtClean="0"/>
              <a:t>	…</a:t>
            </a:r>
          </a:p>
          <a:p>
            <a:pPr marL="0" indent="0">
              <a:buFontTx/>
              <a:buNone/>
            </a:pPr>
            <a:r>
              <a:rPr lang="en-US" altLang="zh-TW" smtClean="0"/>
              <a:t>glEnd();</a:t>
            </a:r>
            <a:endParaRPr lang="zh-TW" altLang="en-US" smtClean="0"/>
          </a:p>
        </p:txBody>
      </p:sp>
      <p:sp>
        <p:nvSpPr>
          <p:cNvPr id="6" name="文字方塊 5"/>
          <p:cNvSpPr txBox="1"/>
          <p:nvPr/>
        </p:nvSpPr>
        <p:spPr>
          <a:xfrm>
            <a:off x="5364163" y="1628775"/>
            <a:ext cx="1584325" cy="2308225"/>
          </a:xfrm>
          <a:prstGeom prst="rect">
            <a:avLst/>
          </a:prstGeom>
          <a:solidFill>
            <a:schemeClr val="accent1">
              <a:lumMod val="20000"/>
              <a:lumOff val="80000"/>
            </a:schemeClr>
          </a:solidFill>
          <a:ln>
            <a:solidFill>
              <a:schemeClr val="tx1"/>
            </a:solidFill>
          </a:ln>
        </p:spPr>
        <p:txBody>
          <a:bodyPr>
            <a:spAutoFit/>
          </a:bodyPr>
          <a:lstStyle/>
          <a:p>
            <a:pPr algn="ctr">
              <a:defRPr/>
            </a:pPr>
            <a:r>
              <a:rPr lang="en-US" altLang="zh-TW" dirty="0"/>
              <a:t>Application</a:t>
            </a:r>
          </a:p>
          <a:p>
            <a:pPr algn="ctr">
              <a:defRPr/>
            </a:pPr>
            <a:r>
              <a:rPr lang="en-US" altLang="zh-TW" dirty="0"/>
              <a:t>Client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7" name="文字方塊 6"/>
          <p:cNvSpPr txBox="1"/>
          <p:nvPr/>
        </p:nvSpPr>
        <p:spPr>
          <a:xfrm>
            <a:off x="7164388" y="1628775"/>
            <a:ext cx="1584325" cy="2308225"/>
          </a:xfrm>
          <a:prstGeom prst="rect">
            <a:avLst/>
          </a:prstGeom>
          <a:solidFill>
            <a:schemeClr val="accent3">
              <a:lumMod val="20000"/>
              <a:lumOff val="80000"/>
            </a:schemeClr>
          </a:solidFill>
          <a:ln>
            <a:solidFill>
              <a:schemeClr val="tx1"/>
            </a:solidFill>
          </a:ln>
        </p:spPr>
        <p:txBody>
          <a:bodyPr>
            <a:spAutoFit/>
          </a:bodyPr>
          <a:lstStyle/>
          <a:p>
            <a:pPr algn="ctr">
              <a:defRPr/>
            </a:pPr>
            <a:r>
              <a:rPr lang="en-US" altLang="zh-TW" dirty="0"/>
              <a:t>GPU</a:t>
            </a:r>
          </a:p>
          <a:p>
            <a:pPr algn="ctr">
              <a:defRPr/>
            </a:pPr>
            <a:r>
              <a:rPr lang="en-US" altLang="zh-TW" dirty="0"/>
              <a:t>Server side</a:t>
            </a:r>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en-US" altLang="zh-TW" dirty="0"/>
          </a:p>
          <a:p>
            <a:pPr algn="ctr">
              <a:defRPr/>
            </a:pPr>
            <a:endParaRPr lang="zh-TW" altLang="en-US" dirty="0"/>
          </a:p>
        </p:txBody>
      </p:sp>
      <p:sp>
        <p:nvSpPr>
          <p:cNvPr id="3" name="文字方塊 2"/>
          <p:cNvSpPr txBox="1"/>
          <p:nvPr/>
        </p:nvSpPr>
        <p:spPr>
          <a:xfrm>
            <a:off x="5435600" y="2492375"/>
            <a:ext cx="1439863" cy="1200150"/>
          </a:xfrm>
          <a:prstGeom prst="rect">
            <a:avLst/>
          </a:prstGeom>
          <a:solidFill>
            <a:schemeClr val="accent2">
              <a:lumMod val="20000"/>
              <a:lumOff val="80000"/>
            </a:schemeClr>
          </a:solidFill>
        </p:spPr>
        <p:txBody>
          <a:bodyPr>
            <a:spAutoFit/>
          </a:bodyPr>
          <a:lstStyle/>
          <a:p>
            <a:pPr>
              <a:defRPr/>
            </a:pPr>
            <a:r>
              <a:rPr lang="en-US" altLang="zh-TW" dirty="0" err="1"/>
              <a:t>glBegin</a:t>
            </a:r>
            <a:r>
              <a:rPr lang="en-US" altLang="zh-TW" dirty="0"/>
              <a:t>();</a:t>
            </a:r>
          </a:p>
          <a:p>
            <a:pPr>
              <a:defRPr/>
            </a:pPr>
            <a:r>
              <a:rPr lang="en-US" altLang="zh-TW" dirty="0"/>
              <a:t>…</a:t>
            </a:r>
          </a:p>
          <a:p>
            <a:pPr>
              <a:defRPr/>
            </a:pPr>
            <a:endParaRPr lang="en-US" altLang="zh-TW" dirty="0"/>
          </a:p>
          <a:p>
            <a:pPr>
              <a:defRPr/>
            </a:pPr>
            <a:r>
              <a:rPr lang="en-US" altLang="zh-TW" dirty="0" err="1"/>
              <a:t>glEnd</a:t>
            </a:r>
            <a:r>
              <a:rPr lang="en-US" altLang="zh-TW" dirty="0"/>
              <a:t>();</a:t>
            </a:r>
            <a:endParaRPr lang="zh-TW" alt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smtClean="0"/>
              <a:t>Display lists</a:t>
            </a:r>
            <a:endParaRPr lang="zh-TW" altLang="en-US" smtClean="0"/>
          </a:p>
        </p:txBody>
      </p:sp>
      <p:sp>
        <p:nvSpPr>
          <p:cNvPr id="4" name="內容版面配置區 3"/>
          <p:cNvSpPr>
            <a:spLocks noGrp="1"/>
          </p:cNvSpPr>
          <p:nvPr>
            <p:ph sz="half" idx="1"/>
          </p:nvPr>
        </p:nvSpPr>
        <p:spPr/>
        <p:txBody>
          <a:bodyPr rtlCol="0">
            <a:normAutofit/>
          </a:bodyPr>
          <a:lstStyle/>
          <a:p>
            <a:pPr fontAlgn="auto">
              <a:spcAft>
                <a:spcPts val="0"/>
              </a:spcAft>
              <a:buFont typeface="Arial" panose="020B0604020202020204" pitchFamily="34" charset="0"/>
              <a:buChar char="•"/>
              <a:defRPr/>
            </a:pPr>
            <a:r>
              <a:rPr lang="en-US" altLang="zh-TW" b="1" dirty="0" smtClean="0"/>
              <a:t>Preprocess</a:t>
            </a:r>
          </a:p>
          <a:p>
            <a:pPr fontAlgn="auto">
              <a:spcAft>
                <a:spcPts val="0"/>
              </a:spcAft>
              <a:buFont typeface="Arial" panose="020B0604020202020204" pitchFamily="34" charset="0"/>
              <a:buChar char="•"/>
              <a:defRPr/>
            </a:pPr>
            <a:endParaRPr lang="en-US" altLang="zh-TW" b="1" dirty="0" smtClean="0"/>
          </a:p>
          <a:p>
            <a:pPr marL="0" indent="0" fontAlgn="auto">
              <a:spcAft>
                <a:spcPts val="0"/>
              </a:spcAft>
              <a:buFont typeface="Arial" charset="0"/>
              <a:buNone/>
              <a:defRPr/>
            </a:pPr>
            <a:r>
              <a:rPr lang="en-US" altLang="zh-TW" dirty="0" err="1" smtClean="0"/>
              <a:t>Gluint</a:t>
            </a:r>
            <a:r>
              <a:rPr lang="en-US" altLang="zh-TW" dirty="0" smtClean="0"/>
              <a:t> </a:t>
            </a:r>
            <a:r>
              <a:rPr lang="en-US" altLang="zh-TW" dirty="0" err="1" smtClean="0">
                <a:solidFill>
                  <a:srgbClr val="0070C0"/>
                </a:solidFill>
              </a:rPr>
              <a:t>mylist</a:t>
            </a:r>
            <a:r>
              <a:rPr lang="en-US" altLang="zh-TW" dirty="0" smtClean="0"/>
              <a:t>;</a:t>
            </a:r>
          </a:p>
          <a:p>
            <a:pPr marL="0" indent="0" fontAlgn="auto">
              <a:spcAft>
                <a:spcPts val="0"/>
              </a:spcAft>
              <a:buFont typeface="Arial" charset="0"/>
              <a:buNone/>
              <a:defRPr/>
            </a:pPr>
            <a:r>
              <a:rPr lang="en-US" altLang="zh-TW" dirty="0" err="1" smtClean="0">
                <a:solidFill>
                  <a:srgbClr val="FF0000"/>
                </a:solidFill>
              </a:rPr>
              <a:t>glNewList</a:t>
            </a:r>
            <a:r>
              <a:rPr lang="en-US" altLang="zh-TW" dirty="0" smtClean="0"/>
              <a:t>(</a:t>
            </a:r>
            <a:r>
              <a:rPr lang="en-US" altLang="zh-TW" dirty="0" err="1" smtClean="0">
                <a:solidFill>
                  <a:srgbClr val="0070C0"/>
                </a:solidFill>
              </a:rPr>
              <a:t>mylist</a:t>
            </a:r>
            <a:r>
              <a:rPr lang="en-US" altLang="zh-TW" dirty="0" smtClean="0"/>
              <a:t>, GL_COMPILE);</a:t>
            </a:r>
          </a:p>
          <a:p>
            <a:pPr marL="0" indent="0" fontAlgn="auto">
              <a:spcAft>
                <a:spcPts val="0"/>
              </a:spcAft>
              <a:buFont typeface="Arial" charset="0"/>
              <a:buNone/>
              <a:defRPr/>
            </a:pPr>
            <a:r>
              <a:rPr lang="en-US" altLang="zh-TW" dirty="0"/>
              <a:t>	</a:t>
            </a:r>
            <a:r>
              <a:rPr lang="en-US" altLang="zh-TW" dirty="0" smtClean="0"/>
              <a:t>some </a:t>
            </a:r>
            <a:r>
              <a:rPr lang="en-US" altLang="zh-TW" dirty="0" err="1" smtClean="0"/>
              <a:t>glcode</a:t>
            </a:r>
            <a:endParaRPr lang="en-US" altLang="zh-TW" dirty="0" smtClean="0"/>
          </a:p>
          <a:p>
            <a:pPr marL="0" indent="0" fontAlgn="auto">
              <a:spcAft>
                <a:spcPts val="0"/>
              </a:spcAft>
              <a:buFont typeface="Arial" charset="0"/>
              <a:buNone/>
              <a:defRPr/>
            </a:pPr>
            <a:r>
              <a:rPr lang="en-US" altLang="zh-TW" dirty="0" err="1" smtClean="0">
                <a:solidFill>
                  <a:srgbClr val="FF0000"/>
                </a:solidFill>
              </a:rPr>
              <a:t>glEndList</a:t>
            </a:r>
            <a:r>
              <a:rPr lang="en-US" altLang="zh-TW" dirty="0" smtClean="0"/>
              <a:t>();</a:t>
            </a:r>
            <a:endParaRPr lang="zh-TW" altLang="en-US" dirty="0"/>
          </a:p>
        </p:txBody>
      </p:sp>
      <p:sp>
        <p:nvSpPr>
          <p:cNvPr id="12292" name="內容版面配置區 4"/>
          <p:cNvSpPr>
            <a:spLocks noGrp="1"/>
          </p:cNvSpPr>
          <p:nvPr>
            <p:ph sz="half" idx="2"/>
          </p:nvPr>
        </p:nvSpPr>
        <p:spPr/>
        <p:txBody>
          <a:bodyPr/>
          <a:lstStyle/>
          <a:p>
            <a:r>
              <a:rPr lang="en-US" altLang="zh-TW" b="1" smtClean="0"/>
              <a:t>Display</a:t>
            </a:r>
          </a:p>
          <a:p>
            <a:endParaRPr lang="en-US" altLang="zh-TW" smtClean="0"/>
          </a:p>
          <a:p>
            <a:r>
              <a:rPr lang="en-US" altLang="zh-TW" smtClean="0"/>
              <a:t>glCallList(</a:t>
            </a:r>
            <a:r>
              <a:rPr lang="en-US" altLang="zh-TW" smtClean="0">
                <a:solidFill>
                  <a:srgbClr val="0070C0"/>
                </a:solidFill>
              </a:rPr>
              <a:t>mylist</a:t>
            </a:r>
            <a:r>
              <a:rPr lang="en-US" altLang="zh-TW" smtClean="0"/>
              <a:t>);</a:t>
            </a:r>
            <a:endParaRPr lang="zh-TW" altLang="en-US" smtClean="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標題 4"/>
          <p:cNvSpPr>
            <a:spLocks noGrp="1"/>
          </p:cNvSpPr>
          <p:nvPr>
            <p:ph type="title"/>
          </p:nvPr>
        </p:nvSpPr>
        <p:spPr/>
        <p:txBody>
          <a:bodyPr/>
          <a:lstStyle/>
          <a:p>
            <a:r>
              <a:rPr lang="en-US" altLang="zh-TW" smtClean="0"/>
              <a:t>Vertex Arrays</a:t>
            </a:r>
            <a:endParaRPr lang="zh-TW" altLang="en-US" smtClean="0"/>
          </a:p>
        </p:txBody>
      </p:sp>
      <p:sp>
        <p:nvSpPr>
          <p:cNvPr id="13315" name="內容版面配置區 5"/>
          <p:cNvSpPr>
            <a:spLocks noGrp="1"/>
          </p:cNvSpPr>
          <p:nvPr>
            <p:ph idx="1"/>
          </p:nvPr>
        </p:nvSpPr>
        <p:spPr/>
        <p:txBody>
          <a:bodyPr/>
          <a:lstStyle/>
          <a:p>
            <a:r>
              <a:rPr lang="en-US" altLang="zh-TW" sz="2800" smtClean="0"/>
              <a:t>void </a:t>
            </a:r>
            <a:r>
              <a:rPr lang="en-US" altLang="zh-TW" sz="2800" smtClean="0">
                <a:solidFill>
                  <a:srgbClr val="FF0000"/>
                </a:solidFill>
              </a:rPr>
              <a:t>glVertexPointer</a:t>
            </a:r>
            <a:r>
              <a:rPr lang="en-US" altLang="zh-TW" sz="2800" smtClean="0"/>
              <a:t>(GLint  </a:t>
            </a:r>
            <a:r>
              <a:rPr lang="en-US" altLang="zh-TW" sz="2800" smtClean="0">
                <a:solidFill>
                  <a:srgbClr val="7030A0"/>
                </a:solidFill>
              </a:rPr>
              <a:t>size</a:t>
            </a:r>
            <a:r>
              <a:rPr lang="en-US" altLang="zh-TW" sz="2800" smtClean="0"/>
              <a:t>,  GLenum  </a:t>
            </a:r>
            <a:r>
              <a:rPr lang="en-US" altLang="zh-TW" sz="2800" smtClean="0">
                <a:solidFill>
                  <a:srgbClr val="7030A0"/>
                </a:solidFill>
              </a:rPr>
              <a:t>type</a:t>
            </a:r>
            <a:r>
              <a:rPr lang="en-US" altLang="zh-TW" sz="2800" smtClean="0"/>
              <a:t>,  GLsizei  </a:t>
            </a:r>
            <a:r>
              <a:rPr lang="en-US" altLang="zh-TW" sz="2800" smtClean="0">
                <a:solidFill>
                  <a:srgbClr val="7030A0"/>
                </a:solidFill>
              </a:rPr>
              <a:t>stride</a:t>
            </a:r>
            <a:r>
              <a:rPr lang="en-US" altLang="zh-TW" sz="2800" smtClean="0"/>
              <a:t>,  const GLvoid *  </a:t>
            </a:r>
            <a:r>
              <a:rPr lang="en-US" altLang="zh-TW" sz="2800" smtClean="0">
                <a:solidFill>
                  <a:srgbClr val="7030A0"/>
                </a:solidFill>
              </a:rPr>
              <a:t>pointer</a:t>
            </a:r>
            <a:r>
              <a:rPr lang="en-US" altLang="zh-TW" sz="2800" smtClean="0"/>
              <a:t>);</a:t>
            </a:r>
          </a:p>
          <a:p>
            <a:pPr lvl="1"/>
            <a:r>
              <a:rPr lang="en-US" altLang="zh-TW" sz="2400" smtClean="0"/>
              <a:t>define an array of vertex data</a:t>
            </a:r>
          </a:p>
          <a:p>
            <a:endParaRPr lang="en-US" altLang="zh-TW" sz="2800" smtClean="0"/>
          </a:p>
          <a:p>
            <a:r>
              <a:rPr lang="en-US" altLang="zh-TW" sz="2800" smtClean="0"/>
              <a:t>void </a:t>
            </a:r>
            <a:r>
              <a:rPr lang="en-US" altLang="zh-TW" sz="2800" smtClean="0">
                <a:solidFill>
                  <a:srgbClr val="FF0000"/>
                </a:solidFill>
              </a:rPr>
              <a:t>glDrawArrays</a:t>
            </a:r>
            <a:r>
              <a:rPr lang="en-US" altLang="zh-TW" sz="2800" smtClean="0"/>
              <a:t>(GLenum  </a:t>
            </a:r>
            <a:r>
              <a:rPr lang="en-US" altLang="zh-TW" sz="2800" smtClean="0">
                <a:solidFill>
                  <a:srgbClr val="7030A0"/>
                </a:solidFill>
              </a:rPr>
              <a:t>mode</a:t>
            </a:r>
            <a:r>
              <a:rPr lang="en-US" altLang="zh-TW" sz="2800" smtClean="0"/>
              <a:t>,  GLint  </a:t>
            </a:r>
            <a:r>
              <a:rPr lang="en-US" altLang="zh-TW" sz="2800" smtClean="0">
                <a:solidFill>
                  <a:srgbClr val="7030A0"/>
                </a:solidFill>
              </a:rPr>
              <a:t>first</a:t>
            </a:r>
            <a:r>
              <a:rPr lang="en-US" altLang="zh-TW" sz="2800" smtClean="0"/>
              <a:t>,  GLsizei  </a:t>
            </a:r>
            <a:r>
              <a:rPr lang="en-US" altLang="zh-TW" sz="2800" smtClean="0">
                <a:solidFill>
                  <a:srgbClr val="7030A0"/>
                </a:solidFill>
              </a:rPr>
              <a:t>count</a:t>
            </a:r>
            <a:r>
              <a:rPr lang="en-US" altLang="zh-TW" sz="2800" smtClean="0"/>
              <a:t>);</a:t>
            </a:r>
          </a:p>
          <a:p>
            <a:pPr lvl="1"/>
            <a:r>
              <a:rPr lang="en-US" altLang="zh-TW" sz="2400" smtClean="0"/>
              <a:t>render primitives from array data</a:t>
            </a:r>
            <a:endParaRPr lang="zh-TW" altLang="en-US" sz="2400" smtClean="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標題 1"/>
          <p:cNvSpPr>
            <a:spLocks noGrp="1"/>
          </p:cNvSpPr>
          <p:nvPr>
            <p:ph type="title"/>
          </p:nvPr>
        </p:nvSpPr>
        <p:spPr/>
        <p:txBody>
          <a:bodyPr/>
          <a:lstStyle/>
          <a:p>
            <a:r>
              <a:rPr lang="en-US" altLang="zh-TW" smtClean="0"/>
              <a:t>Vertex Arrays- example</a:t>
            </a:r>
            <a:endParaRPr lang="zh-TW" altLang="en-US" smtClean="0"/>
          </a:p>
        </p:txBody>
      </p:sp>
      <p:sp>
        <p:nvSpPr>
          <p:cNvPr id="31747" name="內容版面配置區 2"/>
          <p:cNvSpPr>
            <a:spLocks noGrp="1"/>
          </p:cNvSpPr>
          <p:nvPr>
            <p:ph idx="1"/>
          </p:nvPr>
        </p:nvSpPr>
        <p:spPr/>
        <p:txBody>
          <a:bodyPr rtlCol="0">
            <a:normAutofit/>
          </a:bodyPr>
          <a:lstStyle/>
          <a:p>
            <a:pPr marL="0" indent="0" fontAlgn="auto">
              <a:spcAft>
                <a:spcPts val="0"/>
              </a:spcAft>
              <a:buFontTx/>
              <a:buNone/>
              <a:defRPr/>
            </a:pPr>
            <a:r>
              <a:rPr lang="en-US" altLang="zh-TW" sz="2800" dirty="0" err="1" smtClean="0"/>
              <a:t>const</a:t>
            </a:r>
            <a:r>
              <a:rPr lang="en-US" altLang="zh-TW" sz="2800" dirty="0" smtClean="0"/>
              <a:t> </a:t>
            </a:r>
            <a:r>
              <a:rPr lang="en-US" altLang="zh-TW" sz="2800" dirty="0" err="1" smtClean="0"/>
              <a:t>int</a:t>
            </a:r>
            <a:r>
              <a:rPr lang="en-US" altLang="zh-TW" sz="2800" dirty="0" smtClean="0"/>
              <a:t> </a:t>
            </a:r>
            <a:r>
              <a:rPr lang="en-US" altLang="zh-TW" sz="2800" dirty="0" smtClean="0">
                <a:solidFill>
                  <a:srgbClr val="0070C0"/>
                </a:solidFill>
              </a:rPr>
              <a:t>SMALL_STAR</a:t>
            </a:r>
            <a:r>
              <a:rPr lang="en-US" altLang="zh-TW" sz="2800" dirty="0" smtClean="0"/>
              <a:t>=100;</a:t>
            </a:r>
          </a:p>
          <a:p>
            <a:pPr marL="0" indent="0" fontAlgn="auto">
              <a:spcAft>
                <a:spcPts val="0"/>
              </a:spcAft>
              <a:buFontTx/>
              <a:buNone/>
              <a:defRPr/>
            </a:pPr>
            <a:r>
              <a:rPr lang="en-US" altLang="zh-TW" sz="2800" dirty="0" err="1" smtClean="0"/>
              <a:t>Glfloat</a:t>
            </a:r>
            <a:r>
              <a:rPr lang="en-US" altLang="zh-TW" sz="2800" dirty="0" smtClean="0"/>
              <a:t> </a:t>
            </a:r>
            <a:r>
              <a:rPr lang="en-US" altLang="zh-TW" sz="2800" dirty="0" err="1" smtClean="0">
                <a:solidFill>
                  <a:schemeClr val="accent6">
                    <a:lumMod val="50000"/>
                  </a:schemeClr>
                </a:solidFill>
              </a:rPr>
              <a:t>vSmallStars</a:t>
            </a:r>
            <a:r>
              <a:rPr lang="en-US" altLang="zh-TW" sz="2800" dirty="0" smtClean="0"/>
              <a:t>[</a:t>
            </a:r>
            <a:r>
              <a:rPr lang="en-US" altLang="zh-TW" sz="2800" dirty="0" smtClean="0">
                <a:solidFill>
                  <a:srgbClr val="0070C0"/>
                </a:solidFill>
              </a:rPr>
              <a:t>SMALL_STAR*2</a:t>
            </a:r>
            <a:r>
              <a:rPr lang="en-US" altLang="zh-TW" sz="2800" dirty="0" smtClean="0"/>
              <a:t>];</a:t>
            </a:r>
          </a:p>
          <a:p>
            <a:pPr marL="0" indent="0" fontAlgn="auto">
              <a:spcAft>
                <a:spcPts val="0"/>
              </a:spcAft>
              <a:buFontTx/>
              <a:buNone/>
              <a:defRPr/>
            </a:pPr>
            <a:r>
              <a:rPr lang="en-US" altLang="zh-TW" sz="2800" dirty="0" smtClean="0">
                <a:solidFill>
                  <a:srgbClr val="00B050"/>
                </a:solidFill>
              </a:rPr>
              <a:t>//assign position into </a:t>
            </a:r>
            <a:r>
              <a:rPr lang="en-US" altLang="zh-TW" sz="2800" dirty="0" err="1" smtClean="0">
                <a:solidFill>
                  <a:srgbClr val="00B050"/>
                </a:solidFill>
              </a:rPr>
              <a:t>vSmallStars</a:t>
            </a:r>
            <a:endParaRPr lang="en-US" altLang="zh-TW" sz="2800" dirty="0" smtClean="0">
              <a:solidFill>
                <a:srgbClr val="00B050"/>
              </a:solidFill>
            </a:endParaRPr>
          </a:p>
          <a:p>
            <a:pPr marL="0" indent="0" fontAlgn="auto">
              <a:spcAft>
                <a:spcPts val="0"/>
              </a:spcAft>
              <a:buFontTx/>
              <a:buNone/>
              <a:defRPr/>
            </a:pPr>
            <a:r>
              <a:rPr lang="en-US" altLang="zh-TW" sz="2800" dirty="0" smtClean="0"/>
              <a:t>…</a:t>
            </a:r>
          </a:p>
          <a:p>
            <a:pPr marL="0" indent="0" fontAlgn="auto">
              <a:spcAft>
                <a:spcPts val="0"/>
              </a:spcAft>
              <a:buFontTx/>
              <a:buNone/>
              <a:defRPr/>
            </a:pPr>
            <a:endParaRPr lang="en-US" altLang="zh-TW" sz="2800" dirty="0" smtClean="0"/>
          </a:p>
          <a:p>
            <a:pPr marL="0" indent="0" fontAlgn="auto">
              <a:spcAft>
                <a:spcPts val="0"/>
              </a:spcAft>
              <a:buFontTx/>
              <a:buNone/>
              <a:defRPr/>
            </a:pPr>
            <a:r>
              <a:rPr lang="en-US" altLang="zh-TW" sz="2800" dirty="0" err="1" smtClean="0">
                <a:solidFill>
                  <a:srgbClr val="FF0000"/>
                </a:solidFill>
              </a:rPr>
              <a:t>glEnableClientState</a:t>
            </a:r>
            <a:r>
              <a:rPr lang="en-US" altLang="zh-TW" sz="2800" dirty="0" smtClean="0"/>
              <a:t>(GL_VERTEX_ARRAY);</a:t>
            </a:r>
          </a:p>
          <a:p>
            <a:pPr marL="0" indent="0" fontAlgn="auto">
              <a:spcAft>
                <a:spcPts val="0"/>
              </a:spcAft>
              <a:buFontTx/>
              <a:buNone/>
              <a:defRPr/>
            </a:pPr>
            <a:r>
              <a:rPr lang="en-US" altLang="zh-TW" sz="2800" dirty="0" err="1" smtClean="0">
                <a:solidFill>
                  <a:srgbClr val="FF0000"/>
                </a:solidFill>
              </a:rPr>
              <a:t>glVertexPointer</a:t>
            </a:r>
            <a:r>
              <a:rPr lang="en-US" altLang="zh-TW" sz="2800" dirty="0" smtClean="0"/>
              <a:t>(2, GL_FLOAT, 0, </a:t>
            </a:r>
            <a:r>
              <a:rPr lang="en-US" altLang="zh-TW" sz="2800" dirty="0" err="1" smtClean="0">
                <a:solidFill>
                  <a:schemeClr val="accent6">
                    <a:lumMod val="50000"/>
                  </a:schemeClr>
                </a:solidFill>
              </a:rPr>
              <a:t>vSmallStars</a:t>
            </a:r>
            <a:r>
              <a:rPr lang="en-US" altLang="zh-TW" sz="2800" dirty="0" smtClean="0"/>
              <a:t>);</a:t>
            </a:r>
          </a:p>
          <a:p>
            <a:pPr marL="0" indent="0" fontAlgn="auto">
              <a:spcAft>
                <a:spcPts val="0"/>
              </a:spcAft>
              <a:buFontTx/>
              <a:buNone/>
              <a:defRPr/>
            </a:pPr>
            <a:r>
              <a:rPr lang="en-US" altLang="zh-TW" sz="2800" dirty="0" err="1" smtClean="0">
                <a:solidFill>
                  <a:srgbClr val="FF0000"/>
                </a:solidFill>
              </a:rPr>
              <a:t>glDrawArrays</a:t>
            </a:r>
            <a:r>
              <a:rPr lang="en-US" altLang="zh-TW" sz="2800" dirty="0" smtClean="0"/>
              <a:t>(GL_POINTS, 0</a:t>
            </a:r>
            <a:r>
              <a:rPr lang="en-US" altLang="zh-TW" sz="2800" smtClean="0"/>
              <a:t>, </a:t>
            </a:r>
            <a:r>
              <a:rPr lang="en-US" altLang="zh-TW" sz="2800" smtClean="0">
                <a:solidFill>
                  <a:srgbClr val="0070C0"/>
                </a:solidFill>
              </a:rPr>
              <a:t>SMALL_STAR</a:t>
            </a:r>
            <a:r>
              <a:rPr lang="en-US" altLang="zh-TW" sz="2800" smtClean="0"/>
              <a:t>);</a:t>
            </a:r>
            <a:endParaRPr lang="zh-TW" altLang="en-US" sz="2800" dirty="0" smtClean="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rtlCol="0">
            <a:normAutofit/>
          </a:bodyPr>
          <a:lstStyle/>
          <a:p>
            <a:pPr fontAlgn="auto">
              <a:spcAft>
                <a:spcPts val="0"/>
              </a:spcAft>
              <a:defRPr/>
            </a:pPr>
            <a:r>
              <a:rPr lang="en-US" altLang="zh-TW" dirty="0" smtClean="0"/>
              <a:t>After OpenGL 3.3</a:t>
            </a:r>
            <a:endParaRPr lang="zh-TW" altLang="en-US" dirty="0" smtClean="0"/>
          </a:p>
        </p:txBody>
      </p:sp>
      <p:sp>
        <p:nvSpPr>
          <p:cNvPr id="5" name="文字版面配置區 4"/>
          <p:cNvSpPr>
            <a:spLocks noGrp="1"/>
          </p:cNvSpPr>
          <p:nvPr>
            <p:ph type="body" idx="1"/>
          </p:nvPr>
        </p:nvSpPr>
        <p:spPr/>
        <p:txBody>
          <a:bodyPr rtlCol="0">
            <a:normAutofit/>
          </a:bodyPr>
          <a:lstStyle/>
          <a:p>
            <a:pPr fontAlgn="auto">
              <a:spcAft>
                <a:spcPts val="0"/>
              </a:spcAft>
              <a:buFont typeface="Arial" panose="020B0604020202020204" pitchFamily="34" charset="0"/>
              <a:buNone/>
              <a:defRPr/>
            </a:pPr>
            <a:endParaRPr lang="zh-TW" altLang="en-US" smtClean="0"/>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標題 1"/>
          <p:cNvSpPr>
            <a:spLocks noGrp="1"/>
          </p:cNvSpPr>
          <p:nvPr>
            <p:ph type="title"/>
          </p:nvPr>
        </p:nvSpPr>
        <p:spPr>
          <a:xfrm>
            <a:off x="457200" y="274638"/>
            <a:ext cx="7499350" cy="1143000"/>
          </a:xfrm>
        </p:spPr>
        <p:txBody>
          <a:bodyPr/>
          <a:lstStyle/>
          <a:p>
            <a:r>
              <a:rPr lang="en-US" altLang="zh-TW" smtClean="0"/>
              <a:t>Vertex Array Object (VAO)</a:t>
            </a:r>
            <a:endParaRPr lang="zh-TW" altLang="en-US" smtClean="0"/>
          </a:p>
        </p:txBody>
      </p:sp>
      <p:sp>
        <p:nvSpPr>
          <p:cNvPr id="16387" name="內容版面配置區 2"/>
          <p:cNvSpPr>
            <a:spLocks noGrp="1"/>
          </p:cNvSpPr>
          <p:nvPr>
            <p:ph idx="1"/>
          </p:nvPr>
        </p:nvSpPr>
        <p:spPr/>
        <p:txBody>
          <a:bodyPr/>
          <a:lstStyle/>
          <a:p>
            <a:r>
              <a:rPr lang="en-US" altLang="zh-TW" smtClean="0"/>
              <a:t>In modern OpenGL, VAO with VBO</a:t>
            </a:r>
            <a:r>
              <a:rPr lang="zh-TW" altLang="en-US" smtClean="0"/>
              <a:t> </a:t>
            </a:r>
            <a:r>
              <a:rPr lang="en-US" altLang="zh-TW" smtClean="0"/>
              <a:t>is the main way to render primitive.</a:t>
            </a:r>
          </a:p>
          <a:p>
            <a:endParaRPr lang="en-US" altLang="zh-TW" smtClean="0"/>
          </a:p>
          <a:p>
            <a:r>
              <a:rPr lang="en-US" altLang="zh-TW" smtClean="0"/>
              <a:t>A </a:t>
            </a:r>
            <a:r>
              <a:rPr lang="en-US" altLang="zh-TW" smtClean="0">
                <a:solidFill>
                  <a:srgbClr val="FF0000"/>
                </a:solidFill>
              </a:rPr>
              <a:t>VAO</a:t>
            </a:r>
            <a:r>
              <a:rPr lang="en-US" altLang="zh-TW" smtClean="0"/>
              <a:t> is an OpenGL Object that encapsulates all of the state needed to specify vertex data. Note that VAOs do not </a:t>
            </a:r>
            <a:r>
              <a:rPr lang="en-US" altLang="zh-TW" i="1" smtClean="0"/>
              <a:t>contain</a:t>
            </a:r>
            <a:r>
              <a:rPr lang="en-US" altLang="zh-TW" smtClean="0"/>
              <a:t> the arrays themselves; the arrays are stored in </a:t>
            </a:r>
            <a:r>
              <a:rPr lang="en-US" altLang="zh-TW" smtClean="0">
                <a:hlinkClick r:id="rId3" tooltip="Buffer Object"/>
              </a:rPr>
              <a:t>Buffer Objects</a:t>
            </a:r>
            <a:endParaRPr lang="zh-TW" altLang="en-US" smtClean="0"/>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2218</TotalTime>
  <Words>438</Words>
  <Application>Microsoft Office PowerPoint</Application>
  <PresentationFormat>如螢幕大小 (4:3)</PresentationFormat>
  <Paragraphs>192</Paragraphs>
  <Slides>12</Slides>
  <Notes>7</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12</vt:i4>
      </vt:variant>
    </vt:vector>
  </HeadingPairs>
  <TitlesOfParts>
    <vt:vector size="19" baseType="lpstr">
      <vt:lpstr>新細明體</vt:lpstr>
      <vt:lpstr>標楷體</vt:lpstr>
      <vt:lpstr>Arial</vt:lpstr>
      <vt:lpstr>Calibri</vt:lpstr>
      <vt:lpstr>Courier New</vt:lpstr>
      <vt:lpstr>Times New Roman</vt:lpstr>
      <vt:lpstr>Office 佈景主題</vt:lpstr>
      <vt:lpstr>Computer Graphics Vertex Array Object</vt:lpstr>
      <vt:lpstr>Bottleneck in rendering</vt:lpstr>
      <vt:lpstr>OpenGL Geometric Primitives</vt:lpstr>
      <vt:lpstr>Immediate mode</vt:lpstr>
      <vt:lpstr>Display lists</vt:lpstr>
      <vt:lpstr>Vertex Arrays</vt:lpstr>
      <vt:lpstr>Vertex Arrays- example</vt:lpstr>
      <vt:lpstr>After OpenGL 3.3</vt:lpstr>
      <vt:lpstr>Vertex Array Object (VAO)</vt:lpstr>
      <vt:lpstr>VAO – triangle example</vt:lpstr>
      <vt:lpstr>PowerPoint 簡報</vt:lpstr>
      <vt:lpstr>VAO in display()</vt:lpstr>
    </vt:vector>
  </TitlesOfParts>
  <Company>NCCU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Ming-Te Chi</dc:creator>
  <cp:lastModifiedBy>dodowell Chi</cp:lastModifiedBy>
  <cp:revision>82</cp:revision>
  <dcterms:created xsi:type="dcterms:W3CDTF">2010-08-04T16:26:51Z</dcterms:created>
  <dcterms:modified xsi:type="dcterms:W3CDTF">2016-10-05T02:32:57Z</dcterms:modified>
</cp:coreProperties>
</file>