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11"/>
  </p:notesMasterIdLst>
  <p:handoutMasterIdLst>
    <p:handoutMasterId r:id="rId112"/>
  </p:handoutMasterIdLst>
  <p:sldIdLst>
    <p:sldId id="329" r:id="rId2"/>
    <p:sldId id="331" r:id="rId3"/>
    <p:sldId id="332" r:id="rId4"/>
    <p:sldId id="333" r:id="rId5"/>
    <p:sldId id="334" r:id="rId6"/>
    <p:sldId id="335" r:id="rId7"/>
    <p:sldId id="462" r:id="rId8"/>
    <p:sldId id="463" r:id="rId9"/>
    <p:sldId id="337" r:id="rId10"/>
    <p:sldId id="336" r:id="rId11"/>
    <p:sldId id="338" r:id="rId12"/>
    <p:sldId id="339" r:id="rId13"/>
    <p:sldId id="464" r:id="rId14"/>
    <p:sldId id="340" r:id="rId15"/>
    <p:sldId id="341" r:id="rId16"/>
    <p:sldId id="342" r:id="rId17"/>
    <p:sldId id="343" r:id="rId18"/>
    <p:sldId id="459" r:id="rId19"/>
    <p:sldId id="460" r:id="rId20"/>
    <p:sldId id="461" r:id="rId21"/>
    <p:sldId id="387" r:id="rId22"/>
    <p:sldId id="344" r:id="rId23"/>
    <p:sldId id="346" r:id="rId24"/>
    <p:sldId id="347" r:id="rId25"/>
    <p:sldId id="348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6" r:id="rId40"/>
    <p:sldId id="369" r:id="rId41"/>
    <p:sldId id="393" r:id="rId42"/>
    <p:sldId id="394" r:id="rId43"/>
    <p:sldId id="395" r:id="rId44"/>
    <p:sldId id="396" r:id="rId45"/>
    <p:sldId id="397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11" r:id="rId54"/>
    <p:sldId id="412" r:id="rId55"/>
    <p:sldId id="408" r:id="rId56"/>
    <p:sldId id="409" r:id="rId57"/>
    <p:sldId id="410" r:id="rId58"/>
    <p:sldId id="377" r:id="rId59"/>
    <p:sldId id="378" r:id="rId60"/>
    <p:sldId id="379" r:id="rId61"/>
    <p:sldId id="381" r:id="rId62"/>
    <p:sldId id="398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46" r:id="rId97"/>
    <p:sldId id="447" r:id="rId98"/>
    <p:sldId id="448" r:id="rId99"/>
    <p:sldId id="449" r:id="rId100"/>
    <p:sldId id="450" r:id="rId101"/>
    <p:sldId id="451" r:id="rId102"/>
    <p:sldId id="452" r:id="rId103"/>
    <p:sldId id="453" r:id="rId104"/>
    <p:sldId id="454" r:id="rId105"/>
    <p:sldId id="455" r:id="rId106"/>
    <p:sldId id="456" r:id="rId107"/>
    <p:sldId id="457" r:id="rId108"/>
    <p:sldId id="458" r:id="rId109"/>
    <p:sldId id="465" r:id="rId110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5" autoAdjust="0"/>
  </p:normalViewPr>
  <p:slideViewPr>
    <p:cSldViewPr showGuides="1">
      <p:cViewPr varScale="1">
        <p:scale>
          <a:sx n="79" d="100"/>
          <a:sy n="79" d="100"/>
        </p:scale>
        <p:origin x="3416" y="52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80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smtClean="0"/>
            </a:lvl1pPr>
          </a:lstStyle>
          <a:p>
            <a:pPr>
              <a:defRPr/>
            </a:pPr>
            <a:fld id="{C1879199-F5DD-4C37-893E-BC5CDBE045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61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smtClean="0"/>
            </a:lvl1pPr>
          </a:lstStyle>
          <a:p>
            <a:pPr>
              <a:defRPr/>
            </a:pPr>
            <a:fld id="{7C4E38A0-A09B-4FBD-B0CE-5397AD9B8F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52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publications/newsletter/volume-43-number-2/a-survey-of-brdf-models-for-computer-graphics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addy/research/ngan05_brdf_eval.pdf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g_shadin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s.utah.edu/school/history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/>
              <a:t>2016</a:t>
            </a:r>
            <a:endParaRPr lang="en-US" altLang="zh-TW" dirty="0" smtClean="0"/>
          </a:p>
          <a:p>
            <a:r>
              <a:rPr lang="en-US" altLang="zh-TW" dirty="0" smtClean="0"/>
              <a:t>Shading: which computers the pixel color based on the results of ray intersection</a:t>
            </a:r>
          </a:p>
          <a:p>
            <a:r>
              <a:rPr lang="en-US" altLang="zh-TW" dirty="0" smtClean="0"/>
              <a:t>Shading refers to depicting depth perception in 3D models or illustrations by varying levels of darkness.  (from wiki)</a:t>
            </a:r>
          </a:p>
          <a:p>
            <a:r>
              <a:rPr lang="en-US" altLang="zh-TW" dirty="0" smtClean="0"/>
              <a:t>The operation of determining the effect of a light on a material is known as shading (</a:t>
            </a:r>
            <a:r>
              <a:rPr lang="en-US" altLang="zh-TW" dirty="0" err="1" smtClean="0"/>
              <a:t>realtime</a:t>
            </a:r>
            <a:r>
              <a:rPr lang="en-US" altLang="zh-TW" dirty="0" smtClean="0"/>
              <a:t> rendering 3rd)</a:t>
            </a:r>
          </a:p>
          <a:p>
            <a:r>
              <a:rPr lang="en-US" altLang="zh-TW" dirty="0" smtClean="0"/>
              <a:t>“paint” with light (</a:t>
            </a:r>
            <a:r>
              <a:rPr lang="en-US" altLang="zh-TW" dirty="0" err="1" smtClean="0"/>
              <a:t>Fundmentals</a:t>
            </a:r>
            <a:r>
              <a:rPr lang="en-US" altLang="zh-TW" dirty="0" smtClean="0"/>
              <a:t> of CG )</a:t>
            </a:r>
            <a:endParaRPr lang="zh-TW" altLang="en-US" dirty="0" smtClean="0"/>
          </a:p>
        </p:txBody>
      </p:sp>
      <p:sp>
        <p:nvSpPr>
          <p:cNvPr id="1136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A83F6A25-DA9C-46A5-B5B8-B26981FE5B5B}" type="slidenum">
              <a:rPr lang="en-US" altLang="zh-TW" sz="1300"/>
              <a:pPr>
                <a:spcBef>
                  <a:spcPct val="0"/>
                </a:spcBef>
              </a:pPr>
              <a:t>1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45503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hlinkClick r:id="rId3"/>
              </a:rPr>
              <a:t>http://www.siggraph.org/publications/newsletter/volume-43-number-2/a-survey-of-brdf-models-for-computer-graphics</a:t>
            </a:r>
            <a:endParaRPr lang="zh-TW" altLang="en-US" smtClean="0"/>
          </a:p>
        </p:txBody>
      </p:sp>
      <p:sp>
        <p:nvSpPr>
          <p:cNvPr id="1228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2A74973D-466A-4B90-9C52-B53D17BE29C9}" type="slidenum">
              <a:rPr lang="en-US" altLang="zh-TW" sz="1300"/>
              <a:pPr>
                <a:spcBef>
                  <a:spcPct val="0"/>
                </a:spcBef>
              </a:pPr>
              <a:t>63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78202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http://groups.csail.mit.edu/graphics/classes/6.837/F98/Lecture19/Slide20.html</a:t>
            </a:r>
            <a:endParaRPr lang="zh-TW" altLang="en-US" smtClean="0"/>
          </a:p>
        </p:txBody>
      </p:sp>
      <p:sp>
        <p:nvSpPr>
          <p:cNvPr id="1239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E988170-636C-486E-8D59-8B8D1A9B7DCB}" type="slidenum">
              <a:rPr lang="en-US" altLang="zh-TW" sz="1300"/>
              <a:pPr>
                <a:spcBef>
                  <a:spcPct val="0"/>
                </a:spcBef>
              </a:pPr>
              <a:t>64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39294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http://voxelizator3d.wordpress.com/2007/01/03/i-put-my-blood-into-this/</a:t>
            </a: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F12C7EA1-46C6-41AE-8BFF-D5DAF24CAB3C}" type="slidenum">
              <a:rPr lang="en-US" altLang="zh-TW" sz="1300"/>
              <a:pPr>
                <a:spcBef>
                  <a:spcPct val="0"/>
                </a:spcBef>
              </a:pPr>
              <a:t>65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8858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hlinkClick r:id="rId3"/>
              </a:rPr>
              <a:t>http://people.csail.mit.edu/addy/research/ngan05_brdf_eval.pdf</a:t>
            </a:r>
            <a:endParaRPr lang="zh-TW" altLang="en-US" smtClean="0"/>
          </a:p>
        </p:txBody>
      </p:sp>
      <p:sp>
        <p:nvSpPr>
          <p:cNvPr id="1259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F816247-F33E-4933-AD8F-E428FE7BDA86}" type="slidenum">
              <a:rPr lang="en-US" altLang="zh-TW" sz="1300"/>
              <a:pPr>
                <a:spcBef>
                  <a:spcPct val="0"/>
                </a:spcBef>
              </a:pPr>
              <a:t>66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461254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EEF3CFFC-9CEB-4249-86F7-7DF81D0700B2}" type="slidenum">
              <a:rPr lang="en-US" altLang="zh-TW" sz="1300"/>
              <a:pPr>
                <a:spcBef>
                  <a:spcPct val="0"/>
                </a:spcBef>
              </a:pPr>
              <a:t>67</a:t>
            </a:fld>
            <a:endParaRPr lang="en-US" altLang="zh-TW" sz="13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59549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A09A12F6-B02B-4A69-9C5F-A7AD1A8803CF}" type="slidenum">
              <a:rPr lang="en-US" altLang="zh-TW" sz="1300"/>
              <a:pPr>
                <a:spcBef>
                  <a:spcPct val="0"/>
                </a:spcBef>
              </a:pPr>
              <a:t>68</a:t>
            </a:fld>
            <a:endParaRPr lang="en-US" altLang="zh-TW" sz="13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32220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70F1F72-FB91-410E-9D47-E75816D7B474}" type="slidenum">
              <a:rPr lang="en-US" altLang="zh-TW" sz="1300"/>
              <a:pPr>
                <a:spcBef>
                  <a:spcPct val="0"/>
                </a:spcBef>
              </a:pPr>
              <a:t>69</a:t>
            </a:fld>
            <a:endParaRPr lang="en-US" altLang="zh-TW" sz="13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21672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B47AF43D-E6BE-4EA6-B106-4A011CA544F4}" type="slidenum">
              <a:rPr lang="en-US" altLang="zh-TW" sz="1300"/>
              <a:pPr>
                <a:spcBef>
                  <a:spcPct val="0"/>
                </a:spcBef>
              </a:pPr>
              <a:t>70</a:t>
            </a:fld>
            <a:endParaRPr lang="en-US" altLang="zh-TW" sz="13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5537" cy="37020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588395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A24AA17-ACAF-4FC8-96A2-75DC270C4DC1}" type="slidenum">
              <a:rPr lang="en-US" altLang="zh-TW" sz="1300"/>
              <a:pPr>
                <a:spcBef>
                  <a:spcPct val="0"/>
                </a:spcBef>
              </a:pPr>
              <a:t>71</a:t>
            </a:fld>
            <a:endParaRPr lang="en-US" altLang="zh-TW" sz="13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92988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FE09A5C2-40CC-4698-9855-53AEC0AF4CCB}" type="slidenum">
              <a:rPr lang="en-US" altLang="zh-TW" sz="1300"/>
              <a:pPr>
                <a:spcBef>
                  <a:spcPct val="0"/>
                </a:spcBef>
              </a:pPr>
              <a:t>72</a:t>
            </a:fld>
            <a:endParaRPr lang="en-US" altLang="zh-TW" sz="13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2562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Before:</a:t>
            </a:r>
          </a:p>
          <a:p>
            <a:r>
              <a:rPr lang="en-US" altLang="zh-TW" smtClean="0"/>
              <a:t>	glColor()</a:t>
            </a:r>
          </a:p>
          <a:p>
            <a:endParaRPr lang="en-US" altLang="zh-TW" smtClean="0"/>
          </a:p>
          <a:p>
            <a:r>
              <a:rPr lang="en-US" altLang="zh-TW" smtClean="0"/>
              <a:t>After:</a:t>
            </a:r>
          </a:p>
          <a:p>
            <a:r>
              <a:rPr lang="en-US" altLang="zh-TW" smtClean="0"/>
              <a:t>	glEnable(GL_LIGHTING);   ... Related lighting setup (glLightfv(); glMaterial();)</a:t>
            </a:r>
          </a:p>
          <a:p>
            <a:r>
              <a:rPr lang="en-US" altLang="zh-TW" smtClean="0"/>
              <a:t>	glNormal();</a:t>
            </a:r>
            <a:endParaRPr lang="zh-TW" altLang="en-US" smtClean="0"/>
          </a:p>
        </p:txBody>
      </p:sp>
      <p:sp>
        <p:nvSpPr>
          <p:cNvPr id="1146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F9F2F52-83C8-49C4-8E38-F7DA8ABE86FD}" type="slidenum">
              <a:rPr lang="en-US" altLang="zh-TW" sz="1300"/>
              <a:pPr>
                <a:spcBef>
                  <a:spcPct val="0"/>
                </a:spcBef>
              </a:pPr>
              <a:t>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35203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93B411A-C42D-4D8C-ADF2-1BD65921FB77}" type="slidenum">
              <a:rPr lang="en-US" altLang="zh-TW" sz="1300"/>
              <a:pPr>
                <a:spcBef>
                  <a:spcPct val="0"/>
                </a:spcBef>
              </a:pPr>
              <a:t>73</a:t>
            </a:fld>
            <a:endParaRPr lang="en-US" altLang="zh-TW" sz="13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391585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54C080B4-F013-43D3-9AD3-C9AF405CCDD0}" type="slidenum">
              <a:rPr lang="en-US" altLang="zh-TW" sz="1300"/>
              <a:pPr>
                <a:spcBef>
                  <a:spcPct val="0"/>
                </a:spcBef>
              </a:pPr>
              <a:t>74</a:t>
            </a:fld>
            <a:endParaRPr lang="en-US" altLang="zh-TW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43280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9F7764B0-15C1-45EF-8EF6-CEDA19D5C448}" type="slidenum">
              <a:rPr lang="en-US" altLang="zh-TW" sz="1300"/>
              <a:pPr>
                <a:spcBef>
                  <a:spcPct val="0"/>
                </a:spcBef>
              </a:pPr>
              <a:t>76</a:t>
            </a:fld>
            <a:endParaRPr lang="en-US" altLang="zh-TW" sz="13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274000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4BF1BF6-F78A-4850-98A7-6965B8227B1D}" type="slidenum">
              <a:rPr lang="en-US" altLang="zh-TW" sz="1300"/>
              <a:pPr>
                <a:spcBef>
                  <a:spcPct val="0"/>
                </a:spcBef>
              </a:pPr>
              <a:t>79</a:t>
            </a:fld>
            <a:endParaRPr lang="en-US" altLang="zh-TW" sz="13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416272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F601CFE7-67BA-4051-87A5-5188C2ED42A4}" type="slidenum">
              <a:rPr lang="en-US" altLang="zh-TW" sz="1300"/>
              <a:pPr>
                <a:spcBef>
                  <a:spcPct val="0"/>
                </a:spcBef>
              </a:pPr>
              <a:t>80</a:t>
            </a:fld>
            <a:endParaRPr lang="en-US" altLang="zh-TW" sz="13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1276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CB9CF0A-46F5-4E96-B06D-D88FEAE988DF}" type="slidenum">
              <a:rPr lang="en-US" altLang="zh-TW" sz="1300"/>
              <a:pPr>
                <a:spcBef>
                  <a:spcPct val="0"/>
                </a:spcBef>
              </a:pPr>
              <a:t>81</a:t>
            </a:fld>
            <a:endParaRPr lang="en-US" altLang="zh-TW" sz="13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12555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20176CC-BD0B-409E-84B7-69D6157183F3}" type="slidenum">
              <a:rPr lang="en-US" altLang="zh-TW" sz="1300"/>
              <a:pPr>
                <a:spcBef>
                  <a:spcPct val="0"/>
                </a:spcBef>
              </a:pPr>
              <a:t>82</a:t>
            </a:fld>
            <a:endParaRPr lang="en-US" altLang="zh-TW" sz="13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17296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C148432-10D7-47F0-AF01-817F64FB265C}" type="slidenum">
              <a:rPr lang="en-US" altLang="zh-TW" sz="1300"/>
              <a:pPr>
                <a:spcBef>
                  <a:spcPct val="0"/>
                </a:spcBef>
              </a:pPr>
              <a:t>83</a:t>
            </a:fld>
            <a:endParaRPr lang="en-US" altLang="zh-TW" sz="13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62414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E7E81DF-6A52-46F2-AF9F-2493EDBEE188}" type="slidenum">
              <a:rPr lang="en-US" altLang="zh-TW" sz="1300"/>
              <a:pPr>
                <a:spcBef>
                  <a:spcPct val="0"/>
                </a:spcBef>
              </a:pPr>
              <a:t>84</a:t>
            </a:fld>
            <a:endParaRPr lang="en-US" altLang="zh-TW" sz="13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354466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FA2DBC33-AB9F-4325-BAB1-91062E2018A0}" type="slidenum">
              <a:rPr lang="en-US" altLang="zh-TW" sz="1300"/>
              <a:pPr>
                <a:spcBef>
                  <a:spcPct val="0"/>
                </a:spcBef>
              </a:pPr>
              <a:t>85</a:t>
            </a:fld>
            <a:endParaRPr lang="en-US" altLang="zh-TW" sz="13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11971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57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58CBE149-B5DF-4C06-961B-05EEE7F8DEA7}" type="slidenum">
              <a:rPr lang="en-US" altLang="zh-TW" sz="1300"/>
              <a:pPr>
                <a:spcBef>
                  <a:spcPct val="0"/>
                </a:spcBef>
              </a:pPr>
              <a:t>9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770635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2B384C31-89A7-4497-8B20-9C1DB3ABE420}" type="slidenum">
              <a:rPr lang="en-US" altLang="zh-TW" sz="1300"/>
              <a:pPr>
                <a:spcBef>
                  <a:spcPct val="0"/>
                </a:spcBef>
              </a:pPr>
              <a:t>86</a:t>
            </a:fld>
            <a:endParaRPr lang="en-US" altLang="zh-TW" sz="13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120535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B4F739F5-3E59-401F-8FDD-13CEF9C10712}" type="slidenum">
              <a:rPr lang="en-US" altLang="zh-TW" sz="1300"/>
              <a:pPr>
                <a:spcBef>
                  <a:spcPct val="0"/>
                </a:spcBef>
              </a:pPr>
              <a:t>87</a:t>
            </a:fld>
            <a:endParaRPr lang="en-US" altLang="zh-TW" sz="13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219950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BDA2931-9CAB-4C45-A096-1DFE213AFDF2}" type="slidenum">
              <a:rPr lang="en-US" altLang="zh-TW" sz="1300"/>
              <a:pPr>
                <a:spcBef>
                  <a:spcPct val="0"/>
                </a:spcBef>
              </a:pPr>
              <a:t>88</a:t>
            </a:fld>
            <a:endParaRPr lang="en-US" altLang="zh-TW" sz="13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00589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30D32C0A-5181-4777-B8D5-105A68288410}" type="slidenum">
              <a:rPr lang="en-US" altLang="zh-TW" sz="1300"/>
              <a:pPr>
                <a:spcBef>
                  <a:spcPct val="0"/>
                </a:spcBef>
              </a:pPr>
              <a:t>89</a:t>
            </a:fld>
            <a:endParaRPr lang="en-US" altLang="zh-TW" sz="13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102203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52AA6441-DC3C-4D3C-8619-524691B43495}" type="slidenum">
              <a:rPr lang="en-US" altLang="zh-TW" sz="1300"/>
              <a:pPr>
                <a:spcBef>
                  <a:spcPct val="0"/>
                </a:spcBef>
              </a:pPr>
              <a:t>90</a:t>
            </a:fld>
            <a:endParaRPr lang="en-US" altLang="zh-TW" sz="13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31905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E00CB5EC-8F09-43A5-9B07-8D7F4D91A7B2}" type="slidenum">
              <a:rPr lang="en-US" altLang="zh-TW" sz="1300"/>
              <a:pPr>
                <a:spcBef>
                  <a:spcPct val="0"/>
                </a:spcBef>
              </a:pPr>
              <a:t>91</a:t>
            </a:fld>
            <a:endParaRPr lang="en-US" altLang="zh-TW" sz="13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168840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2DA8D58-2652-4488-AE7E-987DF67B228F}" type="slidenum">
              <a:rPr lang="en-US" altLang="zh-TW" sz="1300"/>
              <a:pPr>
                <a:spcBef>
                  <a:spcPct val="0"/>
                </a:spcBef>
              </a:pPr>
              <a:t>92</a:t>
            </a:fld>
            <a:endParaRPr lang="en-US" altLang="zh-TW" sz="13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421353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ED175CC-A83D-40DE-8F9A-E244D68F22CC}" type="slidenum">
              <a:rPr lang="en-US" altLang="zh-TW" sz="1300"/>
              <a:pPr>
                <a:spcBef>
                  <a:spcPct val="0"/>
                </a:spcBef>
              </a:pPr>
              <a:t>93</a:t>
            </a:fld>
            <a:endParaRPr lang="en-US" altLang="zh-TW" sz="13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86034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989078A2-8B06-4589-AF4F-F667127CCE98}" type="slidenum">
              <a:rPr lang="en-US" altLang="zh-TW" sz="1300"/>
              <a:pPr>
                <a:spcBef>
                  <a:spcPct val="0"/>
                </a:spcBef>
              </a:pPr>
              <a:t>94</a:t>
            </a:fld>
            <a:endParaRPr lang="en-US" altLang="zh-TW" sz="13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59869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96C82D74-04A9-44CA-80DB-6D88ADDE0812}" type="slidenum">
              <a:rPr lang="en-US" altLang="zh-TW" sz="1300"/>
              <a:pPr>
                <a:spcBef>
                  <a:spcPct val="0"/>
                </a:spcBef>
              </a:pPr>
              <a:t>95</a:t>
            </a:fld>
            <a:endParaRPr lang="en-US" altLang="zh-TW" sz="13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1067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Shading</a:t>
            </a:r>
            <a:r>
              <a:rPr lang="zh-TW" altLang="en-US" smtClean="0"/>
              <a:t>的效果，也就是觀察者接受到的亮度</a:t>
            </a:r>
            <a:endParaRPr lang="en-US" altLang="zh-TW" smtClean="0"/>
          </a:p>
          <a:p>
            <a:r>
              <a:rPr lang="zh-TW" altLang="en-US" smtClean="0"/>
              <a:t>是由光源發出的亮度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0.6)</a:t>
            </a:r>
            <a:r>
              <a:rPr lang="zh-TW" altLang="en-US" smtClean="0"/>
              <a:t>，照射到材質表面，根據材質不同反射係數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0.5)</a:t>
            </a:r>
            <a:r>
              <a:rPr lang="zh-TW" altLang="en-US" smtClean="0"/>
              <a:t>，兩者相乘的結果</a:t>
            </a:r>
            <a:r>
              <a:rPr lang="en-US" altLang="zh-TW" smtClean="0"/>
              <a:t>(.6 X .5 =.35</a:t>
            </a:r>
            <a:endParaRPr lang="zh-TW" altLang="en-US" smtClean="0"/>
          </a:p>
          <a:p>
            <a:r>
              <a:rPr lang="en-US" altLang="zh-TW" smtClean="0"/>
              <a:t>)    </a:t>
            </a:r>
          </a:p>
          <a:p>
            <a:r>
              <a:rPr lang="zh-TW" altLang="en-US" smtClean="0"/>
              <a:t>右圖呈現以</a:t>
            </a:r>
            <a:r>
              <a:rPr lang="en-US" altLang="zh-TW" smtClean="0"/>
              <a:t>(r, g, b)</a:t>
            </a:r>
            <a:r>
              <a:rPr lang="zh-TW" altLang="en-US" smtClean="0"/>
              <a:t>三原色</a:t>
            </a:r>
          </a:p>
        </p:txBody>
      </p:sp>
      <p:sp>
        <p:nvSpPr>
          <p:cNvPr id="116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EB54AE12-FC15-4B2E-8301-A236050F2101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AFF99D7-51AF-42A0-A4D8-8CCAF23DE4F9}" type="slidenum">
              <a:rPr lang="en-US" altLang="zh-TW" sz="1300"/>
              <a:pPr>
                <a:spcBef>
                  <a:spcPct val="0"/>
                </a:spcBef>
              </a:pPr>
              <a:t>96</a:t>
            </a:fld>
            <a:endParaRPr lang="en-US" altLang="zh-TW" sz="13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06529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E19CAC2F-FBFE-4032-A63D-D3AD0195312B}" type="slidenum">
              <a:rPr lang="en-US" altLang="zh-TW" sz="1300"/>
              <a:pPr>
                <a:spcBef>
                  <a:spcPct val="0"/>
                </a:spcBef>
              </a:pPr>
              <a:t>98</a:t>
            </a:fld>
            <a:endParaRPr lang="en-US" altLang="zh-TW" sz="13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396345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824F5EA-7B09-4AA8-BBA3-142586C95A37}" type="slidenum">
              <a:rPr lang="en-US" altLang="zh-TW" sz="1300"/>
              <a:pPr>
                <a:spcBef>
                  <a:spcPct val="0"/>
                </a:spcBef>
              </a:pPr>
              <a:t>99</a:t>
            </a:fld>
            <a:endParaRPr lang="en-US" altLang="zh-TW" sz="13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477569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81A3BDA-C7BE-4C43-BFD0-BB57D3FA45A9}" type="slidenum">
              <a:rPr lang="en-US" altLang="zh-TW" sz="1300"/>
              <a:pPr>
                <a:spcBef>
                  <a:spcPct val="0"/>
                </a:spcBef>
              </a:pPr>
              <a:t>105</a:t>
            </a:fld>
            <a:endParaRPr lang="en-US" altLang="zh-TW" sz="13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799006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6C16A71E-2EEC-4532-B80B-5C3B5683F071}" type="slidenum">
              <a:rPr lang="en-US" altLang="zh-TW" sz="1300"/>
              <a:pPr>
                <a:spcBef>
                  <a:spcPct val="0"/>
                </a:spcBef>
              </a:pPr>
              <a:t>106</a:t>
            </a:fld>
            <a:endParaRPr lang="en-US" altLang="zh-TW" sz="13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37737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77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BDE1A298-1560-42EA-975F-A0075C4C83F1}" type="slidenum">
              <a:rPr lang="en-US" altLang="zh-TW" sz="1300"/>
              <a:pPr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97924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[Gouraud, 1971]</a:t>
            </a:r>
            <a:endParaRPr lang="zh-TW" altLang="en-US" smtClean="0"/>
          </a:p>
        </p:txBody>
      </p:sp>
      <p:sp>
        <p:nvSpPr>
          <p:cNvPr id="1187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361D3E3-CDD5-4E3B-82CF-3A601B614956}" type="slidenum">
              <a:rPr lang="en-US" altLang="zh-TW" sz="1300"/>
              <a:pPr>
                <a:spcBef>
                  <a:spcPct val="0"/>
                </a:spcBef>
              </a:pPr>
              <a:t>20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32502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B. T. Phong, Illumination for computer generated pictures, Communications of ACM 18 (1975), no. 6, 311–317.</a:t>
            </a:r>
          </a:p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University of Utah School of Computing, </a:t>
            </a:r>
            <a:r>
              <a:rPr lang="en-US" altLang="zh-TW" smtClean="0">
                <a:hlinkClick r:id="rId4"/>
              </a:rPr>
              <a:t>http://www.cs.utah.edu/school/history/#phong-ref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198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14A62BE-1E5F-459E-82C8-6D9838E76771}" type="slidenum">
              <a:rPr lang="en-US" altLang="zh-TW" sz="1300"/>
              <a:pPr>
                <a:spcBef>
                  <a:spcPct val="0"/>
                </a:spcBef>
              </a:pPr>
              <a:t>21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8005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Distance  ( 1/(a+bd+cd^2) )</a:t>
            </a:r>
            <a:endParaRPr lang="zh-TW" altLang="en-US" smtClean="0"/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D1B7CCF-E1AA-4B44-A1F5-5116E08ACC1E}" type="slidenum">
              <a:rPr lang="en-US" altLang="zh-TW" sz="1300"/>
              <a:pPr>
                <a:spcBef>
                  <a:spcPct val="0"/>
                </a:spcBef>
              </a:pPr>
              <a:t>29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1538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218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3B64507-94F6-42C4-8508-884B1B04AB39}" type="slidenum">
              <a:rPr lang="en-US" altLang="zh-TW" sz="1300"/>
              <a:pPr>
                <a:spcBef>
                  <a:spcPct val="0"/>
                </a:spcBef>
              </a:pPr>
              <a:t>62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8698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CA10-C3AA-4364-BF0A-E844E38EE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808487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F3F0-3C79-42F9-907C-AEF8343FA9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062794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0CA5-368F-41F4-B7C6-F7CFEE060A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613490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BD02-A50C-46A8-B914-911BD577C2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0532898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D4F6-7747-4BE8-83F2-567791046D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746159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7E67-742A-48E6-927D-817D8ACB8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0775458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284-CD7E-4D08-8CF2-A1CD4BE778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171359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6CDA-7604-437F-A564-45E387505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9670331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D211-C802-435E-890F-92D937339E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789479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70F0-977F-49D8-843A-004AA53BA9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954474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B18C-041D-4F6D-B1B9-FC4DDB2A83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253586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EF0CB8-F4D3-4745-BE4B-A876F37A9D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6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7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8.emf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53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08.wm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1.wmf"/><Relationship Id="rId5" Type="http://schemas.openxmlformats.org/officeDocument/2006/relationships/image" Target="../media/image80.w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5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5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latin typeface="Times New Roman" pitchFamily="18" charset="0"/>
              </a:rPr>
              <a:t>Computer Graphics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latin typeface="Times New Roman" pitchFamily="18" charset="0"/>
              </a:rPr>
              <a:t>Shading</a:t>
            </a:r>
            <a:endParaRPr kumimoji="0" lang="en-US" altLang="zh-TW" sz="440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紀明德    </a:t>
            </a: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mtchi@cs.nccu.edu.tw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kumimoji="0"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kumimoji="0"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48641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92E288A-DB4C-430C-A2BC-57371E3405E2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infinite scattering and absorption of light can be described by the </a:t>
            </a:r>
            <a:r>
              <a:rPr lang="en-US" altLang="zh-TW" i="1" smtClean="0"/>
              <a:t>rendering equation </a:t>
            </a:r>
            <a:endParaRPr lang="en-US" altLang="zh-TW" smtClean="0"/>
          </a:p>
          <a:p>
            <a:pPr lvl="1"/>
            <a:r>
              <a:rPr lang="en-US" altLang="zh-TW" smtClean="0">
                <a:ea typeface="ＭＳ Ｐゴシック" pitchFamily="34" charset="-128"/>
              </a:rPr>
              <a:t>Cannot</a:t>
            </a:r>
            <a:r>
              <a:rPr lang="en-US" altLang="zh-TW" i="1" smtClean="0">
                <a:ea typeface="ＭＳ Ｐゴシック" pitchFamily="34" charset="-128"/>
              </a:rPr>
              <a:t> </a:t>
            </a:r>
            <a:r>
              <a:rPr lang="en-US" altLang="zh-TW" smtClean="0">
                <a:ea typeface="ＭＳ Ｐゴシック" pitchFamily="34" charset="-128"/>
              </a:rPr>
              <a:t>be</a:t>
            </a:r>
            <a:r>
              <a:rPr lang="en-US" altLang="zh-TW" i="1" smtClean="0">
                <a:ea typeface="ＭＳ Ｐゴシック" pitchFamily="34" charset="-128"/>
              </a:rPr>
              <a:t> </a:t>
            </a:r>
            <a:r>
              <a:rPr lang="en-US" altLang="zh-TW" smtClean="0">
                <a:ea typeface="ＭＳ Ｐゴシック" pitchFamily="34" charset="-128"/>
              </a:rPr>
              <a:t>solved in general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Ray tracing is a special case for perfectly reflecting surfaces</a:t>
            </a:r>
          </a:p>
          <a:p>
            <a:r>
              <a:rPr lang="en-US" altLang="zh-TW" smtClean="0"/>
              <a:t>Rendering equation is global and includes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Shadows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Multiple scattering from object to object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Torrance-Sparrow BRDF – Different Factors (RECAP)</a:t>
            </a:r>
          </a:p>
        </p:txBody>
      </p:sp>
      <p:graphicFrame>
        <p:nvGraphicFramePr>
          <p:cNvPr id="103427" name="Object 2"/>
          <p:cNvGraphicFramePr>
            <a:graphicFrameLocks noChangeAspect="1"/>
          </p:cNvGraphicFramePr>
          <p:nvPr/>
        </p:nvGraphicFramePr>
        <p:xfrm>
          <a:off x="2449513" y="3173413"/>
          <a:ext cx="40481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Equation" r:id="rId3" imgW="1524103" imgH="352476" progId="Equation.DSMT4">
                  <p:embed/>
                </p:oleObj>
              </mc:Choice>
              <mc:Fallback>
                <p:oleObj name="Equation" r:id="rId3" imgW="1524103" imgH="35247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173413"/>
                        <a:ext cx="40481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Fresnel term: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allows for wavelength 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9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Geometric Attenuation: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reduces the output based on the amount of shadowing or masking that occurs.</a:t>
            </a:r>
          </a:p>
        </p:txBody>
      </p:sp>
      <p:sp>
        <p:nvSpPr>
          <p:cNvPr id="103430" name="AutoShape 6"/>
          <p:cNvSpPr>
            <a:spLocks/>
          </p:cNvSpPr>
          <p:nvPr/>
        </p:nvSpPr>
        <p:spPr bwMode="auto">
          <a:xfrm>
            <a:off x="6638925" y="2894013"/>
            <a:ext cx="2371725" cy="3049587"/>
          </a:xfrm>
          <a:prstGeom prst="borderCallout1">
            <a:avLst>
              <a:gd name="adj1" fmla="val 3750"/>
              <a:gd name="adj2" fmla="val -3213"/>
              <a:gd name="adj3" fmla="val 15356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03431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light source</a:t>
            </a:r>
          </a:p>
        </p:txBody>
      </p:sp>
      <p:sp>
        <p:nvSpPr>
          <p:cNvPr id="103432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viewer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Oren-Nayar Model – Different Factors</a:t>
            </a:r>
          </a:p>
        </p:txBody>
      </p:sp>
      <p:graphicFrame>
        <p:nvGraphicFramePr>
          <p:cNvPr id="104451" name="Object 2"/>
          <p:cNvGraphicFramePr>
            <a:graphicFrameLocks noChangeAspect="1"/>
          </p:cNvGraphicFramePr>
          <p:nvPr/>
        </p:nvGraphicFramePr>
        <p:xfrm>
          <a:off x="2449513" y="3173413"/>
          <a:ext cx="40481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Equation" r:id="rId3" imgW="1524103" imgH="352476" progId="Equation.DSMT4">
                  <p:embed/>
                </p:oleObj>
              </mc:Choice>
              <mc:Fallback>
                <p:oleObj name="Equation" r:id="rId3" imgW="1524103" imgH="35247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173413"/>
                        <a:ext cx="40481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16"/>
              <a:gd name="adj2" fmla="val 103088"/>
              <a:gd name="adj3" fmla="val 124579"/>
              <a:gd name="adj4" fmla="val 1228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Fresnel term: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allows for wavelength 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Geometric Attenuation: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reduces the output based on the amount of shadowing or masking that occurs.</a:t>
            </a:r>
          </a:p>
        </p:txBody>
      </p:sp>
      <p:sp>
        <p:nvSpPr>
          <p:cNvPr id="104454" name="AutoShape 6"/>
          <p:cNvSpPr>
            <a:spLocks/>
          </p:cNvSpPr>
          <p:nvPr/>
        </p:nvSpPr>
        <p:spPr bwMode="auto">
          <a:xfrm>
            <a:off x="6638925" y="2894013"/>
            <a:ext cx="2371725" cy="3049587"/>
          </a:xfrm>
          <a:prstGeom prst="borderCallout1">
            <a:avLst>
              <a:gd name="adj1" fmla="val 3750"/>
              <a:gd name="adj2" fmla="val -3213"/>
              <a:gd name="adj3" fmla="val 15356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0445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light source</a:t>
            </a:r>
          </a:p>
        </p:txBody>
      </p:sp>
      <p:sp>
        <p:nvSpPr>
          <p:cNvPr id="10445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viewer</a:t>
            </a: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457200" y="1447800"/>
            <a:ext cx="2438400" cy="1295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2895600" y="4572000"/>
            <a:ext cx="20574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7086600" y="4343400"/>
            <a:ext cx="1295400" cy="1295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H="1">
            <a:off x="7239000" y="4267200"/>
            <a:ext cx="12954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rot="-5400000">
            <a:off x="3200400" y="4267200"/>
            <a:ext cx="1524000" cy="2133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3200400" y="3276600"/>
            <a:ext cx="91440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4953000" y="3886200"/>
            <a:ext cx="12192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Oren-Nayar Model – Different Factors</a:t>
            </a:r>
          </a:p>
        </p:txBody>
      </p:sp>
      <p:graphicFrame>
        <p:nvGraphicFramePr>
          <p:cNvPr id="105475" name="Object 2"/>
          <p:cNvGraphicFramePr>
            <a:graphicFrameLocks noChangeAspect="1"/>
          </p:cNvGraphicFramePr>
          <p:nvPr/>
        </p:nvGraphicFramePr>
        <p:xfrm>
          <a:off x="2449513" y="3173413"/>
          <a:ext cx="40481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Equation" r:id="rId3" imgW="1524103" imgH="352476" progId="Equation.DSMT4">
                  <p:embed/>
                </p:oleObj>
              </mc:Choice>
              <mc:Fallback>
                <p:oleObj name="Equation" r:id="rId3" imgW="1524103" imgH="35247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173413"/>
                        <a:ext cx="40481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16"/>
              <a:gd name="adj2" fmla="val 103088"/>
              <a:gd name="adj3" fmla="val 124579"/>
              <a:gd name="adj4" fmla="val 1228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Fresnel term: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allows for wavelength 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7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Geometric Attenuation: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reduces the output based on the amount of shadowing or masking that occurs.</a:t>
            </a:r>
          </a:p>
        </p:txBody>
      </p:sp>
      <p:sp>
        <p:nvSpPr>
          <p:cNvPr id="105478" name="AutoShape 6"/>
          <p:cNvSpPr>
            <a:spLocks/>
          </p:cNvSpPr>
          <p:nvPr/>
        </p:nvSpPr>
        <p:spPr bwMode="auto">
          <a:xfrm>
            <a:off x="6638925" y="2894013"/>
            <a:ext cx="2371725" cy="2668587"/>
          </a:xfrm>
          <a:prstGeom prst="borderCallout1">
            <a:avLst>
              <a:gd name="adj1" fmla="val 4282"/>
              <a:gd name="adj2" fmla="val -3213"/>
              <a:gd name="adj3" fmla="val 17551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 function determines what fraction of the surface area do the facets of the same orientation cover? </a:t>
            </a:r>
          </a:p>
        </p:txBody>
      </p:sp>
      <p:sp>
        <p:nvSpPr>
          <p:cNvPr id="105479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light source</a:t>
            </a:r>
          </a:p>
        </p:txBody>
      </p:sp>
      <p:sp>
        <p:nvSpPr>
          <p:cNvPr id="105480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viewer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457200" y="1447800"/>
            <a:ext cx="2438400" cy="1295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2895600" y="4572000"/>
            <a:ext cx="20574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3" name="Line 13"/>
          <p:cNvSpPr>
            <a:spLocks noChangeShapeType="1"/>
          </p:cNvSpPr>
          <p:nvPr/>
        </p:nvSpPr>
        <p:spPr bwMode="auto">
          <a:xfrm rot="-5400000">
            <a:off x="3200400" y="4267200"/>
            <a:ext cx="1524000" cy="2133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4" name="Line 14"/>
          <p:cNvSpPr>
            <a:spLocks noChangeShapeType="1"/>
          </p:cNvSpPr>
          <p:nvPr/>
        </p:nvSpPr>
        <p:spPr bwMode="auto">
          <a:xfrm>
            <a:off x="3200400" y="3276600"/>
            <a:ext cx="91440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5" name="Line 15"/>
          <p:cNvSpPr>
            <a:spLocks noChangeShapeType="1"/>
          </p:cNvSpPr>
          <p:nvPr/>
        </p:nvSpPr>
        <p:spPr bwMode="auto">
          <a:xfrm>
            <a:off x="4953000" y="3886200"/>
            <a:ext cx="12192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Oren-Nayar Model – Different Factors (contd.)</a:t>
            </a:r>
          </a:p>
        </p:txBody>
      </p:sp>
      <p:pic>
        <p:nvPicPr>
          <p:cNvPr id="10649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8"/>
          <a:stretch>
            <a:fillRect/>
          </a:stretch>
        </p:blipFill>
        <p:spPr bwMode="auto">
          <a:xfrm>
            <a:off x="3124200" y="1371600"/>
            <a:ext cx="3200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15"/>
          <p:cNvSpPr txBox="1">
            <a:spLocks noChangeArrowheads="1"/>
          </p:cNvSpPr>
          <p:nvPr/>
        </p:nvSpPr>
        <p:spPr bwMode="auto">
          <a:xfrm>
            <a:off x="1371600" y="5029200"/>
            <a:ext cx="7177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Take into account two light bounces (reflections).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Hard to solve analytically, so they find a functional approximation.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Oren-Nayar Model – Final Expression</a:t>
            </a:r>
          </a:p>
        </p:txBody>
      </p:sp>
      <p:pic>
        <p:nvPicPr>
          <p:cNvPr id="1075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66888"/>
            <a:ext cx="8477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681288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757488"/>
            <a:ext cx="485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367088"/>
            <a:ext cx="1819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Rectangle 13"/>
          <p:cNvSpPr>
            <a:spLocks noChangeArrowheads="1"/>
          </p:cNvSpPr>
          <p:nvPr/>
        </p:nvSpPr>
        <p:spPr bwMode="auto">
          <a:xfrm>
            <a:off x="285750" y="1766888"/>
            <a:ext cx="8458200" cy="762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07528" name="Rectangle 14"/>
          <p:cNvSpPr>
            <a:spLocks noChangeArrowheads="1"/>
          </p:cNvSpPr>
          <p:nvPr/>
        </p:nvSpPr>
        <p:spPr bwMode="auto">
          <a:xfrm>
            <a:off x="514350" y="4891088"/>
            <a:ext cx="807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</a:rPr>
              <a:t>Lambertian model is simply an extreme case with roughness equal to zero.</a:t>
            </a:r>
            <a:r>
              <a:rPr lang="en-US" altLang="zh-TW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441575" y="381000"/>
            <a:ext cx="418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Comparison to Ground Truth</a:t>
            </a:r>
          </a:p>
        </p:txBody>
      </p:sp>
      <p:pic>
        <p:nvPicPr>
          <p:cNvPr id="108547" name="Picture 3" descr="cylin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cyln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cubes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cubes_rende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697038" y="6369050"/>
            <a:ext cx="142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Real Objects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562600" y="6324600"/>
            <a:ext cx="134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Renderings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752600" y="2057400"/>
            <a:ext cx="6400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919288" y="304800"/>
            <a:ext cx="5395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Summary of Surfaces and BRDFs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76500" y="1416050"/>
            <a:ext cx="96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Smooth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073775" y="1371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Rough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3787775" y="1600200"/>
            <a:ext cx="1927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33400" y="42814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Diffuse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57200" y="2528888"/>
            <a:ext cx="1063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990600" y="30622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193925" y="2376488"/>
            <a:ext cx="151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Mirror BRDF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029200" y="2332038"/>
            <a:ext cx="2687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Torrance-Sparrow BRDF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1981200" y="4129088"/>
            <a:ext cx="2008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Lambertian BRDF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5253038" y="4084638"/>
            <a:ext cx="206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Oren-Nayar BRDF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1905000" y="4510088"/>
            <a:ext cx="2333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 view dependence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4929188" y="4500563"/>
            <a:ext cx="2771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Models view dependence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2063750" y="2787650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Delta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Speck of reflection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5334000" y="27876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Broader Highlights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Off-specular lobe</a:t>
            </a:r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4648200" y="2057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1752600" y="37338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030413" y="5786438"/>
            <a:ext cx="5083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Many surfaces may be rough and show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both diffuse and surface reflection.</a:t>
            </a:r>
          </a:p>
        </p:txBody>
      </p:sp>
      <p:pic>
        <p:nvPicPr>
          <p:cNvPr id="109589" name="Picture 21" descr="sigm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15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0" name="Picture 22" descr="sigma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71500"/>
            <a:ext cx="1690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2501" r="72501" b="25000"/>
          <a:stretch>
            <a:fillRect/>
          </a:stretch>
        </p:blipFill>
        <p:spPr bwMode="auto">
          <a:xfrm>
            <a:off x="142875" y="4857750"/>
            <a:ext cx="1654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1" t="25000" r="3751" b="22501"/>
          <a:stretch>
            <a:fillRect/>
          </a:stretch>
        </p:blipFill>
        <p:spPr bwMode="auto">
          <a:xfrm>
            <a:off x="7346950" y="4957763"/>
            <a:ext cx="1654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</a:rPr>
              <a:t>Spherical Coordinates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1295400"/>
          </a:xfrm>
        </p:spPr>
        <p:txBody>
          <a:bodyPr/>
          <a:lstStyle/>
          <a:p>
            <a:r>
              <a:rPr lang="en-US" altLang="zh-TW" sz="2800" smtClean="0">
                <a:latin typeface="Times New Roman" pitchFamily="18" charset="0"/>
              </a:rPr>
              <a:t>Cartesian coordinates </a:t>
            </a:r>
            <a:r>
              <a:rPr lang="en-US" altLang="zh-TW" sz="2800" i="1" smtClean="0">
                <a:latin typeface="Times New Roman" pitchFamily="18" charset="0"/>
              </a:rPr>
              <a:t>(v</a:t>
            </a:r>
            <a:r>
              <a:rPr lang="en-US" altLang="zh-TW" sz="2800" i="1" baseline="-25000" smtClean="0">
                <a:latin typeface="Times New Roman" pitchFamily="18" charset="0"/>
              </a:rPr>
              <a:t>x</a:t>
            </a:r>
            <a:r>
              <a:rPr lang="en-US" altLang="zh-TW" sz="2800" i="1" smtClean="0">
                <a:latin typeface="Times New Roman" pitchFamily="18" charset="0"/>
              </a:rPr>
              <a:t>,v</a:t>
            </a:r>
            <a:r>
              <a:rPr lang="en-US" altLang="zh-TW" sz="2800" i="1" baseline="-25000" smtClean="0">
                <a:latin typeface="Times New Roman" pitchFamily="18" charset="0"/>
              </a:rPr>
              <a:t>y</a:t>
            </a:r>
            <a:r>
              <a:rPr lang="en-US" altLang="zh-TW" sz="2800" i="1" smtClean="0">
                <a:latin typeface="Times New Roman" pitchFamily="18" charset="0"/>
              </a:rPr>
              <a:t>,v</a:t>
            </a:r>
            <a:r>
              <a:rPr lang="en-US" altLang="zh-TW" sz="2800" i="1" baseline="-25000" smtClean="0">
                <a:latin typeface="Times New Roman" pitchFamily="18" charset="0"/>
              </a:rPr>
              <a:t>z</a:t>
            </a:r>
            <a:r>
              <a:rPr lang="en-US" altLang="zh-TW" sz="2800" i="1" smtClean="0">
                <a:latin typeface="Times New Roman" pitchFamily="18" charset="0"/>
              </a:rPr>
              <a:t>)</a:t>
            </a:r>
          </a:p>
          <a:p>
            <a:r>
              <a:rPr lang="en-US" altLang="zh-TW" sz="2800" smtClean="0">
                <a:latin typeface="Times New Roman" pitchFamily="18" charset="0"/>
              </a:rPr>
              <a:t>Spherical coordinates </a:t>
            </a:r>
            <a:r>
              <a:rPr lang="en-US" altLang="zh-TW" sz="2800" i="1" smtClean="0">
                <a:latin typeface="Times New Roman" pitchFamily="18" charset="0"/>
              </a:rPr>
              <a:t>(</a:t>
            </a:r>
            <a:r>
              <a:rPr lang="en-US" altLang="zh-TW" sz="2800" i="1" smtClean="0">
                <a:latin typeface="Times New Roman" pitchFamily="18" charset="0"/>
                <a:sym typeface="Symbol" charset="2"/>
              </a:rPr>
              <a:t></a:t>
            </a:r>
            <a:r>
              <a:rPr lang="en-US" altLang="zh-TW" sz="2800" i="1" smtClean="0">
                <a:latin typeface="Times New Roman" pitchFamily="18" charset="0"/>
              </a:rPr>
              <a:t>, </a:t>
            </a:r>
            <a:r>
              <a:rPr lang="en-US" altLang="zh-TW" sz="2800" i="1" smtClean="0">
                <a:latin typeface="Times New Roman" pitchFamily="18" charset="0"/>
                <a:sym typeface="Symbol" charset="2"/>
              </a:rPr>
              <a:t></a:t>
            </a:r>
            <a:r>
              <a:rPr lang="en-US" altLang="zh-TW" sz="2800" i="1" smtClean="0">
                <a:latin typeface="Times New Roman" pitchFamily="18" charset="0"/>
              </a:rPr>
              <a:t>)</a:t>
            </a:r>
            <a:endParaRPr lang="en-US" altLang="zh-TW" sz="2800" smtClean="0">
              <a:latin typeface="Times New Roman" pitchFamily="18" charset="0"/>
            </a:endParaRPr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6019800" y="1371600"/>
            <a:ext cx="2324100" cy="2590800"/>
            <a:chOff x="3975" y="6117"/>
            <a:chExt cx="3660" cy="4081"/>
          </a:xfrm>
        </p:grpSpPr>
        <p:grpSp>
          <p:nvGrpSpPr>
            <p:cNvPr id="110601" name="Group 5"/>
            <p:cNvGrpSpPr>
              <a:grpSpLocks/>
            </p:cNvGrpSpPr>
            <p:nvPr/>
          </p:nvGrpSpPr>
          <p:grpSpPr bwMode="auto">
            <a:xfrm>
              <a:off x="3975" y="6117"/>
              <a:ext cx="3660" cy="4081"/>
              <a:chOff x="3600" y="8039"/>
              <a:chExt cx="3660" cy="4081"/>
            </a:xfrm>
          </p:grpSpPr>
          <p:sp>
            <p:nvSpPr>
              <p:cNvPr id="110603" name="Line 6"/>
              <p:cNvSpPr>
                <a:spLocks noChangeShapeType="1"/>
              </p:cNvSpPr>
              <p:nvPr/>
            </p:nvSpPr>
            <p:spPr bwMode="auto">
              <a:xfrm>
                <a:off x="4755" y="10590"/>
                <a:ext cx="25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4" name="Line 7"/>
              <p:cNvSpPr>
                <a:spLocks noChangeShapeType="1"/>
              </p:cNvSpPr>
              <p:nvPr/>
            </p:nvSpPr>
            <p:spPr bwMode="auto">
              <a:xfrm flipV="1">
                <a:off x="4755" y="8039"/>
                <a:ext cx="0" cy="25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5" name="Line 8"/>
              <p:cNvSpPr>
                <a:spLocks noChangeShapeType="1"/>
              </p:cNvSpPr>
              <p:nvPr/>
            </p:nvSpPr>
            <p:spPr bwMode="auto">
              <a:xfrm flipH="1">
                <a:off x="3855" y="10590"/>
                <a:ext cx="900" cy="1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6" name="Line 9"/>
              <p:cNvSpPr>
                <a:spLocks noChangeShapeType="1"/>
              </p:cNvSpPr>
              <p:nvPr/>
            </p:nvSpPr>
            <p:spPr bwMode="auto">
              <a:xfrm>
                <a:off x="4125" y="11640"/>
                <a:ext cx="15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7" name="Line 10"/>
              <p:cNvSpPr>
                <a:spLocks noChangeShapeType="1"/>
              </p:cNvSpPr>
              <p:nvPr/>
            </p:nvSpPr>
            <p:spPr bwMode="auto">
              <a:xfrm flipH="1">
                <a:off x="5685" y="10590"/>
                <a:ext cx="63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8" name="Line 11"/>
              <p:cNvSpPr>
                <a:spLocks noChangeShapeType="1"/>
              </p:cNvSpPr>
              <p:nvPr/>
            </p:nvSpPr>
            <p:spPr bwMode="auto">
              <a:xfrm flipV="1">
                <a:off x="5700" y="9855"/>
                <a:ext cx="0" cy="17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9" name="Line 12"/>
              <p:cNvSpPr>
                <a:spLocks noChangeShapeType="1"/>
              </p:cNvSpPr>
              <p:nvPr/>
            </p:nvSpPr>
            <p:spPr bwMode="auto">
              <a:xfrm>
                <a:off x="4755" y="10575"/>
                <a:ext cx="945" cy="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0" name="Arc 13"/>
              <p:cNvSpPr>
                <a:spLocks noChangeAspect="1"/>
              </p:cNvSpPr>
              <p:nvPr/>
            </p:nvSpPr>
            <p:spPr bwMode="auto">
              <a:xfrm rot="7200000">
                <a:off x="4571" y="10767"/>
                <a:ext cx="403" cy="4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1" name="Arc 14"/>
              <p:cNvSpPr>
                <a:spLocks noChangeAspect="1"/>
              </p:cNvSpPr>
              <p:nvPr/>
            </p:nvSpPr>
            <p:spPr bwMode="auto">
              <a:xfrm>
                <a:off x="4770" y="10185"/>
                <a:ext cx="245" cy="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2" name="Text Box 15"/>
              <p:cNvSpPr txBox="1">
                <a:spLocks noChangeArrowheads="1"/>
              </p:cNvSpPr>
              <p:nvPr/>
            </p:nvSpPr>
            <p:spPr bwMode="auto">
              <a:xfrm>
                <a:off x="3600" y="11415"/>
                <a:ext cx="405" cy="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x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3" name="Text Box 16"/>
              <p:cNvSpPr txBox="1">
                <a:spLocks noChangeArrowheads="1"/>
              </p:cNvSpPr>
              <p:nvPr/>
            </p:nvSpPr>
            <p:spPr bwMode="auto">
              <a:xfrm>
                <a:off x="6765" y="10110"/>
                <a:ext cx="405" cy="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y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4" name="Text Box 17"/>
              <p:cNvSpPr txBox="1">
                <a:spLocks noChangeArrowheads="1"/>
              </p:cNvSpPr>
              <p:nvPr/>
            </p:nvSpPr>
            <p:spPr bwMode="auto">
              <a:xfrm>
                <a:off x="4380" y="8235"/>
                <a:ext cx="40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z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5" name="Text Box 18"/>
              <p:cNvSpPr txBox="1">
                <a:spLocks noChangeArrowheads="1"/>
              </p:cNvSpPr>
              <p:nvPr/>
            </p:nvSpPr>
            <p:spPr bwMode="auto">
              <a:xfrm>
                <a:off x="4769" y="9870"/>
                <a:ext cx="390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Times New Roman" pitchFamily="18" charset="0"/>
                    <a:ea typeface="宋体" pitchFamily="2" charset="-122"/>
                    <a:sym typeface="Symbol" charset="2"/>
                  </a:rPr>
                  <a:t>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6" name="Text Box 19"/>
              <p:cNvSpPr txBox="1">
                <a:spLocks noChangeArrowheads="1"/>
              </p:cNvSpPr>
              <p:nvPr/>
            </p:nvSpPr>
            <p:spPr bwMode="auto">
              <a:xfrm>
                <a:off x="4559" y="11085"/>
                <a:ext cx="39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Times New Roman" pitchFamily="18" charset="0"/>
                    <a:ea typeface="宋体" pitchFamily="2" charset="-122"/>
                    <a:sym typeface="Symbol" charset="2"/>
                  </a:rPr>
                  <a:t>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7" name="Text Box 20"/>
              <p:cNvSpPr txBox="1">
                <a:spLocks noChangeArrowheads="1"/>
              </p:cNvSpPr>
              <p:nvPr/>
            </p:nvSpPr>
            <p:spPr bwMode="auto">
              <a:xfrm>
                <a:off x="5670" y="9630"/>
                <a:ext cx="40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v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8" name="Line 21"/>
              <p:cNvSpPr>
                <a:spLocks noChangeShapeType="1"/>
              </p:cNvSpPr>
              <p:nvPr/>
            </p:nvSpPr>
            <p:spPr bwMode="auto">
              <a:xfrm>
                <a:off x="4770" y="8865"/>
                <a:ext cx="945" cy="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9" name="Line 22"/>
              <p:cNvSpPr>
                <a:spLocks noChangeShapeType="1"/>
              </p:cNvSpPr>
              <p:nvPr/>
            </p:nvSpPr>
            <p:spPr bwMode="auto">
              <a:xfrm flipV="1">
                <a:off x="4755" y="9840"/>
                <a:ext cx="1005" cy="75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0602" name="Text Box 23"/>
            <p:cNvSpPr txBox="1">
              <a:spLocks noChangeArrowheads="1"/>
            </p:cNvSpPr>
            <p:nvPr/>
          </p:nvSpPr>
          <p:spPr bwMode="auto">
            <a:xfrm>
              <a:off x="5460" y="7864"/>
              <a:ext cx="64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宋体" pitchFamily="2" charset="-122"/>
                </a:rPr>
                <a:t>1.0</a:t>
              </a:r>
              <a:endParaRPr lang="en-US" altLang="zh-TW" sz="2400">
                <a:latin typeface="Times New Roman" pitchFamily="18" charset="0"/>
              </a:endParaRPr>
            </a:p>
          </p:txBody>
        </p:sp>
      </p:grpSp>
      <p:sp>
        <p:nvSpPr>
          <p:cNvPr id="110597" name="Rectangle 25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aphicFrame>
        <p:nvGraphicFramePr>
          <p:cNvPr id="110598" name="Object 2"/>
          <p:cNvGraphicFramePr>
            <a:graphicFrameLocks noChangeAspect="1"/>
          </p:cNvGraphicFramePr>
          <p:nvPr/>
        </p:nvGraphicFramePr>
        <p:xfrm>
          <a:off x="762000" y="2895600"/>
          <a:ext cx="63246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8" name="Equation" r:id="rId3" imgW="9512300" imgH="4178300" progId="Equation.3">
                  <p:embed/>
                </p:oleObj>
              </mc:Choice>
              <mc:Fallback>
                <p:oleObj name="Equation" r:id="rId3" imgW="9512300" imgH="417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63246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2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aphicFrame>
        <p:nvGraphicFramePr>
          <p:cNvPr id="110600" name="Object 3"/>
          <p:cNvGraphicFramePr>
            <a:graphicFrameLocks noChangeAspect="1"/>
          </p:cNvGraphicFramePr>
          <p:nvPr/>
        </p:nvGraphicFramePr>
        <p:xfrm>
          <a:off x="2819400" y="5943600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9" name="Equation" r:id="rId5" imgW="2438400" imgH="546100" progId="Equation.3">
                  <p:embed/>
                </p:oleObj>
              </mc:Choice>
              <mc:Fallback>
                <p:oleObj name="Equation" r:id="rId5" imgW="24384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943600"/>
                        <a:ext cx="175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Gonioreflectometers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267200" cy="4495800"/>
          </a:xfrm>
        </p:spPr>
        <p:txBody>
          <a:bodyPr/>
          <a:lstStyle/>
          <a:p>
            <a:r>
              <a:rPr lang="en-US" altLang="zh-TW" smtClean="0"/>
              <a:t>Can add fourth degree of freedom to measure anisotropic BRDFs</a:t>
            </a:r>
          </a:p>
        </p:txBody>
      </p:sp>
      <p:pic>
        <p:nvPicPr>
          <p:cNvPr id="111620" name="Picture 5" descr="C:\My Documents\lf\gantry-w-b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85875"/>
            <a:ext cx="30591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lightstage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1618" name="Picture 2" descr="http://gl.ict.usc.edu/LightStages/images/LS2/SpiderMan2/Final/AlfredMolina_L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9" y="2533702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http://gl.ict.usc.edu/Research/LS5/LS5-web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429472" cy="29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46424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A9449AA-6A10-4BF6-AA52-E7AF3368609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Local vs Global Rendering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Correct shading requires a global calculation involving all objects and light sources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Incompatible with pipeline model which shades each polygon independently (local rendering)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However, in computer graphics, especially real time graphics, we are happy if things “look right”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Exist many techniques for approximating global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CEA6ADD-DFDB-49B4-B216-64918E9B4E9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Light-Material Interaction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Light that strikes an object is partially absorbed and partially scattered (reflected)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The amount reflected determines the color and brightness of the object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A surface appears red under white light because the red component of the light is reflected and the rest is absorbed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The reflected light is scattered in a manner that depends on the smoothness and orientation of the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Material in the world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Material Properties</a:t>
            </a:r>
          </a:p>
          <a:p>
            <a:pPr eaLnBrk="1" hangingPunct="1"/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285875" y="5286375"/>
            <a:ext cx="235743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1285876" y="3929062"/>
            <a:ext cx="1714500" cy="10001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2597944" y="4617244"/>
            <a:ext cx="723900" cy="6334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文字方塊 10"/>
          <p:cNvSpPr txBox="1">
            <a:spLocks noChangeArrowheads="1"/>
          </p:cNvSpPr>
          <p:nvPr/>
        </p:nvSpPr>
        <p:spPr bwMode="auto">
          <a:xfrm>
            <a:off x="1403350" y="3105150"/>
            <a:ext cx="178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.6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Intensity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5608" name="文字方塊 11"/>
          <p:cNvSpPr txBox="1">
            <a:spLocks noChangeArrowheads="1"/>
          </p:cNvSpPr>
          <p:nvPr/>
        </p:nvSpPr>
        <p:spPr bwMode="auto">
          <a:xfrm>
            <a:off x="2714625" y="40719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.6 X .5 =.3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0" name="太陽 9"/>
          <p:cNvSpPr/>
          <p:nvPr/>
        </p:nvSpPr>
        <p:spPr>
          <a:xfrm>
            <a:off x="1266825" y="3213100"/>
            <a:ext cx="360363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5167313" y="5286375"/>
            <a:ext cx="2357437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5167313" y="3929062"/>
            <a:ext cx="17145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H="1" flipV="1">
            <a:off x="6479382" y="4617243"/>
            <a:ext cx="723900" cy="633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文字方塊 10"/>
          <p:cNvSpPr txBox="1">
            <a:spLocks noChangeArrowheads="1"/>
          </p:cNvSpPr>
          <p:nvPr/>
        </p:nvSpPr>
        <p:spPr bwMode="auto">
          <a:xfrm>
            <a:off x="5219700" y="2997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0.5</a:t>
            </a:r>
            <a:r>
              <a:rPr lang="en-US" altLang="zh-TW" sz="1800">
                <a:latin typeface="Arial" charset="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Intensity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6" name="文字方塊 11"/>
          <p:cNvSpPr txBox="1">
            <a:spLocks noChangeArrowheads="1"/>
          </p:cNvSpPr>
          <p:nvPr/>
        </p:nvSpPr>
        <p:spPr bwMode="auto">
          <a:xfrm>
            <a:off x="5940425" y="3933825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0.5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 ) X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= 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0.4</a:t>
            </a:r>
            <a:r>
              <a:rPr lang="en-US" altLang="zh-TW" sz="1800">
                <a:latin typeface="Arial" charset="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 ) 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7" name="太陽 16"/>
          <p:cNvSpPr/>
          <p:nvPr/>
        </p:nvSpPr>
        <p:spPr>
          <a:xfrm>
            <a:off x="5148263" y="3213100"/>
            <a:ext cx="360362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文字方塊 11"/>
          <p:cNvSpPr txBox="1">
            <a:spLocks noChangeArrowheads="1"/>
          </p:cNvSpPr>
          <p:nvPr/>
        </p:nvSpPr>
        <p:spPr bwMode="auto">
          <a:xfrm>
            <a:off x="1692275" y="537368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Material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5580063" y="53736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 ) Material</a:t>
            </a:r>
            <a:endParaRPr lang="zh-TW" altLang="en-US" sz="1800">
              <a:latin typeface="Arial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6200000" flipH="1">
            <a:off x="5245101" y="3930650"/>
            <a:ext cx="1714500" cy="10001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 flipH="1" flipV="1">
            <a:off x="6557169" y="4618832"/>
            <a:ext cx="723900" cy="6334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H="1">
            <a:off x="5318126" y="3933825"/>
            <a:ext cx="1714500" cy="10001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 flipH="1" flipV="1">
            <a:off x="6630194" y="4622007"/>
            <a:ext cx="723900" cy="6334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505883C-AC50-4853-8183-B7A74990405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Light Sources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General light sources are difficult to work with because we must integrate light coming from all points on the source </a:t>
            </a:r>
          </a:p>
        </p:txBody>
      </p:sp>
      <p:pic>
        <p:nvPicPr>
          <p:cNvPr id="15365" name="Picture 5" descr="AN06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357563"/>
            <a:ext cx="47196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52CFC59-EA14-45B0-B408-0028B5C7DE7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Simple Light Sources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Point source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Model with position and color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Distant source = infinite distance away (parallel)</a:t>
            </a:r>
          </a:p>
          <a:p>
            <a:r>
              <a:rPr lang="en-US" altLang="zh-TW" smtClean="0"/>
              <a:t>Spotlight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Restrict light from ideal point source</a:t>
            </a:r>
          </a:p>
          <a:p>
            <a:r>
              <a:rPr lang="en-US" altLang="zh-TW" smtClean="0"/>
              <a:t>Ambient light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Same amount of light everywhere in scene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Can model contribution of many sources and reflecting surfaces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F06E7C2-D57C-4EDA-829E-AFC404F60355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Surface Types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The smoother a surface, the more reflected light is concentrated in the direction a perfect mirror would reflected the light</a:t>
            </a:r>
          </a:p>
          <a:p>
            <a:r>
              <a:rPr lang="en-US" altLang="zh-TW" sz="2700" smtClean="0"/>
              <a:t>A very rough surface scatters light in all directions</a:t>
            </a:r>
          </a:p>
        </p:txBody>
      </p:sp>
      <p:pic>
        <p:nvPicPr>
          <p:cNvPr id="17413" name="Picture 5" descr="AN06F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5685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AN06F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25225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476375" y="5661025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smooth surface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486400" y="5638800"/>
            <a:ext cx="204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rough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4822300-60C3-40D6-8009-677FA9EFE51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Shading Model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 simple model that can be computed rapidly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Has three components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Diffuse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Specular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Ambient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zh-TW" smtClean="0">
              <a:ea typeface="ＭＳ Ｐゴシック" pitchFamily="34" charset="-128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786188"/>
            <a:ext cx="7943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25CB139-72DE-43BB-ADA9-967B9A5E2E5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Lambertian Shading (1971)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r>
              <a:rPr lang="en-US" altLang="zh-TW" smtClean="0"/>
              <a:t>Perfectly diffuse reflector</a:t>
            </a:r>
          </a:p>
          <a:p>
            <a:r>
              <a:rPr lang="en-US" altLang="zh-TW" smtClean="0"/>
              <a:t>Light scattered equally in all directions</a:t>
            </a:r>
          </a:p>
          <a:p>
            <a:r>
              <a:rPr lang="en-US" altLang="zh-TW" smtClean="0"/>
              <a:t>Amount of light reflected is proportional to the vertical component of incoming light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reflected light ~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cos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mtClean="0">
                <a:latin typeface="Symbol" charset="2"/>
                <a:ea typeface="ＭＳ Ｐゴシック" pitchFamily="34" charset="-128"/>
              </a:rPr>
              <a:t>q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i</a:t>
            </a:r>
          </a:p>
          <a:p>
            <a:pPr lvl="1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cos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mtClean="0">
                <a:latin typeface="Symbol" charset="2"/>
                <a:ea typeface="ＭＳ Ｐゴシック" pitchFamily="34" charset="-128"/>
              </a:rPr>
              <a:t>q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smtClean="0">
                <a:ea typeface="ＭＳ Ｐゴシック" pitchFamily="34" charset="-128"/>
              </a:rPr>
              <a:t> = </a:t>
            </a:r>
            <a:r>
              <a:rPr lang="en-US" altLang="zh-TW" b="1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· </a:t>
            </a:r>
            <a:r>
              <a:rPr lang="en-US" altLang="zh-TW" sz="24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if vectors normalized</a:t>
            </a:r>
          </a:p>
          <a:p>
            <a:pPr lvl="1"/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There are also three coefficients,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 that show how much of each color component is reflected</a:t>
            </a:r>
          </a:p>
          <a:p>
            <a:pPr lvl="1">
              <a:buFontTx/>
              <a:buNone/>
            </a:pPr>
            <a:endParaRPr lang="en-US" altLang="zh-TW" b="1" baseline="-2500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altLang="zh-TW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Lambertian Surface</a:t>
            </a:r>
            <a:endParaRPr lang="zh-TW" altLang="en-US" smtClean="0"/>
          </a:p>
        </p:txBody>
      </p:sp>
      <p:cxnSp>
        <p:nvCxnSpPr>
          <p:cNvPr id="7" name="直線接點 6"/>
          <p:cNvCxnSpPr/>
          <p:nvPr/>
        </p:nvCxnSpPr>
        <p:spPr>
          <a:xfrm>
            <a:off x="1500188" y="31099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>
            <a:off x="1213644" y="2253456"/>
            <a:ext cx="171450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150098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>
            <a:off x="178673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5400000">
            <a:off x="207248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214938" y="31099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 flipH="1">
            <a:off x="4606926" y="1931987"/>
            <a:ext cx="1358900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6200000" flipH="1">
            <a:off x="489346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6200000" flipH="1">
            <a:off x="517921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16200000" flipH="1">
            <a:off x="546496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5400000" flipH="1" flipV="1">
            <a:off x="5751513" y="2217738"/>
            <a:ext cx="178593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文字方塊 32"/>
          <p:cNvSpPr txBox="1">
            <a:spLocks noChangeArrowheads="1"/>
          </p:cNvSpPr>
          <p:nvPr/>
        </p:nvSpPr>
        <p:spPr bwMode="auto">
          <a:xfrm>
            <a:off x="2357438" y="318135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6000750" y="3252788"/>
            <a:ext cx="35718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2643188" y="3252788"/>
            <a:ext cx="357187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文字方塊 36"/>
          <p:cNvSpPr txBox="1">
            <a:spLocks noChangeArrowheads="1"/>
          </p:cNvSpPr>
          <p:nvPr/>
        </p:nvSpPr>
        <p:spPr bwMode="auto">
          <a:xfrm>
            <a:off x="2357438" y="17526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>
            <a:off x="2643188" y="1824038"/>
            <a:ext cx="357187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文字方塊 38"/>
          <p:cNvSpPr txBox="1">
            <a:spLocks noChangeArrowheads="1"/>
          </p:cNvSpPr>
          <p:nvPr/>
        </p:nvSpPr>
        <p:spPr bwMode="auto">
          <a:xfrm rot="-2121425">
            <a:off x="5102225" y="2071688"/>
            <a:ext cx="1000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rot="19478575">
            <a:off x="5327650" y="2181225"/>
            <a:ext cx="3571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1" name="文字方塊 42"/>
          <p:cNvSpPr txBox="1">
            <a:spLocks noChangeArrowheads="1"/>
          </p:cNvSpPr>
          <p:nvPr/>
        </p:nvSpPr>
        <p:spPr bwMode="auto">
          <a:xfrm>
            <a:off x="5715000" y="321468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d/cos</a:t>
            </a:r>
            <a:r>
              <a:rPr lang="el-GR" altLang="zh-TW" sz="2400">
                <a:latin typeface="Times New Roman" pitchFamily="18" charset="0"/>
              </a:rPr>
              <a:t>θ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502" name="文字方塊 43"/>
          <p:cNvSpPr txBox="1">
            <a:spLocks noChangeArrowheads="1"/>
          </p:cNvSpPr>
          <p:nvPr/>
        </p:nvSpPr>
        <p:spPr bwMode="auto">
          <a:xfrm>
            <a:off x="6215063" y="24336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zh-TW" sz="2400">
                <a:latin typeface="Times New Roman" pitchFamily="18" charset="0"/>
              </a:rPr>
              <a:t>θ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503" name="文字方塊 44"/>
          <p:cNvSpPr txBox="1">
            <a:spLocks noChangeArrowheads="1"/>
          </p:cNvSpPr>
          <p:nvPr/>
        </p:nvSpPr>
        <p:spPr bwMode="auto">
          <a:xfrm>
            <a:off x="571500" y="325278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length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428625" y="39290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intensity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2357438" y="392906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1/d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572125" y="392906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cos</a:t>
            </a:r>
            <a:r>
              <a:rPr lang="el-GR" altLang="zh-TW" sz="2400">
                <a:latin typeface="Times New Roman" pitchFamily="18" charset="0"/>
              </a:rPr>
              <a:t>θ</a:t>
            </a:r>
            <a:r>
              <a:rPr lang="en-US" altLang="zh-TW" sz="2400">
                <a:latin typeface="Times New Roman" pitchFamily="18" charset="0"/>
              </a:rPr>
              <a:t> / d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2714625" y="4786313"/>
            <a:ext cx="371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ＭＳ Ｐゴシック" pitchFamily="34" charset="-128"/>
              </a:rPr>
              <a:t>Reflected light ~cos </a:t>
            </a:r>
            <a:r>
              <a:rPr lang="en-US" altLang="zh-TW" sz="2400">
                <a:latin typeface="Symbol" charset="2"/>
                <a:ea typeface="ＭＳ Ｐゴシック" pitchFamily="34" charset="-128"/>
              </a:rPr>
              <a:t>q</a:t>
            </a:r>
            <a:endParaRPr lang="en-US" altLang="zh-TW" sz="2400" baseline="-250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Illumination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Local Illumination</a:t>
            </a:r>
          </a:p>
          <a:p>
            <a:r>
              <a:rPr lang="en-US" altLang="zh-TW" smtClean="0"/>
              <a:t>Phong shading model </a:t>
            </a:r>
          </a:p>
          <a:p>
            <a:pPr lvl="1"/>
            <a:r>
              <a:rPr lang="en-US" altLang="zh-TW" smtClean="0"/>
              <a:t>ambient, </a:t>
            </a:r>
          </a:p>
          <a:p>
            <a:pPr lvl="1"/>
            <a:r>
              <a:rPr lang="en-US" altLang="zh-TW" smtClean="0"/>
              <a:t>diffuse, </a:t>
            </a:r>
          </a:p>
          <a:p>
            <a:pPr lvl="1"/>
            <a:r>
              <a:rPr lang="en-US" altLang="zh-TW" smtClean="0"/>
              <a:t>Specular</a:t>
            </a:r>
          </a:p>
          <a:p>
            <a:r>
              <a:rPr lang="en-US" altLang="zh-TW" smtClean="0"/>
              <a:t>Lighting Type</a:t>
            </a:r>
          </a:p>
          <a:p>
            <a:r>
              <a:rPr lang="en-US" altLang="zh-TW" smtClean="0"/>
              <a:t>BRDF</a:t>
            </a:r>
          </a:p>
          <a:p>
            <a:endParaRPr lang="en-US" altLang="zh-TW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CE10524-AD22-4D8C-956E-1821E725F53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zh-TW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BAB67A7-C005-48CB-B620-A46B3B3A1793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Ambient Light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Ambient light is the result of multiple interactions between (large) light sources and the objects in the environment</a:t>
            </a:r>
          </a:p>
          <a:p>
            <a:r>
              <a:rPr lang="en-US" altLang="zh-TW" smtClean="0"/>
              <a:t>Amount and color depend on both the color of the light(s) and the material properties of the object</a:t>
            </a:r>
          </a:p>
          <a:p>
            <a:r>
              <a:rPr lang="en-US" altLang="zh-TW" smtClean="0"/>
              <a:t>Add </a:t>
            </a:r>
            <a:r>
              <a:rPr lang="en-US" altLang="zh-TW" b="1" smtClean="0">
                <a:latin typeface="Times New Roman" pitchFamily="18" charset="0"/>
              </a:rPr>
              <a:t>k</a:t>
            </a:r>
            <a:r>
              <a:rPr lang="en-US" altLang="zh-TW" b="1" baseline="-25000" smtClean="0">
                <a:latin typeface="Times New Roman" pitchFamily="18" charset="0"/>
              </a:rPr>
              <a:t>a</a:t>
            </a:r>
            <a:r>
              <a:rPr lang="en-US" altLang="zh-TW" b="1" smtClean="0">
                <a:latin typeface="Times New Roman" pitchFamily="18" charset="0"/>
              </a:rPr>
              <a:t> I</a:t>
            </a:r>
            <a:r>
              <a:rPr lang="en-US" altLang="zh-TW" b="1" baseline="-25000" smtClean="0">
                <a:latin typeface="Times New Roman" pitchFamily="18" charset="0"/>
              </a:rPr>
              <a:t>a</a:t>
            </a:r>
            <a:r>
              <a:rPr lang="en-US" altLang="zh-TW" b="1" smtClean="0"/>
              <a:t> </a:t>
            </a:r>
            <a:r>
              <a:rPr lang="en-US" altLang="zh-TW" smtClean="0"/>
              <a:t>to diffuse and specular terms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 flipV="1">
            <a:off x="1981200" y="5321300"/>
            <a:ext cx="2286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014413" y="5930900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reflection coef.</a:t>
            </a: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 flipV="1">
            <a:off x="2514600" y="5321300"/>
            <a:ext cx="13716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3251200" y="5972175"/>
            <a:ext cx="325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intensity of ambient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Phong shading (1973)</a:t>
            </a:r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Uses four vectors 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To source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To viewer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Normal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Perfect reflector</a:t>
            </a:r>
            <a:endParaRPr lang="zh-TW" altLang="en-US" smtClean="0"/>
          </a:p>
        </p:txBody>
      </p:sp>
      <p:pic>
        <p:nvPicPr>
          <p:cNvPr id="22532" name="Picture 5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143250"/>
            <a:ext cx="4502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11DA32F-E68F-46C3-B7A1-976180B6A3C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Ideal Reflector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Normal is determined by local orientation</a:t>
            </a:r>
          </a:p>
          <a:p>
            <a:r>
              <a:rPr lang="en-US" altLang="zh-TW" smtClean="0"/>
              <a:t>Angle of incidence = angle of relection</a:t>
            </a:r>
          </a:p>
          <a:p>
            <a:r>
              <a:rPr lang="en-US" altLang="zh-TW" smtClean="0"/>
              <a:t>The three vectors must be coplanar</a:t>
            </a:r>
          </a:p>
        </p:txBody>
      </p:sp>
      <p:pic>
        <p:nvPicPr>
          <p:cNvPr id="23557" name="Picture 5" descr="AN06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3002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171700" y="4038600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r</a:t>
            </a:r>
            <a:r>
              <a:rPr lang="en-US" altLang="zh-TW" sz="2400">
                <a:latin typeface="Times New Roman" pitchFamily="18" charset="0"/>
              </a:rPr>
              <a:t> = 2 (</a:t>
            </a:r>
            <a:r>
              <a:rPr lang="en-US" altLang="zh-TW" sz="2400" b="1">
                <a:latin typeface="Times New Roman" pitchFamily="18" charset="0"/>
              </a:rPr>
              <a:t>l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37063"/>
            <a:ext cx="2097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927304F-B378-4171-BB92-19B69F36856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Specular Surfaces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Most surfaces are neither ideal diffusers nor perfectly specular (ideal reflectors)</a:t>
            </a:r>
          </a:p>
          <a:p>
            <a:r>
              <a:rPr lang="en-US" altLang="zh-TW" sz="2700" smtClean="0"/>
              <a:t>Smooth surfaces show specular highlights due to incoming light being reflected in directions concentrated close to the direction of a perfect reflection </a:t>
            </a: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flipH="1" flipV="1">
            <a:off x="4787900" y="4867275"/>
            <a:ext cx="1655763" cy="7223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519863" y="5062538"/>
            <a:ext cx="1338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highlight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93F9093-D0F1-4C32-BD8C-78BEBDD1B8D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zh-TW" smtClean="0"/>
              <a:t>Modeling Specular Relections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Phong proposed using a term that dropped off as the angle between the viewer and the ideal reflection increased</a:t>
            </a:r>
          </a:p>
        </p:txBody>
      </p:sp>
      <p:pic>
        <p:nvPicPr>
          <p:cNvPr id="25605" name="Picture 4" descr="AN06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0767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7086600" y="43434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285875" y="350520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I</a:t>
            </a:r>
            <a:r>
              <a:rPr lang="en-US" altLang="zh-TW" sz="2400" baseline="-25000">
                <a:latin typeface="Times New Roman" pitchFamily="18" charset="0"/>
              </a:rPr>
              <a:t>r</a:t>
            </a:r>
            <a:r>
              <a:rPr lang="en-US" altLang="zh-TW" sz="2400">
                <a:latin typeface="Times New Roman" pitchFamily="18" charset="0"/>
              </a:rPr>
              <a:t> ~ k</a:t>
            </a:r>
            <a:r>
              <a:rPr lang="en-US" altLang="zh-TW" sz="2400" baseline="-25000">
                <a:latin typeface="Times New Roman" pitchFamily="18" charset="0"/>
              </a:rPr>
              <a:t>s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 b="1">
                <a:latin typeface="Times New Roman" pitchFamily="18" charset="0"/>
              </a:rPr>
              <a:t>I</a:t>
            </a:r>
            <a:r>
              <a:rPr lang="en-US" altLang="zh-TW" sz="2400">
                <a:latin typeface="Times New Roman" pitchFamily="18" charset="0"/>
              </a:rPr>
              <a:t> cos</a:t>
            </a:r>
            <a:r>
              <a:rPr lang="en-US" altLang="zh-TW" sz="2400" baseline="30000">
                <a:latin typeface="Symbol" charset="2"/>
              </a:rPr>
              <a:t>a</a:t>
            </a: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 flipH="1" flipV="1">
            <a:off x="2895600" y="3886200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2590800" y="4724400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shininess coef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71563" y="5562600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absorption coef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905000" y="5105400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incoming intensity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2286000" y="3886200"/>
            <a:ext cx="152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1752600" y="4038600"/>
            <a:ext cx="2286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1219200" y="4038600"/>
            <a:ext cx="2286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04800" y="4800600"/>
            <a:ext cx="1247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reflected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4A52418-12A7-45EE-A02D-E2D219F6E01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Shininess Coefficient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Values of </a:t>
            </a:r>
            <a:r>
              <a:rPr lang="en-US" altLang="zh-TW" sz="2800" b="1" i="1" smtClean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zh-TW" sz="2700" smtClean="0"/>
              <a:t> between 100 and 200 correspond to metals </a:t>
            </a:r>
          </a:p>
          <a:p>
            <a:r>
              <a:rPr lang="en-US" altLang="zh-TW" sz="2700" smtClean="0"/>
              <a:t>Values between 5 and 10 give surface that look like plastic</a:t>
            </a:r>
          </a:p>
        </p:txBody>
      </p:sp>
      <p:pic>
        <p:nvPicPr>
          <p:cNvPr id="26629" name="Picture 5" descr="AN06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9608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90800" y="39624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cos</a:t>
            </a:r>
            <a:r>
              <a:rPr lang="en-US" altLang="zh-TW" sz="2400" baseline="3000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95800" y="6019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308725" y="59848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90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286000" y="60198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-90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BC486CF-207D-4DA3-9765-FE5146EEFAE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Distance Terms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The light from a point source that reaches a surface is inversely proportional to the square of the distance between them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We can add a factor of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form 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</a:rPr>
              <a:t>1/(a + bd +cd</a:t>
            </a:r>
            <a:r>
              <a:rPr lang="en-US" altLang="zh-TW" baseline="300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zh-TW" smtClean="0">
                <a:solidFill>
                  <a:srgbClr val="FF0000"/>
                </a:solidFill>
              </a:rPr>
              <a:t> </a:t>
            </a:r>
            <a:r>
              <a:rPr lang="en-US" altLang="zh-TW" smtClean="0"/>
              <a:t>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the diffuse and specular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terms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The constant and linear terms soften the effect of the point source</a:t>
            </a:r>
          </a:p>
        </p:txBody>
      </p:sp>
      <p:pic>
        <p:nvPicPr>
          <p:cNvPr id="27653" name="Picture 5" descr="AN06F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8082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DBB1182-4EDC-4817-AE5B-12C9FFDCA5F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Light Sources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altLang="zh-TW" smtClean="0"/>
              <a:t>In the Phong Model, we add the results from each light source</a:t>
            </a:r>
          </a:p>
          <a:p>
            <a:r>
              <a:rPr lang="en-US" altLang="zh-TW" smtClean="0"/>
              <a:t>Each light source has separate </a:t>
            </a:r>
            <a:r>
              <a:rPr lang="en-US" altLang="zh-TW" b="1" i="1" smtClean="0"/>
              <a:t>diffuse</a:t>
            </a:r>
            <a:r>
              <a:rPr lang="en-US" altLang="zh-TW" smtClean="0"/>
              <a:t>, </a:t>
            </a:r>
            <a:r>
              <a:rPr lang="en-US" altLang="zh-TW" b="1" i="1" smtClean="0"/>
              <a:t>specular</a:t>
            </a:r>
            <a:r>
              <a:rPr lang="en-US" altLang="zh-TW" smtClean="0"/>
              <a:t>, and </a:t>
            </a:r>
            <a:r>
              <a:rPr lang="en-US" altLang="zh-TW" b="1" i="1" smtClean="0"/>
              <a:t>ambient</a:t>
            </a:r>
            <a:r>
              <a:rPr lang="en-US" altLang="zh-TW" smtClean="0"/>
              <a:t> terms to allow for maximum flexibility even though this form does not have a physical justification</a:t>
            </a:r>
          </a:p>
          <a:p>
            <a:r>
              <a:rPr lang="en-US" altLang="zh-TW" smtClean="0"/>
              <a:t>Separate red, green and blue components</a:t>
            </a:r>
          </a:p>
          <a:p>
            <a:r>
              <a:rPr lang="en-US" altLang="zh-TW" smtClean="0"/>
              <a:t>Hence, 9 coefficients for each point source</a:t>
            </a:r>
          </a:p>
          <a:p>
            <a:pPr lvl="1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db</a:t>
            </a:r>
            <a:r>
              <a:rPr lang="en-US" altLang="zh-TW" smtClean="0">
                <a:ea typeface="ＭＳ Ｐゴシック" pitchFamily="34" charset="-128"/>
              </a:rPr>
              <a:t>,   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sb</a:t>
            </a:r>
            <a:r>
              <a:rPr lang="en-US" altLang="zh-TW" smtClean="0">
                <a:ea typeface="ＭＳ Ｐゴシック" pitchFamily="34" charset="-128"/>
              </a:rPr>
              <a:t>,   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ab</a:t>
            </a:r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2628C6E-6741-4810-BE93-F1633012EB4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Material Properties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Material properties match light source properties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Nine absorption coefficients</a:t>
            </a:r>
          </a:p>
          <a:p>
            <a:pPr lvl="2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Diffuse: 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db</a:t>
            </a:r>
            <a:r>
              <a:rPr lang="en-US" altLang="zh-TW" smtClean="0">
                <a:ea typeface="ＭＳ Ｐゴシック" pitchFamily="34" charset="-128"/>
              </a:rPr>
              <a:t>,     </a:t>
            </a:r>
          </a:p>
          <a:p>
            <a:pPr lvl="2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Speculr: 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sb</a:t>
            </a:r>
            <a:r>
              <a:rPr lang="en-US" altLang="zh-TW" smtClean="0">
                <a:ea typeface="ＭＳ Ｐゴシック" pitchFamily="34" charset="-128"/>
              </a:rPr>
              <a:t>,      </a:t>
            </a:r>
          </a:p>
          <a:p>
            <a:pPr lvl="2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Ambient: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ab</a:t>
            </a:r>
            <a:endParaRPr lang="en-US" altLang="zh-TW" smtClean="0">
              <a:ea typeface="ＭＳ Ｐゴシック" pitchFamily="34" charset="-128"/>
            </a:endParaRP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Shininess coefficient </a:t>
            </a:r>
            <a:r>
              <a:rPr lang="en-US" altLang="zh-TW" sz="3200" b="1" i="1" smtClean="0">
                <a:latin typeface="Symbol" charset="2"/>
                <a:ea typeface="ＭＳ Ｐゴシック" pitchFamily="34" charset="-128"/>
              </a:rPr>
              <a:t>a</a:t>
            </a:r>
            <a:r>
              <a:rPr lang="en-US" altLang="zh-TW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86125" y="3001963"/>
            <a:ext cx="2143125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3000375"/>
            <a:ext cx="17145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300037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8F0A478-EC8F-46C3-837D-084E2DA6C2C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30726" name="Picture 4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7719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77000" cy="1066800"/>
          </a:xfrm>
        </p:spPr>
        <p:txBody>
          <a:bodyPr/>
          <a:lstStyle/>
          <a:p>
            <a:r>
              <a:rPr lang="en-US" altLang="zh-TW" smtClean="0"/>
              <a:t>Adding up the Components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For each light source and each color component, the Phong model can be written (without the distance terms) 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500" smtClean="0">
                <a:latin typeface="Times New Roman" pitchFamily="18" charset="0"/>
              </a:rPr>
              <a:t>I</a:t>
            </a:r>
            <a:r>
              <a:rPr lang="en-US" altLang="zh-TW" sz="3500" smtClean="0"/>
              <a:t> = </a:t>
            </a:r>
            <a:r>
              <a:rPr lang="en-US" altLang="zh-TW" sz="3500" smtClean="0">
                <a:latin typeface="Times New Roman" pitchFamily="18" charset="0"/>
              </a:rPr>
              <a:t>k</a:t>
            </a:r>
            <a:r>
              <a:rPr lang="en-US" altLang="zh-TW" sz="3500" baseline="-25000" smtClean="0">
                <a:latin typeface="Times New Roman" pitchFamily="18" charset="0"/>
              </a:rPr>
              <a:t>d</a:t>
            </a:r>
            <a:r>
              <a:rPr lang="en-US" altLang="zh-TW" sz="3500" smtClean="0">
                <a:latin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</a:rPr>
              <a:t>d</a:t>
            </a:r>
            <a:r>
              <a:rPr lang="en-US" altLang="zh-TW" sz="3500" smtClean="0"/>
              <a:t>  </a:t>
            </a:r>
            <a:r>
              <a:rPr lang="en-US" altLang="zh-TW" sz="3500" b="1" smtClean="0">
                <a:latin typeface="Times New Roman" pitchFamily="18" charset="0"/>
              </a:rPr>
              <a:t>l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500" b="1" smtClean="0">
                <a:latin typeface="Times New Roman" pitchFamily="18" charset="0"/>
              </a:rPr>
              <a:t>v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300" baseline="30000" smtClean="0">
                <a:latin typeface="Symbol" charset="2"/>
                <a:cs typeface="Times New Roman" pitchFamily="18" charset="0"/>
              </a:rPr>
              <a:t>a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+ k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smtClean="0">
                <a:cs typeface="Times New Roman" pitchFamily="18" charset="0"/>
              </a:rPr>
              <a:t>For each color component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smtClean="0">
                <a:cs typeface="Times New Roman" pitchFamily="18" charset="0"/>
              </a:rPr>
              <a:t>we add contributions from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smtClean="0">
                <a:cs typeface="Times New Roman" pitchFamily="18" charset="0"/>
              </a:rPr>
              <a:t>all sources</a:t>
            </a:r>
          </a:p>
        </p:txBody>
      </p:sp>
      <p:sp>
        <p:nvSpPr>
          <p:cNvPr id="10" name="矩形 9"/>
          <p:cNvSpPr/>
          <p:nvPr/>
        </p:nvSpPr>
        <p:spPr>
          <a:xfrm>
            <a:off x="3286125" y="3714750"/>
            <a:ext cx="2143125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3713163"/>
            <a:ext cx="1714500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072313" y="3001963"/>
            <a:ext cx="142875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143000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diffuse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43313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43750" y="30718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ambient</a:t>
            </a: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F12E020-6863-4E59-A71F-9DF8577EE33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zh-TW" smtClean="0"/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724400"/>
          </a:xfrm>
        </p:spPr>
        <p:txBody>
          <a:bodyPr/>
          <a:lstStyle/>
          <a:p>
            <a:r>
              <a:rPr lang="en-US" altLang="zh-TW" smtClean="0"/>
              <a:t>Learn to shade objects so their images appear three-dimensional</a:t>
            </a:r>
          </a:p>
          <a:p>
            <a:r>
              <a:rPr lang="en-US" altLang="zh-TW" smtClean="0"/>
              <a:t>Introduce the types of light-material interactions</a:t>
            </a:r>
          </a:p>
          <a:p>
            <a:r>
              <a:rPr lang="en-US" altLang="zh-TW" smtClean="0"/>
              <a:t>Build a simple reflection model---the Phong model--- that can be used with real time graphics 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A23134F-E1F9-44C2-A4DD-A2E8CE1E100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cs typeface="Times New Roman" pitchFamily="18" charset="0"/>
              </a:rPr>
              <a:t>Modified Phong Model (</a:t>
            </a:r>
            <a:r>
              <a:rPr lang="en-US" altLang="zh-TW" sz="4000" smtClean="0"/>
              <a:t>Blinn-Phong</a:t>
            </a:r>
            <a:r>
              <a:rPr lang="en-US" altLang="zh-TW" sz="4000" smtClean="0">
                <a:cs typeface="Times New Roman" pitchFamily="18" charset="0"/>
              </a:rPr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specular term in the Phong model is problematic because it requires the calculation of a new reflection vector and view vector for each vertex</a:t>
            </a:r>
          </a:p>
          <a:p>
            <a:r>
              <a:rPr lang="en-US" altLang="zh-TW" smtClean="0"/>
              <a:t>Blinn suggested an approximation using the halfway vector that is more 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F910284-ECEC-40B7-9D50-CCB0FC48630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Halfway Vector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b="1" i="1" smtClean="0">
                <a:latin typeface="Times New Roman" pitchFamily="18" charset="0"/>
              </a:rPr>
              <a:t>h</a:t>
            </a:r>
            <a:r>
              <a:rPr lang="en-US" altLang="zh-TW" sz="2800" smtClean="0"/>
              <a:t> is normalized vector halfway between </a:t>
            </a:r>
            <a:r>
              <a:rPr lang="en-US" altLang="zh-TW" sz="2800" b="1" i="1" smtClean="0">
                <a:latin typeface="Times New Roman" pitchFamily="18" charset="0"/>
              </a:rPr>
              <a:t>l</a:t>
            </a:r>
            <a:r>
              <a:rPr lang="en-US" altLang="zh-TW" sz="2800" smtClean="0"/>
              <a:t> and </a:t>
            </a:r>
            <a:r>
              <a:rPr lang="en-US" altLang="zh-TW" sz="2800" b="1" i="1" smtClean="0">
                <a:latin typeface="Times New Roman" pitchFamily="18" charset="0"/>
              </a:rPr>
              <a:t>v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2940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16013" y="2276475"/>
            <a:ext cx="311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h = ( l + v )/ | l + v</a:t>
            </a:r>
            <a:r>
              <a:rPr lang="en-US" altLang="zh-TW" sz="2400">
                <a:latin typeface="Times New Roman" pitchFamily="18" charset="0"/>
              </a:rPr>
              <a:t> |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6443663" y="4868863"/>
          <a:ext cx="12350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方程式" r:id="rId4" imgW="469696" imgH="203112" progId="Equation.3">
                  <p:embed/>
                </p:oleObj>
              </mc:Choice>
              <mc:Fallback>
                <p:oleObj name="方程式" r:id="rId4" imgW="46969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868863"/>
                        <a:ext cx="12350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67BADDE-69CB-4D1B-8973-59B71D82846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Using the halfway vector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Replace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500" b="1" smtClean="0">
                <a:latin typeface="Times New Roman" pitchFamily="18" charset="0"/>
              </a:rPr>
              <a:t>v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300" i="1" baseline="30000" smtClean="0">
                <a:latin typeface="Symbol" charset="2"/>
                <a:cs typeface="Times New Roman" pitchFamily="18" charset="0"/>
              </a:rPr>
              <a:t>a</a:t>
            </a:r>
            <a:r>
              <a:rPr lang="en-US" altLang="zh-TW" sz="3300" baseline="30000" smtClean="0">
                <a:latin typeface="Symbol" charset="2"/>
                <a:cs typeface="Times New Roman" pitchFamily="18" charset="0"/>
              </a:rPr>
              <a:t>  </a:t>
            </a:r>
            <a:r>
              <a:rPr lang="en-US" altLang="zh-TW" sz="3300" smtClean="0">
                <a:cs typeface="Times New Roman" pitchFamily="18" charset="0"/>
              </a:rPr>
              <a:t>by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500" b="1" smtClean="0">
                <a:latin typeface="Times New Roman" pitchFamily="18" charset="0"/>
              </a:rPr>
              <a:t>n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300" i="1" baseline="30000" smtClean="0">
                <a:latin typeface="Symbol" charset="2"/>
                <a:cs typeface="Times New Roman" pitchFamily="18" charset="0"/>
              </a:rPr>
              <a:t>b</a:t>
            </a:r>
          </a:p>
          <a:p>
            <a:r>
              <a:rPr lang="en-US" altLang="zh-TW" sz="3300" baseline="30000" smtClean="0">
                <a:cs typeface="Times New Roman" pitchFamily="18" charset="0"/>
              </a:rPr>
              <a:t> </a:t>
            </a:r>
            <a:r>
              <a:rPr lang="en-US" altLang="zh-TW" sz="3300" i="1" smtClean="0">
                <a:latin typeface="Symbol" charset="2"/>
                <a:cs typeface="Times New Roman" pitchFamily="18" charset="0"/>
              </a:rPr>
              <a:t>b</a:t>
            </a:r>
            <a:r>
              <a:rPr lang="en-US" altLang="zh-TW" sz="3300" smtClean="0">
                <a:cs typeface="Times New Roman" pitchFamily="18" charset="0"/>
              </a:rPr>
              <a:t> </a:t>
            </a:r>
            <a:r>
              <a:rPr lang="en-US" altLang="zh-TW" smtClean="0">
                <a:cs typeface="Times New Roman" pitchFamily="18" charset="0"/>
              </a:rPr>
              <a:t>is chosen to match shineness</a:t>
            </a:r>
          </a:p>
          <a:p>
            <a:r>
              <a:rPr lang="en-US" altLang="zh-TW" smtClean="0">
                <a:cs typeface="Times New Roman" pitchFamily="18" charset="0"/>
              </a:rPr>
              <a:t>Note that halway angle is half of angle between </a:t>
            </a:r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mtClean="0">
                <a:cs typeface="Times New Roman" pitchFamily="18" charset="0"/>
              </a:rPr>
              <a:t> and </a:t>
            </a:r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mtClean="0">
                <a:cs typeface="Times New Roman" pitchFamily="18" charset="0"/>
              </a:rPr>
              <a:t> if vectors are coplanar</a:t>
            </a:r>
          </a:p>
          <a:p>
            <a:r>
              <a:rPr lang="en-US" altLang="zh-TW" smtClean="0">
                <a:cs typeface="Times New Roman" pitchFamily="18" charset="0"/>
              </a:rPr>
              <a:t>Resulting model is known as the modified Phong or Blinn lighting model</a:t>
            </a:r>
          </a:p>
          <a:p>
            <a:pPr lvl="1"/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Specified in OpenGL standard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smtClean="0">
                <a:cs typeface="Times New Roman" pitchFamily="18" charset="0"/>
              </a:rPr>
              <a:t>Example</a:t>
            </a:r>
          </a:p>
        </p:txBody>
      </p:sp>
      <p:sp>
        <p:nvSpPr>
          <p:cNvPr id="34819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8CDA298-013B-4399-9F4C-BE286A09D7C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3500438" y="1214438"/>
            <a:ext cx="53975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728663" y="2971800"/>
            <a:ext cx="279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Only differences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these teapots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the parameters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 the modified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Phong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5640C34-D24C-4842-ACA1-3551F911058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800" smtClean="0">
                <a:cs typeface="Times New Roman" pitchFamily="18" charset="0"/>
              </a:rPr>
              <a:t>Computation of Vectors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cs typeface="Times New Roman" pitchFamily="18" charset="0"/>
              </a:rPr>
              <a:t>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700" smtClean="0">
                <a:cs typeface="Times New Roman" pitchFamily="18" charset="0"/>
              </a:rPr>
              <a:t> and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700" smtClean="0">
                <a:cs typeface="Times New Roman" pitchFamily="18" charset="0"/>
              </a:rPr>
              <a:t> are specified by the application</a:t>
            </a:r>
          </a:p>
          <a:p>
            <a:r>
              <a:rPr lang="en-US" altLang="zh-TW" sz="2700" smtClean="0">
                <a:cs typeface="Times New Roman" pitchFamily="18" charset="0"/>
              </a:rPr>
              <a:t>Can computer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700" smtClean="0">
                <a:cs typeface="Times New Roman" pitchFamily="18" charset="0"/>
              </a:rPr>
              <a:t> from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700" smtClean="0">
                <a:cs typeface="Times New Roman" pitchFamily="18" charset="0"/>
              </a:rPr>
              <a:t> and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zh-TW" sz="2700" smtClean="0">
              <a:cs typeface="Times New Roman" pitchFamily="18" charset="0"/>
            </a:endParaRPr>
          </a:p>
          <a:p>
            <a:r>
              <a:rPr lang="en-US" altLang="zh-TW" sz="2700" smtClean="0">
                <a:cs typeface="Times New Roman" pitchFamily="18" charset="0"/>
              </a:rPr>
              <a:t>Problem is determining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zh-TW" sz="2700" smtClean="0">
              <a:cs typeface="Times New Roman" pitchFamily="18" charset="0"/>
            </a:endParaRPr>
          </a:p>
          <a:p>
            <a:r>
              <a:rPr lang="en-US" altLang="zh-TW" sz="2700" smtClean="0">
                <a:cs typeface="Times New Roman" pitchFamily="18" charset="0"/>
              </a:rPr>
              <a:t>For simple surfaces   is can be determined but how we determine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700" smtClean="0">
                <a:cs typeface="Times New Roman" pitchFamily="18" charset="0"/>
              </a:rPr>
              <a:t> differs depending on underlying representation of surface</a:t>
            </a:r>
          </a:p>
          <a:p>
            <a:r>
              <a:rPr lang="en-US" altLang="zh-TW" sz="2700" smtClean="0">
                <a:cs typeface="Times New Roman" pitchFamily="18" charset="0"/>
              </a:rPr>
              <a:t>OpenGL leaves determination of normal to application</a:t>
            </a:r>
          </a:p>
          <a:p>
            <a:pPr lvl="1"/>
            <a:r>
              <a:rPr lang="en-US" altLang="zh-TW" sz="2200" smtClean="0">
                <a:ea typeface="ＭＳ Ｐゴシック" pitchFamily="34" charset="-128"/>
                <a:cs typeface="Times New Roman" pitchFamily="18" charset="0"/>
              </a:rPr>
              <a:t>Exception for GLU quadrics and Bezier surfaces (Chapter 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1BFD7FD-3608-4020-A31D-CD874AE9FD2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36867" name="Picture 4" descr="AN04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276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cs typeface="Times New Roman" pitchFamily="18" charset="0"/>
              </a:rPr>
              <a:t>Plane Normals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Equation of plane: </a:t>
            </a:r>
            <a:r>
              <a:rPr lang="en-US" altLang="zh-TW" smtClean="0">
                <a:latin typeface="Times New Roman" pitchFamily="18" charset="0"/>
              </a:rPr>
              <a:t>ax+by+cz+d = 0</a:t>
            </a:r>
          </a:p>
          <a:p>
            <a:r>
              <a:rPr lang="en-US" altLang="zh-TW" smtClean="0"/>
              <a:t>From Chapter 4 we know that plane is determined by three points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  <a:r>
              <a:rPr lang="en-US" altLang="zh-TW" smtClean="0"/>
              <a:t>,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2</a:t>
            </a:r>
            <a:r>
              <a:rPr lang="en-US" altLang="zh-TW" smtClean="0"/>
              <a:t>,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3</a:t>
            </a:r>
            <a:r>
              <a:rPr lang="en-US" altLang="zh-TW" smtClean="0"/>
              <a:t> or normal </a:t>
            </a:r>
            <a:r>
              <a:rPr lang="en-US" altLang="zh-TW" b="1" smtClean="0">
                <a:latin typeface="Times New Roman" pitchFamily="18" charset="0"/>
              </a:rPr>
              <a:t>n</a:t>
            </a:r>
            <a:r>
              <a:rPr lang="en-US" altLang="zh-TW" smtClean="0"/>
              <a:t> and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</a:p>
          <a:p>
            <a:r>
              <a:rPr lang="en-US" altLang="zh-TW" smtClean="0"/>
              <a:t>Normal can be obtained by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296988" y="4867275"/>
            <a:ext cx="3046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n</a:t>
            </a:r>
            <a:r>
              <a:rPr lang="en-US" altLang="zh-TW" sz="2800">
                <a:latin typeface="Times New Roman" pitchFamily="18" charset="0"/>
              </a:rPr>
              <a:t> = (p</a:t>
            </a:r>
            <a:r>
              <a:rPr lang="en-US" altLang="zh-TW" sz="2800" baseline="-25000">
                <a:latin typeface="Times New Roman" pitchFamily="18" charset="0"/>
              </a:rPr>
              <a:t>2</a:t>
            </a:r>
            <a:r>
              <a:rPr lang="en-US" altLang="zh-TW" sz="2800">
                <a:latin typeface="Times New Roman" pitchFamily="18" charset="0"/>
              </a:rPr>
              <a:t>-p</a:t>
            </a:r>
            <a:r>
              <a:rPr lang="en-US" altLang="zh-TW" sz="2800" baseline="-25000">
                <a:latin typeface="Times New Roman" pitchFamily="18" charset="0"/>
              </a:rPr>
              <a:t>0</a:t>
            </a:r>
            <a:r>
              <a:rPr lang="en-US" altLang="zh-TW" sz="2800">
                <a:latin typeface="Times New Roman" pitchFamily="18" charset="0"/>
              </a:rPr>
              <a:t>) 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× (p</a:t>
            </a:r>
            <a:r>
              <a:rPr lang="en-US" altLang="zh-TW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altLang="zh-TW" sz="28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541DF59-5860-4F6F-BD61-5A80789CDE6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cs typeface="Times New Roman" pitchFamily="18" charset="0"/>
              </a:rPr>
              <a:t>Normal to Sphere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Implicit function </a:t>
            </a:r>
            <a:r>
              <a:rPr lang="en-US" altLang="zh-TW" smtClean="0">
                <a:latin typeface="Times New Roman" pitchFamily="18" charset="0"/>
              </a:rPr>
              <a:t>f(x, y, z)=0</a:t>
            </a:r>
          </a:p>
          <a:p>
            <a:r>
              <a:rPr lang="en-US" altLang="zh-TW" smtClean="0"/>
              <a:t>Normal given by gradient</a:t>
            </a:r>
          </a:p>
          <a:p>
            <a:r>
              <a:rPr lang="en-US" altLang="zh-TW" smtClean="0"/>
              <a:t>Sphere </a:t>
            </a:r>
            <a:r>
              <a:rPr lang="en-US" altLang="zh-TW" smtClean="0">
                <a:latin typeface="Times New Roman" pitchFamily="18" charset="0"/>
              </a:rPr>
              <a:t>f(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)=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-1</a:t>
            </a:r>
          </a:p>
          <a:p>
            <a:r>
              <a:rPr lang="en-US" altLang="zh-TW" smtClean="0"/>
              <a:t>   n = </a:t>
            </a:r>
            <a:r>
              <a:rPr lang="en-US" altLang="zh-TW" smtClean="0">
                <a:latin typeface="Times New Roman" pitchFamily="18" charset="0"/>
              </a:rPr>
              <a:t>[</a:t>
            </a:r>
            <a:r>
              <a:rPr lang="en-US" altLang="zh-TW" smtClean="0">
                <a:cs typeface="Arial" charset="0"/>
              </a:rPr>
              <a:t>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f/</a:t>
            </a:r>
            <a:r>
              <a:rPr lang="en-US" altLang="zh-TW" smtClean="0">
                <a:cs typeface="Arial" charset="0"/>
              </a:rPr>
              <a:t>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x,</a:t>
            </a:r>
            <a:r>
              <a:rPr lang="en-US" altLang="zh-TW" smtClean="0">
                <a:cs typeface="Arial" charset="0"/>
              </a:rPr>
              <a:t> 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f</a:t>
            </a:r>
            <a:r>
              <a:rPr lang="en-US" altLang="zh-TW" smtClean="0">
                <a:cs typeface="Arial" charset="0"/>
              </a:rPr>
              <a:t>/∂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y,</a:t>
            </a:r>
            <a:r>
              <a:rPr lang="en-US" altLang="zh-TW" smtClean="0">
                <a:cs typeface="Arial" charset="0"/>
              </a:rPr>
              <a:t> 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f/</a:t>
            </a:r>
            <a:r>
              <a:rPr lang="en-US" altLang="zh-TW" smtClean="0">
                <a:cs typeface="Arial" charset="0"/>
              </a:rPr>
              <a:t>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z]</a:t>
            </a:r>
            <a:r>
              <a:rPr lang="en-US" altLang="zh-TW" baseline="30000" smtClean="0">
                <a:latin typeface="Times New Roman" pitchFamily="18" charset="0"/>
                <a:cs typeface="Arial" charset="0"/>
              </a:rPr>
              <a:t>T</a:t>
            </a:r>
            <a:r>
              <a:rPr lang="en-US" altLang="zh-TW" smtClean="0">
                <a:latin typeface="Times New Roman" pitchFamily="18" charset="0"/>
              </a:rPr>
              <a:t>=</a:t>
            </a:r>
            <a:r>
              <a:rPr lang="en-US" altLang="zh-TW" b="1" smtClean="0">
                <a:latin typeface="Times New Roman" pitchFamily="18" charset="0"/>
              </a:rPr>
              <a:t>p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1ED0A0B-56C4-4F45-B18F-887278AF19A9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Parametric Form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For sphere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 Tangent plane determined by vectors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Normal given by cross product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981200" y="2209800"/>
            <a:ext cx="2762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x=x(u,v)=cos u sin 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y=y(u,v)=cos u cos 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z= z(u,v)=sin u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798638" y="3962400"/>
            <a:ext cx="3963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∂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</a:rPr>
              <a:t>/∂u = [∂x/∂u, ∂y/∂u, ∂z/∂u]T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∂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</a:rPr>
              <a:t>/∂v = [∂x/∂v, ∂y/∂v, ∂z/∂v]T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335213" y="5603875"/>
            <a:ext cx="249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∂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</a:rPr>
              <a:t>/∂u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× ∂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/∂v </a:t>
            </a:r>
          </a:p>
        </p:txBody>
      </p:sp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736697A-A5CA-4B43-9241-7DE3C2B540F9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General Case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We can compute parametric normals for other simple cases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Quadrics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Parameteric polynomial surfaces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3DBCC07-C409-4827-913B-D42ABBF39B2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Local Illumination options</a:t>
            </a:r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Discuss polygonal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Flat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Smooth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Gouraud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Phong</a:t>
            </a:r>
          </a:p>
          <a:p>
            <a:r>
              <a:rPr lang="en-US" altLang="zh-TW" smtClean="0">
                <a:ea typeface="ＭＳ Ｐゴシック" pitchFamily="34" charset="-128"/>
              </a:rPr>
              <a:t>Lighting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14731E4-8F55-4F8C-A621-9873AF99648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Why we need shading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Suppose we build a model using many polygons and color it with </a:t>
            </a:r>
            <a:r>
              <a:rPr lang="en-US" altLang="zh-TW" sz="2700" b="1" smtClean="0">
                <a:latin typeface="Courier New" pitchFamily="49" charset="0"/>
              </a:rPr>
              <a:t>glColor</a:t>
            </a:r>
            <a:r>
              <a:rPr lang="en-US" altLang="zh-TW" smtClean="0"/>
              <a:t>. We get something like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But we want</a:t>
            </a: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097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E9628B8-B32B-4DA0-8E60-04D0D7AB511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Normal for Triangle</a:t>
            </a: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4495800" y="2743200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960" y="0"/>
                </a:lnTo>
                <a:lnTo>
                  <a:pt x="1152" y="528"/>
                </a:lnTo>
                <a:lnTo>
                  <a:pt x="0" y="76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192588" y="39274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1990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6400800" y="3505200"/>
            <a:ext cx="4572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2400" baseline="-25000" smtClean="0">
                <a:latin typeface="Times New Roman" pitchFamily="18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867400" y="22098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V="1">
            <a:off x="5562600" y="20574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5181600" y="1828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</a:p>
        </p:txBody>
      </p:sp>
      <p:sp>
        <p:nvSpPr>
          <p:cNvPr id="41994" name="Text Box 13"/>
          <p:cNvSpPr txBox="1">
            <a:spLocks noChangeArrowheads="1"/>
          </p:cNvSpPr>
          <p:nvPr/>
        </p:nvSpPr>
        <p:spPr bwMode="auto">
          <a:xfrm>
            <a:off x="765175" y="22860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plane     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) = 0</a:t>
            </a:r>
          </a:p>
        </p:txBody>
      </p:sp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0" y="30480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(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 </a:t>
            </a:r>
            <a:r>
              <a:rPr lang="en-US" altLang="zh-TW" sz="2400">
                <a:latin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</a:rPr>
              <a:t>)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×(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708025" y="39624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normalize </a:t>
            </a:r>
            <a:r>
              <a:rPr lang="en-US" altLang="zh-TW" sz="2400" b="1">
                <a:latin typeface="Times New Roman" pitchFamily="18" charset="0"/>
              </a:rPr>
              <a:t>n   </a:t>
            </a:r>
            <a:r>
              <a:rPr lang="en-US" altLang="zh-TW" sz="2400" b="1">
                <a:latin typeface="Times New Roman" pitchFamily="18" charset="0"/>
                <a:sym typeface="Symbol" charset="2"/>
              </a:rPr>
              <a:t></a:t>
            </a:r>
            <a:r>
              <a:rPr lang="en-US" altLang="zh-TW" sz="2400" b="1">
                <a:latin typeface="Times New Roman" pitchFamily="18" charset="0"/>
              </a:rPr>
              <a:t>  n/ |n|</a:t>
            </a:r>
          </a:p>
        </p:txBody>
      </p:sp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5562600" y="3276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</a:p>
        </p:txBody>
      </p:sp>
      <p:sp>
        <p:nvSpPr>
          <p:cNvPr id="41998" name="Text Box 17"/>
          <p:cNvSpPr txBox="1">
            <a:spLocks noChangeArrowheads="1"/>
          </p:cNvSpPr>
          <p:nvPr/>
        </p:nvSpPr>
        <p:spPr bwMode="auto">
          <a:xfrm>
            <a:off x="573088" y="49530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Note that right-hand rule determines outward 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368ED77-F396-400B-AF41-47F3244043A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Polygon Normals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Polygons have a single normal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Shades at the vertices as computed by the Phong model can be almost same 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Identical for a distant viewer (default) or if there is no specular component 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Consider model of sphere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Want different normals at</a:t>
            </a:r>
          </a:p>
          <a:p>
            <a:pPr>
              <a:buFontTx/>
              <a:buNone/>
            </a:pPr>
            <a:r>
              <a:rPr lang="en-US" altLang="zh-TW" sz="2700" smtClean="0">
                <a:ea typeface="ＭＳ Ｐゴシック" pitchFamily="34" charset="-128"/>
              </a:rPr>
              <a:t>each vertex even though</a:t>
            </a:r>
          </a:p>
          <a:p>
            <a:pPr>
              <a:buFontTx/>
              <a:buNone/>
            </a:pPr>
            <a:r>
              <a:rPr lang="en-US" altLang="zh-TW" sz="2700" smtClean="0">
                <a:ea typeface="ＭＳ Ｐゴシック" pitchFamily="34" charset="-128"/>
              </a:rPr>
              <a:t>this concept is not quite</a:t>
            </a:r>
          </a:p>
          <a:p>
            <a:pPr>
              <a:buFontTx/>
              <a:buNone/>
            </a:pPr>
            <a:r>
              <a:rPr lang="en-US" altLang="zh-TW" sz="2700" smtClean="0">
                <a:ea typeface="ＭＳ Ｐゴシック" pitchFamily="34" charset="-128"/>
              </a:rPr>
              <a:t>correct mathematically</a:t>
            </a:r>
          </a:p>
        </p:txBody>
      </p:sp>
      <p:pic>
        <p:nvPicPr>
          <p:cNvPr id="43013" name="Picture 5" descr="AN06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9813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682DDA6-C270-4CF6-94A4-7FF0D4181AC5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Smooth Shading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800600" cy="47244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We can set a new normal at each vertex</a:t>
            </a:r>
          </a:p>
          <a:p>
            <a:r>
              <a:rPr lang="en-US" altLang="zh-TW" smtClean="0">
                <a:ea typeface="ＭＳ Ｐゴシック" pitchFamily="34" charset="-128"/>
              </a:rPr>
              <a:t>Easy for sphere model 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If centered at origin</a:t>
            </a:r>
            <a:r>
              <a:rPr lang="en-US" altLang="zh-TW" b="1" smtClean="0">
                <a:latin typeface="Times New Roman" pitchFamily="18" charset="0"/>
                <a:ea typeface="ＭＳ Ｐゴシック" pitchFamily="34" charset="-128"/>
              </a:rPr>
              <a:t> n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 = </a:t>
            </a:r>
            <a:r>
              <a:rPr lang="en-US" altLang="zh-TW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mtClean="0">
                <a:ea typeface="ＭＳ Ｐゴシック" pitchFamily="34" charset="-128"/>
              </a:rPr>
              <a:t> </a:t>
            </a:r>
          </a:p>
          <a:p>
            <a:r>
              <a:rPr lang="en-US" altLang="zh-TW" smtClean="0">
                <a:ea typeface="ＭＳ Ｐゴシック" pitchFamily="34" charset="-128"/>
              </a:rPr>
              <a:t>Now smooth shading works</a:t>
            </a:r>
          </a:p>
          <a:p>
            <a:r>
              <a:rPr lang="en-US" altLang="zh-TW" smtClean="0">
                <a:ea typeface="ＭＳ Ｐゴシック" pitchFamily="34" charset="-128"/>
              </a:rPr>
              <a:t>Note </a:t>
            </a:r>
            <a:r>
              <a:rPr lang="en-US" altLang="zh-TW" i="1" smtClean="0">
                <a:ea typeface="ＭＳ Ｐゴシック" pitchFamily="34" charset="-128"/>
              </a:rPr>
              <a:t>silhouette edge</a:t>
            </a:r>
          </a:p>
        </p:txBody>
      </p:sp>
      <p:pic>
        <p:nvPicPr>
          <p:cNvPr id="44038" name="Picture 5" descr="AN06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19881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ine 6"/>
          <p:cNvSpPr>
            <a:spLocks noChangeShapeType="1"/>
          </p:cNvSpPr>
          <p:nvPr/>
        </p:nvSpPr>
        <p:spPr bwMode="auto">
          <a:xfrm flipV="1">
            <a:off x="4724400" y="4648200"/>
            <a:ext cx="1066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3CB18A3-FC2D-4505-83D8-91149845A72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Mesh Shading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The previous example is not general because we knew the normal at each vertex analytically</a:t>
            </a:r>
          </a:p>
          <a:p>
            <a:r>
              <a:rPr lang="en-US" altLang="zh-TW" smtClean="0">
                <a:ea typeface="ＭＳ Ｐゴシック" pitchFamily="34" charset="-128"/>
              </a:rPr>
              <a:t>For polygonal models, Gouraud proposed we use the average of the normals around a mesh vertex</a:t>
            </a:r>
          </a:p>
        </p:txBody>
      </p:sp>
      <p:pic>
        <p:nvPicPr>
          <p:cNvPr id="45061" name="Picture 5" descr="AN06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286250"/>
            <a:ext cx="22383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2" name="Object 2"/>
          <p:cNvGraphicFramePr>
            <a:graphicFrameLocks noChangeAspect="1"/>
          </p:cNvGraphicFramePr>
          <p:nvPr/>
        </p:nvGraphicFramePr>
        <p:xfrm>
          <a:off x="4495800" y="3352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1016000" y="4953000"/>
            <a:ext cx="436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(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3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4</a:t>
            </a:r>
            <a:r>
              <a:rPr lang="en-US" altLang="zh-TW" sz="2400">
                <a:latin typeface="Times New Roman" pitchFamily="18" charset="0"/>
              </a:rPr>
              <a:t>)/ |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3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4</a:t>
            </a:r>
            <a:r>
              <a:rPr lang="en-US" altLang="zh-TW" sz="2400">
                <a:latin typeface="Times New Roman" pitchFamily="18" charset="0"/>
              </a:rPr>
              <a:t>|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A48E670-7D09-4017-A5E7-6092521580C3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10668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Gouraud and Phong Shading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724400"/>
          </a:xfrm>
        </p:spPr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Gouraud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Find average normal at each vertex (vertex normals)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Apply modified Phong model at each vertex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Interpolate vertex shades across each polygon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Phong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Find vertex normals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Interpolate vertex normals across edges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Interpolate edge normals across polygon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Apply modified Phong model at each fragment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91061EE-18F5-43F4-BBB5-2925A0B99EA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Comparison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If the polygon mesh approximates surfaces with a high curvatures, Phong shading may look smooth while Gouraud shading may show edges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Phong shading requires much more work than Gouraud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Until recently not available in real time systems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Now can be done using fragment shaders (see Chapter 9)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Both need data structures to represent meshes so we can obtain vertex normals</a:t>
            </a:r>
          </a:p>
          <a:p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DEFBEFC-01F3-4D82-B778-9C9E0246FFE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ＭＳ Ｐゴシック" pitchFamily="34" charset="-128"/>
              </a:rPr>
              <a:t>Introduce the OpenGL shading functions</a:t>
            </a:r>
          </a:p>
          <a:p>
            <a:r>
              <a:rPr lang="en-US" altLang="zh-TW" dirty="0" smtClean="0">
                <a:ea typeface="ＭＳ Ｐゴシック" pitchFamily="34" charset="-128"/>
              </a:rPr>
              <a:t>Discuss polygonal shading</a:t>
            </a:r>
          </a:p>
          <a:p>
            <a:pPr lvl="1"/>
            <a:r>
              <a:rPr lang="en-US" altLang="zh-TW" dirty="0" smtClean="0">
                <a:ea typeface="ＭＳ Ｐゴシック" pitchFamily="34" charset="-128"/>
              </a:rPr>
              <a:t>Flat</a:t>
            </a:r>
          </a:p>
          <a:p>
            <a:pPr lvl="1"/>
            <a:r>
              <a:rPr lang="en-US" altLang="zh-TW" dirty="0" smtClean="0">
                <a:ea typeface="ＭＳ Ｐゴシック" pitchFamily="34" charset="-128"/>
              </a:rPr>
              <a:t>Smooth</a:t>
            </a:r>
          </a:p>
          <a:p>
            <a:pPr lvl="1"/>
            <a:endParaRPr lang="en-US" altLang="zh-TW" dirty="0" smtClean="0">
              <a:ea typeface="ＭＳ Ｐゴシック" pitchFamily="34" charset="-128"/>
            </a:endParaRPr>
          </a:p>
          <a:p>
            <a:pPr lvl="1"/>
            <a:r>
              <a:rPr lang="en-US" altLang="zh-TW" dirty="0" err="1" smtClean="0">
                <a:ea typeface="ＭＳ Ｐゴシック" pitchFamily="34" charset="-128"/>
              </a:rPr>
              <a:t>Gouraud</a:t>
            </a:r>
            <a:endParaRPr lang="en-US" altLang="zh-TW" dirty="0" smtClean="0">
              <a:ea typeface="ＭＳ Ｐゴシック" pitchFamily="34" charset="-128"/>
            </a:endParaRPr>
          </a:p>
          <a:p>
            <a:pPr lvl="1"/>
            <a:endParaRPr lang="en-US" altLang="zh-TW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3A48286-F963-4651-AF2F-C1E6D137BD6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Steps in OpenGL shading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Enable shading and select model</a:t>
            </a:r>
          </a:p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Specify normals</a:t>
            </a:r>
          </a:p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Specify material properties</a:t>
            </a:r>
          </a:p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Specify lights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9D2D559-0EB2-4E24-A74C-A048201BC537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Normals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In OpenGL the normal vector is part of the state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Set by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z="2700" b="1" smtClean="0">
                <a:latin typeface="Courier New" pitchFamily="49" charset="0"/>
                <a:ea typeface="ＭＳ Ｐゴシック" pitchFamily="34" charset="-128"/>
              </a:rPr>
              <a:t>glNormal*()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glNormal3f(x, y, z);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glNormal3fv(p);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Usually we want to set the normal to have unit length so cosine calculations are correct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Length can be affected by transformations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Note that scaling does not preserved length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glEnable(GL_NORMALIZE)</a:t>
            </a:r>
            <a:r>
              <a:rPr lang="en-US" altLang="zh-TW" smtClean="0">
                <a:ea typeface="ＭＳ Ｐゴシック" pitchFamily="34" charset="-128"/>
              </a:rPr>
              <a:t> allows for autonormalization at a performance penalty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611213D-912F-4BC0-9B5E-50DCD9716183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Normal for Triangle</a:t>
            </a:r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4495800" y="2743200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960" y="0"/>
                </a:lnTo>
                <a:lnTo>
                  <a:pt x="1152" y="528"/>
                </a:lnTo>
                <a:lnTo>
                  <a:pt x="0" y="76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92588" y="39274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51206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6400800" y="3505200"/>
            <a:ext cx="4572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2400" baseline="-25000" smtClean="0">
                <a:latin typeface="Times New Roman" pitchFamily="18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5867400" y="22098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51208" name="Line 11"/>
          <p:cNvSpPr>
            <a:spLocks noChangeShapeType="1"/>
          </p:cNvSpPr>
          <p:nvPr/>
        </p:nvSpPr>
        <p:spPr bwMode="auto">
          <a:xfrm flipV="1">
            <a:off x="5562600" y="20574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5181600" y="1828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</a:p>
        </p:txBody>
      </p:sp>
      <p:sp>
        <p:nvSpPr>
          <p:cNvPr id="51210" name="Text Box 13"/>
          <p:cNvSpPr txBox="1">
            <a:spLocks noChangeArrowheads="1"/>
          </p:cNvSpPr>
          <p:nvPr/>
        </p:nvSpPr>
        <p:spPr bwMode="auto">
          <a:xfrm>
            <a:off x="765175" y="22860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plane     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) = 0</a:t>
            </a: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0" y="30480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(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 </a:t>
            </a:r>
            <a:r>
              <a:rPr lang="en-US" altLang="zh-TW" sz="2400">
                <a:latin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</a:rPr>
              <a:t>)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×(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708025" y="39624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normalize </a:t>
            </a:r>
            <a:r>
              <a:rPr lang="en-US" altLang="zh-TW" sz="2400" b="1">
                <a:latin typeface="Times New Roman" pitchFamily="18" charset="0"/>
              </a:rPr>
              <a:t>n   </a:t>
            </a:r>
            <a:r>
              <a:rPr lang="en-US" altLang="zh-TW" sz="2400" b="1">
                <a:latin typeface="Times New Roman" pitchFamily="18" charset="0"/>
                <a:sym typeface="Symbol" charset="2"/>
              </a:rPr>
              <a:t></a:t>
            </a:r>
            <a:r>
              <a:rPr lang="en-US" altLang="zh-TW" sz="2400" b="1">
                <a:latin typeface="Times New Roman" pitchFamily="18" charset="0"/>
              </a:rPr>
              <a:t>  n/ |n|</a:t>
            </a:r>
          </a:p>
        </p:txBody>
      </p:sp>
      <p:sp>
        <p:nvSpPr>
          <p:cNvPr id="51213" name="Text Box 16"/>
          <p:cNvSpPr txBox="1">
            <a:spLocks noChangeArrowheads="1"/>
          </p:cNvSpPr>
          <p:nvPr/>
        </p:nvSpPr>
        <p:spPr bwMode="auto">
          <a:xfrm>
            <a:off x="5562600" y="3276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573088" y="49530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Note that right-hand rule determines outward face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8CE8885-EB9E-4C7B-8CF1-C8D36AE6F0A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Shading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Why does the image of a real sphere look like</a:t>
            </a:r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r>
              <a:rPr lang="en-US" altLang="zh-TW" sz="2700" smtClean="0"/>
              <a:t>Light-material interactions cause each point to have a different color or shade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Need to consider 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Light sources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Material properties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Location of viewer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Surface orientation</a:t>
            </a:r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3143250" y="2214563"/>
            <a:ext cx="1095375" cy="10715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latin typeface="Times New Roman" pitchFamily="18" charset="0"/>
            </a:endParaRPr>
          </a:p>
        </p:txBody>
      </p:sp>
      <p:pic>
        <p:nvPicPr>
          <p:cNvPr id="6150" name="Picture 2" descr="http://www.falloutsoftware.com/tutorials/gl/spe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3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33C9DBB-9D40-4249-8D66-2B31378A11C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Enabling Shading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Shading calculations are enabled by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glEnable(GL_LIGHTING)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Once lighting is enabled, glColor() ignored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Must enable each light source individually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glEnable(GL_LIGHTi)</a:t>
            </a:r>
            <a:r>
              <a:rPr lang="en-US" altLang="zh-TW" smtClean="0">
                <a:ea typeface="ＭＳ Ｐゴシック" pitchFamily="34" charset="-128"/>
              </a:rPr>
              <a:t> i=0,1…..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Can choose light model parameters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glLightModeli(parameter, GL_TRUE)</a:t>
            </a:r>
          </a:p>
          <a:p>
            <a:pPr lvl="2"/>
            <a:r>
              <a:rPr lang="en-US" altLang="zh-TW" b="1" smtClean="0">
                <a:latin typeface="Courier New" pitchFamily="49" charset="0"/>
                <a:ea typeface="ＭＳ Ｐゴシック" pitchFamily="34" charset="-128"/>
              </a:rPr>
              <a:t>GL_LIGHT_MODEL_LOCAL_VIEWER </a:t>
            </a:r>
            <a:r>
              <a:rPr lang="en-US" altLang="zh-TW" smtClean="0">
                <a:ea typeface="ＭＳ Ｐゴシック" pitchFamily="34" charset="-128"/>
              </a:rPr>
              <a:t>do not use simplifying distant viewer assumption in calculation</a:t>
            </a:r>
            <a:endParaRPr lang="en-US" altLang="zh-TW" b="1" smtClean="0">
              <a:latin typeface="Courier New" pitchFamily="49" charset="0"/>
              <a:ea typeface="ＭＳ Ｐゴシック" pitchFamily="34" charset="-128"/>
            </a:endParaRPr>
          </a:p>
          <a:p>
            <a:pPr lvl="2"/>
            <a:r>
              <a:rPr lang="en-US" altLang="zh-TW" b="1" smtClean="0">
                <a:latin typeface="Courier New" pitchFamily="49" charset="0"/>
                <a:ea typeface="ＭＳ Ｐゴシック" pitchFamily="34" charset="-128"/>
              </a:rPr>
              <a:t>GL_LIGHT_MODEL_TWO_SIDED </a:t>
            </a:r>
            <a:r>
              <a:rPr lang="en-US" altLang="zh-TW" smtClean="0">
                <a:ea typeface="ＭＳ Ｐゴシック" pitchFamily="34" charset="-128"/>
              </a:rPr>
              <a:t>shades both sides of polygons independently</a:t>
            </a:r>
            <a:endParaRPr lang="en-US" altLang="zh-TW" b="1" smtClean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104E684-EEBE-46D7-A820-3E87452C94A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0668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Defining a Point Light Source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24400"/>
          </a:xfrm>
        </p:spPr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For each light source, we can set an RGBA for the diffuse, specular, and ambient components, and for the position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5146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36600" y="2889250"/>
            <a:ext cx="70421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diffuse0[]={1.0, 0.0,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ambient0[]={1.0, 0.0,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specular0[]={1.0, 0.0,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light0_pos[]={1.0, 2.0, 3,0,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glEnable(GL_LIGHTING);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glEnable(GL_LIGHT0);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GL_POSITION, light0_pos);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GL_AMBIENT, ambient0);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GL_DIFFUSE, diffuse0);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GL_SPECULAR, specular0);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A325F6C-8FCF-4F8F-A83C-A1156963DBDC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Distance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The coefficients in the distance terms are by default a=1.0 (constant terms), b=c=0.0 (linear and quadratic terms</a:t>
            </a:r>
            <a:r>
              <a:rPr lang="en-US" altLang="zh-TW" smtClean="0">
                <a:ea typeface="ＭＳ Ｐゴシック" pitchFamily="34" charset="-128"/>
              </a:rPr>
              <a:t>). </a:t>
            </a:r>
            <a:r>
              <a:rPr lang="en-US" altLang="zh-TW" sz="2700" smtClean="0">
                <a:ea typeface="ＭＳ Ｐゴシック" pitchFamily="34" charset="-128"/>
              </a:rPr>
              <a:t>Change by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825500" y="3213100"/>
            <a:ext cx="7346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a= 0.80;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glLightf(GL_LIGHT0, GLCONSTANT_ATTENUATION, a);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91E8CD4-98A3-45B4-A5FE-56DD7D3A1D1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Direction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The source colors are specified in RGBA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The position is given in homogeneous coordinates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If w =1.0, we are specifying a finite location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If w =0.0, we are specifying a parallel source with the given direction vector</a:t>
            </a:r>
          </a:p>
        </p:txBody>
      </p:sp>
      <p:pic>
        <p:nvPicPr>
          <p:cNvPr id="553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3375"/>
            <a:ext cx="42005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43375"/>
            <a:ext cx="3357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BFE26C7-9B33-4A47-B67A-C1047C0C5C6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Spotlights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638800" cy="47244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Use </a:t>
            </a:r>
            <a:r>
              <a:rPr lang="en-US" altLang="zh-TW" sz="2700" b="1" smtClean="0">
                <a:latin typeface="Courier New" pitchFamily="49" charset="0"/>
                <a:ea typeface="ＭＳ Ｐゴシック" pitchFamily="34" charset="-128"/>
              </a:rPr>
              <a:t>glLightv</a:t>
            </a:r>
            <a:r>
              <a:rPr lang="en-US" altLang="zh-TW" smtClean="0">
                <a:ea typeface="ＭＳ Ｐゴシック" pitchFamily="34" charset="-128"/>
              </a:rPr>
              <a:t> to set 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Direction </a:t>
            </a:r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GL_SPOT_DIRECTION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Cutoff</a:t>
            </a:r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 GL_SPOT_CUTOFF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Attenuation</a:t>
            </a:r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 GL_SPOT_EXPONENT</a:t>
            </a:r>
          </a:p>
          <a:p>
            <a:pPr lvl="2"/>
            <a:r>
              <a:rPr lang="en-US" altLang="zh-TW" smtClean="0">
                <a:ea typeface="ＭＳ Ｐゴシック" pitchFamily="34" charset="-128"/>
              </a:rPr>
              <a:t>Proportional to cos</a:t>
            </a:r>
            <a:r>
              <a:rPr lang="en-US" altLang="zh-TW" baseline="30000" smtClean="0">
                <a:latin typeface="Symbol" charset="2"/>
                <a:ea typeface="ＭＳ Ｐゴシック" pitchFamily="34" charset="-128"/>
              </a:rPr>
              <a:t>a</a:t>
            </a:r>
            <a:r>
              <a:rPr lang="en-US" altLang="zh-TW" smtClean="0">
                <a:latin typeface="Symbol" charset="2"/>
                <a:ea typeface="ＭＳ Ｐゴシック" pitchFamily="34" charset="-128"/>
              </a:rPr>
              <a:t>f</a:t>
            </a:r>
          </a:p>
        </p:txBody>
      </p:sp>
      <p:pic>
        <p:nvPicPr>
          <p:cNvPr id="56325" name="Picture 5" descr="AN06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16192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AN06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3"/>
          <a:stretch>
            <a:fillRect/>
          </a:stretch>
        </p:blipFill>
        <p:spPr bwMode="auto">
          <a:xfrm>
            <a:off x="6400800" y="3810000"/>
            <a:ext cx="2027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7905750" y="52927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q</a:t>
            </a: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6318250" y="53340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-q</a:t>
            </a: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7162800" y="5257800"/>
            <a:ext cx="4159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>
                <a:latin typeface="Symbol" charset="2"/>
              </a:rPr>
              <a:t>f</a:t>
            </a:r>
          </a:p>
        </p:txBody>
      </p:sp>
      <p:pic>
        <p:nvPicPr>
          <p:cNvPr id="56330" name="Picture 2" descr="Stri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433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3D74965-0DC5-46BF-970D-E00C60476589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Global Ambient Light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Ambient light depends on color of light sources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 red light in a white room will cause a red ambient term that disappears when the light is turned off</a:t>
            </a:r>
          </a:p>
          <a:p>
            <a:r>
              <a:rPr lang="en-US" altLang="zh-TW" smtClean="0">
                <a:ea typeface="ＭＳ Ｐゴシック" pitchFamily="34" charset="-128"/>
              </a:rPr>
              <a:t>OpenGL also allows a global ambient term that is often helpful for testing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glLightModelfv(GL_LIGHT_MODEL_AMBIENT, global_ambient)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995D669-37C2-452D-8F49-75637E0EF4F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Moving Light Sources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Light sources are geometric objects whose positions or directions are affected by the model-view matrix</a:t>
            </a:r>
          </a:p>
          <a:p>
            <a:r>
              <a:rPr lang="en-US" altLang="zh-TW" smtClean="0">
                <a:ea typeface="ＭＳ Ｐゴシック" pitchFamily="34" charset="-128"/>
              </a:rPr>
              <a:t>Depending on where we place the position (direction) setting function, we can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Move the light source(s) with the object(s)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Fix the object(s) and move the light source(s)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Fix the light source(s) and move the object(s)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Move the light source(s) and object(s) independently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1F2A23A-8A91-4C75-9705-EA7BFFD2A9D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Material Properties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Material properties are also part of the OpenGL state and match the terms in the modified Phong model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Set by </a:t>
            </a:r>
            <a:r>
              <a:rPr lang="en-US" altLang="zh-TW" sz="2300" b="1" smtClean="0">
                <a:latin typeface="Courier New" pitchFamily="49" charset="0"/>
                <a:ea typeface="ＭＳ Ｐゴシック" pitchFamily="34" charset="-128"/>
              </a:rPr>
              <a:t>glMaterialv()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606425" y="3346450"/>
            <a:ext cx="70421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ambient[] = {0.2, 0.2, 0.2,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diffuse[] = {1.0, 0.8,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specular[] = {1.0, 1.0, 1.0,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shine = 100.0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GL_AMBIENT, ambient);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GL_DIFFUSE, diffuse);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GL_SPECULAR, specular);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GL_SHININESS, shine);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B2B493F-E172-4F45-8A66-7EB3F8CD953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Front and Back Faces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The default is shade only front faces which works correctly for convex objects</a:t>
            </a:r>
          </a:p>
        </p:txBody>
      </p:sp>
      <p:pic>
        <p:nvPicPr>
          <p:cNvPr id="60421" name="Picture 5" descr="AN06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9963"/>
            <a:ext cx="31051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7" descr="AN06F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7563"/>
            <a:ext cx="3733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762000" y="4576763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back faces not visible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5359400" y="4576763"/>
            <a:ext cx="257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back faces visible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DDE37B2-EB5C-4B3C-95F1-9999E3DB0DC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Emissive Term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We can simulate a light source in OpenGL by giving a material an emissive component</a:t>
            </a:r>
          </a:p>
          <a:p>
            <a:r>
              <a:rPr lang="en-US" altLang="zh-TW" smtClean="0">
                <a:ea typeface="ＭＳ Ｐゴシック" pitchFamily="34" charset="-128"/>
              </a:rPr>
              <a:t>This component is unaffected by any sources or transformations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63563" y="4489450"/>
            <a:ext cx="704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emission[] = 0.0, 0.3, 0.3, 1.0);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GL_EMISSION, emission);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89632ED-A877-45EB-872C-BDB3686CC9E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7171" name="Picture 5" descr="AN06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505200"/>
            <a:ext cx="357028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Scattering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Light strikes A 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scattered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absorbed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Some of scattered light strikes B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scattered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absorbed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Some of this scattered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light strikes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	and so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B857095-4AB8-45FD-AF38-573F25AAA64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24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Transparency</a:t>
            </a:r>
          </a:p>
        </p:txBody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Material properties are specified as RGBA values</a:t>
            </a:r>
          </a:p>
          <a:p>
            <a:r>
              <a:rPr lang="en-US" altLang="zh-TW" smtClean="0">
                <a:ea typeface="ＭＳ Ｐゴシック" pitchFamily="34" charset="-128"/>
              </a:rPr>
              <a:t>The A value can be used to make the surface translucent</a:t>
            </a:r>
          </a:p>
          <a:p>
            <a:r>
              <a:rPr lang="en-US" altLang="zh-TW" smtClean="0">
                <a:ea typeface="ＭＳ Ｐゴシック" pitchFamily="34" charset="-128"/>
              </a:rPr>
              <a:t>The default is that all surfaces are opaque regardless of A</a:t>
            </a:r>
          </a:p>
          <a:p>
            <a:r>
              <a:rPr lang="en-US" altLang="zh-TW" smtClean="0">
                <a:ea typeface="ＭＳ Ｐゴシック" pitchFamily="34" charset="-128"/>
              </a:rPr>
              <a:t>Later we will enable blending and use this feature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C4F93D2-57CF-439E-B90D-6912A3891B4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Polygonal Shading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Shading calculations are done for each vertex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Vertex colors become vertex shades</a:t>
            </a:r>
          </a:p>
          <a:p>
            <a:r>
              <a:rPr lang="en-US" altLang="zh-TW" smtClean="0">
                <a:ea typeface="ＭＳ Ｐゴシック" pitchFamily="34" charset="-128"/>
              </a:rPr>
              <a:t>By default, vertex shades are </a:t>
            </a:r>
            <a:r>
              <a:rPr lang="en-US" altLang="zh-TW" smtClean="0">
                <a:solidFill>
                  <a:srgbClr val="FF0000"/>
                </a:solidFill>
                <a:ea typeface="ＭＳ Ｐゴシック" pitchFamily="34" charset="-128"/>
              </a:rPr>
              <a:t>interpolated</a:t>
            </a:r>
            <a:r>
              <a:rPr lang="en-US" altLang="zh-TW" smtClean="0">
                <a:ea typeface="ＭＳ Ｐゴシック" pitchFamily="34" charset="-128"/>
              </a:rPr>
              <a:t> across the polygon</a:t>
            </a:r>
          </a:p>
          <a:p>
            <a:pPr lvl="1"/>
            <a:r>
              <a:rPr lang="en-US" altLang="zh-TW" b="1" smtClean="0">
                <a:latin typeface="Courier New" pitchFamily="49" charset="0"/>
                <a:ea typeface="ＭＳ Ｐゴシック" pitchFamily="34" charset="-128"/>
              </a:rPr>
              <a:t>glShadeModel(GL_SMOOTH);</a:t>
            </a:r>
          </a:p>
          <a:p>
            <a:r>
              <a:rPr lang="en-US" altLang="zh-TW" smtClean="0">
                <a:ea typeface="ＭＳ Ｐゴシック" pitchFamily="34" charset="-128"/>
              </a:rPr>
              <a:t>If we use </a:t>
            </a:r>
            <a:r>
              <a:rPr lang="en-US" altLang="zh-TW" sz="2700" b="1" smtClean="0">
                <a:latin typeface="Courier New" pitchFamily="49" charset="0"/>
                <a:ea typeface="ＭＳ Ｐゴシック" pitchFamily="34" charset="-128"/>
              </a:rPr>
              <a:t>glShadeModel(GL_FLAT);</a:t>
            </a:r>
            <a:r>
              <a:rPr lang="en-US" altLang="zh-TW" smtClean="0">
                <a:ea typeface="ＭＳ Ｐゴシック" pitchFamily="34" charset="-128"/>
              </a:rPr>
              <a:t> the color at the </a:t>
            </a:r>
            <a:r>
              <a:rPr lang="en-US" altLang="zh-TW" smtClean="0">
                <a:solidFill>
                  <a:srgbClr val="FF0000"/>
                </a:solidFill>
                <a:ea typeface="ＭＳ Ｐゴシック" pitchFamily="34" charset="-128"/>
              </a:rPr>
              <a:t>first vertex </a:t>
            </a:r>
            <a:r>
              <a:rPr lang="en-US" altLang="zh-TW" smtClean="0">
                <a:ea typeface="ＭＳ Ｐゴシック" pitchFamily="34" charset="-128"/>
              </a:rPr>
              <a:t>will determine the shade of the whole polygon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4515" name="文字方塊 4"/>
          <p:cNvSpPr txBox="1">
            <a:spLocks noChangeArrowheads="1"/>
          </p:cNvSpPr>
          <p:nvPr/>
        </p:nvSpPr>
        <p:spPr bwMode="auto">
          <a:xfrm>
            <a:off x="3965575" y="1527175"/>
            <a:ext cx="164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diffuse</a:t>
            </a:r>
            <a:endParaRPr lang="zh-TW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516" name="文字方塊 6"/>
          <p:cNvSpPr txBox="1">
            <a:spLocks noChangeArrowheads="1"/>
          </p:cNvSpPr>
          <p:nvPr/>
        </p:nvSpPr>
        <p:spPr bwMode="auto">
          <a:xfrm>
            <a:off x="611188" y="15573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small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64517" name="文字方塊 7"/>
          <p:cNvSpPr txBox="1">
            <a:spLocks noChangeArrowheads="1"/>
          </p:cNvSpPr>
          <p:nvPr/>
        </p:nvSpPr>
        <p:spPr bwMode="auto">
          <a:xfrm>
            <a:off x="6716713" y="13843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large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64518" name="文字方塊 8"/>
          <p:cNvSpPr txBox="1">
            <a:spLocks noChangeArrowheads="1"/>
          </p:cNvSpPr>
          <p:nvPr/>
        </p:nvSpPr>
        <p:spPr bwMode="auto">
          <a:xfrm>
            <a:off x="501650" y="58848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large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64519" name="文字方塊 9"/>
          <p:cNvSpPr txBox="1">
            <a:spLocks noChangeArrowheads="1"/>
          </p:cNvSpPr>
          <p:nvPr/>
        </p:nvSpPr>
        <p:spPr bwMode="auto">
          <a:xfrm>
            <a:off x="215900" y="3813175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Times New Roman" pitchFamily="18" charset="0"/>
              </a:rPr>
              <a:t>specular</a:t>
            </a:r>
            <a:endParaRPr lang="zh-TW" altLang="en-US" sz="240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645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955800"/>
            <a:ext cx="6045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>
            <a:off x="1763713" y="1944688"/>
            <a:ext cx="6480175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5400000">
            <a:off x="-631031" y="4339432"/>
            <a:ext cx="4797425" cy="79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BRDF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65540" name="Picture 4" descr="http://www.siggraph.org/publications/newsletter/volume-43-number-2/a-survey-of-brdf-models-for-computer-graphics/murat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01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Bidirectional reflectance distribution function</a:t>
            </a:r>
            <a:endParaRPr lang="zh-TW" altLang="en-US" smtClean="0"/>
          </a:p>
        </p:txBody>
      </p:sp>
      <p:sp>
        <p:nvSpPr>
          <p:cNvPr id="6656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6564" name="Picture 2" descr="http://groups.csail.mit.edu/graphics/classes/6.837/F98/Lecture19/BRD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643063"/>
            <a:ext cx="51530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 Anisotropic Phong BRDF Model</a:t>
            </a:r>
            <a:endParaRPr lang="zh-TW" altLang="en-US" smtClean="0"/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7588" name="Picture 2" descr="http://voxelizator3d.files.wordpress.com/2007/01/br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2165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8612" name="Picture 2" descr="http://groups.csail.mit.edu/graphics/classes/6.837/F98/Lecture19/BRDFs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41338"/>
            <a:ext cx="41624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7910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ChangeArrowheads="1"/>
          </p:cNvSpPr>
          <p:nvPr/>
        </p:nvSpPr>
        <p:spPr bwMode="auto">
          <a:xfrm>
            <a:off x="1752600" y="2057400"/>
            <a:ext cx="6400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1919288" y="304800"/>
            <a:ext cx="5395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Summary of Surfaces and BRDFs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476500" y="1416050"/>
            <a:ext cx="96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Smooth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073775" y="1371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Rough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3787775" y="1600200"/>
            <a:ext cx="1927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33400" y="42814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Diffuse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57200" y="2528888"/>
            <a:ext cx="1063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990600" y="30622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193925" y="2376488"/>
            <a:ext cx="151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Mirror BRDF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857750" y="2332038"/>
            <a:ext cx="2687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Torrance-Sparrow BRDF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981200" y="4129088"/>
            <a:ext cx="2008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Lambertian BRDF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214938" y="4000500"/>
            <a:ext cx="206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Oren-Nayar BRDF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1905000" y="4510088"/>
            <a:ext cx="2333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 view dependence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929188" y="4495800"/>
            <a:ext cx="2771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Models view dependence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2063750" y="2787650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Delta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Speck of reflection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5143500" y="27876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Broader Highlights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Off-specular lobe</a:t>
            </a:r>
          </a:p>
        </p:txBody>
      </p:sp>
      <p:sp>
        <p:nvSpPr>
          <p:cNvPr id="69650" name="Line 19"/>
          <p:cNvSpPr>
            <a:spLocks noChangeShapeType="1"/>
          </p:cNvSpPr>
          <p:nvPr/>
        </p:nvSpPr>
        <p:spPr bwMode="auto">
          <a:xfrm>
            <a:off x="4648200" y="2057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51" name="Line 20"/>
          <p:cNvSpPr>
            <a:spLocks noChangeShapeType="1"/>
          </p:cNvSpPr>
          <p:nvPr/>
        </p:nvSpPr>
        <p:spPr bwMode="auto">
          <a:xfrm>
            <a:off x="1752600" y="37338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52" name="Text Box 21"/>
          <p:cNvSpPr txBox="1">
            <a:spLocks noChangeArrowheads="1"/>
          </p:cNvSpPr>
          <p:nvPr/>
        </p:nvSpPr>
        <p:spPr bwMode="auto">
          <a:xfrm>
            <a:off x="1857375" y="5500688"/>
            <a:ext cx="5081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Many surfaces may be rough and show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both diffuse and surface reflection.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295400" y="76200"/>
            <a:ext cx="651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 Reflection and Mirror BRDF - RECAP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852613" y="676275"/>
            <a:ext cx="1741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source intensity </a:t>
            </a:r>
            <a:r>
              <a:rPr lang="en-US" altLang="zh-TW" sz="2000" i="1">
                <a:latin typeface="Times New Roman" pitchFamily="18" charset="0"/>
              </a:rPr>
              <a:t>I</a:t>
            </a:r>
          </a:p>
        </p:txBody>
      </p:sp>
      <p:sp>
        <p:nvSpPr>
          <p:cNvPr id="70660" name="Freeform 4"/>
          <p:cNvSpPr>
            <a:spLocks/>
          </p:cNvSpPr>
          <p:nvPr/>
        </p:nvSpPr>
        <p:spPr bwMode="auto">
          <a:xfrm>
            <a:off x="3462338" y="2846388"/>
            <a:ext cx="931862" cy="374650"/>
          </a:xfrm>
          <a:custGeom>
            <a:avLst/>
            <a:gdLst>
              <a:gd name="T0" fmla="*/ 0 w 526"/>
              <a:gd name="T1" fmla="*/ 2147483647 h 350"/>
              <a:gd name="T2" fmla="*/ 2147483647 w 526"/>
              <a:gd name="T3" fmla="*/ 2147483647 h 350"/>
              <a:gd name="T4" fmla="*/ 2147483647 w 526"/>
              <a:gd name="T5" fmla="*/ 2147483647 h 350"/>
              <a:gd name="T6" fmla="*/ 2147483647 w 526"/>
              <a:gd name="T7" fmla="*/ 2147483647 h 350"/>
              <a:gd name="T8" fmla="*/ 2147483647 w 526"/>
              <a:gd name="T9" fmla="*/ 2147483647 h 350"/>
              <a:gd name="T10" fmla="*/ 2147483647 w 526"/>
              <a:gd name="T11" fmla="*/ 2147483647 h 350"/>
              <a:gd name="T12" fmla="*/ 2147483647 w 526"/>
              <a:gd name="T13" fmla="*/ 2147483647 h 350"/>
              <a:gd name="T14" fmla="*/ 2147483647 w 526"/>
              <a:gd name="T15" fmla="*/ 2147483647 h 350"/>
              <a:gd name="T16" fmla="*/ 2147483647 w 526"/>
              <a:gd name="T17" fmla="*/ 0 h 350"/>
              <a:gd name="T18" fmla="*/ 2147483647 w 526"/>
              <a:gd name="T19" fmla="*/ 2147483647 h 350"/>
              <a:gd name="T20" fmla="*/ 2147483647 w 526"/>
              <a:gd name="T21" fmla="*/ 2147483647 h 350"/>
              <a:gd name="T22" fmla="*/ 2147483647 w 526"/>
              <a:gd name="T23" fmla="*/ 2147483647 h 350"/>
              <a:gd name="T24" fmla="*/ 0 w 526"/>
              <a:gd name="T25" fmla="*/ 2147483647 h 3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26"/>
              <a:gd name="T40" fmla="*/ 0 h 350"/>
              <a:gd name="T41" fmla="*/ 526 w 526"/>
              <a:gd name="T42" fmla="*/ 350 h 3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26" h="350">
                <a:moveTo>
                  <a:pt x="0" y="156"/>
                </a:moveTo>
                <a:cubicBezTo>
                  <a:pt x="75" y="165"/>
                  <a:pt x="150" y="176"/>
                  <a:pt x="203" y="235"/>
                </a:cubicBezTo>
                <a:cubicBezTo>
                  <a:pt x="212" y="259"/>
                  <a:pt x="222" y="280"/>
                  <a:pt x="231" y="304"/>
                </a:cubicBezTo>
                <a:cubicBezTo>
                  <a:pt x="236" y="319"/>
                  <a:pt x="240" y="350"/>
                  <a:pt x="240" y="350"/>
                </a:cubicBezTo>
                <a:cubicBezTo>
                  <a:pt x="285" y="305"/>
                  <a:pt x="352" y="284"/>
                  <a:pt x="410" y="262"/>
                </a:cubicBezTo>
                <a:cubicBezTo>
                  <a:pt x="441" y="264"/>
                  <a:pt x="502" y="267"/>
                  <a:pt x="502" y="267"/>
                </a:cubicBezTo>
                <a:cubicBezTo>
                  <a:pt x="502" y="255"/>
                  <a:pt x="526" y="97"/>
                  <a:pt x="479" y="50"/>
                </a:cubicBezTo>
                <a:cubicBezTo>
                  <a:pt x="475" y="36"/>
                  <a:pt x="474" y="25"/>
                  <a:pt x="461" y="18"/>
                </a:cubicBezTo>
                <a:cubicBezTo>
                  <a:pt x="415" y="2"/>
                  <a:pt x="366" y="3"/>
                  <a:pt x="318" y="0"/>
                </a:cubicBezTo>
                <a:cubicBezTo>
                  <a:pt x="259" y="3"/>
                  <a:pt x="201" y="6"/>
                  <a:pt x="143" y="13"/>
                </a:cubicBezTo>
                <a:cubicBezTo>
                  <a:pt x="114" y="23"/>
                  <a:pt x="90" y="28"/>
                  <a:pt x="65" y="46"/>
                </a:cubicBezTo>
                <a:cubicBezTo>
                  <a:pt x="58" y="64"/>
                  <a:pt x="46" y="88"/>
                  <a:pt x="32" y="101"/>
                </a:cubicBezTo>
                <a:cubicBezTo>
                  <a:pt x="25" y="127"/>
                  <a:pt x="22" y="140"/>
                  <a:pt x="0" y="1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2408238" y="1266825"/>
            <a:ext cx="1581150" cy="170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V="1">
            <a:off x="3989388" y="2160588"/>
            <a:ext cx="221615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3989388" y="2360613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2305050" y="1176338"/>
            <a:ext cx="176213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233613" y="1258888"/>
            <a:ext cx="319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rot="5400000">
            <a:off x="2245519" y="1259682"/>
            <a:ext cx="29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V="1">
            <a:off x="2284413" y="1141413"/>
            <a:ext cx="23018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2276475" y="1146175"/>
            <a:ext cx="234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 rot="-1509781">
            <a:off x="6348413" y="1868488"/>
            <a:ext cx="350837" cy="263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 rot="-1547329">
            <a:off x="6281738" y="2028825"/>
            <a:ext cx="87312" cy="1317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672138" y="2389188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viewing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direction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2682875" y="2693988"/>
            <a:ext cx="8985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element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352800" y="2041525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normal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1524000" y="1676400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incident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direction</a:t>
            </a: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3141663" y="2057400"/>
            <a:ext cx="100012" cy="12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flipH="1">
            <a:off x="4986338" y="2551113"/>
            <a:ext cx="152400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70677" name="Object 2"/>
          <p:cNvGraphicFramePr>
            <a:graphicFrameLocks noChangeAspect="1"/>
          </p:cNvGraphicFramePr>
          <p:nvPr/>
        </p:nvGraphicFramePr>
        <p:xfrm>
          <a:off x="4149725" y="1828800"/>
          <a:ext cx="301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4" name="Equation" r:id="rId4" imgW="126890" imgH="228402" progId="Equation.3">
                  <p:embed/>
                </p:oleObj>
              </mc:Choice>
              <mc:Fallback>
                <p:oleObj name="Equation" r:id="rId4" imgW="126890" imgH="22840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1828800"/>
                        <a:ext cx="3016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3"/>
          <p:cNvGraphicFramePr>
            <a:graphicFrameLocks noChangeAspect="1"/>
          </p:cNvGraphicFramePr>
          <p:nvPr/>
        </p:nvGraphicFramePr>
        <p:xfrm>
          <a:off x="6662738" y="2389188"/>
          <a:ext cx="271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5" name="Equation" r:id="rId6" imgW="114250" imgH="228501" progId="Equation.3">
                  <p:embed/>
                </p:oleObj>
              </mc:Choice>
              <mc:Fallback>
                <p:oleObj name="Equation" r:id="rId6" imgW="114250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2389188"/>
                        <a:ext cx="2714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4"/>
          <p:cNvGraphicFramePr>
            <a:graphicFrameLocks noChangeAspect="1"/>
          </p:cNvGraphicFramePr>
          <p:nvPr/>
        </p:nvGraphicFramePr>
        <p:xfrm>
          <a:off x="2509838" y="1673225"/>
          <a:ext cx="271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6" name="Equation" r:id="rId8" imgW="114250" imgH="228501" progId="Equation.3">
                  <p:embed/>
                </p:oleObj>
              </mc:Choice>
              <mc:Fallback>
                <p:oleObj name="Equation" r:id="rId8" imgW="114250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1673225"/>
                        <a:ext cx="2714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Line 25"/>
          <p:cNvSpPr>
            <a:spLocks noChangeShapeType="1"/>
          </p:cNvSpPr>
          <p:nvPr/>
        </p:nvSpPr>
        <p:spPr bwMode="auto">
          <a:xfrm flipV="1">
            <a:off x="3962400" y="1066800"/>
            <a:ext cx="182880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70681" name="Object 5"/>
          <p:cNvGraphicFramePr>
            <a:graphicFrameLocks noChangeAspect="1"/>
          </p:cNvGraphicFramePr>
          <p:nvPr/>
        </p:nvGraphicFramePr>
        <p:xfrm>
          <a:off x="7391400" y="838200"/>
          <a:ext cx="2714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7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838200"/>
                        <a:ext cx="2714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2" name="Line 27"/>
          <p:cNvSpPr>
            <a:spLocks noChangeShapeType="1"/>
          </p:cNvSpPr>
          <p:nvPr/>
        </p:nvSpPr>
        <p:spPr bwMode="auto">
          <a:xfrm flipH="1">
            <a:off x="4743450" y="2011363"/>
            <a:ext cx="152400" cy="122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83" name="Text Box 28"/>
          <p:cNvSpPr txBox="1">
            <a:spLocks noChangeArrowheads="1"/>
          </p:cNvSpPr>
          <p:nvPr/>
        </p:nvSpPr>
        <p:spPr bwMode="auto">
          <a:xfrm>
            <a:off x="5791200" y="76200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specular/mirror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     direction</a:t>
            </a:r>
          </a:p>
        </p:txBody>
      </p:sp>
      <p:sp>
        <p:nvSpPr>
          <p:cNvPr id="70684" name="AutoShape 29"/>
          <p:cNvSpPr>
            <a:spLocks noChangeArrowheads="1"/>
          </p:cNvSpPr>
          <p:nvPr/>
        </p:nvSpPr>
        <p:spPr bwMode="auto">
          <a:xfrm rot="20807029" flipH="1">
            <a:off x="3732213" y="2581275"/>
            <a:ext cx="301625" cy="215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3 w 21600"/>
              <a:gd name="T13" fmla="*/ 0 h 21600"/>
              <a:gd name="T14" fmla="*/ 21227 w 21600"/>
              <a:gd name="T15" fmla="*/ 79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" y="5559"/>
                </a:moveTo>
                <a:cubicBezTo>
                  <a:pt x="3260" y="2128"/>
                  <a:pt x="6875" y="-1"/>
                  <a:pt x="10800" y="0"/>
                </a:cubicBezTo>
                <a:cubicBezTo>
                  <a:pt x="14724" y="0"/>
                  <a:pt x="18339" y="2128"/>
                  <a:pt x="20243" y="5559"/>
                </a:cubicBezTo>
                <a:cubicBezTo>
                  <a:pt x="18339" y="2128"/>
                  <a:pt x="14724" y="-1"/>
                  <a:pt x="10799" y="0"/>
                </a:cubicBezTo>
                <a:cubicBezTo>
                  <a:pt x="6875" y="0"/>
                  <a:pt x="3260" y="2128"/>
                  <a:pt x="1356" y="555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85" name="AutoShape 30"/>
          <p:cNvSpPr>
            <a:spLocks noChangeArrowheads="1"/>
          </p:cNvSpPr>
          <p:nvPr/>
        </p:nvSpPr>
        <p:spPr bwMode="auto">
          <a:xfrm rot="20807029" flipH="1">
            <a:off x="3733800" y="2609850"/>
            <a:ext cx="301625" cy="215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3 w 21600"/>
              <a:gd name="T13" fmla="*/ 0 h 21600"/>
              <a:gd name="T14" fmla="*/ 21227 w 21600"/>
              <a:gd name="T15" fmla="*/ 79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" y="5559"/>
                </a:moveTo>
                <a:cubicBezTo>
                  <a:pt x="3260" y="2128"/>
                  <a:pt x="6875" y="-1"/>
                  <a:pt x="10800" y="0"/>
                </a:cubicBezTo>
                <a:cubicBezTo>
                  <a:pt x="14724" y="0"/>
                  <a:pt x="18339" y="2128"/>
                  <a:pt x="20243" y="5559"/>
                </a:cubicBezTo>
                <a:cubicBezTo>
                  <a:pt x="18339" y="2128"/>
                  <a:pt x="14724" y="-1"/>
                  <a:pt x="10799" y="0"/>
                </a:cubicBezTo>
                <a:cubicBezTo>
                  <a:pt x="6875" y="0"/>
                  <a:pt x="3260" y="2128"/>
                  <a:pt x="1356" y="555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86" name="AutoShape 31"/>
          <p:cNvSpPr>
            <a:spLocks noChangeArrowheads="1"/>
          </p:cNvSpPr>
          <p:nvPr/>
        </p:nvSpPr>
        <p:spPr bwMode="auto">
          <a:xfrm rot="1907029" flipH="1">
            <a:off x="3944938" y="2514600"/>
            <a:ext cx="301625" cy="215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3 w 21600"/>
              <a:gd name="T13" fmla="*/ 0 h 21600"/>
              <a:gd name="T14" fmla="*/ 21227 w 21600"/>
              <a:gd name="T15" fmla="*/ 79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" y="5559"/>
                </a:moveTo>
                <a:cubicBezTo>
                  <a:pt x="3260" y="2128"/>
                  <a:pt x="6875" y="-1"/>
                  <a:pt x="10800" y="0"/>
                </a:cubicBezTo>
                <a:cubicBezTo>
                  <a:pt x="14724" y="0"/>
                  <a:pt x="18339" y="2128"/>
                  <a:pt x="20243" y="5559"/>
                </a:cubicBezTo>
                <a:cubicBezTo>
                  <a:pt x="18339" y="2128"/>
                  <a:pt x="14724" y="-1"/>
                  <a:pt x="10799" y="0"/>
                </a:cubicBezTo>
                <a:cubicBezTo>
                  <a:pt x="6875" y="0"/>
                  <a:pt x="3260" y="2128"/>
                  <a:pt x="1356" y="555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87" name="AutoShape 32"/>
          <p:cNvSpPr>
            <a:spLocks noChangeArrowheads="1"/>
          </p:cNvSpPr>
          <p:nvPr/>
        </p:nvSpPr>
        <p:spPr bwMode="auto">
          <a:xfrm rot="1907029" flipH="1">
            <a:off x="3946525" y="2543175"/>
            <a:ext cx="301625" cy="215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3 w 21600"/>
              <a:gd name="T13" fmla="*/ 0 h 21600"/>
              <a:gd name="T14" fmla="*/ 21227 w 21600"/>
              <a:gd name="T15" fmla="*/ 79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6" y="5559"/>
                </a:moveTo>
                <a:cubicBezTo>
                  <a:pt x="3260" y="2128"/>
                  <a:pt x="6875" y="-1"/>
                  <a:pt x="10800" y="0"/>
                </a:cubicBezTo>
                <a:cubicBezTo>
                  <a:pt x="14724" y="0"/>
                  <a:pt x="18339" y="2128"/>
                  <a:pt x="20243" y="5559"/>
                </a:cubicBezTo>
                <a:cubicBezTo>
                  <a:pt x="18339" y="2128"/>
                  <a:pt x="14724" y="-1"/>
                  <a:pt x="10799" y="0"/>
                </a:cubicBezTo>
                <a:cubicBezTo>
                  <a:pt x="6875" y="0"/>
                  <a:pt x="3260" y="2128"/>
                  <a:pt x="1356" y="555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70688" name="Object 6"/>
          <p:cNvGraphicFramePr>
            <a:graphicFrameLocks noChangeAspect="1"/>
          </p:cNvGraphicFramePr>
          <p:nvPr/>
        </p:nvGraphicFramePr>
        <p:xfrm>
          <a:off x="1600200" y="2209800"/>
          <a:ext cx="8540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8" name="Equation" r:id="rId12" imgW="431613" imgH="228501" progId="Equation.3">
                  <p:embed/>
                </p:oleObj>
              </mc:Choice>
              <mc:Fallback>
                <p:oleObj name="Equation" r:id="rId12" imgW="431613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8540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9" name="Object 7"/>
          <p:cNvGraphicFramePr>
            <a:graphicFrameLocks noChangeAspect="1"/>
          </p:cNvGraphicFramePr>
          <p:nvPr/>
        </p:nvGraphicFramePr>
        <p:xfrm>
          <a:off x="6921500" y="2590800"/>
          <a:ext cx="9271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9" name="Equation" r:id="rId14" imgW="469900" imgH="228600" progId="Equation.3">
                  <p:embed/>
                </p:oleObj>
              </mc:Choice>
              <mc:Fallback>
                <p:oleObj name="Equation" r:id="rId14" imgW="469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2590800"/>
                        <a:ext cx="9271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90" name="Object 8"/>
          <p:cNvGraphicFramePr>
            <a:graphicFrameLocks noChangeAspect="1"/>
          </p:cNvGraphicFramePr>
          <p:nvPr/>
        </p:nvGraphicFramePr>
        <p:xfrm>
          <a:off x="7696200" y="1036638"/>
          <a:ext cx="9271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0" name="Equation" r:id="rId16" imgW="469696" imgH="215806" progId="Equation.3">
                  <p:embed/>
                </p:oleObj>
              </mc:Choice>
              <mc:Fallback>
                <p:oleObj name="Equation" r:id="rId16" imgW="469696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036638"/>
                        <a:ext cx="9271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533400" y="4572000"/>
            <a:ext cx="5280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Mirror BRDF is simply a double-delta function :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533400" y="3429000"/>
            <a:ext cx="7532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</a:t>
            </a:r>
            <a:r>
              <a:rPr lang="en-US" altLang="zh-TW" sz="2400" b="1">
                <a:latin typeface="Times New Roman" pitchFamily="18" charset="0"/>
              </a:rPr>
              <a:t>Very smooth surface.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All incident light energy reflected in a SINGLE direction.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(only when        =        )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533400" y="6110288"/>
            <a:ext cx="2290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Surface Radiance :</a:t>
            </a:r>
          </a:p>
        </p:txBody>
      </p:sp>
      <p:graphicFrame>
        <p:nvGraphicFramePr>
          <p:cNvPr id="41000" name="Object 9"/>
          <p:cNvGraphicFramePr>
            <a:graphicFrameLocks noChangeAspect="1"/>
          </p:cNvGraphicFramePr>
          <p:nvPr/>
        </p:nvGraphicFramePr>
        <p:xfrm>
          <a:off x="3429000" y="6143625"/>
          <a:ext cx="4349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1" name="Equation" r:id="rId18" imgW="1993900" imgH="228600" progId="Equation.3">
                  <p:embed/>
                </p:oleObj>
              </mc:Choice>
              <mc:Fallback>
                <p:oleObj name="Equation" r:id="rId18" imgW="19939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143625"/>
                        <a:ext cx="4349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1" name="Object 10"/>
          <p:cNvGraphicFramePr>
            <a:graphicFrameLocks noChangeAspect="1"/>
          </p:cNvGraphicFramePr>
          <p:nvPr/>
        </p:nvGraphicFramePr>
        <p:xfrm>
          <a:off x="2428875" y="4143375"/>
          <a:ext cx="2714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2" name="Equation" r:id="rId20" imgW="114250" imgH="228501" progId="Equation.3">
                  <p:embed/>
                </p:oleObj>
              </mc:Choice>
              <mc:Fallback>
                <p:oleObj name="Equation" r:id="rId20" imgW="114250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4143375"/>
                        <a:ext cx="2714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2" name="Object 11"/>
          <p:cNvGraphicFramePr>
            <a:graphicFrameLocks noChangeAspect="1"/>
          </p:cNvGraphicFramePr>
          <p:nvPr/>
        </p:nvGraphicFramePr>
        <p:xfrm>
          <a:off x="3214688" y="4143375"/>
          <a:ext cx="2714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3" name="Equation" r:id="rId21" imgW="114151" imgH="215619" progId="Equation.3">
                  <p:embed/>
                </p:oleObj>
              </mc:Choice>
              <mc:Fallback>
                <p:oleObj name="Equation" r:id="rId21" imgW="114151" imgH="21561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143375"/>
                        <a:ext cx="2714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3" name="Object 12"/>
          <p:cNvGraphicFramePr>
            <a:graphicFrameLocks noChangeAspect="1"/>
          </p:cNvGraphicFramePr>
          <p:nvPr/>
        </p:nvGraphicFramePr>
        <p:xfrm>
          <a:off x="2046288" y="5368925"/>
          <a:ext cx="5816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4" name="Equation" r:id="rId22" imgW="2667000" imgH="228600" progId="Equation.3">
                  <p:embed/>
                </p:oleObj>
              </mc:Choice>
              <mc:Fallback>
                <p:oleObj name="Equation" r:id="rId22" imgW="26670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368925"/>
                        <a:ext cx="58166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4" name="Line 44"/>
          <p:cNvSpPr>
            <a:spLocks noChangeShapeType="1"/>
          </p:cNvSpPr>
          <p:nvPr/>
        </p:nvSpPr>
        <p:spPr bwMode="auto">
          <a:xfrm flipV="1">
            <a:off x="44958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4937125" y="4921250"/>
            <a:ext cx="1779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 albedo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6" grpId="0"/>
      <p:bldP spid="40997" grpId="0"/>
      <p:bldP spid="40998" grpId="0"/>
      <p:bldP spid="41004" grpId="0" animBg="1"/>
      <p:bldP spid="4100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228600" y="1035050"/>
            <a:ext cx="87010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Delta Function too harsh a BRDF model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(valid only for highly polished mirrors and metals).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Many glossy surfaces show broader highlights in addition to mirror reflection.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Surfaces are not perfectly smooth –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they show micro-surface geometry (roughness).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Example Models : Phong model</a:t>
            </a: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        Torrance Sparrow model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Glossy Surfaces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7" descr="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36576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E22F2F0-3611-45CE-8A36-A4D99CDD4E25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 (Kajiya 1986)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038600"/>
          </a:xfrm>
        </p:spPr>
        <p:txBody>
          <a:bodyPr/>
          <a:lstStyle/>
          <a:p>
            <a:r>
              <a:rPr lang="en-US" altLang="zh-TW" smtClean="0"/>
              <a:t>Consider a point on a surface </a:t>
            </a:r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>
            <a:off x="2514600" y="4191000"/>
            <a:ext cx="2971800" cy="1143000"/>
          </a:xfrm>
          <a:prstGeom prst="parallelogram">
            <a:avLst>
              <a:gd name="adj" fmla="val 6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 flipV="1">
            <a:off x="3886200" y="2971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36576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 flipV="1">
            <a:off x="3886200" y="3581400"/>
            <a:ext cx="1143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4641850" y="3013075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</a:t>
            </a:r>
            <a:r>
              <a:rPr lang="en-US" altLang="zh-TW" sz="2400" baseline="-25000">
                <a:latin typeface="Times New Roman" pitchFamily="18" charset="0"/>
              </a:rPr>
              <a:t>out</a:t>
            </a:r>
            <a:r>
              <a:rPr lang="en-US" altLang="zh-TW" sz="2400">
                <a:latin typeface="Times New Roman" pitchFamily="18" charset="0"/>
              </a:rPr>
              <a:t>(</a:t>
            </a:r>
            <a:r>
              <a:rPr lang="el-GR" altLang="zh-TW" sz="2400">
                <a:latin typeface="Times New Roman" pitchFamily="18" charset="0"/>
              </a:rPr>
              <a:t>Φ</a:t>
            </a:r>
            <a:r>
              <a:rPr lang="en-US" altLang="zh-TW" sz="2400" baseline="-25000">
                <a:latin typeface="Times New Roman" pitchFamily="18" charset="0"/>
              </a:rPr>
              <a:t>out</a:t>
            </a:r>
            <a:r>
              <a:rPr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>
            <a:off x="2133600" y="3124200"/>
            <a:ext cx="175260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1600200" y="3810000"/>
            <a:ext cx="23622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 flipH="1">
            <a:off x="3886200" y="3200400"/>
            <a:ext cx="27432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6769100" y="26670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</a:t>
            </a:r>
            <a:r>
              <a:rPr lang="en-US" altLang="zh-TW" sz="2400" baseline="-25000">
                <a:latin typeface="Times New Roman" pitchFamily="18" charset="0"/>
              </a:rPr>
              <a:t>in</a:t>
            </a:r>
            <a:r>
              <a:rPr lang="en-US" altLang="zh-TW" sz="2400">
                <a:latin typeface="Times New Roman" pitchFamily="18" charset="0"/>
              </a:rPr>
              <a:t>(</a:t>
            </a:r>
            <a:r>
              <a:rPr lang="el-GR" altLang="zh-TW" sz="2400">
                <a:latin typeface="Times New Roman" pitchFamily="18" charset="0"/>
              </a:rPr>
              <a:t>Φ</a:t>
            </a:r>
            <a:r>
              <a:rPr lang="en-US" altLang="zh-TW" sz="2400" baseline="-25000">
                <a:latin typeface="Times New Roman" pitchFamily="18" charset="0"/>
              </a:rPr>
              <a:t>in</a:t>
            </a:r>
            <a:r>
              <a:rPr lang="en-US" altLang="zh-TW" sz="24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  <p:bldP spid="43020" grpId="0" animBg="1"/>
      <p:bldP spid="43021" grpId="0" animBg="1"/>
      <p:bldP spid="430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Blurred Highlights and Surface Roughness</a:t>
            </a:r>
          </a:p>
        </p:txBody>
      </p:sp>
      <p:pic>
        <p:nvPicPr>
          <p:cNvPr id="72707" name="Picture 4" descr="sigm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670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sigm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667000"/>
            <a:ext cx="16906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sigma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7" descr="sigma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667000"/>
            <a:ext cx="16906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8" descr="sigma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6670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2" name="Group 9"/>
          <p:cNvGrpSpPr>
            <a:grpSpLocks/>
          </p:cNvGrpSpPr>
          <p:nvPr/>
        </p:nvGrpSpPr>
        <p:grpSpPr bwMode="auto">
          <a:xfrm>
            <a:off x="304800" y="4572000"/>
            <a:ext cx="8223250" cy="457200"/>
            <a:chOff x="1155" y="2095"/>
            <a:chExt cx="1616" cy="288"/>
          </a:xfrm>
        </p:grpSpPr>
        <p:sp>
          <p:nvSpPr>
            <p:cNvPr id="72713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72714" name="Text Box 11"/>
            <p:cNvSpPr txBox="1">
              <a:spLocks noChangeArrowheads="1"/>
            </p:cNvSpPr>
            <p:nvPr/>
          </p:nvSpPr>
          <p:spPr bwMode="auto">
            <a:xfrm>
              <a:off x="1826" y="2095"/>
              <a:ext cx="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pitchFamily="18" charset="0"/>
                </a:rPr>
                <a:t>Roughness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Phong Model: An Empirical Approximation</a:t>
            </a:r>
          </a:p>
        </p:txBody>
      </p:sp>
      <p:sp>
        <p:nvSpPr>
          <p:cNvPr id="7373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altLang="zh-TW" sz="2000" smtClean="0">
                <a:latin typeface="Palatino Linotype" pitchFamily="18" charset="0"/>
              </a:rPr>
              <a:t>How to model the angular falloff of highlights:</a:t>
            </a: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endParaRPr lang="en-US" altLang="zh-TW" sz="2000" smtClean="0">
              <a:latin typeface="Palatino Linotype" pitchFamily="18" charset="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Palatino Linotype" pitchFamily="18" charset="0"/>
              </a:rPr>
              <a:t>   Phong Model				  Blinn-Phong Model</a:t>
            </a:r>
          </a:p>
          <a:p>
            <a:pPr>
              <a:buFontTx/>
              <a:buNone/>
            </a:pPr>
            <a:endParaRPr lang="en-US" altLang="zh-TW" sz="2000" smtClean="0">
              <a:latin typeface="Palatino Linotype" pitchFamily="18" charset="0"/>
            </a:endParaRPr>
          </a:p>
          <a:p>
            <a:r>
              <a:rPr lang="en-US" altLang="zh-TW" sz="2000" smtClean="0">
                <a:latin typeface="Palatino Linotype" pitchFamily="18" charset="0"/>
              </a:rPr>
              <a:t>Sort of works, easy to compute</a:t>
            </a:r>
          </a:p>
          <a:p>
            <a:r>
              <a:rPr lang="en-US" altLang="zh-TW" sz="2000" smtClean="0">
                <a:latin typeface="Palatino Linotype" pitchFamily="18" charset="0"/>
              </a:rPr>
              <a:t>But not physically based (no energy conservation and reciprocity).</a:t>
            </a:r>
          </a:p>
          <a:p>
            <a:r>
              <a:rPr lang="en-US" altLang="zh-TW" sz="2000" smtClean="0">
                <a:latin typeface="Palatino Linotype" pitchFamily="18" charset="0"/>
              </a:rPr>
              <a:t>Very commonly used in computer graphics.</a:t>
            </a:r>
          </a:p>
        </p:txBody>
      </p:sp>
      <p:graphicFrame>
        <p:nvGraphicFramePr>
          <p:cNvPr id="267321" name="Object 2"/>
          <p:cNvGraphicFramePr>
            <a:graphicFrameLocks noChangeAspect="1"/>
          </p:cNvGraphicFramePr>
          <p:nvPr/>
        </p:nvGraphicFramePr>
        <p:xfrm>
          <a:off x="381000" y="3438525"/>
          <a:ext cx="29162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" name="Equation" r:id="rId4" imgW="1129810" imgH="253890" progId="Equation.3">
                  <p:embed/>
                </p:oleObj>
              </mc:Choice>
              <mc:Fallback>
                <p:oleObj name="Equation" r:id="rId4" imgW="1129810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38525"/>
                        <a:ext cx="291623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AutoShape 59"/>
          <p:cNvSpPr>
            <a:spLocks noChangeArrowheads="1"/>
          </p:cNvSpPr>
          <p:nvPr/>
        </p:nvSpPr>
        <p:spPr bwMode="auto">
          <a:xfrm>
            <a:off x="196850" y="1616075"/>
            <a:ext cx="376238" cy="381000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3734" name="Line 60"/>
          <p:cNvSpPr>
            <a:spLocks noChangeShapeType="1"/>
          </p:cNvSpPr>
          <p:nvPr/>
        </p:nvSpPr>
        <p:spPr bwMode="auto">
          <a:xfrm>
            <a:off x="409575" y="3360738"/>
            <a:ext cx="2389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5" name="Line 61"/>
          <p:cNvSpPr>
            <a:spLocks noChangeShapeType="1"/>
          </p:cNvSpPr>
          <p:nvPr/>
        </p:nvSpPr>
        <p:spPr bwMode="auto">
          <a:xfrm flipV="1">
            <a:off x="1614488" y="1951038"/>
            <a:ext cx="0" cy="141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6" name="Line 62"/>
          <p:cNvSpPr>
            <a:spLocks noChangeShapeType="1"/>
          </p:cNvSpPr>
          <p:nvPr/>
        </p:nvSpPr>
        <p:spPr bwMode="auto">
          <a:xfrm>
            <a:off x="539750" y="2093913"/>
            <a:ext cx="1052513" cy="1246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7" name="Line 63"/>
          <p:cNvSpPr>
            <a:spLocks noChangeShapeType="1"/>
          </p:cNvSpPr>
          <p:nvPr/>
        </p:nvSpPr>
        <p:spPr bwMode="auto">
          <a:xfrm flipV="1">
            <a:off x="1622425" y="2411413"/>
            <a:ext cx="2287588" cy="928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8" name="Line 64"/>
          <p:cNvSpPr>
            <a:spLocks noChangeShapeType="1"/>
          </p:cNvSpPr>
          <p:nvPr/>
        </p:nvSpPr>
        <p:spPr bwMode="auto">
          <a:xfrm flipH="1">
            <a:off x="1619250" y="2055813"/>
            <a:ext cx="1068388" cy="12779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9" name="Line 65"/>
          <p:cNvSpPr>
            <a:spLocks noChangeShapeType="1"/>
          </p:cNvSpPr>
          <p:nvPr/>
        </p:nvSpPr>
        <p:spPr bwMode="auto">
          <a:xfrm>
            <a:off x="3705225" y="2087563"/>
            <a:ext cx="59690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0" name="Line 66"/>
          <p:cNvSpPr>
            <a:spLocks noChangeShapeType="1"/>
          </p:cNvSpPr>
          <p:nvPr/>
        </p:nvSpPr>
        <p:spPr bwMode="auto">
          <a:xfrm flipH="1">
            <a:off x="4048125" y="2216150"/>
            <a:ext cx="246063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1" name="Line 67"/>
          <p:cNvSpPr>
            <a:spLocks noChangeShapeType="1"/>
          </p:cNvSpPr>
          <p:nvPr/>
        </p:nvSpPr>
        <p:spPr bwMode="auto">
          <a:xfrm>
            <a:off x="3960813" y="2147888"/>
            <a:ext cx="180975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3742" name="Group 68"/>
          <p:cNvGrpSpPr>
            <a:grpSpLocks/>
          </p:cNvGrpSpPr>
          <p:nvPr/>
        </p:nvGrpSpPr>
        <p:grpSpPr bwMode="auto">
          <a:xfrm>
            <a:off x="1600200" y="2209800"/>
            <a:ext cx="993775" cy="1141413"/>
            <a:chOff x="2787" y="2622"/>
            <a:chExt cx="847" cy="937"/>
          </a:xfrm>
        </p:grpSpPr>
        <p:sp>
          <p:nvSpPr>
            <p:cNvPr id="73768" name="Freeform 69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1"/>
                <a:gd name="T22" fmla="*/ 0 h 933"/>
                <a:gd name="T23" fmla="*/ 841 w 841"/>
                <a:gd name="T24" fmla="*/ 933 h 9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69" name="Line 70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70" name="Line 71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71" name="Line 72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72" name="Line 73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3743" name="Text Box 74"/>
          <p:cNvSpPr txBox="1">
            <a:spLocks noChangeArrowheads="1"/>
          </p:cNvSpPr>
          <p:nvPr/>
        </p:nvSpPr>
        <p:spPr bwMode="auto">
          <a:xfrm>
            <a:off x="111125" y="2020888"/>
            <a:ext cx="50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-S</a:t>
            </a:r>
          </a:p>
        </p:txBody>
      </p:sp>
      <p:sp>
        <p:nvSpPr>
          <p:cNvPr id="73744" name="Text Box 75"/>
          <p:cNvSpPr txBox="1">
            <a:spLocks noChangeArrowheads="1"/>
          </p:cNvSpPr>
          <p:nvPr/>
        </p:nvSpPr>
        <p:spPr bwMode="auto">
          <a:xfrm>
            <a:off x="2727325" y="18161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R</a:t>
            </a:r>
          </a:p>
        </p:txBody>
      </p:sp>
      <p:sp>
        <p:nvSpPr>
          <p:cNvPr id="73745" name="Text Box 76"/>
          <p:cNvSpPr txBox="1">
            <a:spLocks noChangeArrowheads="1"/>
          </p:cNvSpPr>
          <p:nvPr/>
        </p:nvSpPr>
        <p:spPr bwMode="auto">
          <a:xfrm>
            <a:off x="4267200" y="23622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E</a:t>
            </a:r>
          </a:p>
        </p:txBody>
      </p:sp>
      <p:sp>
        <p:nvSpPr>
          <p:cNvPr id="73746" name="AutoShape 79"/>
          <p:cNvSpPr>
            <a:spLocks noChangeArrowheads="1"/>
          </p:cNvSpPr>
          <p:nvPr/>
        </p:nvSpPr>
        <p:spPr bwMode="auto">
          <a:xfrm>
            <a:off x="4648200" y="1589088"/>
            <a:ext cx="377825" cy="398462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3747" name="Line 80"/>
          <p:cNvSpPr>
            <a:spLocks noChangeShapeType="1"/>
          </p:cNvSpPr>
          <p:nvPr/>
        </p:nvSpPr>
        <p:spPr bwMode="auto">
          <a:xfrm>
            <a:off x="4860925" y="3416300"/>
            <a:ext cx="2401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8" name="Line 81"/>
          <p:cNvSpPr>
            <a:spLocks noChangeShapeType="1"/>
          </p:cNvSpPr>
          <p:nvPr/>
        </p:nvSpPr>
        <p:spPr bwMode="auto">
          <a:xfrm flipV="1">
            <a:off x="6072188" y="1939925"/>
            <a:ext cx="0" cy="148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9" name="Line 82"/>
          <p:cNvSpPr>
            <a:spLocks noChangeShapeType="1"/>
          </p:cNvSpPr>
          <p:nvPr/>
        </p:nvSpPr>
        <p:spPr bwMode="auto">
          <a:xfrm>
            <a:off x="4992688" y="2089150"/>
            <a:ext cx="1057275" cy="1304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50" name="Line 83"/>
          <p:cNvSpPr>
            <a:spLocks noChangeShapeType="1"/>
          </p:cNvSpPr>
          <p:nvPr/>
        </p:nvSpPr>
        <p:spPr bwMode="auto">
          <a:xfrm flipV="1">
            <a:off x="6080125" y="2422525"/>
            <a:ext cx="2298700" cy="971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51" name="Line 84"/>
          <p:cNvSpPr>
            <a:spLocks noChangeShapeType="1"/>
          </p:cNvSpPr>
          <p:nvPr/>
        </p:nvSpPr>
        <p:spPr bwMode="auto">
          <a:xfrm flipH="1">
            <a:off x="6076950" y="2049463"/>
            <a:ext cx="1073150" cy="13382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52" name="Line 85"/>
          <p:cNvSpPr>
            <a:spLocks noChangeShapeType="1"/>
          </p:cNvSpPr>
          <p:nvPr/>
        </p:nvSpPr>
        <p:spPr bwMode="auto">
          <a:xfrm>
            <a:off x="8174038" y="2084388"/>
            <a:ext cx="598487" cy="125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53" name="Line 86"/>
          <p:cNvSpPr>
            <a:spLocks noChangeShapeType="1"/>
          </p:cNvSpPr>
          <p:nvPr/>
        </p:nvSpPr>
        <p:spPr bwMode="auto">
          <a:xfrm flipH="1">
            <a:off x="8518525" y="2217738"/>
            <a:ext cx="247650" cy="522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54" name="Line 87"/>
          <p:cNvSpPr>
            <a:spLocks noChangeShapeType="1"/>
          </p:cNvSpPr>
          <p:nvPr/>
        </p:nvSpPr>
        <p:spPr bwMode="auto">
          <a:xfrm>
            <a:off x="8429625" y="2146300"/>
            <a:ext cx="182563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3755" name="Group 88"/>
          <p:cNvGrpSpPr>
            <a:grpSpLocks/>
          </p:cNvGrpSpPr>
          <p:nvPr/>
        </p:nvGrpSpPr>
        <p:grpSpPr bwMode="auto">
          <a:xfrm>
            <a:off x="6057900" y="2211388"/>
            <a:ext cx="998538" cy="1195387"/>
            <a:chOff x="2787" y="2622"/>
            <a:chExt cx="847" cy="937"/>
          </a:xfrm>
        </p:grpSpPr>
        <p:sp>
          <p:nvSpPr>
            <p:cNvPr id="73763" name="Freeform 89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1"/>
                <a:gd name="T22" fmla="*/ 0 h 933"/>
                <a:gd name="T23" fmla="*/ 841 w 841"/>
                <a:gd name="T24" fmla="*/ 933 h 9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64" name="Line 90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65" name="Line 91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66" name="Line 92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767" name="Line 93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3756" name="Line 94"/>
          <p:cNvSpPr>
            <a:spLocks noChangeShapeType="1"/>
          </p:cNvSpPr>
          <p:nvPr/>
        </p:nvSpPr>
        <p:spPr bwMode="auto">
          <a:xfrm flipV="1">
            <a:off x="6088063" y="1939925"/>
            <a:ext cx="342900" cy="142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57" name="Text Box 95"/>
          <p:cNvSpPr txBox="1">
            <a:spLocks noChangeArrowheads="1"/>
          </p:cNvSpPr>
          <p:nvPr/>
        </p:nvSpPr>
        <p:spPr bwMode="auto">
          <a:xfrm>
            <a:off x="6400800" y="15240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H</a:t>
            </a:r>
          </a:p>
        </p:txBody>
      </p:sp>
      <p:sp>
        <p:nvSpPr>
          <p:cNvPr id="73758" name="Text Box 96"/>
          <p:cNvSpPr txBox="1">
            <a:spLocks noChangeArrowheads="1"/>
          </p:cNvSpPr>
          <p:nvPr/>
        </p:nvSpPr>
        <p:spPr bwMode="auto">
          <a:xfrm>
            <a:off x="5791200" y="1524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N</a:t>
            </a:r>
          </a:p>
        </p:txBody>
      </p:sp>
      <p:sp>
        <p:nvSpPr>
          <p:cNvPr id="73759" name="Text Box 97"/>
          <p:cNvSpPr txBox="1">
            <a:spLocks noChangeArrowheads="1"/>
          </p:cNvSpPr>
          <p:nvPr/>
        </p:nvSpPr>
        <p:spPr bwMode="auto">
          <a:xfrm>
            <a:off x="1371600" y="1524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N</a:t>
            </a:r>
          </a:p>
        </p:txBody>
      </p:sp>
      <p:graphicFrame>
        <p:nvGraphicFramePr>
          <p:cNvPr id="267362" name="Object 3"/>
          <p:cNvGraphicFramePr>
            <a:graphicFrameLocks noChangeAspect="1"/>
          </p:cNvGraphicFramePr>
          <p:nvPr/>
        </p:nvGraphicFramePr>
        <p:xfrm>
          <a:off x="4724400" y="3438525"/>
          <a:ext cx="304641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0" name="Equation" r:id="rId6" imgW="1180588" imgH="253890" progId="Equation.3">
                  <p:embed/>
                </p:oleObj>
              </mc:Choice>
              <mc:Fallback>
                <p:oleObj name="Equation" r:id="rId6" imgW="1180588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38525"/>
                        <a:ext cx="3046413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67" name="Object 4"/>
          <p:cNvGraphicFramePr>
            <a:graphicFrameLocks noChangeAspect="1"/>
          </p:cNvGraphicFramePr>
          <p:nvPr/>
        </p:nvGraphicFramePr>
        <p:xfrm>
          <a:off x="304800" y="4124325"/>
          <a:ext cx="3144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1" name="Equation" r:id="rId8" imgW="1218671" imgH="203112" progId="Equation.3">
                  <p:embed/>
                </p:oleObj>
              </mc:Choice>
              <mc:Fallback>
                <p:oleObj name="Equation" r:id="rId8" imgW="1218671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24325"/>
                        <a:ext cx="3144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68" name="Object 5"/>
          <p:cNvGraphicFramePr>
            <a:graphicFrameLocks noChangeAspect="1"/>
          </p:cNvGraphicFramePr>
          <p:nvPr/>
        </p:nvGraphicFramePr>
        <p:xfrm>
          <a:off x="4953000" y="4124325"/>
          <a:ext cx="24241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name="Equation" r:id="rId10" imgW="939392" imgH="203112" progId="Equation.3">
                  <p:embed/>
                </p:oleObj>
              </mc:Choice>
              <mc:Fallback>
                <p:oleObj name="Equation" r:id="rId10" imgW="939392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24325"/>
                        <a:ext cx="24241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smtClean="0">
                <a:latin typeface="Palatino Linotype" pitchFamily="18" charset="0"/>
              </a:rPr>
              <a:t>Phong Examples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 smtClean="0">
                <a:latin typeface="Palatino Linotype" pitchFamily="18" charset="0"/>
              </a:rPr>
              <a:t>These spheres illustrate the Phong model as </a:t>
            </a:r>
            <a:r>
              <a:rPr lang="en-US" altLang="zh-TW" sz="2000" i="1" smtClean="0">
                <a:latin typeface="Palatino Linotype" pitchFamily="18" charset="0"/>
              </a:rPr>
              <a:t>lighting direction</a:t>
            </a:r>
            <a:r>
              <a:rPr lang="en-US" altLang="zh-TW" sz="2000" smtClean="0">
                <a:latin typeface="Palatino Linotype" pitchFamily="18" charset="0"/>
              </a:rPr>
              <a:t> and </a:t>
            </a:r>
            <a:r>
              <a:rPr lang="en-US" altLang="zh-TW" sz="2000" i="1" smtClean="0">
                <a:latin typeface="Palatino Linotype" pitchFamily="18" charset="0"/>
              </a:rPr>
              <a:t>n</a:t>
            </a:r>
            <a:r>
              <a:rPr lang="en-US" altLang="zh-TW" sz="2000" i="1" baseline="-25000" smtClean="0">
                <a:latin typeface="Palatino Linotype" pitchFamily="18" charset="0"/>
              </a:rPr>
              <a:t>shiny</a:t>
            </a:r>
            <a:r>
              <a:rPr lang="en-US" altLang="zh-TW" sz="2000" smtClean="0">
                <a:latin typeface="Palatino Linotype" pitchFamily="18" charset="0"/>
              </a:rPr>
              <a:t> are varied: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7048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7048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416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Torrance-Sparrow Model – Main Points</a:t>
            </a:r>
          </a:p>
        </p:txBody>
      </p:sp>
      <p:sp>
        <p:nvSpPr>
          <p:cNvPr id="75779" name="Rectangle 44"/>
          <p:cNvSpPr>
            <a:spLocks noChangeArrowheads="1"/>
          </p:cNvSpPr>
          <p:nvPr/>
        </p:nvSpPr>
        <p:spPr bwMode="auto">
          <a:xfrm>
            <a:off x="457200" y="1273175"/>
            <a:ext cx="75453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Physically Based Model for Surface Reflection.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Based on Geometric Optics.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Explains off-specular lobe (wider highlights).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Works for only rough surfaces.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For very smooth surfaces, electromagnetic nature of light must be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</a:rPr>
              <a:t>	Beckmann-Spizzichinno model.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</a:rPr>
              <a:t>	Beyond the scope of this course.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49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Modeling Rough Surfaces - Microfacets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00125"/>
            <a:ext cx="29083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79538"/>
            <a:ext cx="2857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28625" y="3857625"/>
            <a:ext cx="7067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Roughness simulated by Symmetric V-groves at Microscopic level.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Distribution on the slopes of the V-grove faces are modeled.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Each microfacet assumed to behave like a perfect mirror.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TW" sz="2800" smtClean="0">
                <a:latin typeface="Palatino Linotype" pitchFamily="18" charset="0"/>
              </a:rPr>
              <a:t>Torrance-Sparrow BRDF – Different Factors</a:t>
            </a:r>
          </a:p>
        </p:txBody>
      </p:sp>
      <p:graphicFrame>
        <p:nvGraphicFramePr>
          <p:cNvPr id="77827" name="Object 2"/>
          <p:cNvGraphicFramePr>
            <a:graphicFrameLocks noChangeAspect="1"/>
          </p:cNvGraphicFramePr>
          <p:nvPr/>
        </p:nvGraphicFramePr>
        <p:xfrm>
          <a:off x="2449513" y="3173413"/>
          <a:ext cx="40481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Equation" r:id="rId3" imgW="1524103" imgH="352476" progId="Equation.DSMT4">
                  <p:embed/>
                </p:oleObj>
              </mc:Choice>
              <mc:Fallback>
                <p:oleObj name="Equation" r:id="rId3" imgW="1524103" imgH="35247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173413"/>
                        <a:ext cx="40481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Fresnel term: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allows for wavelength 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9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Geometric Attenuation: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reduces the output based on the amount of shadowing or masking that occurs.</a:t>
            </a:r>
          </a:p>
        </p:txBody>
      </p:sp>
      <p:sp>
        <p:nvSpPr>
          <p:cNvPr id="77830" name="AutoShape 6"/>
          <p:cNvSpPr>
            <a:spLocks/>
          </p:cNvSpPr>
          <p:nvPr/>
        </p:nvSpPr>
        <p:spPr bwMode="auto">
          <a:xfrm>
            <a:off x="6638925" y="2894013"/>
            <a:ext cx="2371725" cy="3049587"/>
          </a:xfrm>
          <a:prstGeom prst="borderCallout1">
            <a:avLst>
              <a:gd name="adj1" fmla="val 3750"/>
              <a:gd name="adj2" fmla="val -3213"/>
              <a:gd name="adj3" fmla="val 15356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77831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light source</a:t>
            </a:r>
          </a:p>
        </p:txBody>
      </p:sp>
      <p:sp>
        <p:nvSpPr>
          <p:cNvPr id="77832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viewer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360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Slope Distribution Model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39719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48006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905000" y="3352800"/>
            <a:ext cx="5384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Model the distribution of slopes as Gaussian.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Mean is Zero, Variance represents ROUGHNESS.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55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Coordinate System needed to derive T-S model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0"/>
          <a:stretch>
            <a:fillRect/>
          </a:stretch>
        </p:blipFill>
        <p:spPr bwMode="auto">
          <a:xfrm>
            <a:off x="533400" y="914400"/>
            <a:ext cx="8077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0567D07-B596-4104-8F4C-A26AFC67BF1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4038600" y="3352800"/>
            <a:ext cx="173038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870075" y="4765675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bidirectional reflection coefficient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 flipV="1">
            <a:off x="7696200" y="3276600"/>
            <a:ext cx="46038" cy="368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572000" y="3857625"/>
            <a:ext cx="407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angle between </a:t>
            </a:r>
            <a:r>
              <a:rPr lang="en-US" altLang="zh-TW" sz="2400" b="1" i="1">
                <a:latin typeface="Times New Roman" pitchFamily="18" charset="0"/>
              </a:rPr>
              <a:t>Normal</a:t>
            </a:r>
            <a:r>
              <a:rPr lang="en-US" altLang="zh-TW" sz="2400">
                <a:latin typeface="Times New Roman" pitchFamily="18" charset="0"/>
              </a:rPr>
              <a:t> and </a:t>
            </a:r>
            <a:r>
              <a:rPr lang="el-GR" altLang="zh-TW" sz="2400" b="1" i="1">
                <a:latin typeface="Times New Roman" pitchFamily="18" charset="0"/>
              </a:rPr>
              <a:t>Φ</a:t>
            </a:r>
            <a:r>
              <a:rPr lang="en-US" altLang="zh-TW" sz="2400" b="1" i="1">
                <a:latin typeface="Times New Roman" pitchFamily="18" charset="0"/>
              </a:rPr>
              <a:t>in</a:t>
            </a: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2428875" y="3392488"/>
            <a:ext cx="46038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785938" y="3857625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emission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98463" y="5486400"/>
            <a:ext cx="829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Note that  angle is really two angles in 3D and wavelength is fixed</a:t>
            </a:r>
          </a:p>
        </p:txBody>
      </p:sp>
      <p:sp>
        <p:nvSpPr>
          <p:cNvPr id="13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438" y="2743200"/>
            <a:ext cx="9156096" cy="660822"/>
          </a:xfrm>
          <a:prstGeom prst="rect">
            <a:avLst/>
          </a:prstGeom>
          <a:blipFill rotWithShape="1">
            <a:blip r:embed="rId2"/>
            <a:stretch>
              <a:fillRect l="-932" t="-9259" b="-212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21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Geometric Attenuation Factor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81534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09600" y="5851525"/>
            <a:ext cx="686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  No interreflections taken into account in above function.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  Derivation found in 1967 JOSA paper (read if interested).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21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Geometric Attenuation Factor</a:t>
            </a:r>
          </a:p>
        </p:txBody>
      </p:sp>
      <p:pic>
        <p:nvPicPr>
          <p:cNvPr id="839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1143000" y="1066800"/>
            <a:ext cx="72390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781175" y="457200"/>
            <a:ext cx="606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Torrance Sparrow Model - Final Expression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91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03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57188" y="3357563"/>
            <a:ext cx="74072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Does the expression blow-up at grazing viewing angles?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At grazing angles F is maximum, denominator is close to zero.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Specular surfaces appear very bright at grazing angles.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At the same time, due to shadowing, the total brightness does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not explode (G term at grazing angles is close to zero).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581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Reflections on water surfaces - Glittering</a:t>
            </a:r>
          </a:p>
        </p:txBody>
      </p:sp>
      <p:pic>
        <p:nvPicPr>
          <p:cNvPr id="86019" name="Picture 3" descr="night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nakkirays7c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65250"/>
            <a:ext cx="30924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371600"/>
            <a:ext cx="15605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14313" y="4000500"/>
            <a:ext cx="82851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 b="1">
                <a:latin typeface="Times New Roman" pitchFamily="18" charset="0"/>
              </a:rPr>
              <a:t>Possible Midterm Assignment:</a:t>
            </a:r>
            <a:r>
              <a:rPr lang="en-US" altLang="zh-TW" sz="2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Can the glittering be modeled by Torrance-Sparrow model?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Explain the shape of the glittering as a function of viewing angle?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92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Components of Surface Reflection – Moving Light Source</a:t>
            </a:r>
          </a:p>
        </p:txBody>
      </p:sp>
      <p:pic>
        <p:nvPicPr>
          <p:cNvPr id="870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962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726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Components of Surface Reflection – Moving Camera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70104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64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Split off-specular Reflections in Woven Surfaces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9"/>
          <a:stretch>
            <a:fillRect/>
          </a:stretch>
        </p:blipFill>
        <p:spPr bwMode="auto">
          <a:xfrm>
            <a:off x="152400" y="762000"/>
            <a:ext cx="4133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32594"/>
          <a:stretch>
            <a:fillRect/>
          </a:stretch>
        </p:blipFill>
        <p:spPr bwMode="auto">
          <a:xfrm>
            <a:off x="2362200" y="3810000"/>
            <a:ext cx="4133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6"/>
          <a:stretch>
            <a:fillRect/>
          </a:stretch>
        </p:blipFill>
        <p:spPr bwMode="auto">
          <a:xfrm>
            <a:off x="4572000" y="762000"/>
            <a:ext cx="4133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677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Diffuse Reflection and Lambertian BRDF - Recap</a:t>
            </a:r>
          </a:p>
        </p:txBody>
      </p:sp>
      <p:sp>
        <p:nvSpPr>
          <p:cNvPr id="90115" name="Freeform 3"/>
          <p:cNvSpPr>
            <a:spLocks/>
          </p:cNvSpPr>
          <p:nvPr/>
        </p:nvSpPr>
        <p:spPr bwMode="auto">
          <a:xfrm>
            <a:off x="3690938" y="2657475"/>
            <a:ext cx="931862" cy="374650"/>
          </a:xfrm>
          <a:custGeom>
            <a:avLst/>
            <a:gdLst>
              <a:gd name="T0" fmla="*/ 0 w 526"/>
              <a:gd name="T1" fmla="*/ 2147483647 h 350"/>
              <a:gd name="T2" fmla="*/ 2147483647 w 526"/>
              <a:gd name="T3" fmla="*/ 2147483647 h 350"/>
              <a:gd name="T4" fmla="*/ 2147483647 w 526"/>
              <a:gd name="T5" fmla="*/ 2147483647 h 350"/>
              <a:gd name="T6" fmla="*/ 2147483647 w 526"/>
              <a:gd name="T7" fmla="*/ 2147483647 h 350"/>
              <a:gd name="T8" fmla="*/ 2147483647 w 526"/>
              <a:gd name="T9" fmla="*/ 2147483647 h 350"/>
              <a:gd name="T10" fmla="*/ 2147483647 w 526"/>
              <a:gd name="T11" fmla="*/ 2147483647 h 350"/>
              <a:gd name="T12" fmla="*/ 2147483647 w 526"/>
              <a:gd name="T13" fmla="*/ 2147483647 h 350"/>
              <a:gd name="T14" fmla="*/ 2147483647 w 526"/>
              <a:gd name="T15" fmla="*/ 2147483647 h 350"/>
              <a:gd name="T16" fmla="*/ 2147483647 w 526"/>
              <a:gd name="T17" fmla="*/ 0 h 350"/>
              <a:gd name="T18" fmla="*/ 2147483647 w 526"/>
              <a:gd name="T19" fmla="*/ 2147483647 h 350"/>
              <a:gd name="T20" fmla="*/ 2147483647 w 526"/>
              <a:gd name="T21" fmla="*/ 2147483647 h 350"/>
              <a:gd name="T22" fmla="*/ 2147483647 w 526"/>
              <a:gd name="T23" fmla="*/ 2147483647 h 350"/>
              <a:gd name="T24" fmla="*/ 0 w 526"/>
              <a:gd name="T25" fmla="*/ 2147483647 h 3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26"/>
              <a:gd name="T40" fmla="*/ 0 h 350"/>
              <a:gd name="T41" fmla="*/ 526 w 526"/>
              <a:gd name="T42" fmla="*/ 350 h 3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26" h="350">
                <a:moveTo>
                  <a:pt x="0" y="156"/>
                </a:moveTo>
                <a:cubicBezTo>
                  <a:pt x="75" y="165"/>
                  <a:pt x="150" y="176"/>
                  <a:pt x="203" y="235"/>
                </a:cubicBezTo>
                <a:cubicBezTo>
                  <a:pt x="212" y="259"/>
                  <a:pt x="222" y="280"/>
                  <a:pt x="231" y="304"/>
                </a:cubicBezTo>
                <a:cubicBezTo>
                  <a:pt x="236" y="319"/>
                  <a:pt x="240" y="350"/>
                  <a:pt x="240" y="350"/>
                </a:cubicBezTo>
                <a:cubicBezTo>
                  <a:pt x="285" y="305"/>
                  <a:pt x="352" y="284"/>
                  <a:pt x="410" y="262"/>
                </a:cubicBezTo>
                <a:cubicBezTo>
                  <a:pt x="441" y="264"/>
                  <a:pt x="502" y="267"/>
                  <a:pt x="502" y="267"/>
                </a:cubicBezTo>
                <a:cubicBezTo>
                  <a:pt x="502" y="255"/>
                  <a:pt x="526" y="97"/>
                  <a:pt x="479" y="50"/>
                </a:cubicBezTo>
                <a:cubicBezTo>
                  <a:pt x="475" y="36"/>
                  <a:pt x="474" y="25"/>
                  <a:pt x="461" y="18"/>
                </a:cubicBezTo>
                <a:cubicBezTo>
                  <a:pt x="415" y="2"/>
                  <a:pt x="366" y="3"/>
                  <a:pt x="318" y="0"/>
                </a:cubicBezTo>
                <a:cubicBezTo>
                  <a:pt x="259" y="3"/>
                  <a:pt x="201" y="6"/>
                  <a:pt x="143" y="13"/>
                </a:cubicBezTo>
                <a:cubicBezTo>
                  <a:pt x="114" y="23"/>
                  <a:pt x="90" y="28"/>
                  <a:pt x="65" y="46"/>
                </a:cubicBezTo>
                <a:cubicBezTo>
                  <a:pt x="58" y="64"/>
                  <a:pt x="46" y="88"/>
                  <a:pt x="32" y="101"/>
                </a:cubicBezTo>
                <a:cubicBezTo>
                  <a:pt x="25" y="127"/>
                  <a:pt x="22" y="140"/>
                  <a:pt x="0" y="1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2636838" y="1077913"/>
            <a:ext cx="1581150" cy="170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V="1">
            <a:off x="4217988" y="1971675"/>
            <a:ext cx="221615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4217988" y="2171700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2533650" y="987425"/>
            <a:ext cx="176213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2462213" y="1069975"/>
            <a:ext cx="319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rot="5400000">
            <a:off x="2474119" y="1070769"/>
            <a:ext cx="29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2513013" y="952500"/>
            <a:ext cx="23018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505075" y="957263"/>
            <a:ext cx="234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 rot="-1509781">
            <a:off x="6577013" y="1679575"/>
            <a:ext cx="350837" cy="263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 rot="-1547329">
            <a:off x="6510338" y="1839913"/>
            <a:ext cx="87312" cy="1317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5900738" y="2200275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viewing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direction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776538" y="2733675"/>
            <a:ext cx="8985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element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3886200" y="1812925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normal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676400" y="1628775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incident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direction</a:t>
            </a: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3370263" y="1868488"/>
            <a:ext cx="100012" cy="12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 flipH="1">
            <a:off x="5214938" y="2362200"/>
            <a:ext cx="152400" cy="46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90132" name="Object 2"/>
          <p:cNvGraphicFramePr>
            <a:graphicFrameLocks noChangeAspect="1"/>
          </p:cNvGraphicFramePr>
          <p:nvPr/>
        </p:nvGraphicFramePr>
        <p:xfrm>
          <a:off x="3919538" y="2163763"/>
          <a:ext cx="3000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6" name="Equation" r:id="rId4" imgW="152334" imgH="228501" progId="Equation.3">
                  <p:embed/>
                </p:oleObj>
              </mc:Choice>
              <mc:Fallback>
                <p:oleObj name="Equation" r:id="rId4" imgW="152334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2163763"/>
                        <a:ext cx="3000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3" name="Object 3"/>
          <p:cNvGraphicFramePr>
            <a:graphicFrameLocks noChangeAspect="1"/>
          </p:cNvGraphicFramePr>
          <p:nvPr/>
        </p:nvGraphicFramePr>
        <p:xfrm>
          <a:off x="4683125" y="1600200"/>
          <a:ext cx="301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7" name="Equation" r:id="rId6" imgW="126890" imgH="228402" progId="Equation.3">
                  <p:embed/>
                </p:oleObj>
              </mc:Choice>
              <mc:Fallback>
                <p:oleObj name="Equation" r:id="rId6" imgW="126890" imgH="2284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1600200"/>
                        <a:ext cx="3016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4" name="Object 4"/>
          <p:cNvGraphicFramePr>
            <a:graphicFrameLocks noChangeAspect="1"/>
          </p:cNvGraphicFramePr>
          <p:nvPr/>
        </p:nvGraphicFramePr>
        <p:xfrm>
          <a:off x="6891338" y="2200275"/>
          <a:ext cx="271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8" name="Equation" r:id="rId8" imgW="114250" imgH="228501" progId="Equation.3">
                  <p:embed/>
                </p:oleObj>
              </mc:Choice>
              <mc:Fallback>
                <p:oleObj name="Equation" r:id="rId8" imgW="114250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2200275"/>
                        <a:ext cx="2714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5" name="Object 5"/>
          <p:cNvGraphicFramePr>
            <a:graphicFrameLocks noChangeAspect="1"/>
          </p:cNvGraphicFramePr>
          <p:nvPr/>
        </p:nvGraphicFramePr>
        <p:xfrm>
          <a:off x="2700338" y="1666875"/>
          <a:ext cx="271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9" name="Equation" r:id="rId10" imgW="114250" imgH="228501" progId="Equation.3">
                  <p:embed/>
                </p:oleObj>
              </mc:Choice>
              <mc:Fallback>
                <p:oleObj name="Equation" r:id="rId10" imgW="114250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666875"/>
                        <a:ext cx="2714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8" name="Object 6"/>
          <p:cNvGraphicFramePr>
            <a:graphicFrameLocks noChangeAspect="1"/>
          </p:cNvGraphicFramePr>
          <p:nvPr/>
        </p:nvGraphicFramePr>
        <p:xfrm>
          <a:off x="5857875" y="4357688"/>
          <a:ext cx="29924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0" name="Equation" r:id="rId12" imgW="1485900" imgH="393700" progId="Equation.3">
                  <p:embed/>
                </p:oleObj>
              </mc:Choice>
              <mc:Fallback>
                <p:oleObj name="Equation" r:id="rId12" imgW="14859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4357688"/>
                        <a:ext cx="29924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9" name="Text Box 25"/>
          <p:cNvSpPr txBox="1">
            <a:spLocks noChangeArrowheads="1"/>
          </p:cNvSpPr>
          <p:nvPr/>
        </p:nvSpPr>
        <p:spPr bwMode="auto">
          <a:xfrm>
            <a:off x="533400" y="4448175"/>
            <a:ext cx="4432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Lambertian BRDF is simply a constant :</a:t>
            </a:r>
          </a:p>
        </p:txBody>
      </p:sp>
      <p:sp>
        <p:nvSpPr>
          <p:cNvPr id="344090" name="Text Box 26"/>
          <p:cNvSpPr txBox="1">
            <a:spLocks noChangeArrowheads="1"/>
          </p:cNvSpPr>
          <p:nvPr/>
        </p:nvSpPr>
        <p:spPr bwMode="auto">
          <a:xfrm>
            <a:off x="8143875" y="3644900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albedo</a:t>
            </a:r>
          </a:p>
        </p:txBody>
      </p:sp>
      <p:sp>
        <p:nvSpPr>
          <p:cNvPr id="344091" name="Line 27"/>
          <p:cNvSpPr>
            <a:spLocks noChangeShapeType="1"/>
          </p:cNvSpPr>
          <p:nvPr/>
        </p:nvSpPr>
        <p:spPr bwMode="auto">
          <a:xfrm flipV="1">
            <a:off x="8643938" y="3929063"/>
            <a:ext cx="71437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533400" y="3600450"/>
            <a:ext cx="7059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Surface appears equally bright from ALL directions!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(independent of      )</a:t>
            </a:r>
          </a:p>
        </p:txBody>
      </p:sp>
      <p:sp>
        <p:nvSpPr>
          <p:cNvPr id="344093" name="Text Box 29"/>
          <p:cNvSpPr txBox="1">
            <a:spLocks noChangeArrowheads="1"/>
          </p:cNvSpPr>
          <p:nvPr/>
        </p:nvSpPr>
        <p:spPr bwMode="auto">
          <a:xfrm>
            <a:off x="533400" y="5410200"/>
            <a:ext cx="2290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Surface Radiance :</a:t>
            </a:r>
          </a:p>
        </p:txBody>
      </p:sp>
      <p:graphicFrame>
        <p:nvGraphicFramePr>
          <p:cNvPr id="90142" name="Object 7"/>
          <p:cNvGraphicFramePr>
            <a:graphicFrameLocks noChangeAspect="1"/>
          </p:cNvGraphicFramePr>
          <p:nvPr/>
        </p:nvGraphicFramePr>
        <p:xfrm>
          <a:off x="2857500" y="3929063"/>
          <a:ext cx="2714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1" name="Equation" r:id="rId14" imgW="114250" imgH="228501" progId="Equation.3">
                  <p:embed/>
                </p:oleObj>
              </mc:Choice>
              <mc:Fallback>
                <p:oleObj name="Equation" r:id="rId14" imgW="114250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929063"/>
                        <a:ext cx="2714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95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570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Commonly used in Vision and Graphics!</a:t>
            </a:r>
          </a:p>
        </p:txBody>
      </p:sp>
      <p:graphicFrame>
        <p:nvGraphicFramePr>
          <p:cNvPr id="344096" name="Object 8"/>
          <p:cNvGraphicFramePr>
            <a:graphicFrameLocks noChangeAspect="1"/>
          </p:cNvGraphicFramePr>
          <p:nvPr/>
        </p:nvGraphicFramePr>
        <p:xfrm>
          <a:off x="3330575" y="5273675"/>
          <a:ext cx="39671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2" name="Equation" r:id="rId15" imgW="1955800" imgH="393700" progId="Equation.3">
                  <p:embed/>
                </p:oleObj>
              </mc:Choice>
              <mc:Fallback>
                <p:oleObj name="Equation" r:id="rId15" imgW="19558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5273675"/>
                        <a:ext cx="396716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97" name="Line 33"/>
          <p:cNvSpPr>
            <a:spLocks noChangeShapeType="1"/>
          </p:cNvSpPr>
          <p:nvPr/>
        </p:nvSpPr>
        <p:spPr bwMode="auto">
          <a:xfrm>
            <a:off x="6481763" y="58435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4098" name="Text Box 34"/>
          <p:cNvSpPr txBox="1">
            <a:spLocks noChangeArrowheads="1"/>
          </p:cNvSpPr>
          <p:nvPr/>
        </p:nvSpPr>
        <p:spPr bwMode="auto">
          <a:xfrm>
            <a:off x="6786563" y="5919788"/>
            <a:ext cx="1785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source intensity</a:t>
            </a: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685800" y="898525"/>
            <a:ext cx="1741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</a:rPr>
              <a:t>source intensity </a:t>
            </a:r>
            <a:r>
              <a:rPr lang="en-US" altLang="zh-TW" sz="2000" i="1">
                <a:latin typeface="Times New Roman" pitchFamily="18" charset="0"/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89" grpId="0"/>
      <p:bldP spid="344090" grpId="0"/>
      <p:bldP spid="344091" grpId="0" animBg="1"/>
      <p:bldP spid="344093" grpId="0"/>
      <p:bldP spid="344095" grpId="0"/>
      <p:bldP spid="344097" grpId="0" animBg="1"/>
      <p:bldP spid="34409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77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Diffuse Reflection and Lambertian BRDF - Recap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4200"/>
            <a:ext cx="8763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5073650"/>
            <a:ext cx="8056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Radiance decreases with increase in angle between surface normal and 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603375" y="304800"/>
            <a:ext cx="571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Rendered Sphere with Lambertian BRDF</a:t>
            </a: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2209800" y="5408613"/>
            <a:ext cx="4705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 Edges are dark (N.S = 0) when lit head-on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  See shading effects clearly.</a:t>
            </a:r>
          </a:p>
        </p:txBody>
      </p:sp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2501" r="72501" b="25000"/>
          <a:stretch>
            <a:fillRect/>
          </a:stretch>
        </p:blipFill>
        <p:spPr bwMode="auto">
          <a:xfrm>
            <a:off x="2743200" y="990600"/>
            <a:ext cx="3516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File:Global illum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0E86027-A0E9-4524-90DA-5CC8A176B91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4113" y="61642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Angel: Interactive Computer Graphics 5E © Addison-Wesley 2009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Global Effects</a:t>
            </a:r>
          </a:p>
        </p:txBody>
      </p:sp>
      <p:pic>
        <p:nvPicPr>
          <p:cNvPr id="10246" name="Picture 5" descr="AN06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89113"/>
            <a:ext cx="38465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6"/>
          <p:cNvSpPr>
            <a:spLocks noChangeShapeType="1"/>
          </p:cNvSpPr>
          <p:nvPr/>
        </p:nvSpPr>
        <p:spPr bwMode="auto">
          <a:xfrm flipH="1" flipV="1">
            <a:off x="3440113" y="3008313"/>
            <a:ext cx="915987" cy="2436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3132138" y="5373688"/>
            <a:ext cx="247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translucent surface</a:t>
            </a: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H="1">
            <a:off x="3668713" y="1700213"/>
            <a:ext cx="758825" cy="774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067175" y="119697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shadow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535113" y="2093913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2525713" y="2398713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211513" y="2398713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4430713" y="1989138"/>
            <a:ext cx="501650" cy="1247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932363" y="16287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multiple reflection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83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Why does the Full Moon have a flat appearance? 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4362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The moon appears matte (or diffuse)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 But still, edges of the moon look bright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</a:rPr>
              <a:t>(not close to zero) when illuminated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</a:rPr>
              <a:t>earth’s radiance.</a:t>
            </a:r>
          </a:p>
        </p:txBody>
      </p:sp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1" b="20468"/>
          <a:stretch>
            <a:fillRect/>
          </a:stretch>
        </p:blipFill>
        <p:spPr bwMode="auto">
          <a:xfrm>
            <a:off x="4659313" y="4343400"/>
            <a:ext cx="1997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r="6441"/>
          <a:stretch>
            <a:fillRect/>
          </a:stretch>
        </p:blipFill>
        <p:spPr bwMode="auto">
          <a:xfrm>
            <a:off x="6781800" y="4419600"/>
            <a:ext cx="196373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11905" b="11052"/>
          <a:stretch>
            <a:fillRect/>
          </a:stretch>
        </p:blipFill>
        <p:spPr bwMode="auto">
          <a:xfrm>
            <a:off x="152400" y="838200"/>
            <a:ext cx="4191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683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Why does the Full Moon have a flat appearance? </a:t>
            </a:r>
          </a:p>
        </p:txBody>
      </p:sp>
      <p:pic>
        <p:nvPicPr>
          <p:cNvPr id="942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873500"/>
            <a:ext cx="1574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803650"/>
            <a:ext cx="250666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1371600" y="6292850"/>
            <a:ext cx="6253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Lambertian Spheres and Moon Photos illuminated similarly</a:t>
            </a:r>
          </a:p>
        </p:txBody>
      </p:sp>
      <p:pic>
        <p:nvPicPr>
          <p:cNvPr id="942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7"/>
          <a:stretch>
            <a:fillRect/>
          </a:stretch>
        </p:blipFill>
        <p:spPr bwMode="auto">
          <a:xfrm>
            <a:off x="3419475" y="3876675"/>
            <a:ext cx="457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7"/>
          <a:stretch>
            <a:fillRect/>
          </a:stretch>
        </p:blipFill>
        <p:spPr bwMode="auto">
          <a:xfrm>
            <a:off x="1447800" y="3876675"/>
            <a:ext cx="457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549400" y="381000"/>
            <a:ext cx="607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Surface Roughness Causes Flat Appearance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772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1752600" y="5424488"/>
            <a:ext cx="140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Actual Vase</a:t>
            </a:r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5721350" y="5424488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Lambertian Vase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320800" y="457200"/>
            <a:ext cx="614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Surface Roughness Causes Flat Appearance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00063" y="3786188"/>
            <a:ext cx="318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 Increasing surface roughness</a:t>
            </a:r>
          </a:p>
        </p:txBody>
      </p:sp>
      <p:pic>
        <p:nvPicPr>
          <p:cNvPr id="962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036638"/>
            <a:ext cx="52165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Line 7"/>
          <p:cNvSpPr>
            <a:spLocks noChangeShapeType="1"/>
          </p:cNvSpPr>
          <p:nvPr/>
        </p:nvSpPr>
        <p:spPr bwMode="auto">
          <a:xfrm>
            <a:off x="4357688" y="4071938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6262" name="Text Box 9"/>
          <p:cNvSpPr txBox="1">
            <a:spLocks noChangeArrowheads="1"/>
          </p:cNvSpPr>
          <p:nvPr/>
        </p:nvSpPr>
        <p:spPr bwMode="auto">
          <a:xfrm>
            <a:off x="1871663" y="4429125"/>
            <a:ext cx="5400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Lambertian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Valid for only SMOOTH MATTE surfaces.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	Bad for ROUGH MATTE surfaces.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41513" y="304800"/>
            <a:ext cx="5449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Oren-Nayar Model – Main Points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33400" y="1219200"/>
            <a:ext cx="79343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Physically Based Model for Diffuse Reflection.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Based on Geometric Optics.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Explains view dependent appearance in Matte Surfaces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Take into account partial interreflections.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Roughness represented like in Torrance-Sparrow Model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</a:rPr>
              <a:t>Lambertian model is simply an extreme case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</a:rPr>
              <a:t>roughness equal to zero.</a:t>
            </a:r>
            <a:r>
              <a:rPr lang="en-US" altLang="zh-TW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49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Modeling Rough Surfaces - Microfacets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657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766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371600" y="5257800"/>
            <a:ext cx="73644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Roughness simulated by Symmetric V-groves at Microscopic level.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Distribution on the slopes of the V-grove faces are modeled.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Each microfacet assumed to behave like a </a:t>
            </a:r>
            <a:r>
              <a:rPr lang="en-US" altLang="zh-TW" sz="2400" b="1">
                <a:latin typeface="Times New Roman" pitchFamily="18" charset="0"/>
              </a:rPr>
              <a:t>perfect lambertian surface.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58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View Dependence of Matte Surfaces - Key Observation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762000" y="4071938"/>
            <a:ext cx="7620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Overall brightness increases as the angle between the source and viewing direction decreases. WHY?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Pixels have finite areas. As the viewing direction changes, different mixes between dark and bright are added up to give pixel brightness.</a:t>
            </a:r>
          </a:p>
        </p:txBody>
      </p:sp>
      <p:pic>
        <p:nvPicPr>
          <p:cNvPr id="993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785813"/>
            <a:ext cx="39878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31" name="Line 7"/>
          <p:cNvSpPr>
            <a:spLocks noChangeShapeType="1"/>
          </p:cNvSpPr>
          <p:nvPr/>
        </p:nvSpPr>
        <p:spPr bwMode="auto">
          <a:xfrm flipV="1">
            <a:off x="2438400" y="3352800"/>
            <a:ext cx="990600" cy="609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5032" name="Line 8"/>
          <p:cNvSpPr>
            <a:spLocks noChangeShapeType="1"/>
          </p:cNvSpPr>
          <p:nvPr/>
        </p:nvSpPr>
        <p:spPr bwMode="auto">
          <a:xfrm rot="3662517" flipV="1">
            <a:off x="5829300" y="3238500"/>
            <a:ext cx="990600" cy="609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build="allAtOnce"/>
      <p:bldP spid="385031" grpId="0" animBg="1"/>
      <p:bldP spid="38503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zh-TW" sz="2400" smtClean="0">
                <a:latin typeface="Palatino Linotype" pitchFamily="18" charset="0"/>
              </a:rPr>
              <a:t>Torrance-Sparrow BRDF – Different Factors (RECAP)</a:t>
            </a:r>
          </a:p>
        </p:txBody>
      </p:sp>
      <p:graphicFrame>
        <p:nvGraphicFramePr>
          <p:cNvPr id="100355" name="Object 2"/>
          <p:cNvGraphicFramePr>
            <a:graphicFrameLocks noChangeAspect="1"/>
          </p:cNvGraphicFramePr>
          <p:nvPr/>
        </p:nvGraphicFramePr>
        <p:xfrm>
          <a:off x="2449513" y="3173413"/>
          <a:ext cx="40481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3" imgW="1524103" imgH="352476" progId="Equation.DSMT4">
                  <p:embed/>
                </p:oleObj>
              </mc:Choice>
              <mc:Fallback>
                <p:oleObj name="Equation" r:id="rId3" imgW="1524103" imgH="35247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173413"/>
                        <a:ext cx="40481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Fresnel term: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allows for wavelength 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7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Geometric Attenuation: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reduces the output based on the amount of shadowing or masking that occurs.</a:t>
            </a:r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6638925" y="2894013"/>
            <a:ext cx="2371725" cy="3049587"/>
          </a:xfrm>
          <a:prstGeom prst="borderCallout1">
            <a:avLst>
              <a:gd name="adj1" fmla="val 3750"/>
              <a:gd name="adj2" fmla="val -3213"/>
              <a:gd name="adj3" fmla="val 15356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light source</a:t>
            </a:r>
          </a:p>
        </p:txBody>
      </p:sp>
      <p:sp>
        <p:nvSpPr>
          <p:cNvPr id="100360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How much of the macroscopic surface is visible to the viewer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360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Slope Distribution Model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39719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48006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905000" y="3352800"/>
            <a:ext cx="5384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Model the distribution of slopes as Gaussian.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Mean is Zero, Variance represents ROUGHNESS.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21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Geometric Attenuation Factor</a:t>
            </a: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81534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609600" y="5851525"/>
            <a:ext cx="686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  No interreflections taken into account in above function.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  Derivation found in 1967 JOSA paper (read if interested).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6"/>
          <a:stretch>
            <a:fillRect/>
          </a:stretch>
        </p:blipFill>
        <p:spPr bwMode="auto">
          <a:xfrm>
            <a:off x="2133600" y="1066800"/>
            <a:ext cx="51816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31383</TotalTime>
  <Words>3993</Words>
  <Application>Microsoft Office PowerPoint</Application>
  <PresentationFormat>如螢幕大小 (4:3)</PresentationFormat>
  <Paragraphs>829</Paragraphs>
  <Slides>109</Slides>
  <Notes>44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109</vt:i4>
      </vt:variant>
    </vt:vector>
  </HeadingPairs>
  <TitlesOfParts>
    <vt:vector size="122" baseType="lpstr">
      <vt:lpstr>ＭＳ Ｐゴシック</vt:lpstr>
      <vt:lpstr>宋体</vt:lpstr>
      <vt:lpstr>新細明體</vt:lpstr>
      <vt:lpstr>標楷體</vt:lpstr>
      <vt:lpstr>Arial</vt:lpstr>
      <vt:lpstr>Calibri</vt:lpstr>
      <vt:lpstr>Courier New</vt:lpstr>
      <vt:lpstr>Palatino Linotype</vt:lpstr>
      <vt:lpstr>Symbol</vt:lpstr>
      <vt:lpstr>Times New Roman</vt:lpstr>
      <vt:lpstr>Office 佈景主題</vt:lpstr>
      <vt:lpstr>方程式</vt:lpstr>
      <vt:lpstr>Equation</vt:lpstr>
      <vt:lpstr>PowerPoint 簡報</vt:lpstr>
      <vt:lpstr>Illumination</vt:lpstr>
      <vt:lpstr>Objectives</vt:lpstr>
      <vt:lpstr>Why we need shading</vt:lpstr>
      <vt:lpstr>Shading</vt:lpstr>
      <vt:lpstr>Scattering </vt:lpstr>
      <vt:lpstr>Rendering Equation (Kajiya 1986)</vt:lpstr>
      <vt:lpstr>Rendering Equation</vt:lpstr>
      <vt:lpstr>Global Effects</vt:lpstr>
      <vt:lpstr>Rendering Equation</vt:lpstr>
      <vt:lpstr>Local vs Global Rendering</vt:lpstr>
      <vt:lpstr>Light-Material Interaction</vt:lpstr>
      <vt:lpstr>Material in the world</vt:lpstr>
      <vt:lpstr>Light Sources</vt:lpstr>
      <vt:lpstr>Simple Light Sources</vt:lpstr>
      <vt:lpstr>Surface Types</vt:lpstr>
      <vt:lpstr>Shading Model</vt:lpstr>
      <vt:lpstr>Lambertian Shading (1971)</vt:lpstr>
      <vt:lpstr>Lambertian Surface</vt:lpstr>
      <vt:lpstr>Ambient Light</vt:lpstr>
      <vt:lpstr>Phong shading (1973)</vt:lpstr>
      <vt:lpstr>Ideal Reflector</vt:lpstr>
      <vt:lpstr>Specular Surfaces</vt:lpstr>
      <vt:lpstr>Modeling Specular Relections</vt:lpstr>
      <vt:lpstr>The Shininess Coefficient</vt:lpstr>
      <vt:lpstr>Distance Terms</vt:lpstr>
      <vt:lpstr>Light Sources</vt:lpstr>
      <vt:lpstr>Material Properties</vt:lpstr>
      <vt:lpstr>Adding up the Components</vt:lpstr>
      <vt:lpstr>Modified Phong Model (Blinn-Phong)</vt:lpstr>
      <vt:lpstr>The Halfway Vector</vt:lpstr>
      <vt:lpstr>Using the halfway vector</vt:lpstr>
      <vt:lpstr>Example</vt:lpstr>
      <vt:lpstr>Computation of Vectors</vt:lpstr>
      <vt:lpstr>Plane Normals</vt:lpstr>
      <vt:lpstr>Normal to Sphere</vt:lpstr>
      <vt:lpstr>Parametric Form</vt:lpstr>
      <vt:lpstr>General Case</vt:lpstr>
      <vt:lpstr>Local Illumination options</vt:lpstr>
      <vt:lpstr>Normal for Triangle</vt:lpstr>
      <vt:lpstr>Polygon Normals</vt:lpstr>
      <vt:lpstr>Smooth Shading</vt:lpstr>
      <vt:lpstr>Mesh Shading</vt:lpstr>
      <vt:lpstr>Gouraud and Phong Shading</vt:lpstr>
      <vt:lpstr>Comparison</vt:lpstr>
      <vt:lpstr>Objectives</vt:lpstr>
      <vt:lpstr>Steps in OpenGL shading</vt:lpstr>
      <vt:lpstr>Normals</vt:lpstr>
      <vt:lpstr>Normal for Triangle</vt:lpstr>
      <vt:lpstr>Enabling Shading</vt:lpstr>
      <vt:lpstr>Defining a Point Light Source</vt:lpstr>
      <vt:lpstr>Distance</vt:lpstr>
      <vt:lpstr>Direction</vt:lpstr>
      <vt:lpstr>Spotlights</vt:lpstr>
      <vt:lpstr>Global Ambient Light</vt:lpstr>
      <vt:lpstr>Moving Light Sources</vt:lpstr>
      <vt:lpstr>Material Properties</vt:lpstr>
      <vt:lpstr>Front and Back Faces</vt:lpstr>
      <vt:lpstr>Emissive Term</vt:lpstr>
      <vt:lpstr>Transparency</vt:lpstr>
      <vt:lpstr>Polygonal Shading</vt:lpstr>
      <vt:lpstr>PowerPoint 簡報</vt:lpstr>
      <vt:lpstr>BRDF</vt:lpstr>
      <vt:lpstr>Bidirectional reflectance distribution function</vt:lpstr>
      <vt:lpstr>An Anisotropic Phong BRDF Model</vt:lpstr>
      <vt:lpstr>PowerPoint 簡報</vt:lpstr>
      <vt:lpstr>PowerPoint 簡報</vt:lpstr>
      <vt:lpstr>PowerPoint 簡報</vt:lpstr>
      <vt:lpstr>PowerPoint 簡報</vt:lpstr>
      <vt:lpstr>Blurred Highlights and Surface Roughness</vt:lpstr>
      <vt:lpstr>Phong Model: An Empirical Approximation</vt:lpstr>
      <vt:lpstr>Phong Examples</vt:lpstr>
      <vt:lpstr>PowerPoint 簡報</vt:lpstr>
      <vt:lpstr>PowerPoint 簡報</vt:lpstr>
      <vt:lpstr>Torrance-Sparrow BRDF – Different Factors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Torrance-Sparrow BRDF – Different Factors (RECAP)</vt:lpstr>
      <vt:lpstr>PowerPoint 簡報</vt:lpstr>
      <vt:lpstr>PowerPoint 簡報</vt:lpstr>
      <vt:lpstr>Torrance-Sparrow BRDF – Different Factors (RECAP)</vt:lpstr>
      <vt:lpstr>Oren-Nayar Model – Different Factors</vt:lpstr>
      <vt:lpstr>Oren-Nayar Model – Different Factors</vt:lpstr>
      <vt:lpstr>Oren-Nayar Model – Different Factors (contd.)</vt:lpstr>
      <vt:lpstr>Oren-Nayar Model – Final Expression</vt:lpstr>
      <vt:lpstr>PowerPoint 簡報</vt:lpstr>
      <vt:lpstr>PowerPoint 簡報</vt:lpstr>
      <vt:lpstr>Spherical Coordinates</vt:lpstr>
      <vt:lpstr>Gonioreflectometers</vt:lpstr>
      <vt:lpstr>lightstage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Ming-Te Chi</cp:lastModifiedBy>
  <cp:revision>704</cp:revision>
  <dcterms:created xsi:type="dcterms:W3CDTF">1999-02-12T03:08:44Z</dcterms:created>
  <dcterms:modified xsi:type="dcterms:W3CDTF">2016-11-09T03:01:17Z</dcterms:modified>
</cp:coreProperties>
</file>