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34"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30" r:id="rId60"/>
    <p:sldId id="332" r:id="rId61"/>
    <p:sldId id="335" r:id="rId62"/>
    <p:sldId id="331" r:id="rId63"/>
    <p:sldId id="316" r:id="rId64"/>
    <p:sldId id="318" r:id="rId65"/>
    <p:sldId id="320" r:id="rId66"/>
    <p:sldId id="319" r:id="rId67"/>
    <p:sldId id="333" r:id="rId68"/>
    <p:sldId id="321" r:id="rId69"/>
    <p:sldId id="322" r:id="rId70"/>
    <p:sldId id="323" r:id="rId71"/>
    <p:sldId id="324" r:id="rId72"/>
    <p:sldId id="325" r:id="rId73"/>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8" autoAdjust="0"/>
    <p:restoredTop sz="85938" autoAdjust="0"/>
  </p:normalViewPr>
  <p:slideViewPr>
    <p:cSldViewPr showGuides="1">
      <p:cViewPr varScale="1">
        <p:scale>
          <a:sx n="91" d="100"/>
          <a:sy n="91" d="100"/>
        </p:scale>
        <p:origin x="-1464" y="-108"/>
      </p:cViewPr>
      <p:guideLst>
        <p:guide orient="horz" pos="2387"/>
        <p:guide pos="10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ea typeface="新細明體" pitchFamily="18" charset="-120"/>
              </a:defRPr>
            </a:lvl1pPr>
          </a:lstStyle>
          <a:p>
            <a:pPr>
              <a:defRPr/>
            </a:pPr>
            <a:fld id="{6DD2AA15-0275-4179-AAD6-CF679A4189D6}" type="datetimeFigureOut">
              <a:rPr lang="zh-TW" altLang="en-US"/>
              <a:pPr>
                <a:defRPr/>
              </a:pPr>
              <a:t>2016/10/25</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ea typeface="新細明體" pitchFamily="18" charset="-120"/>
              </a:defRPr>
            </a:lvl1pPr>
          </a:lstStyle>
          <a:p>
            <a:pPr>
              <a:defRPr/>
            </a:pPr>
            <a:fld id="{3A590B13-BF98-4F68-B4E9-26325FE72444}" type="slidenum">
              <a:rPr lang="zh-TW" altLang="en-US"/>
              <a:pPr>
                <a:defRPr/>
              </a:pPr>
              <a:t>‹#›</a:t>
            </a:fld>
            <a:endParaRPr lang="zh-TW" altLang="en-US"/>
          </a:p>
        </p:txBody>
      </p:sp>
    </p:spTree>
    <p:extLst>
      <p:ext uri="{BB962C8B-B14F-4D97-AF65-F5344CB8AC3E}">
        <p14:creationId xmlns:p14="http://schemas.microsoft.com/office/powerpoint/2010/main" val="112306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ea typeface="新細明體" pitchFamily="18" charset="-120"/>
              </a:defRPr>
            </a:lvl1pPr>
          </a:lstStyle>
          <a:p>
            <a:pPr>
              <a:defRPr/>
            </a:pPr>
            <a:fld id="{3C2ACF76-390F-44E0-8C25-790F19D96AFE}" type="datetimeFigureOut">
              <a:rPr lang="zh-TW" altLang="en-US"/>
              <a:pPr>
                <a:defRPr/>
              </a:pPr>
              <a:t>2016/10/25</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ea typeface="新細明體" pitchFamily="18" charset="-120"/>
              </a:defRPr>
            </a:lvl1pPr>
          </a:lstStyle>
          <a:p>
            <a:pPr>
              <a:defRPr/>
            </a:pPr>
            <a:fld id="{D66EFB86-57BF-4F16-ADCC-33DADF5DF87E}" type="slidenum">
              <a:rPr lang="zh-TW" altLang="en-US"/>
              <a:pPr>
                <a:defRPr/>
              </a:pPr>
              <a:t>‹#›</a:t>
            </a:fld>
            <a:endParaRPr lang="zh-TW" altLang="en-US"/>
          </a:p>
        </p:txBody>
      </p:sp>
    </p:spTree>
    <p:extLst>
      <p:ext uri="{BB962C8B-B14F-4D97-AF65-F5344CB8AC3E}">
        <p14:creationId xmlns:p14="http://schemas.microsoft.com/office/powerpoint/2010/main" val="2384089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ainter's_algorithm"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en.wikipedia.org/wiki/Binary_space_partitioning#cite_note-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ibm.com/journal/sj/041/ibmsjIVRIC.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athworld.wolfram.com/BarycentricCoordinates.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Algorithm"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en.wikipedia.org/wiki/Computer_Graphics" TargetMode="External"/><Relationship Id="rId5" Type="http://schemas.openxmlformats.org/officeDocument/2006/relationships/hyperlink" Target="http://portal.acm.org/citation.cfm?id=122734" TargetMode="External"/><Relationship Id="rId4" Type="http://schemas.openxmlformats.org/officeDocument/2006/relationships/hyperlink" Target="http://en.wikipedia.org/wiki/Antialias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a:t>
            </a:r>
            <a:endParaRPr lang="zh-TW" altLang="en-US" dirty="0"/>
          </a:p>
        </p:txBody>
      </p:sp>
      <p:sp>
        <p:nvSpPr>
          <p:cNvPr id="4" name="投影片編號版面配置區 3"/>
          <p:cNvSpPr>
            <a:spLocks noGrp="1"/>
          </p:cNvSpPr>
          <p:nvPr>
            <p:ph type="sldNum" sz="quarter" idx="10"/>
          </p:nvPr>
        </p:nvSpPr>
        <p:spPr/>
        <p:txBody>
          <a:bodyPr/>
          <a:lstStyle/>
          <a:p>
            <a:pPr>
              <a:defRPr/>
            </a:pPr>
            <a:fld id="{D66EFB86-57BF-4F16-ADCC-33DADF5DF87E}" type="slidenum">
              <a:rPr lang="zh-TW" altLang="en-US" smtClean="0"/>
              <a:pPr>
                <a:defRPr/>
              </a:pPr>
              <a:t>1</a:t>
            </a:fld>
            <a:endParaRPr lang="zh-TW" altLang="en-US"/>
          </a:p>
        </p:txBody>
      </p:sp>
    </p:spTree>
    <p:extLst>
      <p:ext uri="{BB962C8B-B14F-4D97-AF65-F5344CB8AC3E}">
        <p14:creationId xmlns:p14="http://schemas.microsoft.com/office/powerpoint/2010/main" val="269805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排除法</a:t>
            </a:r>
            <a:r>
              <a:rPr lang="en-US" altLang="zh-TW" smtClean="0"/>
              <a:t>  </a:t>
            </a:r>
            <a:r>
              <a:rPr lang="zh-TW" altLang="en-US" smtClean="0"/>
              <a:t>在這四個條件時任一個成立時，不會有交錯，</a:t>
            </a:r>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37C38BD-041B-4AD2-9392-72EAADB07BEE}" type="slidenum">
              <a:rPr lang="zh-TW" altLang="en-US" smtClean="0">
                <a:latin typeface="Arial" charset="0"/>
              </a:rPr>
              <a:pPr eaLnBrk="1" hangingPunct="1">
                <a:spcBef>
                  <a:spcPct val="0"/>
                </a:spcBef>
              </a:pPr>
              <a:t>34</a:t>
            </a:fld>
            <a:endParaRPr lang="zh-TW"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BSP trees are used to improve rendering performance in calculating visible triangles for the </a:t>
            </a:r>
            <a:r>
              <a:rPr lang="en-US" altLang="zh-TW" smtClean="0">
                <a:hlinkClick r:id="rId3" tooltip="Painter's algorithm"/>
              </a:rPr>
              <a:t>painter's algorithm</a:t>
            </a:r>
            <a:r>
              <a:rPr lang="en-US" altLang="zh-TW" smtClean="0"/>
              <a:t> for instance. The tree can be traversed in linear time from an arbitrary viewpoint.</a:t>
            </a:r>
          </a:p>
          <a:p>
            <a:r>
              <a:rPr lang="en-US" altLang="zh-TW" smtClean="0"/>
              <a:t>Since a painter's algorithm works by drawing polygons farthest from the eye first, the following code recurses to the bottom of the tree and draws the polygons. As the recursion unwinds, polygons closer to the eye are drawn over far polygons. Because the BSP tree already splits polygons into trivial pieces, the hardest part of the painter's algorithm is already solved - code for back to front tree traversal.</a:t>
            </a:r>
            <a:r>
              <a:rPr lang="en-US" altLang="zh-TW" baseline="30000" smtClean="0">
                <a:hlinkClick r:id="rId4"/>
              </a:rPr>
              <a:t>[1]</a:t>
            </a:r>
            <a:endParaRPr lang="en-US" altLang="zh-TW" smtClean="0"/>
          </a:p>
          <a:p>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B09A0A9-0DD3-41CE-BECF-35672BCD0EA9}" type="slidenum">
              <a:rPr lang="zh-TW" altLang="en-US" smtClean="0">
                <a:latin typeface="Arial" charset="0"/>
              </a:rPr>
              <a:pPr eaLnBrk="1" hangingPunct="1">
                <a:spcBef>
                  <a:spcPct val="0"/>
                </a:spcBef>
              </a:pPr>
              <a:t>49</a:t>
            </a:fld>
            <a:endParaRPr lang="zh-TW"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Jack E. Bresenham, </a:t>
            </a:r>
            <a:r>
              <a:rPr lang="en-US" altLang="zh-TW" smtClean="0">
                <a:hlinkClick r:id="rId3"/>
              </a:rPr>
              <a:t>"Algorithm for computer control of a digital plotter"</a:t>
            </a:r>
            <a:r>
              <a:rPr lang="en-US" altLang="zh-TW" smtClean="0"/>
              <a:t>, </a:t>
            </a:r>
            <a:r>
              <a:rPr lang="en-US" altLang="zh-TW" i="1" smtClean="0"/>
              <a:t>IBM Systems Journal</a:t>
            </a:r>
            <a:r>
              <a:rPr lang="en-US" altLang="zh-TW" smtClean="0"/>
              <a:t>, Vol. 4, No.1, January 1965, pp. 25–30</a:t>
            </a:r>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69C9229-0349-4030-A689-234B15B2FBC6}" type="slidenum">
              <a:rPr lang="zh-TW" altLang="en-US" smtClean="0">
                <a:latin typeface="Arial" charset="0"/>
              </a:rPr>
              <a:pPr eaLnBrk="1" hangingPunct="1">
                <a:spcBef>
                  <a:spcPct val="0"/>
                </a:spcBef>
              </a:pPr>
              <a:t>57</a:t>
            </a:fld>
            <a:endParaRPr lang="zh-TW"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 To deal with this we modify how error is initialized and used so that rather than starting at zero and counting up towards 0.5, it starts at 0.5 and counts down to zero.</a:t>
            </a:r>
            <a:endParaRPr lang="zh-TW" altLang="en-US" smtClean="0"/>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3E3EE96-EA50-4785-964A-4CAE2F9E9C40}" type="slidenum">
              <a:rPr lang="zh-TW" altLang="en-US" smtClean="0"/>
              <a:pPr eaLnBrk="1" hangingPunct="1"/>
              <a:t>62</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hlinkClick r:id="rId3"/>
              </a:rPr>
              <a:t>http://mathworld.wolfram.com/BarycentricCoordinates.html</a:t>
            </a:r>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286FE82-45C2-45AF-A560-A72B92C6D37F}" type="slidenum">
              <a:rPr lang="zh-TW" altLang="en-US" smtClean="0">
                <a:latin typeface="Arial" charset="0"/>
              </a:rPr>
              <a:pPr eaLnBrk="1" hangingPunct="1">
                <a:spcBef>
                  <a:spcPct val="0"/>
                </a:spcBef>
              </a:pPr>
              <a:t>67</a:t>
            </a:fld>
            <a:endParaRPr lang="zh-TW"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How to specific the alpha of pixels?</a:t>
            </a:r>
          </a:p>
          <a:p>
            <a:r>
              <a:rPr lang="en-US" altLang="zh-TW" b="1" smtClean="0"/>
              <a:t>- Xiaolin Wu's line algorithm</a:t>
            </a:r>
            <a:r>
              <a:rPr lang="en-US" altLang="zh-TW" smtClean="0"/>
              <a:t> is an </a:t>
            </a:r>
            <a:r>
              <a:rPr lang="en-US" altLang="zh-TW" smtClean="0">
                <a:hlinkClick r:id="rId3" tooltip="Algorithm"/>
              </a:rPr>
              <a:t>algorithm</a:t>
            </a:r>
            <a:r>
              <a:rPr lang="en-US" altLang="zh-TW" smtClean="0"/>
              <a:t> for line </a:t>
            </a:r>
            <a:r>
              <a:rPr lang="en-US" altLang="zh-TW" smtClean="0">
                <a:hlinkClick r:id="rId4" tooltip="Antialiasing"/>
              </a:rPr>
              <a:t>antialiasing</a:t>
            </a:r>
            <a:r>
              <a:rPr lang="en-US" altLang="zh-TW" smtClean="0"/>
              <a:t>  Wu, Xiaolin (July 1991). </a:t>
            </a:r>
            <a:r>
              <a:rPr lang="en-US" altLang="zh-TW" smtClean="0">
                <a:hlinkClick r:id="rId5"/>
              </a:rPr>
              <a:t>"An efficient antialiasing technique"</a:t>
            </a:r>
            <a:r>
              <a:rPr lang="en-US" altLang="zh-TW" smtClean="0"/>
              <a:t>. </a:t>
            </a:r>
            <a:r>
              <a:rPr lang="en-US" altLang="zh-TW" i="1" smtClean="0">
                <a:hlinkClick r:id="rId6" tooltip="Computer Graphics"/>
              </a:rPr>
              <a:t>Computer Graphics</a:t>
            </a:r>
            <a:r>
              <a:rPr lang="en-US" altLang="zh-TW" smtClean="0"/>
              <a:t> </a:t>
            </a:r>
            <a:r>
              <a:rPr lang="en-US" altLang="zh-TW" b="1" smtClean="0"/>
              <a:t>25</a:t>
            </a:r>
            <a:r>
              <a:rPr lang="en-US" altLang="zh-TW" smtClean="0"/>
              <a:t> (4): 143–152. </a:t>
            </a:r>
          </a:p>
          <a:p>
            <a:pPr>
              <a:buFontTx/>
              <a:buChar char="-"/>
            </a:pPr>
            <a:r>
              <a:rPr lang="en-US" altLang="zh-TW" smtClean="0"/>
              <a:t> Multi-sampling</a:t>
            </a:r>
          </a:p>
          <a:p>
            <a:pPr>
              <a:buFontTx/>
              <a:buChar char="-"/>
            </a:pPr>
            <a:endParaRPr lang="en-US" altLang="zh-TW" smtClean="0"/>
          </a:p>
          <a:p>
            <a:r>
              <a:rPr lang="en-US" altLang="zh-TW" smtClean="0"/>
              <a:t>Use blending</a:t>
            </a:r>
          </a:p>
          <a:p>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2BF2E84-65B2-4AF5-80D7-F579063445FC}" type="slidenum">
              <a:rPr lang="zh-TW" altLang="en-US" smtClean="0">
                <a:latin typeface="Arial" charset="0"/>
              </a:rPr>
              <a:pPr eaLnBrk="1" hangingPunct="1">
                <a:spcBef>
                  <a:spcPct val="0"/>
                </a:spcBef>
              </a:pPr>
              <a:t>71</a:t>
            </a:fld>
            <a:endParaRPr lang="zh-TW"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ctrTitle"/>
          </p:nvPr>
        </p:nvSpPr>
        <p:spPr>
          <a:xfrm>
            <a:off x="685800" y="3355848"/>
            <a:ext cx="8077200" cy="1673352"/>
          </a:xfrm>
        </p:spPr>
        <p:txBody>
          <a:bodyPr tIns="0" bIns="0" anchor="t"/>
          <a:lstStyle>
            <a:lvl1pPr algn="l">
              <a:defRPr sz="4700" b="1"/>
            </a:lvl1pPr>
            <a:extLst/>
          </a:lstStyle>
          <a:p>
            <a:r>
              <a:rPr lang="zh-TW" altLang="en-US" smtClean="0"/>
              <a:t>按一下以編輯母片標題樣式</a:t>
            </a:r>
            <a:endParaRPr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TW" altLang="en-US" smtClean="0"/>
              <a:t>按一下以編輯母片副標題樣式</a:t>
            </a:r>
            <a:endParaRPr lang="en-US"/>
          </a:p>
        </p:txBody>
      </p:sp>
      <p:sp>
        <p:nvSpPr>
          <p:cNvPr id="6" name="日期版面配置區 3"/>
          <p:cNvSpPr>
            <a:spLocks noGrp="1"/>
          </p:cNvSpPr>
          <p:nvPr>
            <p:ph type="dt" sz="half" idx="10"/>
          </p:nvPr>
        </p:nvSpPr>
        <p:spPr/>
        <p:txBody>
          <a:bodyPr/>
          <a:lstStyle>
            <a:lvl1pPr>
              <a:defRPr/>
            </a:lvl1pPr>
          </a:lstStyle>
          <a:p>
            <a:pPr>
              <a:defRPr/>
            </a:pPr>
            <a:fld id="{6967CAB5-52DF-41E6-95DF-F2DFBBCD008D}" type="datetimeFigureOut">
              <a:rPr lang="zh-TW" altLang="en-US"/>
              <a:pPr>
                <a:defRPr/>
              </a:pPr>
              <a:t>2016/10/25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32259954-0166-4BDE-80DF-725F4DB193B3}" type="slidenum">
              <a:rPr lang="zh-TW" altLang="en-US"/>
              <a:pPr>
                <a:defRPr/>
              </a:pPr>
              <a:t>‹#›</a:t>
            </a:fld>
            <a:endParaRPr lang="zh-TW" altLang="en-US"/>
          </a:p>
        </p:txBody>
      </p:sp>
    </p:spTree>
    <p:extLst>
      <p:ext uri="{BB962C8B-B14F-4D97-AF65-F5344CB8AC3E}">
        <p14:creationId xmlns:p14="http://schemas.microsoft.com/office/powerpoint/2010/main" val="31586152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5B0A7282-6E68-44C0-ADB1-4E20BAAF196B}" type="datetimeFigureOut">
              <a:rPr lang="zh-TW" altLang="en-US"/>
              <a:pPr>
                <a:defRPr/>
              </a:pPr>
              <a:t>2016/10/25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0A2F5FC-641D-49B9-A63C-F240248C437C}" type="slidenum">
              <a:rPr lang="zh-TW" altLang="en-US"/>
              <a:pPr>
                <a:defRPr/>
              </a:pPr>
              <a:t>‹#›</a:t>
            </a:fld>
            <a:endParaRPr lang="zh-TW" altLang="en-US"/>
          </a:p>
        </p:txBody>
      </p:sp>
    </p:spTree>
    <p:extLst>
      <p:ext uri="{BB962C8B-B14F-4D97-AF65-F5344CB8AC3E}">
        <p14:creationId xmlns:p14="http://schemas.microsoft.com/office/powerpoint/2010/main" val="18587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781800" y="274640"/>
            <a:ext cx="19050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304800"/>
            <a:ext cx="60198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77F2F589-27F7-4000-8CEE-BB061D7BBA00}" type="datetimeFigureOut">
              <a:rPr lang="zh-TW" altLang="en-US"/>
              <a:pPr>
                <a:defRPr/>
              </a:pPr>
              <a:t>2016/10/25</a:t>
            </a:fld>
            <a:endParaRPr lang="zh-TW" altLang="en-US"/>
          </a:p>
        </p:txBody>
      </p:sp>
      <p:sp>
        <p:nvSpPr>
          <p:cNvPr id="7" name="頁尾版面配置區 4"/>
          <p:cNvSpPr>
            <a:spLocks noGrp="1"/>
          </p:cNvSpPr>
          <p:nvPr>
            <p:ph type="ftr" sz="quarter" idx="11"/>
          </p:nvPr>
        </p:nvSpPr>
        <p:spPr>
          <a:xfrm>
            <a:off x="2640013" y="6376988"/>
            <a:ext cx="3836987" cy="365125"/>
          </a:xfrm>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5FEE92F1-2E2D-4F4B-9A4A-180B055E7905}" type="slidenum">
              <a:rPr lang="zh-TW" altLang="en-US"/>
              <a:pPr>
                <a:defRPr/>
              </a:pPr>
              <a:t>‹#›</a:t>
            </a:fld>
            <a:endParaRPr lang="zh-TW" altLang="en-US"/>
          </a:p>
        </p:txBody>
      </p:sp>
    </p:spTree>
    <p:extLst>
      <p:ext uri="{BB962C8B-B14F-4D97-AF65-F5344CB8AC3E}">
        <p14:creationId xmlns:p14="http://schemas.microsoft.com/office/powerpoint/2010/main" val="330067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0D2FF2E-59BB-4B40-903D-6E508C525368}" type="datetimeFigureOut">
              <a:rPr lang="zh-TW" altLang="en-US"/>
              <a:pPr>
                <a:defRPr/>
              </a:pPr>
              <a:t>2016/10/25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D497CD9-8657-4C67-A5B7-9E01CDF142B0}" type="slidenum">
              <a:rPr lang="zh-TW" altLang="en-US"/>
              <a:pPr>
                <a:defRPr/>
              </a:pPr>
              <a:t>‹#›</a:t>
            </a:fld>
            <a:endParaRPr lang="zh-TW" altLang="en-US"/>
          </a:p>
        </p:txBody>
      </p:sp>
    </p:spTree>
    <p:extLst>
      <p:ext uri="{BB962C8B-B14F-4D97-AF65-F5344CB8AC3E}">
        <p14:creationId xmlns:p14="http://schemas.microsoft.com/office/powerpoint/2010/main" val="3565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3B5865B5-206C-48A1-9AE8-BEE5A06E5E7E}" type="datetimeFigureOut">
              <a:rPr lang="zh-TW" altLang="en-US"/>
              <a:pPr>
                <a:defRPr/>
              </a:pPr>
              <a:t>2016/10/25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E0F0A831-AC7A-45B1-BFEE-785F7908AE0F}" type="slidenum">
              <a:rPr lang="zh-TW" altLang="en-US"/>
              <a:pPr>
                <a:defRPr/>
              </a:pPr>
              <a:t>‹#›</a:t>
            </a:fld>
            <a:endParaRPr lang="zh-TW" altLang="en-US"/>
          </a:p>
        </p:txBody>
      </p:sp>
    </p:spTree>
    <p:extLst>
      <p:ext uri="{BB962C8B-B14F-4D97-AF65-F5344CB8AC3E}">
        <p14:creationId xmlns:p14="http://schemas.microsoft.com/office/powerpoint/2010/main" val="15975317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57C0F3C5-41BB-4FB8-89E6-DFBB6E9EF794}" type="datetimeFigureOut">
              <a:rPr lang="zh-TW" altLang="en-US"/>
              <a:pPr>
                <a:defRPr/>
              </a:pPr>
              <a:t>2016/10/25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0DE2BF0-3A67-46E1-BC43-F04C13456831}" type="slidenum">
              <a:rPr lang="zh-TW" altLang="en-US"/>
              <a:pPr>
                <a:defRPr/>
              </a:pPr>
              <a:t>‹#›</a:t>
            </a:fld>
            <a:endParaRPr lang="zh-TW" altLang="en-US"/>
          </a:p>
        </p:txBody>
      </p:sp>
    </p:spTree>
    <p:extLst>
      <p:ext uri="{BB962C8B-B14F-4D97-AF65-F5344CB8AC3E}">
        <p14:creationId xmlns:p14="http://schemas.microsoft.com/office/powerpoint/2010/main" val="30185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E2A98E13-8C25-4DEF-97C2-0B2611926554}" type="datetimeFigureOut">
              <a:rPr lang="zh-TW" altLang="en-US"/>
              <a:pPr>
                <a:defRPr/>
              </a:pPr>
              <a:t>2016/10/25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9335DA8-4027-453E-BE2A-2CCC2AFE8142}" type="slidenum">
              <a:rPr lang="zh-TW" altLang="en-US"/>
              <a:pPr>
                <a:defRPr/>
              </a:pPr>
              <a:t>‹#›</a:t>
            </a:fld>
            <a:endParaRPr lang="zh-TW" altLang="en-US"/>
          </a:p>
        </p:txBody>
      </p:sp>
    </p:spTree>
    <p:extLst>
      <p:ext uri="{BB962C8B-B14F-4D97-AF65-F5344CB8AC3E}">
        <p14:creationId xmlns:p14="http://schemas.microsoft.com/office/powerpoint/2010/main" val="230545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23676355-F898-41BB-803C-8A07DAFE8411}" type="datetimeFigureOut">
              <a:rPr lang="zh-TW" altLang="en-US"/>
              <a:pPr>
                <a:defRPr/>
              </a:pPr>
              <a:t>2016/10/25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B10C567-D7CB-43CD-8A3D-5866DEBBA6CE}" type="slidenum">
              <a:rPr lang="zh-TW" altLang="en-US"/>
              <a:pPr>
                <a:defRPr/>
              </a:pPr>
              <a:t>‹#›</a:t>
            </a:fld>
            <a:endParaRPr lang="zh-TW" altLang="en-US"/>
          </a:p>
        </p:txBody>
      </p:sp>
    </p:spTree>
    <p:extLst>
      <p:ext uri="{BB962C8B-B14F-4D97-AF65-F5344CB8AC3E}">
        <p14:creationId xmlns:p14="http://schemas.microsoft.com/office/powerpoint/2010/main" val="301481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311ABF19-FB42-4726-97CF-977DC7505657}" type="datetimeFigureOut">
              <a:rPr lang="zh-TW" altLang="en-US"/>
              <a:pPr>
                <a:defRPr/>
              </a:pPr>
              <a:t>2016/10/25</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253D6733-16B5-4444-AB0F-43C7A6D5C29F}" type="slidenum">
              <a:rPr lang="zh-TW" altLang="en-US"/>
              <a:pPr>
                <a:defRPr/>
              </a:pPr>
              <a:t>‹#›</a:t>
            </a:fld>
            <a:endParaRPr lang="zh-TW" altLang="en-US"/>
          </a:p>
        </p:txBody>
      </p:sp>
    </p:spTree>
    <p:extLst>
      <p:ext uri="{BB962C8B-B14F-4D97-AF65-F5344CB8AC3E}">
        <p14:creationId xmlns:p14="http://schemas.microsoft.com/office/powerpoint/2010/main" val="352606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fld id="{CB2CAF1E-DE36-4D02-9179-1CF177C7F8CC}" type="datetimeFigureOut">
              <a:rPr lang="zh-TW" altLang="en-US"/>
              <a:pPr>
                <a:defRPr/>
              </a:pPr>
              <a:t>2016/10/25</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5E323090-DA01-4D75-9346-67EB04B055AD}" type="slidenum">
              <a:rPr lang="zh-TW" altLang="en-US"/>
              <a:pPr>
                <a:defRPr/>
              </a:pPr>
              <a:t>‹#›</a:t>
            </a:fld>
            <a:endParaRPr lang="zh-TW" altLang="en-US"/>
          </a:p>
        </p:txBody>
      </p:sp>
    </p:spTree>
    <p:extLst>
      <p:ext uri="{BB962C8B-B14F-4D97-AF65-F5344CB8AC3E}">
        <p14:creationId xmlns:p14="http://schemas.microsoft.com/office/powerpoint/2010/main" val="396742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a:xfrm>
            <a:off x="165100" y="1169988"/>
            <a:ext cx="2522538" cy="201612"/>
          </a:xfrm>
        </p:spPr>
        <p:txBody>
          <a:bodyPr/>
          <a:lstStyle>
            <a:lvl1pPr>
              <a:defRPr/>
            </a:lvl1pPr>
          </a:lstStyle>
          <a:p>
            <a:pPr>
              <a:defRPr/>
            </a:pPr>
            <a:fld id="{72D8C975-A64F-4A7E-86B5-AB05794DE5B5}" type="datetimeFigureOut">
              <a:rPr lang="zh-TW" altLang="en-US"/>
              <a:pPr>
                <a:defRPr/>
              </a:pPr>
              <a:t>2016/10/25</a:t>
            </a:fld>
            <a:endParaRPr lang="zh-TW" altLang="en-US"/>
          </a:p>
        </p:txBody>
      </p:sp>
      <p:sp>
        <p:nvSpPr>
          <p:cNvPr id="8" name="頁尾版面配置區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zh-TW" altLang="en-US"/>
          </a:p>
        </p:txBody>
      </p:sp>
      <p:sp>
        <p:nvSpPr>
          <p:cNvPr id="9" name="投影片編號版面配置區 6"/>
          <p:cNvSpPr>
            <a:spLocks noGrp="1"/>
          </p:cNvSpPr>
          <p:nvPr>
            <p:ph type="sldNum" sz="quarter" idx="12"/>
          </p:nvPr>
        </p:nvSpPr>
        <p:spPr>
          <a:xfrm>
            <a:off x="8339138" y="1169988"/>
            <a:ext cx="733425" cy="201612"/>
          </a:xfrm>
        </p:spPr>
        <p:txBody>
          <a:bodyPr/>
          <a:lstStyle>
            <a:lvl1pPr>
              <a:defRPr/>
            </a:lvl1pPr>
          </a:lstStyle>
          <a:p>
            <a:pPr>
              <a:defRPr/>
            </a:pPr>
            <a:fld id="{652C27B2-3B99-4AA4-933F-C17DB9BE4999}" type="slidenum">
              <a:rPr lang="zh-TW" altLang="en-US"/>
              <a:pPr>
                <a:defRPr/>
              </a:pPr>
              <a:t>‹#›</a:t>
            </a:fld>
            <a:endParaRPr lang="zh-TW" altLang="en-US"/>
          </a:p>
        </p:txBody>
      </p:sp>
    </p:spTree>
    <p:extLst>
      <p:ext uri="{BB962C8B-B14F-4D97-AF65-F5344CB8AC3E}">
        <p14:creationId xmlns:p14="http://schemas.microsoft.com/office/powerpoint/2010/main" val="214088748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標題版面配置區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BBA0BC5B-9B5B-4721-A7DB-C6B40B31FAD0}" type="datetimeFigureOut">
              <a:rPr lang="zh-TW" altLang="en-US"/>
              <a:pPr>
                <a:defRPr/>
              </a:pPr>
              <a:t>2016/10/25</a:t>
            </a:fld>
            <a:endParaRPr lang="zh-TW" altLang="en-US"/>
          </a:p>
        </p:txBody>
      </p:sp>
      <p:sp>
        <p:nvSpPr>
          <p:cNvPr id="5" name="頁尾版面配置區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endParaRPr lang="zh-TW" altLang="en-US"/>
          </a:p>
        </p:txBody>
      </p:sp>
      <p:sp>
        <p:nvSpPr>
          <p:cNvPr id="6" name="投影片編號版面配置區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6D7CA0C4-7EEF-41C3-A280-6432981784F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57" r:id="rId1"/>
    <p:sldLayoutId id="2147484052" r:id="rId2"/>
    <p:sldLayoutId id="2147484058" r:id="rId3"/>
    <p:sldLayoutId id="2147484053" r:id="rId4"/>
    <p:sldLayoutId id="2147484054" r:id="rId5"/>
    <p:sldLayoutId id="2147484055" r:id="rId6"/>
    <p:sldLayoutId id="2147484059" r:id="rId7"/>
    <p:sldLayoutId id="2147484060" r:id="rId8"/>
    <p:sldLayoutId id="2147484061" r:id="rId9"/>
    <p:sldLayoutId id="2147484056" r:id="rId10"/>
    <p:sldLayoutId id="2147484062"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ea typeface="新細明體" pitchFamily="18" charset="-120"/>
        </a:defRPr>
      </a:lvl2pPr>
      <a:lvl3pPr algn="l" rtl="0" eaLnBrk="0" fontAlgn="base" hangingPunct="0">
        <a:spcBef>
          <a:spcPct val="0"/>
        </a:spcBef>
        <a:spcAft>
          <a:spcPct val="0"/>
        </a:spcAft>
        <a:defRPr sz="4500" b="1">
          <a:solidFill>
            <a:srgbClr val="FFC800"/>
          </a:solidFill>
          <a:latin typeface="Corbel" pitchFamily="34" charset="0"/>
          <a:ea typeface="新細明體" pitchFamily="18" charset="-120"/>
        </a:defRPr>
      </a:lvl3pPr>
      <a:lvl4pPr algn="l" rtl="0" eaLnBrk="0" fontAlgn="base" hangingPunct="0">
        <a:spcBef>
          <a:spcPct val="0"/>
        </a:spcBef>
        <a:spcAft>
          <a:spcPct val="0"/>
        </a:spcAft>
        <a:defRPr sz="4500" b="1">
          <a:solidFill>
            <a:srgbClr val="FFC800"/>
          </a:solidFill>
          <a:latin typeface="Corbel" pitchFamily="34" charset="0"/>
          <a:ea typeface="新細明體" pitchFamily="18" charset="-120"/>
        </a:defRPr>
      </a:lvl4pPr>
      <a:lvl5pPr algn="l" rtl="0" eaLnBrk="0" fontAlgn="base" hangingPunct="0">
        <a:spcBef>
          <a:spcPct val="0"/>
        </a:spcBef>
        <a:spcAft>
          <a:spcPct val="0"/>
        </a:spcAft>
        <a:defRPr sz="4500" b="1">
          <a:solidFill>
            <a:srgbClr val="FFC800"/>
          </a:solidFill>
          <a:latin typeface="Corbel" pitchFamily="34" charset="0"/>
          <a:ea typeface="新細明體" pitchFamily="18" charset="-120"/>
        </a:defRPr>
      </a:lvl5pPr>
      <a:lvl6pPr marL="457200" algn="l" rtl="0" fontAlgn="base">
        <a:spcBef>
          <a:spcPct val="0"/>
        </a:spcBef>
        <a:spcAft>
          <a:spcPct val="0"/>
        </a:spcAft>
        <a:defRPr sz="4500" b="1">
          <a:solidFill>
            <a:srgbClr val="FFC800"/>
          </a:solidFill>
          <a:latin typeface="Corbel" pitchFamily="34" charset="0"/>
          <a:ea typeface="新細明體" pitchFamily="18" charset="-120"/>
        </a:defRPr>
      </a:lvl6pPr>
      <a:lvl7pPr marL="914400" algn="l" rtl="0" fontAlgn="base">
        <a:spcBef>
          <a:spcPct val="0"/>
        </a:spcBef>
        <a:spcAft>
          <a:spcPct val="0"/>
        </a:spcAft>
        <a:defRPr sz="4500" b="1">
          <a:solidFill>
            <a:srgbClr val="FFC800"/>
          </a:solidFill>
          <a:latin typeface="Corbel" pitchFamily="34" charset="0"/>
          <a:ea typeface="新細明體" pitchFamily="18" charset="-120"/>
        </a:defRPr>
      </a:lvl7pPr>
      <a:lvl8pPr marL="1371600" algn="l" rtl="0" fontAlgn="base">
        <a:spcBef>
          <a:spcPct val="0"/>
        </a:spcBef>
        <a:spcAft>
          <a:spcPct val="0"/>
        </a:spcAft>
        <a:defRPr sz="4500" b="1">
          <a:solidFill>
            <a:srgbClr val="FFC800"/>
          </a:solidFill>
          <a:latin typeface="Corbel" pitchFamily="34" charset="0"/>
          <a:ea typeface="新細明體" pitchFamily="18" charset="-120"/>
        </a:defRPr>
      </a:lvl8pPr>
      <a:lvl9pPr marL="1828800" algn="l" rtl="0" fontAlgn="base">
        <a:spcBef>
          <a:spcPct val="0"/>
        </a:spcBef>
        <a:spcAft>
          <a:spcPct val="0"/>
        </a:spcAft>
        <a:defRPr sz="4500" b="1">
          <a:solidFill>
            <a:srgbClr val="FFC800"/>
          </a:solidFill>
          <a:latin typeface="Corbel" pitchFamily="34" charset="0"/>
          <a:ea typeface="新細明體" pitchFamily="18" charset="-12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w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eaLnBrk="1" fontAlgn="auto" hangingPunct="1">
              <a:spcAft>
                <a:spcPts val="0"/>
              </a:spcAft>
              <a:defRPr/>
            </a:pPr>
            <a:r>
              <a:rPr lang="en-US" altLang="zh-TW" dirty="0" smtClean="0">
                <a:solidFill>
                  <a:schemeClr val="accent1">
                    <a:satMod val="150000"/>
                  </a:schemeClr>
                </a:solidFill>
              </a:rPr>
              <a:t>Computer Graphics</a:t>
            </a:r>
            <a:endParaRPr lang="zh-TW" altLang="en-US" dirty="0">
              <a:solidFill>
                <a:schemeClr val="accent1">
                  <a:satMod val="150000"/>
                </a:schemeClr>
              </a:solidFill>
            </a:endParaRPr>
          </a:p>
        </p:txBody>
      </p:sp>
      <p:sp>
        <p:nvSpPr>
          <p:cNvPr id="8195" name="副標題 2"/>
          <p:cNvSpPr>
            <a:spLocks noGrp="1"/>
          </p:cNvSpPr>
          <p:nvPr>
            <p:ph type="subTitle" idx="1"/>
          </p:nvPr>
        </p:nvSpPr>
        <p:spPr>
          <a:xfrm>
            <a:off x="685800" y="1828800"/>
            <a:ext cx="8077200" cy="1500188"/>
          </a:xfrm>
        </p:spPr>
        <p:txBody>
          <a:bodyPr/>
          <a:lstStyle/>
          <a:p>
            <a:pPr eaLnBrk="1" hangingPunct="1"/>
            <a:r>
              <a:rPr lang="en-US" altLang="zh-TW" smtClean="0"/>
              <a:t>From Vertex to Fragment</a:t>
            </a:r>
            <a:endParaRPr lang="zh-TW"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985D4E1-4CCC-447F-A42E-6C5DBC8D30AD}" type="slidenum">
              <a:rPr lang="es-ES" altLang="zh-TW" sz="1800">
                <a:latin typeface="Arial" charset="0"/>
              </a:rPr>
              <a:pPr lvl="1" eaLnBrk="1" hangingPunct="1">
                <a:spcBef>
                  <a:spcPct val="0"/>
                </a:spcBef>
                <a:buClrTx/>
                <a:buSzTx/>
                <a:buFontTx/>
                <a:buNone/>
              </a:pPr>
              <a:t>10</a:t>
            </a:fld>
            <a:endParaRPr lang="es-ES" altLang="zh-TW" sz="1800">
              <a:latin typeface="Arial" charset="0"/>
            </a:endParaRPr>
          </a:p>
        </p:txBody>
      </p:sp>
      <p:sp>
        <p:nvSpPr>
          <p:cNvPr id="23556" name="Rectangle 2"/>
          <p:cNvSpPr>
            <a:spLocks noGrp="1" noChangeArrowheads="1"/>
          </p:cNvSpPr>
          <p:nvPr>
            <p:ph type="title"/>
          </p:nvPr>
        </p:nvSpPr>
        <p:spPr/>
        <p:txBody>
          <a:bodyPr/>
          <a:lstStyle/>
          <a:p>
            <a:pPr>
              <a:defRPr/>
            </a:pPr>
            <a:r>
              <a:rPr lang="en-US" altLang="zh-TW" smtClean="0"/>
              <a:t>The Cases</a:t>
            </a:r>
          </a:p>
        </p:txBody>
      </p:sp>
      <p:sp>
        <p:nvSpPr>
          <p:cNvPr id="20485" name="Rectangle 3"/>
          <p:cNvSpPr>
            <a:spLocks noGrp="1" noChangeArrowheads="1"/>
          </p:cNvSpPr>
          <p:nvPr>
            <p:ph type="body" idx="1"/>
          </p:nvPr>
        </p:nvSpPr>
        <p:spPr/>
        <p:txBody>
          <a:bodyPr/>
          <a:lstStyle/>
          <a:p>
            <a:r>
              <a:rPr lang="en-US" altLang="zh-TW" sz="2700" smtClean="0"/>
              <a:t>Case 1: both endpoints of line segment inside all four lines</a:t>
            </a:r>
          </a:p>
          <a:p>
            <a:pPr lvl="1"/>
            <a:r>
              <a:rPr lang="en-US" altLang="zh-TW" sz="2200" smtClean="0">
                <a:ea typeface="MS PGothic" pitchFamily="34" charset="-128"/>
              </a:rPr>
              <a:t>Draw (accept) line segment as is</a:t>
            </a: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pPr lvl="1"/>
            <a:endParaRPr lang="en-US" altLang="zh-TW" sz="2200" smtClean="0">
              <a:ea typeface="MS PGothic" pitchFamily="34" charset="-128"/>
            </a:endParaRPr>
          </a:p>
          <a:p>
            <a:r>
              <a:rPr lang="en-US" altLang="zh-TW" sz="2700" smtClean="0"/>
              <a:t>Case 2: both endpoints outside all lines and on same side of a line</a:t>
            </a:r>
          </a:p>
          <a:p>
            <a:pPr lvl="1"/>
            <a:r>
              <a:rPr lang="en-US" altLang="zh-TW" sz="2200" smtClean="0">
                <a:ea typeface="MS PGothic" pitchFamily="34" charset="-128"/>
              </a:rPr>
              <a:t>Discard (reject) the line segment</a:t>
            </a:r>
          </a:p>
          <a:p>
            <a:pPr lvl="1"/>
            <a:endParaRPr lang="en-US" altLang="zh-TW" sz="2200" smtClean="0">
              <a:ea typeface="MS PGothic" pitchFamily="34" charset="-128"/>
            </a:endParaRPr>
          </a:p>
          <a:p>
            <a:endParaRPr lang="en-US" altLang="zh-TW" sz="2700" smtClean="0"/>
          </a:p>
        </p:txBody>
      </p:sp>
      <p:sp>
        <p:nvSpPr>
          <p:cNvPr id="17413" name="Line 4"/>
          <p:cNvSpPr>
            <a:spLocks noChangeShapeType="1"/>
          </p:cNvSpPr>
          <p:nvPr/>
        </p:nvSpPr>
        <p:spPr bwMode="auto">
          <a:xfrm>
            <a:off x="2519363" y="3482975"/>
            <a:ext cx="33385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4" name="Line 5"/>
          <p:cNvSpPr>
            <a:spLocks noChangeShapeType="1"/>
          </p:cNvSpPr>
          <p:nvPr/>
        </p:nvSpPr>
        <p:spPr bwMode="auto">
          <a:xfrm>
            <a:off x="5165725" y="3100388"/>
            <a:ext cx="0" cy="1789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5" name="Line 6"/>
          <p:cNvSpPr>
            <a:spLocks noChangeShapeType="1"/>
          </p:cNvSpPr>
          <p:nvPr/>
        </p:nvSpPr>
        <p:spPr bwMode="auto">
          <a:xfrm>
            <a:off x="3213100" y="2971800"/>
            <a:ext cx="0" cy="198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6" name="Line 7"/>
          <p:cNvSpPr>
            <a:spLocks noChangeShapeType="1"/>
          </p:cNvSpPr>
          <p:nvPr/>
        </p:nvSpPr>
        <p:spPr bwMode="auto">
          <a:xfrm>
            <a:off x="2330450" y="4378325"/>
            <a:ext cx="33385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17" name="Text Box 8"/>
          <p:cNvSpPr txBox="1">
            <a:spLocks noChangeArrowheads="1"/>
          </p:cNvSpPr>
          <p:nvPr/>
        </p:nvSpPr>
        <p:spPr bwMode="auto">
          <a:xfrm>
            <a:off x="5191125" y="3738563"/>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7418" name="Text Box 9"/>
          <p:cNvSpPr txBox="1">
            <a:spLocks noChangeArrowheads="1"/>
          </p:cNvSpPr>
          <p:nvPr/>
        </p:nvSpPr>
        <p:spPr bwMode="auto">
          <a:xfrm>
            <a:off x="2057400" y="3738563"/>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7419" name="Text Box 10"/>
          <p:cNvSpPr txBox="1">
            <a:spLocks noChangeArrowheads="1"/>
          </p:cNvSpPr>
          <p:nvPr/>
        </p:nvSpPr>
        <p:spPr bwMode="auto">
          <a:xfrm>
            <a:off x="3554413" y="29718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sp>
        <p:nvSpPr>
          <p:cNvPr id="17420" name="Text Box 11"/>
          <p:cNvSpPr txBox="1">
            <a:spLocks noChangeArrowheads="1"/>
          </p:cNvSpPr>
          <p:nvPr/>
        </p:nvSpPr>
        <p:spPr bwMode="auto">
          <a:xfrm>
            <a:off x="3619500" y="4505325"/>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min</a:t>
            </a:r>
          </a:p>
        </p:txBody>
      </p:sp>
      <p:grpSp>
        <p:nvGrpSpPr>
          <p:cNvPr id="2" name="Group 16"/>
          <p:cNvGrpSpPr>
            <a:grpSpLocks/>
          </p:cNvGrpSpPr>
          <p:nvPr/>
        </p:nvGrpSpPr>
        <p:grpSpPr bwMode="auto">
          <a:xfrm>
            <a:off x="3429000" y="3581400"/>
            <a:ext cx="685800" cy="741363"/>
            <a:chOff x="2500" y="1953"/>
            <a:chExt cx="555" cy="563"/>
          </a:xfrm>
        </p:grpSpPr>
        <p:sp>
          <p:nvSpPr>
            <p:cNvPr id="17426" name="Line 12"/>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27" name="Oval 13"/>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7428" name="Oval 14"/>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3" name="Group 17"/>
          <p:cNvGrpSpPr>
            <a:grpSpLocks/>
          </p:cNvGrpSpPr>
          <p:nvPr/>
        </p:nvGrpSpPr>
        <p:grpSpPr bwMode="auto">
          <a:xfrm>
            <a:off x="6705600" y="3200400"/>
            <a:ext cx="881063" cy="893763"/>
            <a:chOff x="2500" y="1953"/>
            <a:chExt cx="555" cy="563"/>
          </a:xfrm>
        </p:grpSpPr>
        <p:sp>
          <p:nvSpPr>
            <p:cNvPr id="17423" name="Line 18"/>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7424" name="Oval 19"/>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7425" name="Oval 20"/>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5">
                                            <p:txEl>
                                              <p:pRg st="7" end="7"/>
                                            </p:txEl>
                                          </p:spTgt>
                                        </p:tgtEl>
                                        <p:attrNameLst>
                                          <p:attrName>style.visibility</p:attrName>
                                        </p:attrNameLst>
                                      </p:cBhvr>
                                      <p:to>
                                        <p:strVal val="visible"/>
                                      </p:to>
                                    </p:set>
                                    <p:animEffect transition="in" filter="fade">
                                      <p:cBhvr>
                                        <p:cTn id="12" dur="2000"/>
                                        <p:tgtEl>
                                          <p:spTgt spid="20485">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485">
                                            <p:txEl>
                                              <p:pRg st="8" end="8"/>
                                            </p:txEl>
                                          </p:spTgt>
                                        </p:tgtEl>
                                        <p:attrNameLst>
                                          <p:attrName>style.visibility</p:attrName>
                                        </p:attrNameLst>
                                      </p:cBhvr>
                                      <p:to>
                                        <p:strVal val="visible"/>
                                      </p:to>
                                    </p:set>
                                    <p:animEffect transition="in" filter="fade">
                                      <p:cBhvr>
                                        <p:cTn id="15" dur="2000"/>
                                        <p:tgtEl>
                                          <p:spTgt spid="20485">
                                            <p:txEl>
                                              <p:pRg st="8" end="8"/>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3998E11-49CC-426E-AC3E-701983DD02E9}" type="slidenum">
              <a:rPr lang="es-ES" altLang="zh-TW" sz="1800">
                <a:latin typeface="Arial" charset="0"/>
              </a:rPr>
              <a:pPr lvl="1" eaLnBrk="1" hangingPunct="1">
                <a:spcBef>
                  <a:spcPct val="0"/>
                </a:spcBef>
                <a:buClrTx/>
                <a:buSzTx/>
                <a:buFontTx/>
                <a:buNone/>
              </a:pPr>
              <a:t>11</a:t>
            </a:fld>
            <a:endParaRPr lang="es-ES" altLang="zh-TW" sz="1800">
              <a:latin typeface="Arial" charset="0"/>
            </a:endParaRPr>
          </a:p>
        </p:txBody>
      </p:sp>
      <p:sp>
        <p:nvSpPr>
          <p:cNvPr id="24580" name="Rectangle 2"/>
          <p:cNvSpPr>
            <a:spLocks noGrp="1" noChangeArrowheads="1"/>
          </p:cNvSpPr>
          <p:nvPr>
            <p:ph type="title"/>
          </p:nvPr>
        </p:nvSpPr>
        <p:spPr/>
        <p:txBody>
          <a:bodyPr/>
          <a:lstStyle/>
          <a:p>
            <a:pPr>
              <a:defRPr/>
            </a:pPr>
            <a:r>
              <a:rPr lang="en-US" altLang="zh-TW" smtClean="0"/>
              <a:t>The Cases</a:t>
            </a:r>
          </a:p>
        </p:txBody>
      </p:sp>
      <p:sp>
        <p:nvSpPr>
          <p:cNvPr id="21509" name="Rectangle 3"/>
          <p:cNvSpPr>
            <a:spLocks noGrp="1" noChangeArrowheads="1"/>
          </p:cNvSpPr>
          <p:nvPr>
            <p:ph type="body" idx="1"/>
          </p:nvPr>
        </p:nvSpPr>
        <p:spPr/>
        <p:txBody>
          <a:bodyPr/>
          <a:lstStyle/>
          <a:p>
            <a:r>
              <a:rPr lang="en-US" altLang="zh-TW" smtClean="0"/>
              <a:t>Case 3: One endpoint inside, one outside</a:t>
            </a:r>
          </a:p>
          <a:p>
            <a:pPr lvl="1"/>
            <a:r>
              <a:rPr lang="en-US" altLang="zh-TW" smtClean="0">
                <a:ea typeface="MS PGothic" pitchFamily="34" charset="-128"/>
              </a:rPr>
              <a:t>Must do at least one intersection</a:t>
            </a:r>
          </a:p>
          <a:p>
            <a:r>
              <a:rPr lang="en-US" altLang="zh-TW" smtClean="0"/>
              <a:t>Case 4: Both outside</a:t>
            </a:r>
          </a:p>
          <a:p>
            <a:pPr lvl="1"/>
            <a:r>
              <a:rPr lang="en-US" altLang="zh-TW" smtClean="0">
                <a:ea typeface="MS PGothic" pitchFamily="34" charset="-128"/>
              </a:rPr>
              <a:t>May have part inside</a:t>
            </a:r>
          </a:p>
          <a:p>
            <a:pPr lvl="1"/>
            <a:r>
              <a:rPr lang="en-US" altLang="zh-TW" smtClean="0">
                <a:ea typeface="MS PGothic" pitchFamily="34" charset="-128"/>
              </a:rPr>
              <a:t>Must do at least one intersection</a:t>
            </a:r>
          </a:p>
        </p:txBody>
      </p:sp>
      <p:sp>
        <p:nvSpPr>
          <p:cNvPr id="18437" name="Line 4"/>
          <p:cNvSpPr>
            <a:spLocks noChangeShapeType="1"/>
          </p:cNvSpPr>
          <p:nvPr/>
        </p:nvSpPr>
        <p:spPr bwMode="auto">
          <a:xfrm>
            <a:off x="2062163" y="5006975"/>
            <a:ext cx="33385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38" name="Line 5"/>
          <p:cNvSpPr>
            <a:spLocks noChangeShapeType="1"/>
          </p:cNvSpPr>
          <p:nvPr/>
        </p:nvSpPr>
        <p:spPr bwMode="auto">
          <a:xfrm>
            <a:off x="4708525" y="4624388"/>
            <a:ext cx="0" cy="1789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39" name="Line 6"/>
          <p:cNvSpPr>
            <a:spLocks noChangeShapeType="1"/>
          </p:cNvSpPr>
          <p:nvPr/>
        </p:nvSpPr>
        <p:spPr bwMode="auto">
          <a:xfrm>
            <a:off x="2755900" y="4495800"/>
            <a:ext cx="0" cy="1981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0" name="Line 7"/>
          <p:cNvSpPr>
            <a:spLocks noChangeShapeType="1"/>
          </p:cNvSpPr>
          <p:nvPr/>
        </p:nvSpPr>
        <p:spPr bwMode="auto">
          <a:xfrm>
            <a:off x="1873250" y="5902325"/>
            <a:ext cx="33385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1" name="Text Box 8"/>
          <p:cNvSpPr txBox="1">
            <a:spLocks noChangeArrowheads="1"/>
          </p:cNvSpPr>
          <p:nvPr/>
        </p:nvSpPr>
        <p:spPr bwMode="auto">
          <a:xfrm>
            <a:off x="4733925" y="5262563"/>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8442" name="Text Box 9"/>
          <p:cNvSpPr txBox="1">
            <a:spLocks noChangeArrowheads="1"/>
          </p:cNvSpPr>
          <p:nvPr/>
        </p:nvSpPr>
        <p:spPr bwMode="auto">
          <a:xfrm>
            <a:off x="1600200" y="5262563"/>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8443" name="Text Box 10"/>
          <p:cNvSpPr txBox="1">
            <a:spLocks noChangeArrowheads="1"/>
          </p:cNvSpPr>
          <p:nvPr/>
        </p:nvSpPr>
        <p:spPr bwMode="auto">
          <a:xfrm>
            <a:off x="3352800" y="43434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grpSp>
        <p:nvGrpSpPr>
          <p:cNvPr id="2" name="Group 11"/>
          <p:cNvGrpSpPr>
            <a:grpSpLocks/>
          </p:cNvGrpSpPr>
          <p:nvPr/>
        </p:nvGrpSpPr>
        <p:grpSpPr bwMode="auto">
          <a:xfrm>
            <a:off x="3810000" y="4724400"/>
            <a:ext cx="685800" cy="741363"/>
            <a:chOff x="2500" y="1953"/>
            <a:chExt cx="555" cy="563"/>
          </a:xfrm>
        </p:grpSpPr>
        <p:sp>
          <p:nvSpPr>
            <p:cNvPr id="18453" name="Line 12"/>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54" name="Oval 13"/>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55" name="Oval 14"/>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3" name="Group 15"/>
          <p:cNvGrpSpPr>
            <a:grpSpLocks/>
          </p:cNvGrpSpPr>
          <p:nvPr/>
        </p:nvGrpSpPr>
        <p:grpSpPr bwMode="auto">
          <a:xfrm>
            <a:off x="2438400" y="4572000"/>
            <a:ext cx="881063" cy="893763"/>
            <a:chOff x="2500" y="1953"/>
            <a:chExt cx="555" cy="563"/>
          </a:xfrm>
        </p:grpSpPr>
        <p:sp>
          <p:nvSpPr>
            <p:cNvPr id="18450" name="Line 16"/>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51" name="Oval 17"/>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52" name="Oval 18"/>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grpSp>
        <p:nvGrpSpPr>
          <p:cNvPr id="4" name="Group 19"/>
          <p:cNvGrpSpPr>
            <a:grpSpLocks/>
          </p:cNvGrpSpPr>
          <p:nvPr/>
        </p:nvGrpSpPr>
        <p:grpSpPr bwMode="auto">
          <a:xfrm>
            <a:off x="1981200" y="4267200"/>
            <a:ext cx="881063" cy="893763"/>
            <a:chOff x="2500" y="1953"/>
            <a:chExt cx="555" cy="563"/>
          </a:xfrm>
        </p:grpSpPr>
        <p:sp>
          <p:nvSpPr>
            <p:cNvPr id="18447" name="Line 20"/>
            <p:cNvSpPr>
              <a:spLocks noChangeShapeType="1"/>
            </p:cNvSpPr>
            <p:nvPr/>
          </p:nvSpPr>
          <p:spPr bwMode="auto">
            <a:xfrm flipV="1">
              <a:off x="2540" y="1993"/>
              <a:ext cx="476" cy="48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8448" name="Oval 21"/>
            <p:cNvSpPr>
              <a:spLocks noChangeArrowheads="1"/>
            </p:cNvSpPr>
            <p:nvPr/>
          </p:nvSpPr>
          <p:spPr bwMode="auto">
            <a:xfrm>
              <a:off x="2976" y="1953"/>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8449" name="Oval 22"/>
            <p:cNvSpPr>
              <a:spLocks noChangeArrowheads="1"/>
            </p:cNvSpPr>
            <p:nvPr/>
          </p:nvSpPr>
          <p:spPr bwMode="auto">
            <a:xfrm>
              <a:off x="2500" y="2436"/>
              <a:ext cx="79" cy="8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9">
                                            <p:txEl>
                                              <p:pRg st="2" end="2"/>
                                            </p:txEl>
                                          </p:spTgt>
                                        </p:tgtEl>
                                        <p:attrNameLst>
                                          <p:attrName>style.visibility</p:attrName>
                                        </p:attrNameLst>
                                      </p:cBhvr>
                                      <p:to>
                                        <p:strVal val="visible"/>
                                      </p:to>
                                    </p:set>
                                    <p:animEffect transition="in" filter="fade">
                                      <p:cBhvr>
                                        <p:cTn id="12" dur="2000"/>
                                        <p:tgtEl>
                                          <p:spTgt spid="2150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9">
                                            <p:txEl>
                                              <p:pRg st="3" end="3"/>
                                            </p:txEl>
                                          </p:spTgt>
                                        </p:tgtEl>
                                        <p:attrNameLst>
                                          <p:attrName>style.visibility</p:attrName>
                                        </p:attrNameLst>
                                      </p:cBhvr>
                                      <p:to>
                                        <p:strVal val="visible"/>
                                      </p:to>
                                    </p:set>
                                    <p:animEffect transition="in" filter="fade">
                                      <p:cBhvr>
                                        <p:cTn id="15" dur="2000"/>
                                        <p:tgtEl>
                                          <p:spTgt spid="2150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9">
                                            <p:txEl>
                                              <p:pRg st="4" end="4"/>
                                            </p:txEl>
                                          </p:spTgt>
                                        </p:tgtEl>
                                        <p:attrNameLst>
                                          <p:attrName>style.visibility</p:attrName>
                                        </p:attrNameLst>
                                      </p:cBhvr>
                                      <p:to>
                                        <p:strVal val="visible"/>
                                      </p:to>
                                    </p:set>
                                    <p:animEffect transition="in" filter="fade">
                                      <p:cBhvr>
                                        <p:cTn id="18" dur="2000"/>
                                        <p:tgtEl>
                                          <p:spTgt spid="2150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675E503-AF9B-4AB9-8E2C-88EB3C387F02}" type="slidenum">
              <a:rPr lang="es-ES" altLang="zh-TW" sz="1800">
                <a:latin typeface="Arial" charset="0"/>
              </a:rPr>
              <a:pPr lvl="1" eaLnBrk="1" hangingPunct="1">
                <a:spcBef>
                  <a:spcPct val="0"/>
                </a:spcBef>
                <a:buClrTx/>
                <a:buSzTx/>
                <a:buFontTx/>
                <a:buNone/>
              </a:pPr>
              <a:t>12</a:t>
            </a:fld>
            <a:endParaRPr lang="es-ES" altLang="zh-TW" sz="1800">
              <a:latin typeface="Arial" charset="0"/>
            </a:endParaRPr>
          </a:p>
        </p:txBody>
      </p:sp>
      <p:sp>
        <p:nvSpPr>
          <p:cNvPr id="25604" name="Rectangle 2"/>
          <p:cNvSpPr>
            <a:spLocks noGrp="1" noChangeArrowheads="1"/>
          </p:cNvSpPr>
          <p:nvPr>
            <p:ph type="title"/>
          </p:nvPr>
        </p:nvSpPr>
        <p:spPr/>
        <p:txBody>
          <a:bodyPr/>
          <a:lstStyle/>
          <a:p>
            <a:pPr>
              <a:defRPr/>
            </a:pPr>
            <a:r>
              <a:rPr lang="en-US" altLang="zh-TW" smtClean="0"/>
              <a:t>Defining Outcodes</a:t>
            </a:r>
          </a:p>
        </p:txBody>
      </p:sp>
      <p:sp>
        <p:nvSpPr>
          <p:cNvPr id="19460" name="Rectangle 3"/>
          <p:cNvSpPr>
            <a:spLocks noGrp="1" noChangeArrowheads="1"/>
          </p:cNvSpPr>
          <p:nvPr>
            <p:ph type="body" idx="1"/>
          </p:nvPr>
        </p:nvSpPr>
        <p:spPr/>
        <p:txBody>
          <a:bodyPr/>
          <a:lstStyle/>
          <a:p>
            <a:pPr>
              <a:lnSpc>
                <a:spcPct val="90000"/>
              </a:lnSpc>
            </a:pPr>
            <a:r>
              <a:rPr lang="en-US" altLang="zh-TW" smtClean="0"/>
              <a:t>For each endpoint, define an outcode</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Outcodes divide space into 9 regions</a:t>
            </a:r>
          </a:p>
          <a:p>
            <a:pPr>
              <a:lnSpc>
                <a:spcPct val="90000"/>
              </a:lnSpc>
            </a:pPr>
            <a:r>
              <a:rPr lang="en-US" altLang="zh-TW" smtClean="0"/>
              <a:t>Computation of outcode requires at most 4 subtractions</a:t>
            </a:r>
          </a:p>
        </p:txBody>
      </p:sp>
      <p:sp>
        <p:nvSpPr>
          <p:cNvPr id="19461" name="Text Box 4"/>
          <p:cNvSpPr txBox="1">
            <a:spLocks noChangeArrowheads="1"/>
          </p:cNvSpPr>
          <p:nvPr/>
        </p:nvSpPr>
        <p:spPr bwMode="auto">
          <a:xfrm>
            <a:off x="3048000" y="2362200"/>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a:t>
            </a:r>
            <a:r>
              <a:rPr lang="en-US" altLang="zh-TW" sz="1800" baseline="-25000">
                <a:latin typeface="Arial" charset="0"/>
              </a:rPr>
              <a:t>0</a:t>
            </a:r>
            <a:r>
              <a:rPr lang="en-US" altLang="zh-TW" sz="1800">
                <a:latin typeface="Arial" charset="0"/>
              </a:rPr>
              <a:t>b</a:t>
            </a:r>
            <a:r>
              <a:rPr lang="en-US" altLang="zh-TW" sz="1800" baseline="-25000">
                <a:latin typeface="Arial" charset="0"/>
              </a:rPr>
              <a:t>1</a:t>
            </a:r>
            <a:r>
              <a:rPr lang="en-US" altLang="zh-TW" sz="1800">
                <a:latin typeface="Arial" charset="0"/>
              </a:rPr>
              <a:t>b</a:t>
            </a:r>
            <a:r>
              <a:rPr lang="en-US" altLang="zh-TW" sz="1800" baseline="-25000">
                <a:latin typeface="Arial" charset="0"/>
              </a:rPr>
              <a:t>2</a:t>
            </a:r>
            <a:r>
              <a:rPr lang="en-US" altLang="zh-TW" sz="1800">
                <a:latin typeface="Arial" charset="0"/>
              </a:rPr>
              <a:t>b</a:t>
            </a:r>
            <a:r>
              <a:rPr lang="en-US" altLang="zh-TW" sz="1800" baseline="-25000">
                <a:latin typeface="Arial" charset="0"/>
              </a:rPr>
              <a:t>3</a:t>
            </a:r>
          </a:p>
        </p:txBody>
      </p:sp>
      <p:sp>
        <p:nvSpPr>
          <p:cNvPr id="19462" name="Text Box 5"/>
          <p:cNvSpPr txBox="1">
            <a:spLocks noChangeArrowheads="1"/>
          </p:cNvSpPr>
          <p:nvPr/>
        </p:nvSpPr>
        <p:spPr bwMode="auto">
          <a:xfrm>
            <a:off x="609600" y="3048000"/>
            <a:ext cx="3797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a:t>
            </a:r>
            <a:r>
              <a:rPr lang="en-US" altLang="zh-TW" sz="1800" baseline="-25000">
                <a:latin typeface="Arial" charset="0"/>
              </a:rPr>
              <a:t>0</a:t>
            </a:r>
            <a:r>
              <a:rPr lang="en-US" altLang="zh-TW" sz="1800">
                <a:latin typeface="Arial" charset="0"/>
              </a:rPr>
              <a:t> = 1 if y &gt; y</a:t>
            </a:r>
            <a:r>
              <a:rPr lang="en-US" altLang="zh-TW" sz="1800" baseline="-25000">
                <a:latin typeface="Arial" charset="0"/>
              </a:rPr>
              <a:t>max</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1</a:t>
            </a:r>
            <a:r>
              <a:rPr lang="en-US" altLang="zh-TW" sz="1800">
                <a:latin typeface="Arial" charset="0"/>
              </a:rPr>
              <a:t> = 1 if y &lt; y</a:t>
            </a:r>
            <a:r>
              <a:rPr lang="en-US" altLang="zh-TW" sz="1800" baseline="-25000">
                <a:latin typeface="Arial" charset="0"/>
              </a:rPr>
              <a:t>min</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2</a:t>
            </a:r>
            <a:r>
              <a:rPr lang="en-US" altLang="zh-TW" sz="1800">
                <a:latin typeface="Arial" charset="0"/>
              </a:rPr>
              <a:t> = 1 if x &gt; x</a:t>
            </a:r>
            <a:r>
              <a:rPr lang="en-US" altLang="zh-TW" sz="1800" baseline="-25000">
                <a:latin typeface="Arial" charset="0"/>
              </a:rPr>
              <a:t>max</a:t>
            </a:r>
            <a:r>
              <a:rPr lang="en-US" altLang="zh-TW" sz="1800">
                <a:latin typeface="Arial" charset="0"/>
              </a:rPr>
              <a:t>, 0 otherwise</a:t>
            </a:r>
          </a:p>
          <a:p>
            <a:pPr eaLnBrk="1" hangingPunct="1">
              <a:buClrTx/>
              <a:buSzTx/>
              <a:buFontTx/>
              <a:buNone/>
            </a:pPr>
            <a:r>
              <a:rPr lang="en-US" altLang="zh-TW" sz="1800">
                <a:latin typeface="Arial" charset="0"/>
              </a:rPr>
              <a:t>b</a:t>
            </a:r>
            <a:r>
              <a:rPr lang="en-US" altLang="zh-TW" sz="1800" baseline="-25000">
                <a:latin typeface="Arial" charset="0"/>
              </a:rPr>
              <a:t>3</a:t>
            </a:r>
            <a:r>
              <a:rPr lang="en-US" altLang="zh-TW" sz="1800">
                <a:latin typeface="Arial" charset="0"/>
              </a:rPr>
              <a:t> = 1 if x &lt; x</a:t>
            </a:r>
            <a:r>
              <a:rPr lang="en-US" altLang="zh-TW" sz="1800" baseline="-25000">
                <a:latin typeface="Arial" charset="0"/>
              </a:rPr>
              <a:t>min</a:t>
            </a:r>
            <a:r>
              <a:rPr lang="en-US" altLang="zh-TW" sz="1800">
                <a:latin typeface="Arial" charset="0"/>
              </a:rPr>
              <a:t>, 0 otherwise</a:t>
            </a:r>
          </a:p>
        </p:txBody>
      </p:sp>
      <p:pic>
        <p:nvPicPr>
          <p:cNvPr id="19463" name="Picture 6" descr="C:\BOOK\OpenGL\Paul Final\jpeg_new\AN08F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2357438"/>
            <a:ext cx="3733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CB2A387C-F513-46E3-8F6D-A95439D2E60C}" type="slidenum">
              <a:rPr lang="es-ES" altLang="zh-TW" sz="1800">
                <a:latin typeface="Arial" charset="0"/>
              </a:rPr>
              <a:pPr lvl="1" eaLnBrk="1" hangingPunct="1">
                <a:spcBef>
                  <a:spcPct val="0"/>
                </a:spcBef>
                <a:buClrTx/>
                <a:buSzTx/>
                <a:buFontTx/>
                <a:buNone/>
              </a:pPr>
              <a:t>13</a:t>
            </a:fld>
            <a:endParaRPr lang="es-ES" altLang="zh-TW" sz="1800">
              <a:latin typeface="Arial" charset="0"/>
            </a:endParaRPr>
          </a:p>
        </p:txBody>
      </p:sp>
      <p:sp>
        <p:nvSpPr>
          <p:cNvPr id="26628" name="Rectangle 2"/>
          <p:cNvSpPr>
            <a:spLocks noGrp="1" noChangeArrowheads="1"/>
          </p:cNvSpPr>
          <p:nvPr>
            <p:ph type="title"/>
          </p:nvPr>
        </p:nvSpPr>
        <p:spPr/>
        <p:txBody>
          <a:bodyPr/>
          <a:lstStyle/>
          <a:p>
            <a:pPr>
              <a:defRPr/>
            </a:pPr>
            <a:r>
              <a:rPr lang="en-US" altLang="zh-TW" smtClean="0"/>
              <a:t>Using Outcodes</a:t>
            </a:r>
          </a:p>
        </p:txBody>
      </p:sp>
      <p:sp>
        <p:nvSpPr>
          <p:cNvPr id="20484" name="Rectangle 3"/>
          <p:cNvSpPr>
            <a:spLocks noGrp="1" noChangeArrowheads="1"/>
          </p:cNvSpPr>
          <p:nvPr>
            <p:ph type="body" idx="1"/>
          </p:nvPr>
        </p:nvSpPr>
        <p:spPr/>
        <p:txBody>
          <a:bodyPr/>
          <a:lstStyle/>
          <a:p>
            <a:r>
              <a:rPr lang="en-US" altLang="zh-TW" smtClean="0"/>
              <a:t>Consider the 5 cases below</a:t>
            </a:r>
          </a:p>
          <a:p>
            <a:r>
              <a:rPr lang="en-US" altLang="zh-TW" smtClean="0"/>
              <a:t>AB: outcode(A) = outcode(B) = 0</a:t>
            </a:r>
          </a:p>
          <a:p>
            <a:pPr lvl="1"/>
            <a:r>
              <a:rPr lang="en-US" altLang="zh-TW" smtClean="0">
                <a:ea typeface="MS PGothic" pitchFamily="34" charset="-128"/>
              </a:rPr>
              <a:t>Accept line segment</a:t>
            </a:r>
          </a:p>
        </p:txBody>
      </p:sp>
      <p:pic>
        <p:nvPicPr>
          <p:cNvPr id="20485" name="Picture 4" descr="C:\BOOK\OpenGL\Paul Final\jpeg_new\AN08F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53340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7E743FA-D1E4-4900-B6D4-89B2CC87E53F}" type="slidenum">
              <a:rPr lang="es-ES" altLang="zh-TW" sz="1800">
                <a:latin typeface="Arial" charset="0"/>
              </a:rPr>
              <a:pPr lvl="1" eaLnBrk="1" hangingPunct="1">
                <a:spcBef>
                  <a:spcPct val="0"/>
                </a:spcBef>
                <a:buClrTx/>
                <a:buSzTx/>
                <a:buFontTx/>
                <a:buNone/>
              </a:pPr>
              <a:t>14</a:t>
            </a:fld>
            <a:endParaRPr lang="es-ES" altLang="zh-TW" sz="1800">
              <a:latin typeface="Arial" charset="0"/>
            </a:endParaRPr>
          </a:p>
        </p:txBody>
      </p:sp>
      <p:sp>
        <p:nvSpPr>
          <p:cNvPr id="27652" name="Rectangle 2"/>
          <p:cNvSpPr>
            <a:spLocks noGrp="1" noChangeArrowheads="1"/>
          </p:cNvSpPr>
          <p:nvPr>
            <p:ph type="title"/>
          </p:nvPr>
        </p:nvSpPr>
        <p:spPr/>
        <p:txBody>
          <a:bodyPr/>
          <a:lstStyle/>
          <a:p>
            <a:pPr>
              <a:defRPr/>
            </a:pPr>
            <a:r>
              <a:rPr lang="en-US" altLang="zh-TW" smtClean="0"/>
              <a:t>Using Outcodes</a:t>
            </a:r>
          </a:p>
        </p:txBody>
      </p:sp>
      <p:sp>
        <p:nvSpPr>
          <p:cNvPr id="21508" name="Rectangle 3"/>
          <p:cNvSpPr>
            <a:spLocks noGrp="1" noChangeArrowheads="1"/>
          </p:cNvSpPr>
          <p:nvPr>
            <p:ph type="body" idx="1"/>
          </p:nvPr>
        </p:nvSpPr>
        <p:spPr/>
        <p:txBody>
          <a:bodyPr/>
          <a:lstStyle/>
          <a:p>
            <a:r>
              <a:rPr lang="en-US" altLang="zh-TW" smtClean="0"/>
              <a:t>CD: outcode (C) = 0, outcode(D) </a:t>
            </a:r>
            <a:r>
              <a:rPr lang="en-US" altLang="zh-TW" smtClean="0">
                <a:sym typeface="Symbol" pitchFamily="18" charset="2"/>
              </a:rPr>
              <a:t></a:t>
            </a:r>
            <a:r>
              <a:rPr lang="en-US" altLang="zh-TW" smtClean="0"/>
              <a:t> 0</a:t>
            </a:r>
          </a:p>
          <a:p>
            <a:pPr lvl="1"/>
            <a:r>
              <a:rPr lang="en-US" altLang="zh-TW" smtClean="0">
                <a:ea typeface="MS PGothic" pitchFamily="34" charset="-128"/>
              </a:rPr>
              <a:t>Compute intersection</a:t>
            </a:r>
          </a:p>
          <a:p>
            <a:pPr lvl="1"/>
            <a:r>
              <a:rPr lang="en-US" altLang="zh-TW" smtClean="0">
                <a:ea typeface="MS PGothic" pitchFamily="34" charset="-128"/>
              </a:rPr>
              <a:t>Location of 1 in outcode(D) determines which edge to intersect with</a:t>
            </a:r>
          </a:p>
          <a:p>
            <a:pPr lvl="1"/>
            <a:r>
              <a:rPr lang="en-US" altLang="zh-TW" smtClean="0">
                <a:ea typeface="MS PGothic" pitchFamily="34" charset="-128"/>
              </a:rPr>
              <a:t>Note if there were a segment from A to a point in a region with 2 ones in outcode, we might have to do two interesections</a:t>
            </a:r>
          </a:p>
        </p:txBody>
      </p:sp>
      <p:pic>
        <p:nvPicPr>
          <p:cNvPr id="21509"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841875"/>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D829985-906A-4B47-A5B0-68EA8D39863C}" type="slidenum">
              <a:rPr lang="es-ES" altLang="zh-TW" sz="1800">
                <a:latin typeface="Arial" charset="0"/>
              </a:rPr>
              <a:pPr lvl="1" eaLnBrk="1" hangingPunct="1">
                <a:spcBef>
                  <a:spcPct val="0"/>
                </a:spcBef>
                <a:buClrTx/>
                <a:buSzTx/>
                <a:buFontTx/>
                <a:buNone/>
              </a:pPr>
              <a:t>15</a:t>
            </a:fld>
            <a:endParaRPr lang="es-ES" altLang="zh-TW" sz="1800">
              <a:latin typeface="Arial" charset="0"/>
            </a:endParaRPr>
          </a:p>
        </p:txBody>
      </p:sp>
      <p:sp>
        <p:nvSpPr>
          <p:cNvPr id="28676" name="Rectangle 2"/>
          <p:cNvSpPr>
            <a:spLocks noGrp="1" noChangeArrowheads="1"/>
          </p:cNvSpPr>
          <p:nvPr>
            <p:ph type="title"/>
          </p:nvPr>
        </p:nvSpPr>
        <p:spPr/>
        <p:txBody>
          <a:bodyPr/>
          <a:lstStyle/>
          <a:p>
            <a:pPr>
              <a:defRPr/>
            </a:pPr>
            <a:r>
              <a:rPr lang="en-US" altLang="zh-TW" smtClean="0"/>
              <a:t>Using Outcodes</a:t>
            </a:r>
          </a:p>
        </p:txBody>
      </p:sp>
      <p:sp>
        <p:nvSpPr>
          <p:cNvPr id="22532" name="Rectangle 3"/>
          <p:cNvSpPr>
            <a:spLocks noGrp="1" noChangeArrowheads="1"/>
          </p:cNvSpPr>
          <p:nvPr>
            <p:ph type="body" idx="1"/>
          </p:nvPr>
        </p:nvSpPr>
        <p:spPr/>
        <p:txBody>
          <a:bodyPr/>
          <a:lstStyle/>
          <a:p>
            <a:r>
              <a:rPr lang="en-US" altLang="zh-TW" smtClean="0"/>
              <a:t>EF: outcode(E) logically ANDed with outcode(F) (bitwise) </a:t>
            </a:r>
            <a:r>
              <a:rPr lang="en-US" altLang="zh-TW" smtClean="0">
                <a:sym typeface="Symbol" pitchFamily="18" charset="2"/>
              </a:rPr>
              <a:t></a:t>
            </a:r>
            <a:r>
              <a:rPr lang="en-US" altLang="zh-TW" smtClean="0"/>
              <a:t> 0</a:t>
            </a:r>
          </a:p>
          <a:p>
            <a:pPr lvl="1"/>
            <a:r>
              <a:rPr lang="en-US" altLang="zh-TW" smtClean="0">
                <a:ea typeface="MS PGothic" pitchFamily="34" charset="-128"/>
              </a:rPr>
              <a:t>Both outcodes have a 1 bit in the same place</a:t>
            </a:r>
          </a:p>
          <a:p>
            <a:pPr lvl="1"/>
            <a:r>
              <a:rPr lang="en-US" altLang="zh-TW" smtClean="0">
                <a:ea typeface="MS PGothic" pitchFamily="34" charset="-128"/>
              </a:rPr>
              <a:t>Line segment is outside of corresponding side of clipping window</a:t>
            </a:r>
          </a:p>
          <a:p>
            <a:pPr lvl="1"/>
            <a:r>
              <a:rPr lang="en-US" altLang="zh-TW" smtClean="0">
                <a:ea typeface="MS PGothic" pitchFamily="34" charset="-128"/>
              </a:rPr>
              <a:t>reject</a:t>
            </a:r>
          </a:p>
        </p:txBody>
      </p:sp>
      <p:pic>
        <p:nvPicPr>
          <p:cNvPr id="22533"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841875"/>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7B8E686-FB83-45B4-A618-298B7912726C}" type="slidenum">
              <a:rPr lang="es-ES" altLang="zh-TW" sz="1800">
                <a:latin typeface="Arial" charset="0"/>
              </a:rPr>
              <a:pPr lvl="1" eaLnBrk="1" hangingPunct="1">
                <a:spcBef>
                  <a:spcPct val="0"/>
                </a:spcBef>
                <a:buClrTx/>
                <a:buSzTx/>
                <a:buFontTx/>
                <a:buNone/>
              </a:pPr>
              <a:t>16</a:t>
            </a:fld>
            <a:endParaRPr lang="es-ES" altLang="zh-TW" sz="1800">
              <a:latin typeface="Arial" charset="0"/>
            </a:endParaRPr>
          </a:p>
        </p:txBody>
      </p:sp>
      <p:sp>
        <p:nvSpPr>
          <p:cNvPr id="29700" name="Rectangle 2"/>
          <p:cNvSpPr>
            <a:spLocks noGrp="1" noChangeArrowheads="1"/>
          </p:cNvSpPr>
          <p:nvPr>
            <p:ph type="title"/>
          </p:nvPr>
        </p:nvSpPr>
        <p:spPr/>
        <p:txBody>
          <a:bodyPr/>
          <a:lstStyle/>
          <a:p>
            <a:pPr>
              <a:defRPr/>
            </a:pPr>
            <a:r>
              <a:rPr lang="en-US" altLang="zh-TW" smtClean="0"/>
              <a:t>Using Outcodes</a:t>
            </a:r>
          </a:p>
        </p:txBody>
      </p:sp>
      <p:sp>
        <p:nvSpPr>
          <p:cNvPr id="23556" name="Rectangle 3"/>
          <p:cNvSpPr>
            <a:spLocks noGrp="1" noChangeArrowheads="1"/>
          </p:cNvSpPr>
          <p:nvPr>
            <p:ph type="body" idx="1"/>
          </p:nvPr>
        </p:nvSpPr>
        <p:spPr/>
        <p:txBody>
          <a:bodyPr/>
          <a:lstStyle/>
          <a:p>
            <a:r>
              <a:rPr lang="en-US" altLang="zh-TW" smtClean="0"/>
              <a:t>GH and IJ: same outcodes, neither zero but logical AND yields zero</a:t>
            </a:r>
          </a:p>
          <a:p>
            <a:r>
              <a:rPr lang="en-US" altLang="zh-TW" smtClean="0"/>
              <a:t>Shorten line segment by intersecting with one of sides of window</a:t>
            </a:r>
          </a:p>
          <a:p>
            <a:r>
              <a:rPr lang="en-US" altLang="zh-TW" smtClean="0"/>
              <a:t>Compute outcode of intersection (new endpoint of shortened line segment)</a:t>
            </a:r>
          </a:p>
          <a:p>
            <a:r>
              <a:rPr lang="en-US" altLang="zh-TW" smtClean="0"/>
              <a:t>Reexecute algorithm</a:t>
            </a:r>
          </a:p>
        </p:txBody>
      </p:sp>
      <p:pic>
        <p:nvPicPr>
          <p:cNvPr id="23557" name="Picture 4" descr="C:\BOOK\OpenGL\Paul Final\jpeg_new\AN08F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76800"/>
            <a:ext cx="3048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BFF1A85-B751-4560-90E6-8DE46FCBC9D5}" type="slidenum">
              <a:rPr lang="es-ES" altLang="zh-TW" sz="1800">
                <a:latin typeface="Arial" charset="0"/>
              </a:rPr>
              <a:pPr lvl="1" eaLnBrk="1" hangingPunct="1">
                <a:spcBef>
                  <a:spcPct val="0"/>
                </a:spcBef>
                <a:buClrTx/>
                <a:buSzTx/>
                <a:buFontTx/>
                <a:buNone/>
              </a:pPr>
              <a:t>17</a:t>
            </a:fld>
            <a:endParaRPr lang="es-ES" altLang="zh-TW" sz="1800">
              <a:latin typeface="Arial" charset="0"/>
            </a:endParaRPr>
          </a:p>
        </p:txBody>
      </p:sp>
      <p:sp>
        <p:nvSpPr>
          <p:cNvPr id="30724" name="Rectangle 2"/>
          <p:cNvSpPr>
            <a:spLocks noGrp="1" noChangeArrowheads="1"/>
          </p:cNvSpPr>
          <p:nvPr>
            <p:ph type="title"/>
          </p:nvPr>
        </p:nvSpPr>
        <p:spPr/>
        <p:txBody>
          <a:bodyPr/>
          <a:lstStyle/>
          <a:p>
            <a:pPr>
              <a:defRPr/>
            </a:pPr>
            <a:r>
              <a:rPr lang="en-US" altLang="zh-TW" smtClean="0"/>
              <a:t>Efficiency</a:t>
            </a:r>
          </a:p>
        </p:txBody>
      </p:sp>
      <p:sp>
        <p:nvSpPr>
          <p:cNvPr id="24580" name="Rectangle 3"/>
          <p:cNvSpPr>
            <a:spLocks noGrp="1" noChangeArrowheads="1"/>
          </p:cNvSpPr>
          <p:nvPr>
            <p:ph type="body" idx="1"/>
          </p:nvPr>
        </p:nvSpPr>
        <p:spPr/>
        <p:txBody>
          <a:bodyPr/>
          <a:lstStyle/>
          <a:p>
            <a:r>
              <a:rPr lang="en-US" altLang="zh-TW" smtClean="0"/>
              <a:t>In many applications, the clipping window is small relative to the size of the entire data base</a:t>
            </a:r>
          </a:p>
          <a:p>
            <a:pPr lvl="1"/>
            <a:r>
              <a:rPr lang="en-US" altLang="zh-TW" smtClean="0">
                <a:ea typeface="MS PGothic" pitchFamily="34" charset="-128"/>
              </a:rPr>
              <a:t>Most line segments are outside one or more side of the window and can be eliminated based on their outcodes</a:t>
            </a:r>
          </a:p>
          <a:p>
            <a:r>
              <a:rPr lang="en-US" altLang="zh-TW" smtClean="0"/>
              <a:t>Inefficiency when code has to be reexecuted for line segments that must be shortened in more than one step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5D47D41-ABD8-4C7E-9996-B22118DC812B}" type="slidenum">
              <a:rPr lang="es-ES" altLang="zh-TW" sz="1800">
                <a:latin typeface="Arial" charset="0"/>
              </a:rPr>
              <a:pPr lvl="1" eaLnBrk="1" hangingPunct="1">
                <a:spcBef>
                  <a:spcPct val="0"/>
                </a:spcBef>
                <a:buClrTx/>
                <a:buSzTx/>
                <a:buFontTx/>
                <a:buNone/>
              </a:pPr>
              <a:t>18</a:t>
            </a:fld>
            <a:endParaRPr lang="es-ES" altLang="zh-TW" sz="1800">
              <a:latin typeface="Arial" charset="0"/>
            </a:endParaRPr>
          </a:p>
        </p:txBody>
      </p:sp>
      <p:sp>
        <p:nvSpPr>
          <p:cNvPr id="31748" name="Rectangle 2"/>
          <p:cNvSpPr>
            <a:spLocks noGrp="1" noChangeArrowheads="1"/>
          </p:cNvSpPr>
          <p:nvPr>
            <p:ph type="title"/>
          </p:nvPr>
        </p:nvSpPr>
        <p:spPr/>
        <p:txBody>
          <a:bodyPr/>
          <a:lstStyle/>
          <a:p>
            <a:pPr>
              <a:defRPr/>
            </a:pPr>
            <a:r>
              <a:rPr lang="en-US" altLang="zh-TW" smtClean="0"/>
              <a:t>Cohen Sutherland in 3D</a:t>
            </a:r>
          </a:p>
        </p:txBody>
      </p:sp>
      <p:sp>
        <p:nvSpPr>
          <p:cNvPr id="25604" name="Rectangle 3"/>
          <p:cNvSpPr>
            <a:spLocks noGrp="1" noChangeArrowheads="1"/>
          </p:cNvSpPr>
          <p:nvPr>
            <p:ph type="body" idx="1"/>
          </p:nvPr>
        </p:nvSpPr>
        <p:spPr/>
        <p:txBody>
          <a:bodyPr/>
          <a:lstStyle/>
          <a:p>
            <a:r>
              <a:rPr lang="en-US" altLang="zh-TW" sz="2700" smtClean="0"/>
              <a:t>Use 6-bit outcodes </a:t>
            </a:r>
          </a:p>
          <a:p>
            <a:r>
              <a:rPr lang="en-US" altLang="zh-TW" sz="2700" smtClean="0"/>
              <a:t>When needed, clip line segment against planes</a:t>
            </a:r>
          </a:p>
        </p:txBody>
      </p:sp>
      <p:pic>
        <p:nvPicPr>
          <p:cNvPr id="25605" name="Picture 4" descr="C:\BOOK\OpenGL\Paul Final\jpeg_new\AN08F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55913"/>
            <a:ext cx="4191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C:\BOOK\OpenGL\Paul Final\jpeg_new\AN08F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819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190F06E-B7D9-45D8-BC09-24445A0E0AC8}" type="slidenum">
              <a:rPr lang="es-ES" altLang="zh-TW" sz="1800">
                <a:latin typeface="Arial" charset="0"/>
              </a:rPr>
              <a:pPr lvl="1" eaLnBrk="1" hangingPunct="1">
                <a:spcBef>
                  <a:spcPct val="0"/>
                </a:spcBef>
                <a:buClrTx/>
                <a:buSzTx/>
                <a:buFontTx/>
                <a:buNone/>
              </a:pPr>
              <a:t>19</a:t>
            </a:fld>
            <a:endParaRPr lang="es-ES" altLang="zh-TW" sz="1800">
              <a:latin typeface="Arial" charset="0"/>
            </a:endParaRPr>
          </a:p>
        </p:txBody>
      </p:sp>
      <p:sp>
        <p:nvSpPr>
          <p:cNvPr id="32772" name="Rectangle 2"/>
          <p:cNvSpPr>
            <a:spLocks noGrp="1" noChangeArrowheads="1"/>
          </p:cNvSpPr>
          <p:nvPr>
            <p:ph type="title"/>
          </p:nvPr>
        </p:nvSpPr>
        <p:spPr/>
        <p:txBody>
          <a:bodyPr/>
          <a:lstStyle/>
          <a:p>
            <a:pPr>
              <a:defRPr/>
            </a:pPr>
            <a:r>
              <a:rPr lang="en-US" altLang="zh-TW" smtClean="0"/>
              <a:t>Liang-Barsky Clipping</a:t>
            </a:r>
          </a:p>
        </p:txBody>
      </p:sp>
      <p:sp>
        <p:nvSpPr>
          <p:cNvPr id="26628" name="Rectangle 3"/>
          <p:cNvSpPr>
            <a:spLocks noGrp="1" noChangeArrowheads="1"/>
          </p:cNvSpPr>
          <p:nvPr>
            <p:ph type="body" idx="1"/>
          </p:nvPr>
        </p:nvSpPr>
        <p:spPr/>
        <p:txBody>
          <a:bodyPr/>
          <a:lstStyle/>
          <a:p>
            <a:r>
              <a:rPr lang="en-US" altLang="zh-TW" sz="2300" smtClean="0"/>
              <a:t>Consider the parametric form of a line segment</a:t>
            </a:r>
          </a:p>
          <a:p>
            <a:endParaRPr lang="en-US" altLang="zh-TW" sz="2300" smtClean="0"/>
          </a:p>
          <a:p>
            <a:endParaRPr lang="en-US" altLang="zh-TW" sz="2300" smtClean="0"/>
          </a:p>
          <a:p>
            <a:endParaRPr lang="en-US" altLang="zh-TW" sz="2300" smtClean="0"/>
          </a:p>
          <a:p>
            <a:endParaRPr lang="en-US" altLang="zh-TW" sz="2300" smtClean="0"/>
          </a:p>
          <a:p>
            <a:pPr algn="ctr">
              <a:buFontTx/>
              <a:buNone/>
            </a:pPr>
            <a:endParaRPr lang="en-US" altLang="zh-TW" sz="2400" baseline="-25000" smtClean="0">
              <a:latin typeface="Times New Roman" pitchFamily="18" charset="0"/>
            </a:endParaRPr>
          </a:p>
          <a:p>
            <a:endParaRPr lang="en-US" altLang="zh-TW" sz="2300" smtClean="0"/>
          </a:p>
          <a:p>
            <a:endParaRPr lang="en-US" altLang="zh-TW" sz="2300" smtClean="0"/>
          </a:p>
          <a:p>
            <a:r>
              <a:rPr lang="en-US" altLang="zh-TW" sz="2300" smtClean="0"/>
              <a:t>We can distinguish between the cases by looking at the ordering of the values of </a:t>
            </a:r>
            <a:r>
              <a:rPr lang="en-US" altLang="zh-TW" sz="2300" smtClean="0">
                <a:latin typeface="Symbol" pitchFamily="18" charset="2"/>
              </a:rPr>
              <a:t>a</a:t>
            </a:r>
            <a:r>
              <a:rPr lang="en-US" altLang="zh-TW" sz="2300" smtClean="0"/>
              <a:t> where the line determined by the line segment crosses the lines that determine the window</a:t>
            </a:r>
          </a:p>
        </p:txBody>
      </p:sp>
      <p:sp>
        <p:nvSpPr>
          <p:cNvPr id="26629" name="Text Box 4"/>
          <p:cNvSpPr txBox="1">
            <a:spLocks noChangeArrowheads="1"/>
          </p:cNvSpPr>
          <p:nvPr/>
        </p:nvSpPr>
        <p:spPr bwMode="auto">
          <a:xfrm>
            <a:off x="2209800" y="2257425"/>
            <a:ext cx="406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a:latin typeface="Symbol" pitchFamily="18" charset="2"/>
              </a:rPr>
              <a:t>a</a:t>
            </a:r>
            <a:r>
              <a:rPr lang="en-US" altLang="zh-TW" sz="1800">
                <a:latin typeface="Arial" charset="0"/>
              </a:rPr>
              <a:t>) = (1-</a:t>
            </a:r>
            <a:r>
              <a:rPr lang="en-US" altLang="zh-TW" sz="1800">
                <a:latin typeface="Symbol" pitchFamily="18" charset="2"/>
              </a:rPr>
              <a:t>a</a:t>
            </a:r>
            <a:r>
              <a:rPr lang="en-US" altLang="zh-TW" sz="1800">
                <a:latin typeface="Arial" charset="0"/>
              </a:rPr>
              <a:t>)</a:t>
            </a:r>
            <a:r>
              <a:rPr lang="en-US" altLang="zh-TW" sz="1800" b="1">
                <a:latin typeface="Arial" charset="0"/>
              </a:rPr>
              <a:t>p</a:t>
            </a:r>
            <a:r>
              <a:rPr lang="en-US" altLang="zh-TW" sz="1800" baseline="-25000">
                <a:latin typeface="Arial" charset="0"/>
              </a:rPr>
              <a:t>1</a:t>
            </a:r>
            <a:r>
              <a:rPr lang="en-US" altLang="zh-TW" sz="1800">
                <a:latin typeface="Arial" charset="0"/>
              </a:rPr>
              <a:t>+ </a:t>
            </a:r>
            <a:r>
              <a:rPr lang="en-US" altLang="zh-TW" sz="1800">
                <a:latin typeface="Symbol" pitchFamily="18" charset="2"/>
              </a:rPr>
              <a:t>a</a:t>
            </a:r>
            <a:r>
              <a:rPr lang="en-US" altLang="zh-TW" sz="1800" b="1">
                <a:latin typeface="Arial" charset="0"/>
              </a:rPr>
              <a:t>p</a:t>
            </a:r>
            <a:r>
              <a:rPr lang="en-US" altLang="zh-TW" sz="1800" baseline="-25000">
                <a:latin typeface="Arial" charset="0"/>
              </a:rPr>
              <a:t>2</a:t>
            </a:r>
            <a:r>
              <a:rPr lang="en-US" altLang="zh-TW" sz="1800">
                <a:latin typeface="Arial" charset="0"/>
              </a:rPr>
              <a:t>   1 </a:t>
            </a:r>
            <a:r>
              <a:rPr lang="en-US" altLang="zh-TW" sz="1800">
                <a:latin typeface="Symbol" pitchFamily="18" charset="2"/>
                <a:sym typeface="Symbol" pitchFamily="18" charset="2"/>
              </a:rPr>
              <a:t> </a:t>
            </a:r>
            <a:r>
              <a:rPr lang="en-US" altLang="zh-TW" sz="1800">
                <a:latin typeface="Symbol" pitchFamily="18" charset="2"/>
              </a:rPr>
              <a:t>a </a:t>
            </a:r>
            <a:r>
              <a:rPr lang="en-US" altLang="zh-TW" sz="1800">
                <a:latin typeface="Symbol" pitchFamily="18" charset="2"/>
                <a:sym typeface="Symbol" pitchFamily="18" charset="2"/>
              </a:rPr>
              <a:t></a:t>
            </a:r>
            <a:r>
              <a:rPr lang="en-US" altLang="zh-TW" sz="1800">
                <a:latin typeface="Arial" charset="0"/>
              </a:rPr>
              <a:t> 0</a:t>
            </a:r>
          </a:p>
        </p:txBody>
      </p:sp>
      <p:sp>
        <p:nvSpPr>
          <p:cNvPr id="26630" name="Rectangle 6"/>
          <p:cNvSpPr>
            <a:spLocks noChangeArrowheads="1"/>
          </p:cNvSpPr>
          <p:nvPr/>
        </p:nvSpPr>
        <p:spPr bwMode="auto">
          <a:xfrm>
            <a:off x="3124200" y="2971800"/>
            <a:ext cx="1828800" cy="1295400"/>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algn="ctr" eaLnBrk="1" hangingPunct="1">
              <a:buClrTx/>
              <a:buSzTx/>
              <a:buFontTx/>
              <a:buNone/>
            </a:pPr>
            <a:endParaRPr lang="zh-TW" altLang="zh-TW" sz="1800" baseline="-25000">
              <a:latin typeface="Arial" charset="0"/>
            </a:endParaRPr>
          </a:p>
        </p:txBody>
      </p:sp>
      <p:sp>
        <p:nvSpPr>
          <p:cNvPr id="26631" name="Line 7"/>
          <p:cNvSpPr>
            <a:spLocks noChangeShapeType="1"/>
          </p:cNvSpPr>
          <p:nvPr/>
        </p:nvSpPr>
        <p:spPr bwMode="auto">
          <a:xfrm flipV="1">
            <a:off x="3505200" y="3276600"/>
            <a:ext cx="68580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26632" name="Text Box 8"/>
          <p:cNvSpPr txBox="1">
            <a:spLocks noChangeArrowheads="1"/>
          </p:cNvSpPr>
          <p:nvPr/>
        </p:nvSpPr>
        <p:spPr bwMode="auto">
          <a:xfrm>
            <a:off x="3276600" y="3733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spcBef>
                <a:spcPct val="50000"/>
              </a:spcBef>
              <a:buClrTx/>
              <a:buSzTx/>
              <a:buFontTx/>
              <a:buNone/>
            </a:pPr>
            <a:r>
              <a:rPr lang="en-US" altLang="zh-TW" sz="1800" b="1">
                <a:latin typeface="Arial" charset="0"/>
              </a:rPr>
              <a:t>p</a:t>
            </a:r>
            <a:r>
              <a:rPr lang="en-US" altLang="zh-TW" sz="1800" baseline="-25000">
                <a:latin typeface="Arial" charset="0"/>
              </a:rPr>
              <a:t>1</a:t>
            </a:r>
          </a:p>
        </p:txBody>
      </p:sp>
      <p:sp>
        <p:nvSpPr>
          <p:cNvPr id="26633" name="Text Box 9"/>
          <p:cNvSpPr txBox="1">
            <a:spLocks noChangeArrowheads="1"/>
          </p:cNvSpPr>
          <p:nvPr/>
        </p:nvSpPr>
        <p:spPr bwMode="auto">
          <a:xfrm>
            <a:off x="41148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spcBef>
                <a:spcPct val="50000"/>
              </a:spcBef>
              <a:buClrTx/>
              <a:buSzTx/>
              <a:buFontTx/>
              <a:buNone/>
            </a:pPr>
            <a:r>
              <a:rPr lang="en-US" altLang="zh-TW" sz="1800" b="1">
                <a:latin typeface="Arial" charset="0"/>
              </a:rPr>
              <a:t>p</a:t>
            </a:r>
            <a:r>
              <a:rPr lang="en-US" altLang="zh-TW" sz="1800" baseline="-25000">
                <a:latin typeface="Arial" charset="0"/>
              </a:rPr>
              <a:t>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CFEF14C-61FA-4161-95E7-791A33DF1D11}" type="slidenum">
              <a:rPr lang="es-ES" altLang="zh-TW" sz="1800">
                <a:latin typeface="Arial" charset="0"/>
              </a:rPr>
              <a:pPr lvl="1" eaLnBrk="1" hangingPunct="1">
                <a:spcBef>
                  <a:spcPct val="0"/>
                </a:spcBef>
                <a:buClrTx/>
                <a:buSzTx/>
                <a:buFontTx/>
                <a:buNone/>
              </a:pPr>
              <a:t>2</a:t>
            </a:fld>
            <a:endParaRPr lang="es-ES" altLang="zh-TW" sz="1800">
              <a:latin typeface="Arial" charset="0"/>
            </a:endParaRPr>
          </a:p>
        </p:txBody>
      </p:sp>
      <p:sp>
        <p:nvSpPr>
          <p:cNvPr id="1536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5364"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a:t>
            </a:r>
          </a:p>
        </p:txBody>
      </p:sp>
      <p:sp>
        <p:nvSpPr>
          <p:cNvPr id="922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00E7C5E-5A2D-4CCE-A320-732A7D708112}" type="slidenum">
              <a:rPr lang="es-ES" altLang="zh-TW" sz="1800">
                <a:latin typeface="Arial" charset="0"/>
              </a:rPr>
              <a:pPr lvl="1" eaLnBrk="1" hangingPunct="1">
                <a:spcBef>
                  <a:spcPct val="0"/>
                </a:spcBef>
                <a:buClrTx/>
                <a:buSzTx/>
                <a:buFontTx/>
                <a:buNone/>
              </a:pPr>
              <a:t>20</a:t>
            </a:fld>
            <a:endParaRPr lang="es-ES" altLang="zh-TW" sz="1800">
              <a:latin typeface="Arial" charset="0"/>
            </a:endParaRPr>
          </a:p>
        </p:txBody>
      </p:sp>
      <p:sp>
        <p:nvSpPr>
          <p:cNvPr id="33796" name="Rectangle 2"/>
          <p:cNvSpPr>
            <a:spLocks noGrp="1" noChangeArrowheads="1"/>
          </p:cNvSpPr>
          <p:nvPr>
            <p:ph type="title"/>
          </p:nvPr>
        </p:nvSpPr>
        <p:spPr/>
        <p:txBody>
          <a:bodyPr/>
          <a:lstStyle/>
          <a:p>
            <a:pPr>
              <a:defRPr/>
            </a:pPr>
            <a:r>
              <a:rPr lang="en-US" altLang="zh-TW" dirty="0" smtClean="0"/>
              <a:t>Liang-</a:t>
            </a:r>
            <a:r>
              <a:rPr lang="en-US" altLang="zh-TW" dirty="0" err="1" smtClean="0"/>
              <a:t>Barsky</a:t>
            </a:r>
            <a:r>
              <a:rPr lang="en-US" altLang="zh-TW" dirty="0" smtClean="0"/>
              <a:t> Clipping</a:t>
            </a:r>
          </a:p>
        </p:txBody>
      </p:sp>
      <p:sp>
        <p:nvSpPr>
          <p:cNvPr id="27652" name="Rectangle 3"/>
          <p:cNvSpPr>
            <a:spLocks noGrp="1" noChangeArrowheads="1"/>
          </p:cNvSpPr>
          <p:nvPr>
            <p:ph type="body" idx="1"/>
          </p:nvPr>
        </p:nvSpPr>
        <p:spPr/>
        <p:txBody>
          <a:bodyPr/>
          <a:lstStyle/>
          <a:p>
            <a:r>
              <a:rPr lang="en-US" altLang="zh-TW" smtClean="0"/>
              <a:t>In (a): </a:t>
            </a:r>
            <a:r>
              <a:rPr lang="en-US" altLang="zh-TW" smtClean="0">
                <a:latin typeface="Symbol" pitchFamily="18" charset="2"/>
              </a:rPr>
              <a:t>a</a:t>
            </a:r>
            <a:r>
              <a:rPr lang="en-US" altLang="zh-TW" baseline="-25000" smtClean="0">
                <a:latin typeface="Times New Roman" pitchFamily="18" charset="0"/>
              </a:rPr>
              <a:t>4</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3</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1</a:t>
            </a:r>
          </a:p>
          <a:p>
            <a:pPr lvl="1"/>
            <a:r>
              <a:rPr lang="en-US" altLang="zh-TW" smtClean="0">
                <a:ea typeface="MS PGothic" pitchFamily="34" charset="-128"/>
              </a:rPr>
              <a:t>Intersect right, top, left, bottom: shorten</a:t>
            </a:r>
          </a:p>
          <a:p>
            <a:r>
              <a:rPr lang="en-US" altLang="zh-TW" smtClean="0"/>
              <a:t>In (b): </a:t>
            </a:r>
            <a:r>
              <a:rPr lang="en-US" altLang="zh-TW" smtClean="0">
                <a:latin typeface="Symbol" pitchFamily="18" charset="2"/>
              </a:rPr>
              <a:t>a</a:t>
            </a:r>
            <a:r>
              <a:rPr lang="en-US" altLang="zh-TW" baseline="-25000" smtClean="0">
                <a:latin typeface="Times New Roman" pitchFamily="18" charset="0"/>
              </a:rPr>
              <a:t>4</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3</a:t>
            </a:r>
            <a:r>
              <a:rPr lang="en-US" altLang="zh-TW" smtClean="0">
                <a:latin typeface="Times New Roman" pitchFamily="18" charset="0"/>
              </a:rPr>
              <a:t> &gt; </a:t>
            </a:r>
            <a:r>
              <a:rPr lang="en-US" altLang="zh-TW" smtClean="0">
                <a:latin typeface="Symbol" pitchFamily="18" charset="2"/>
              </a:rPr>
              <a:t>a</a:t>
            </a:r>
            <a:r>
              <a:rPr lang="en-US" altLang="zh-TW" baseline="-25000" smtClean="0">
                <a:latin typeface="Times New Roman" pitchFamily="18" charset="0"/>
              </a:rPr>
              <a:t>1 </a:t>
            </a:r>
          </a:p>
          <a:p>
            <a:pPr lvl="1"/>
            <a:r>
              <a:rPr lang="en-US" altLang="zh-TW" smtClean="0">
                <a:ea typeface="MS PGothic" pitchFamily="34" charset="-128"/>
              </a:rPr>
              <a:t>Intersect right, left, top, bottom: reject</a:t>
            </a:r>
            <a:endParaRPr lang="en-US" altLang="zh-TW" baseline="-25000" smtClean="0">
              <a:ea typeface="MS PGothic" pitchFamily="34" charset="-128"/>
            </a:endParaRPr>
          </a:p>
          <a:p>
            <a:endParaRPr lang="en-US" altLang="zh-TW" smtClean="0"/>
          </a:p>
        </p:txBody>
      </p:sp>
      <p:pic>
        <p:nvPicPr>
          <p:cNvPr id="27653" name="Picture 4" descr="C:\BOOK\OpenGL\Paul Final\jpeg_new\AN08F09.jpg"/>
          <p:cNvPicPr>
            <a:picLocks noChangeAspect="1" noChangeArrowheads="1"/>
          </p:cNvPicPr>
          <p:nvPr/>
        </p:nvPicPr>
        <p:blipFill>
          <a:blip r:embed="rId2">
            <a:extLst>
              <a:ext uri="{28A0092B-C50C-407E-A947-70E740481C1C}">
                <a14:useLocalDpi xmlns:a14="http://schemas.microsoft.com/office/drawing/2010/main" val="0"/>
              </a:ext>
            </a:extLst>
          </a:blip>
          <a:srcRect b="-7669"/>
          <a:stretch>
            <a:fillRect/>
          </a:stretch>
        </p:blipFill>
        <p:spPr bwMode="auto">
          <a:xfrm>
            <a:off x="1600200" y="4038600"/>
            <a:ext cx="541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4B6A09A-4D42-484E-9658-8531916C8CD6}" type="slidenum">
              <a:rPr lang="es-ES" altLang="zh-TW" sz="1800">
                <a:latin typeface="Arial" charset="0"/>
              </a:rPr>
              <a:pPr lvl="1" eaLnBrk="1" hangingPunct="1">
                <a:spcBef>
                  <a:spcPct val="0"/>
                </a:spcBef>
                <a:buClrTx/>
                <a:buSzTx/>
                <a:buFontTx/>
                <a:buNone/>
              </a:pPr>
              <a:t>21</a:t>
            </a:fld>
            <a:endParaRPr lang="es-ES" altLang="zh-TW" sz="1800">
              <a:latin typeface="Arial" charset="0"/>
            </a:endParaRPr>
          </a:p>
        </p:txBody>
      </p:sp>
      <p:sp>
        <p:nvSpPr>
          <p:cNvPr id="34820" name="Rectangle 2"/>
          <p:cNvSpPr>
            <a:spLocks noGrp="1" noChangeArrowheads="1"/>
          </p:cNvSpPr>
          <p:nvPr>
            <p:ph type="title"/>
          </p:nvPr>
        </p:nvSpPr>
        <p:spPr/>
        <p:txBody>
          <a:bodyPr/>
          <a:lstStyle/>
          <a:p>
            <a:pPr>
              <a:defRPr/>
            </a:pPr>
            <a:r>
              <a:rPr lang="en-US" altLang="zh-TW" smtClean="0"/>
              <a:t>Advantages</a:t>
            </a:r>
          </a:p>
        </p:txBody>
      </p:sp>
      <p:sp>
        <p:nvSpPr>
          <p:cNvPr id="28676" name="Rectangle 3"/>
          <p:cNvSpPr>
            <a:spLocks noGrp="1" noChangeArrowheads="1"/>
          </p:cNvSpPr>
          <p:nvPr>
            <p:ph type="body" idx="1"/>
          </p:nvPr>
        </p:nvSpPr>
        <p:spPr/>
        <p:txBody>
          <a:bodyPr/>
          <a:lstStyle/>
          <a:p>
            <a:r>
              <a:rPr lang="en-US" altLang="zh-TW" smtClean="0"/>
              <a:t>Can accept/reject as easily as with Cohen-Sutherland</a:t>
            </a:r>
          </a:p>
          <a:p>
            <a:r>
              <a:rPr lang="en-US" altLang="zh-TW" smtClean="0"/>
              <a:t>Using values of </a:t>
            </a:r>
            <a:r>
              <a:rPr lang="en-US" altLang="zh-TW" smtClean="0">
                <a:latin typeface="Symbol" pitchFamily="18" charset="2"/>
              </a:rPr>
              <a:t>a</a:t>
            </a:r>
            <a:r>
              <a:rPr lang="en-US" altLang="zh-TW" smtClean="0"/>
              <a:t>, we do not have to use algorithm recursively as with C-S</a:t>
            </a:r>
          </a:p>
          <a:p>
            <a:r>
              <a:rPr lang="en-US" altLang="zh-TW" smtClean="0"/>
              <a:t>Extends to 3D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38A8CBD-9544-44DC-A1DE-EB096DDBD702}" type="slidenum">
              <a:rPr lang="es-ES" altLang="zh-TW" sz="1800">
                <a:latin typeface="Arial" charset="0"/>
              </a:rPr>
              <a:pPr lvl="1" eaLnBrk="1" hangingPunct="1">
                <a:spcBef>
                  <a:spcPct val="0"/>
                </a:spcBef>
                <a:buClrTx/>
                <a:buSzTx/>
                <a:buFontTx/>
                <a:buNone/>
              </a:pPr>
              <a:t>22</a:t>
            </a:fld>
            <a:endParaRPr lang="es-ES" altLang="zh-TW" sz="1800">
              <a:latin typeface="Arial" charset="0"/>
            </a:endParaRPr>
          </a:p>
        </p:txBody>
      </p:sp>
      <p:sp>
        <p:nvSpPr>
          <p:cNvPr id="35844" name="Rectangle 2"/>
          <p:cNvSpPr>
            <a:spLocks noGrp="1" noChangeArrowheads="1"/>
          </p:cNvSpPr>
          <p:nvPr>
            <p:ph type="title"/>
          </p:nvPr>
        </p:nvSpPr>
        <p:spPr>
          <a:xfrm>
            <a:off x="1371600" y="228600"/>
            <a:ext cx="6629400" cy="1066800"/>
          </a:xfrm>
        </p:spPr>
        <p:txBody>
          <a:bodyPr>
            <a:normAutofit fontScale="90000"/>
          </a:bodyPr>
          <a:lstStyle/>
          <a:p>
            <a:pPr>
              <a:defRPr/>
            </a:pPr>
            <a:r>
              <a:rPr lang="en-US" altLang="zh-TW" smtClean="0"/>
              <a:t>Clipping and Normalization</a:t>
            </a:r>
          </a:p>
        </p:txBody>
      </p:sp>
      <p:sp>
        <p:nvSpPr>
          <p:cNvPr id="29700" name="Rectangle 3"/>
          <p:cNvSpPr>
            <a:spLocks noGrp="1" noChangeArrowheads="1"/>
          </p:cNvSpPr>
          <p:nvPr>
            <p:ph type="body" idx="1"/>
          </p:nvPr>
        </p:nvSpPr>
        <p:spPr/>
        <p:txBody>
          <a:bodyPr/>
          <a:lstStyle/>
          <a:p>
            <a:r>
              <a:rPr lang="en-US" altLang="zh-TW" smtClean="0"/>
              <a:t>General clipping in 3D requires intersection of line segments against arbitrary plane</a:t>
            </a:r>
          </a:p>
          <a:p>
            <a:r>
              <a:rPr lang="en-US" altLang="zh-TW" smtClean="0"/>
              <a:t>Example: oblique view</a:t>
            </a:r>
          </a:p>
        </p:txBody>
      </p:sp>
      <p:pic>
        <p:nvPicPr>
          <p:cNvPr id="29701" name="Picture 4" descr="C:\BOOK\OpenGL\Paul Final\jpeg_new\AN08F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600"/>
            <a:ext cx="37401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E8F2E91-3B8B-41CA-A7E9-4051B60BDDC5}" type="slidenum">
              <a:rPr lang="es-ES" altLang="zh-TW" sz="1800">
                <a:latin typeface="Arial" charset="0"/>
              </a:rPr>
              <a:pPr lvl="1" eaLnBrk="1" hangingPunct="1">
                <a:spcBef>
                  <a:spcPct val="0"/>
                </a:spcBef>
                <a:buClrTx/>
                <a:buSzTx/>
                <a:buFontTx/>
                <a:buNone/>
              </a:pPr>
              <a:t>23</a:t>
            </a:fld>
            <a:endParaRPr lang="es-ES" altLang="zh-TW" sz="1800">
              <a:latin typeface="Arial" charset="0"/>
            </a:endParaRPr>
          </a:p>
        </p:txBody>
      </p:sp>
      <p:sp>
        <p:nvSpPr>
          <p:cNvPr id="36869" name="Rectangle 2"/>
          <p:cNvSpPr>
            <a:spLocks noGrp="1" noChangeArrowheads="1"/>
          </p:cNvSpPr>
          <p:nvPr>
            <p:ph type="title"/>
          </p:nvPr>
        </p:nvSpPr>
        <p:spPr/>
        <p:txBody>
          <a:bodyPr/>
          <a:lstStyle/>
          <a:p>
            <a:pPr>
              <a:defRPr/>
            </a:pPr>
            <a:r>
              <a:rPr lang="en-US" altLang="zh-TW" smtClean="0"/>
              <a:t>Plane-Line Intersections</a:t>
            </a:r>
          </a:p>
        </p:txBody>
      </p:sp>
      <p:sp>
        <p:nvSpPr>
          <p:cNvPr id="30724" name="Rectangle 3"/>
          <p:cNvSpPr>
            <a:spLocks noGrp="1" noChangeArrowheads="1"/>
          </p:cNvSpPr>
          <p:nvPr>
            <p:ph type="body" idx="1"/>
          </p:nvPr>
        </p:nvSpPr>
        <p:spPr/>
        <p:txBody>
          <a:bodyPr/>
          <a:lstStyle/>
          <a:p>
            <a:endParaRPr lang="zh-TW" altLang="zh-TW" smtClean="0"/>
          </a:p>
        </p:txBody>
      </p:sp>
      <p:pic>
        <p:nvPicPr>
          <p:cNvPr id="30725" name="Picture 4" descr="C:\BOOK\OpenGL\Paul Final\jpeg_new\AN08F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438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6" name="Object 2"/>
          <p:cNvGraphicFramePr>
            <a:graphicFrameLocks noChangeAspect="1"/>
          </p:cNvGraphicFramePr>
          <p:nvPr/>
        </p:nvGraphicFramePr>
        <p:xfrm>
          <a:off x="2590800" y="3886200"/>
          <a:ext cx="2946400" cy="1289050"/>
        </p:xfrm>
        <a:graphic>
          <a:graphicData uri="http://schemas.openxmlformats.org/presentationml/2006/ole">
            <mc:AlternateContent xmlns:mc="http://schemas.openxmlformats.org/markup-compatibility/2006">
              <mc:Choice xmlns:v="urn:schemas-microsoft-com:vml" Requires="v">
                <p:oleObj spid="_x0000_s30729" name="Equation" r:id="rId4" imgW="1015559" imgH="444307" progId="Equation.3">
                  <p:embed/>
                </p:oleObj>
              </mc:Choice>
              <mc:Fallback>
                <p:oleObj name="Equation" r:id="rId4" imgW="1015559"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29464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253D0DE-A662-4221-B797-7BD1581BDB0D}" type="slidenum">
              <a:rPr lang="es-ES" altLang="zh-TW" sz="1800">
                <a:latin typeface="Arial" charset="0"/>
              </a:rPr>
              <a:pPr lvl="1" eaLnBrk="1" hangingPunct="1">
                <a:spcBef>
                  <a:spcPct val="0"/>
                </a:spcBef>
                <a:buClrTx/>
                <a:buSzTx/>
                <a:buFontTx/>
                <a:buNone/>
              </a:pPr>
              <a:t>24</a:t>
            </a:fld>
            <a:endParaRPr lang="es-ES" altLang="zh-TW" sz="1800">
              <a:latin typeface="Arial" charset="0"/>
            </a:endParaRPr>
          </a:p>
        </p:txBody>
      </p:sp>
      <p:sp>
        <p:nvSpPr>
          <p:cNvPr id="37892" name="Rectangle 2"/>
          <p:cNvSpPr>
            <a:spLocks noGrp="1" noChangeArrowheads="1"/>
          </p:cNvSpPr>
          <p:nvPr>
            <p:ph type="title"/>
          </p:nvPr>
        </p:nvSpPr>
        <p:spPr/>
        <p:txBody>
          <a:bodyPr/>
          <a:lstStyle/>
          <a:p>
            <a:pPr>
              <a:defRPr/>
            </a:pPr>
            <a:r>
              <a:rPr lang="en-US" altLang="zh-TW" smtClean="0"/>
              <a:t>Normalized Form</a:t>
            </a:r>
          </a:p>
        </p:txBody>
      </p:sp>
      <p:pic>
        <p:nvPicPr>
          <p:cNvPr id="31748" name="Picture 4" descr="C:\BOOK\OpenGL\Paul Final\jpeg_new\AN08F27.jpg"/>
          <p:cNvPicPr>
            <a:picLocks noChangeAspect="1" noChangeArrowheads="1"/>
          </p:cNvPicPr>
          <p:nvPr/>
        </p:nvPicPr>
        <p:blipFill>
          <a:blip r:embed="rId2">
            <a:extLst>
              <a:ext uri="{28A0092B-C50C-407E-A947-70E740481C1C}">
                <a14:useLocalDpi xmlns:a14="http://schemas.microsoft.com/office/drawing/2010/main" val="0"/>
              </a:ext>
            </a:extLst>
          </a:blip>
          <a:srcRect b="17331"/>
          <a:stretch>
            <a:fillRect/>
          </a:stretch>
        </p:blipFill>
        <p:spPr bwMode="auto">
          <a:xfrm>
            <a:off x="1371600" y="2057400"/>
            <a:ext cx="629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371600" y="3352800"/>
            <a:ext cx="294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before normalization</a:t>
            </a:r>
          </a:p>
        </p:txBody>
      </p:sp>
      <p:sp>
        <p:nvSpPr>
          <p:cNvPr id="31750" name="Text Box 7"/>
          <p:cNvSpPr txBox="1">
            <a:spLocks noChangeArrowheads="1"/>
          </p:cNvSpPr>
          <p:nvPr/>
        </p:nvSpPr>
        <p:spPr bwMode="auto">
          <a:xfrm>
            <a:off x="4800600" y="3352800"/>
            <a:ext cx="269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after normalization</a:t>
            </a:r>
          </a:p>
        </p:txBody>
      </p:sp>
      <p:sp>
        <p:nvSpPr>
          <p:cNvPr id="31751" name="Text Box 8"/>
          <p:cNvSpPr txBox="1">
            <a:spLocks noChangeArrowheads="1"/>
          </p:cNvSpPr>
          <p:nvPr/>
        </p:nvSpPr>
        <p:spPr bwMode="auto">
          <a:xfrm>
            <a:off x="812800" y="4037013"/>
            <a:ext cx="67992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Normalization is part of viewing (pre clipping)</a:t>
            </a:r>
          </a:p>
          <a:p>
            <a:pPr eaLnBrk="1" hangingPunct="1">
              <a:buClrTx/>
              <a:buSzTx/>
              <a:buFontTx/>
              <a:buNone/>
            </a:pPr>
            <a:r>
              <a:rPr lang="en-US" altLang="zh-TW" sz="1800">
                <a:latin typeface="Arial" charset="0"/>
              </a:rPr>
              <a:t>but after normalization, we clip against sides of</a:t>
            </a:r>
          </a:p>
          <a:p>
            <a:pPr eaLnBrk="1" hangingPunct="1">
              <a:buClrTx/>
              <a:buSzTx/>
              <a:buFontTx/>
              <a:buNone/>
            </a:pPr>
            <a:r>
              <a:rPr lang="en-US" altLang="zh-TW" sz="1800">
                <a:latin typeface="Arial" charset="0"/>
              </a:rPr>
              <a:t>right parallelepiped</a:t>
            </a:r>
          </a:p>
          <a:p>
            <a:pPr eaLnBrk="1" hangingPunct="1">
              <a:buClrTx/>
              <a:buSzTx/>
              <a:buFontTx/>
              <a:buNone/>
            </a:pPr>
            <a:endParaRPr lang="en-US" altLang="zh-TW" sz="1800">
              <a:latin typeface="Arial" charset="0"/>
            </a:endParaRPr>
          </a:p>
          <a:p>
            <a:pPr eaLnBrk="1" hangingPunct="1">
              <a:buClrTx/>
              <a:buSzTx/>
              <a:buFontTx/>
              <a:buNone/>
            </a:pPr>
            <a:r>
              <a:rPr lang="en-US" altLang="zh-TW" sz="1800">
                <a:latin typeface="Arial" charset="0"/>
              </a:rPr>
              <a:t>Typical intersection calculation now requires only</a:t>
            </a:r>
          </a:p>
          <a:p>
            <a:pPr eaLnBrk="1" hangingPunct="1">
              <a:buClrTx/>
              <a:buSzTx/>
              <a:buFontTx/>
              <a:buNone/>
            </a:pPr>
            <a:r>
              <a:rPr lang="en-US" altLang="zh-TW" sz="1800">
                <a:latin typeface="Arial" charset="0"/>
              </a:rPr>
              <a:t>a floating point subtraction, e.g. is x &gt; x</a:t>
            </a:r>
            <a:r>
              <a:rPr lang="en-US" altLang="zh-TW" sz="1800" baseline="-25000">
                <a:latin typeface="Arial" charset="0"/>
              </a:rPr>
              <a:t>max</a:t>
            </a:r>
            <a:r>
              <a:rPr lang="en-US" altLang="zh-TW" sz="1800">
                <a:latin typeface="Arial" charset="0"/>
              </a:rPr>
              <a:t> ?</a:t>
            </a:r>
          </a:p>
        </p:txBody>
      </p:sp>
      <p:sp>
        <p:nvSpPr>
          <p:cNvPr id="31752" name="Text Box 9"/>
          <p:cNvSpPr txBox="1">
            <a:spLocks noChangeArrowheads="1"/>
          </p:cNvSpPr>
          <p:nvPr/>
        </p:nvSpPr>
        <p:spPr bwMode="auto">
          <a:xfrm>
            <a:off x="3505200" y="1600200"/>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top view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II</a:t>
            </a:r>
          </a:p>
        </p:txBody>
      </p:sp>
      <p:sp>
        <p:nvSpPr>
          <p:cNvPr id="3277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15F7EDC-E5A2-4A5B-8ECA-01D8C585594B}" type="slidenum">
              <a:rPr lang="es-ES" altLang="zh-TW" sz="1800">
                <a:latin typeface="Arial" charset="0"/>
              </a:rPr>
              <a:pPr lvl="1" eaLnBrk="1" hangingPunct="1">
                <a:spcBef>
                  <a:spcPct val="0"/>
                </a:spcBef>
                <a:buClrTx/>
                <a:buSzTx/>
                <a:buFontTx/>
                <a:buNone/>
              </a:pPr>
              <a:t>26</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33796" name="Rectangle 3"/>
          <p:cNvSpPr>
            <a:spLocks noGrp="1" noChangeArrowheads="1"/>
          </p:cNvSpPr>
          <p:nvPr>
            <p:ph type="body" idx="1"/>
          </p:nvPr>
        </p:nvSpPr>
        <p:spPr/>
        <p:txBody>
          <a:bodyPr/>
          <a:lstStyle/>
          <a:p>
            <a:r>
              <a:rPr lang="en-US" altLang="zh-TW" smtClean="0"/>
              <a:t>Introduce clipping algorithms for polygons</a:t>
            </a:r>
          </a:p>
          <a:p>
            <a:r>
              <a:rPr lang="en-US" altLang="zh-TW" smtClean="0"/>
              <a:t>Survey hidden-surface algorithms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0E5BFC9-7C64-45DA-BCFA-4FA031D97CB9}" type="slidenum">
              <a:rPr lang="es-ES" altLang="zh-TW" sz="1800">
                <a:latin typeface="Arial" charset="0"/>
              </a:rPr>
              <a:pPr lvl="1" eaLnBrk="1" hangingPunct="1">
                <a:spcBef>
                  <a:spcPct val="0"/>
                </a:spcBef>
                <a:buClrTx/>
                <a:buSzTx/>
                <a:buFontTx/>
                <a:buNone/>
              </a:pPr>
              <a:t>27</a:t>
            </a:fld>
            <a:endParaRPr lang="es-ES" altLang="zh-TW" sz="1800">
              <a:latin typeface="Arial" charset="0"/>
            </a:endParaRPr>
          </a:p>
        </p:txBody>
      </p:sp>
      <p:sp>
        <p:nvSpPr>
          <p:cNvPr id="17412" name="Rectangle 2"/>
          <p:cNvSpPr>
            <a:spLocks noGrp="1" noChangeArrowheads="1"/>
          </p:cNvSpPr>
          <p:nvPr>
            <p:ph type="title"/>
          </p:nvPr>
        </p:nvSpPr>
        <p:spPr/>
        <p:txBody>
          <a:bodyPr/>
          <a:lstStyle/>
          <a:p>
            <a:pPr>
              <a:defRPr/>
            </a:pPr>
            <a:r>
              <a:rPr lang="en-US" altLang="zh-TW" smtClean="0"/>
              <a:t>Polygon Clipping</a:t>
            </a:r>
          </a:p>
        </p:txBody>
      </p:sp>
      <p:sp>
        <p:nvSpPr>
          <p:cNvPr id="34820" name="Rectangle 3"/>
          <p:cNvSpPr>
            <a:spLocks noGrp="1" noChangeArrowheads="1"/>
          </p:cNvSpPr>
          <p:nvPr>
            <p:ph type="body" idx="1"/>
          </p:nvPr>
        </p:nvSpPr>
        <p:spPr/>
        <p:txBody>
          <a:bodyPr/>
          <a:lstStyle/>
          <a:p>
            <a:r>
              <a:rPr lang="en-US" altLang="zh-TW" smtClean="0"/>
              <a:t>Not as simple as line segment clipping</a:t>
            </a:r>
          </a:p>
          <a:p>
            <a:pPr lvl="1"/>
            <a:r>
              <a:rPr lang="en-US" altLang="zh-TW" smtClean="0">
                <a:ea typeface="MS PGothic" pitchFamily="34" charset="-128"/>
              </a:rPr>
              <a:t>Clipping a line segment yields at most one line segment</a:t>
            </a:r>
          </a:p>
          <a:p>
            <a:pPr lvl="1"/>
            <a:r>
              <a:rPr lang="en-US" altLang="zh-TW" smtClean="0">
                <a:ea typeface="MS PGothic" pitchFamily="34" charset="-128"/>
              </a:rPr>
              <a:t>Clipping a polygon can yield multiple polygons</a:t>
            </a:r>
          </a:p>
          <a:p>
            <a:pPr lvl="1"/>
            <a:endParaRPr lang="en-US" altLang="zh-TW" smtClean="0">
              <a:ea typeface="MS PGothic" pitchFamily="34" charset="-128"/>
            </a:endParaRPr>
          </a:p>
          <a:p>
            <a:pPr lvl="1"/>
            <a:endParaRPr lang="en-US" altLang="zh-TW" smtClean="0">
              <a:ea typeface="MS PGothic" pitchFamily="34" charset="-128"/>
            </a:endParaRPr>
          </a:p>
          <a:p>
            <a:pPr lvl="1"/>
            <a:endParaRPr lang="en-US" altLang="zh-TW" smtClean="0">
              <a:ea typeface="MS PGothic" pitchFamily="34" charset="-128"/>
            </a:endParaRPr>
          </a:p>
          <a:p>
            <a:r>
              <a:rPr lang="en-US" altLang="zh-TW" smtClean="0"/>
              <a:t>However, clipping a convex polygon can yield at most one other polygon</a:t>
            </a:r>
          </a:p>
        </p:txBody>
      </p:sp>
      <p:pic>
        <p:nvPicPr>
          <p:cNvPr id="34821" name="Picture 4" descr="C:\BOOK\OpenGL\Paul Final\jpeg_new\AN08F11A.jpg"/>
          <p:cNvPicPr>
            <a:picLocks noChangeAspect="1" noChangeArrowheads="1"/>
          </p:cNvPicPr>
          <p:nvPr/>
        </p:nvPicPr>
        <p:blipFill>
          <a:blip r:embed="rId2">
            <a:extLst>
              <a:ext uri="{28A0092B-C50C-407E-A947-70E740481C1C}">
                <a14:useLocalDpi xmlns:a14="http://schemas.microsoft.com/office/drawing/2010/main" val="0"/>
              </a:ext>
            </a:extLst>
          </a:blip>
          <a:srcRect b="20987"/>
          <a:stretch>
            <a:fillRect/>
          </a:stretch>
        </p:blipFill>
        <p:spPr bwMode="auto">
          <a:xfrm>
            <a:off x="2286000" y="4071938"/>
            <a:ext cx="1400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BOOK\OpenGL\Paul Final\jpeg_new\AN08F11B.jpg"/>
          <p:cNvPicPr>
            <a:picLocks noChangeAspect="1" noChangeArrowheads="1"/>
          </p:cNvPicPr>
          <p:nvPr/>
        </p:nvPicPr>
        <p:blipFill>
          <a:blip r:embed="rId3">
            <a:extLst>
              <a:ext uri="{28A0092B-C50C-407E-A947-70E740481C1C}">
                <a14:useLocalDpi xmlns:a14="http://schemas.microsoft.com/office/drawing/2010/main" val="0"/>
              </a:ext>
            </a:extLst>
          </a:blip>
          <a:srcRect b="20705"/>
          <a:stretch>
            <a:fillRect/>
          </a:stretch>
        </p:blipFill>
        <p:spPr bwMode="auto">
          <a:xfrm>
            <a:off x="5357813" y="4143375"/>
            <a:ext cx="1152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F6F2DC6-0A5C-45AA-B266-FA4A070165AF}" type="slidenum">
              <a:rPr lang="es-ES" altLang="zh-TW" sz="1800">
                <a:latin typeface="Arial" charset="0"/>
              </a:rPr>
              <a:pPr lvl="1" eaLnBrk="1" hangingPunct="1">
                <a:spcBef>
                  <a:spcPct val="0"/>
                </a:spcBef>
                <a:buClrTx/>
                <a:buSzTx/>
                <a:buFontTx/>
                <a:buNone/>
              </a:pPr>
              <a:t>28</a:t>
            </a:fld>
            <a:endParaRPr lang="es-ES" altLang="zh-TW" sz="1800">
              <a:latin typeface="Arial" charset="0"/>
            </a:endParaRPr>
          </a:p>
        </p:txBody>
      </p:sp>
      <p:sp>
        <p:nvSpPr>
          <p:cNvPr id="18436" name="Rectangle 2"/>
          <p:cNvSpPr>
            <a:spLocks noGrp="1" noChangeArrowheads="1"/>
          </p:cNvSpPr>
          <p:nvPr>
            <p:ph type="title"/>
          </p:nvPr>
        </p:nvSpPr>
        <p:spPr>
          <a:xfrm>
            <a:off x="1371600" y="228600"/>
            <a:ext cx="7010400" cy="1066800"/>
          </a:xfrm>
        </p:spPr>
        <p:txBody>
          <a:bodyPr/>
          <a:lstStyle/>
          <a:p>
            <a:pPr>
              <a:defRPr/>
            </a:pPr>
            <a:r>
              <a:rPr lang="en-US" altLang="zh-TW" smtClean="0"/>
              <a:t>Tessellation and Convexity</a:t>
            </a:r>
          </a:p>
        </p:txBody>
      </p:sp>
      <p:sp>
        <p:nvSpPr>
          <p:cNvPr id="35844" name="Rectangle 3"/>
          <p:cNvSpPr>
            <a:spLocks noGrp="1" noChangeArrowheads="1"/>
          </p:cNvSpPr>
          <p:nvPr>
            <p:ph type="body" idx="1"/>
          </p:nvPr>
        </p:nvSpPr>
        <p:spPr/>
        <p:txBody>
          <a:bodyPr/>
          <a:lstStyle/>
          <a:p>
            <a:r>
              <a:rPr lang="en-US" altLang="zh-TW" sz="2700" smtClean="0"/>
              <a:t>One strategy is to replace nonconvex (</a:t>
            </a:r>
            <a:r>
              <a:rPr lang="en-US" altLang="zh-TW" sz="2700" i="1" smtClean="0"/>
              <a:t>concave</a:t>
            </a:r>
            <a:r>
              <a:rPr lang="en-US" altLang="zh-TW" sz="2700" smtClean="0"/>
              <a:t>) polygons with a set of triangular polygons (a </a:t>
            </a:r>
            <a:r>
              <a:rPr lang="en-US" altLang="zh-TW" sz="2700" i="1" smtClean="0"/>
              <a:t>tessellation</a:t>
            </a:r>
            <a:r>
              <a:rPr lang="en-US" altLang="zh-TW" sz="2700" smtClean="0"/>
              <a:t>)</a:t>
            </a:r>
          </a:p>
          <a:p>
            <a:r>
              <a:rPr lang="en-US" altLang="zh-TW" sz="2700" smtClean="0"/>
              <a:t>Also makes fill easier</a:t>
            </a:r>
          </a:p>
          <a:p>
            <a:r>
              <a:rPr lang="en-US" altLang="zh-TW" sz="2700" smtClean="0"/>
              <a:t>Tessellation code in GLU library</a:t>
            </a:r>
          </a:p>
        </p:txBody>
      </p:sp>
      <p:pic>
        <p:nvPicPr>
          <p:cNvPr id="35845" name="Picture 4" descr="C:\BOOK\OpenGL\Paul Final\jpeg_new\AN08F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14800"/>
            <a:ext cx="57372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5BB201A-3900-4F20-9337-AF0AE2203CF3}" type="slidenum">
              <a:rPr lang="es-ES" altLang="zh-TW" sz="1800">
                <a:latin typeface="Arial" charset="0"/>
              </a:rPr>
              <a:pPr lvl="1" eaLnBrk="1" hangingPunct="1">
                <a:spcBef>
                  <a:spcPct val="0"/>
                </a:spcBef>
                <a:buClrTx/>
                <a:buSzTx/>
                <a:buFontTx/>
                <a:buNone/>
              </a:pPr>
              <a:t>29</a:t>
            </a:fld>
            <a:endParaRPr lang="es-ES" altLang="zh-TW" sz="1800">
              <a:latin typeface="Arial" charset="0"/>
            </a:endParaRPr>
          </a:p>
        </p:txBody>
      </p:sp>
      <p:sp>
        <p:nvSpPr>
          <p:cNvPr id="19460" name="Rectangle 2"/>
          <p:cNvSpPr>
            <a:spLocks noGrp="1" noChangeArrowheads="1"/>
          </p:cNvSpPr>
          <p:nvPr>
            <p:ph type="title"/>
          </p:nvPr>
        </p:nvSpPr>
        <p:spPr/>
        <p:txBody>
          <a:bodyPr/>
          <a:lstStyle/>
          <a:p>
            <a:pPr>
              <a:defRPr/>
            </a:pPr>
            <a:r>
              <a:rPr lang="en-US" altLang="zh-TW" smtClean="0"/>
              <a:t>Clipping as a Black Box</a:t>
            </a:r>
          </a:p>
        </p:txBody>
      </p:sp>
      <p:sp>
        <p:nvSpPr>
          <p:cNvPr id="36868" name="Rectangle 3"/>
          <p:cNvSpPr>
            <a:spLocks noGrp="1" noChangeArrowheads="1"/>
          </p:cNvSpPr>
          <p:nvPr>
            <p:ph type="body" idx="1"/>
          </p:nvPr>
        </p:nvSpPr>
        <p:spPr/>
        <p:txBody>
          <a:bodyPr/>
          <a:lstStyle/>
          <a:p>
            <a:r>
              <a:rPr lang="en-US" altLang="zh-TW" smtClean="0"/>
              <a:t>Can consider line segment clipping as a process that takes in two vertices and produces either no vertices or the vertices of a clipped line segment</a:t>
            </a:r>
          </a:p>
        </p:txBody>
      </p:sp>
      <p:pic>
        <p:nvPicPr>
          <p:cNvPr id="36869" name="Picture 4" descr="C:\BOOK\OpenGL\Paul Final\jpeg_new\AN08F15.jpg"/>
          <p:cNvPicPr>
            <a:picLocks noChangeAspect="1" noChangeArrowheads="1"/>
          </p:cNvPicPr>
          <p:nvPr/>
        </p:nvPicPr>
        <p:blipFill>
          <a:blip r:embed="rId2">
            <a:extLst>
              <a:ext uri="{28A0092B-C50C-407E-A947-70E740481C1C}">
                <a14:useLocalDpi xmlns:a14="http://schemas.microsoft.com/office/drawing/2010/main" val="0"/>
              </a:ext>
            </a:extLst>
          </a:blip>
          <a:srcRect b="10736"/>
          <a:stretch>
            <a:fillRect/>
          </a:stretch>
        </p:blipFill>
        <p:spPr bwMode="auto">
          <a:xfrm>
            <a:off x="914400" y="3810000"/>
            <a:ext cx="731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B814378-C5C7-4E86-ADFB-6D9763116388}" type="slidenum">
              <a:rPr lang="es-ES" altLang="zh-TW" sz="1800">
                <a:latin typeface="Arial" charset="0"/>
              </a:rPr>
              <a:pPr lvl="1" eaLnBrk="1" hangingPunct="1">
                <a:spcBef>
                  <a:spcPct val="0"/>
                </a:spcBef>
                <a:buClrTx/>
                <a:buSzTx/>
                <a:buFontTx/>
                <a:buNone/>
              </a:pPr>
              <a:t>3</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10244" name="Rectangle 3"/>
          <p:cNvSpPr>
            <a:spLocks noGrp="1" noChangeArrowheads="1"/>
          </p:cNvSpPr>
          <p:nvPr>
            <p:ph type="body" idx="1"/>
          </p:nvPr>
        </p:nvSpPr>
        <p:spPr/>
        <p:txBody>
          <a:bodyPr/>
          <a:lstStyle/>
          <a:p>
            <a:r>
              <a:rPr lang="en-US" altLang="zh-TW" smtClean="0"/>
              <a:t>Introduce basic implementation strategies</a:t>
            </a:r>
          </a:p>
          <a:p>
            <a:r>
              <a:rPr lang="en-US" altLang="zh-TW" smtClean="0"/>
              <a:t>Clipping </a:t>
            </a:r>
          </a:p>
          <a:p>
            <a:r>
              <a:rPr lang="en-US" altLang="zh-TW" smtClean="0"/>
              <a:t>Scan conversion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455B5BA-3CCE-4AF7-BEFB-F494DEF24E33}" type="slidenum">
              <a:rPr lang="es-ES" altLang="zh-TW" sz="1800">
                <a:latin typeface="Arial" charset="0"/>
              </a:rPr>
              <a:pPr lvl="1" eaLnBrk="1" hangingPunct="1">
                <a:spcBef>
                  <a:spcPct val="0"/>
                </a:spcBef>
                <a:buClrTx/>
                <a:buSzTx/>
                <a:buFontTx/>
                <a:buNone/>
              </a:pPr>
              <a:t>30</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a:xfrm>
            <a:off x="1600200" y="228600"/>
            <a:ext cx="6781800" cy="1066800"/>
          </a:xfrm>
        </p:spPr>
        <p:txBody>
          <a:bodyPr>
            <a:normAutofit fontScale="90000"/>
          </a:bodyPr>
          <a:lstStyle/>
          <a:p>
            <a:pPr>
              <a:defRPr/>
            </a:pPr>
            <a:r>
              <a:rPr lang="en-US" altLang="zh-TW" smtClean="0"/>
              <a:t>Pipeline Clipping of Line Segments</a:t>
            </a:r>
          </a:p>
        </p:txBody>
      </p:sp>
      <p:sp>
        <p:nvSpPr>
          <p:cNvPr id="37893" name="Rectangle 3"/>
          <p:cNvSpPr>
            <a:spLocks noGrp="1" noChangeArrowheads="1"/>
          </p:cNvSpPr>
          <p:nvPr>
            <p:ph type="body" idx="1"/>
          </p:nvPr>
        </p:nvSpPr>
        <p:spPr/>
        <p:txBody>
          <a:bodyPr/>
          <a:lstStyle/>
          <a:p>
            <a:r>
              <a:rPr lang="en-US" altLang="zh-TW" smtClean="0"/>
              <a:t>Clipping against each side of window is independent of other sides</a:t>
            </a:r>
          </a:p>
          <a:p>
            <a:pPr lvl="1"/>
            <a:r>
              <a:rPr lang="en-US" altLang="zh-TW" smtClean="0">
                <a:ea typeface="MS PGothic" pitchFamily="34" charset="-128"/>
              </a:rPr>
              <a:t>Can use four independent clippers in a pipeline</a:t>
            </a:r>
          </a:p>
        </p:txBody>
      </p:sp>
      <p:pic>
        <p:nvPicPr>
          <p:cNvPr id="37894" name="Picture 4" descr="C:\BOOK\OpenGL\Paul Final\jpeg_new\AN08F17.jpg"/>
          <p:cNvPicPr>
            <a:picLocks noChangeAspect="1" noChangeArrowheads="1"/>
          </p:cNvPicPr>
          <p:nvPr/>
        </p:nvPicPr>
        <p:blipFill>
          <a:blip r:embed="rId2">
            <a:extLst>
              <a:ext uri="{28A0092B-C50C-407E-A947-70E740481C1C}">
                <a14:useLocalDpi xmlns:a14="http://schemas.microsoft.com/office/drawing/2010/main" val="0"/>
              </a:ext>
            </a:extLst>
          </a:blip>
          <a:srcRect l="12689" r="23866" b="45038"/>
          <a:stretch>
            <a:fillRect/>
          </a:stretch>
        </p:blipFill>
        <p:spPr bwMode="auto">
          <a:xfrm>
            <a:off x="2643188" y="3500438"/>
            <a:ext cx="34290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C:\BOOK\OpenGL\Paul Final\jpeg_new\AN08F17.jpg"/>
          <p:cNvPicPr>
            <a:picLocks noChangeAspect="1" noChangeArrowheads="1"/>
          </p:cNvPicPr>
          <p:nvPr/>
        </p:nvPicPr>
        <p:blipFill>
          <a:blip r:embed="rId3">
            <a:extLst>
              <a:ext uri="{28A0092B-C50C-407E-A947-70E740481C1C}">
                <a14:useLocalDpi xmlns:a14="http://schemas.microsoft.com/office/drawing/2010/main" val="0"/>
              </a:ext>
            </a:extLst>
          </a:blip>
          <a:srcRect t="61069" b="5344"/>
          <a:stretch>
            <a:fillRect/>
          </a:stretch>
        </p:blipFill>
        <p:spPr bwMode="auto">
          <a:xfrm>
            <a:off x="1619250" y="5214938"/>
            <a:ext cx="59436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5FD89A6-3474-4319-A9C2-691F721F2E57}" type="slidenum">
              <a:rPr lang="es-ES" altLang="zh-TW" sz="1800">
                <a:latin typeface="Arial" charset="0"/>
              </a:rPr>
              <a:pPr lvl="1" eaLnBrk="1" hangingPunct="1">
                <a:spcBef>
                  <a:spcPct val="0"/>
                </a:spcBef>
                <a:buClrTx/>
                <a:buSzTx/>
                <a:buFontTx/>
                <a:buNone/>
              </a:pPr>
              <a:t>31</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a:xfrm>
            <a:off x="1371600" y="228600"/>
            <a:ext cx="7239000" cy="1066800"/>
          </a:xfrm>
        </p:spPr>
        <p:txBody>
          <a:bodyPr>
            <a:normAutofit fontScale="90000"/>
          </a:bodyPr>
          <a:lstStyle/>
          <a:p>
            <a:pPr>
              <a:defRPr/>
            </a:pPr>
            <a:r>
              <a:rPr lang="en-US" altLang="zh-TW" smtClean="0"/>
              <a:t>Pipeline Clipping of Polygons</a:t>
            </a:r>
          </a:p>
        </p:txBody>
      </p:sp>
      <p:sp>
        <p:nvSpPr>
          <p:cNvPr id="38917" name="Rectangle 3"/>
          <p:cNvSpPr>
            <a:spLocks noGrp="1" noChangeArrowheads="1"/>
          </p:cNvSpPr>
          <p:nvPr>
            <p:ph type="body" idx="1"/>
          </p:nvPr>
        </p:nvSpPr>
        <p:spPr>
          <a:xfrm>
            <a:off x="457200" y="1600200"/>
            <a:ext cx="8382000" cy="4724400"/>
          </a:xfrm>
        </p:spPr>
        <p:txBody>
          <a:bodyPr/>
          <a:lstStyle/>
          <a:p>
            <a:endParaRPr lang="en-US" altLang="zh-TW" smtClean="0"/>
          </a:p>
          <a:p>
            <a:endParaRPr lang="en-US" altLang="zh-TW" smtClean="0"/>
          </a:p>
          <a:p>
            <a:endParaRPr lang="en-US" altLang="zh-TW" smtClean="0"/>
          </a:p>
          <a:p>
            <a:endParaRPr lang="en-US" altLang="zh-TW" smtClean="0"/>
          </a:p>
          <a:p>
            <a:r>
              <a:rPr lang="en-US" altLang="zh-TW" sz="2700" smtClean="0"/>
              <a:t>Three dimensions: add front and back clippers</a:t>
            </a:r>
          </a:p>
          <a:p>
            <a:r>
              <a:rPr lang="en-US" altLang="zh-TW" sz="2700" smtClean="0"/>
              <a:t>Strategy used in SGI Geometry Engine</a:t>
            </a:r>
          </a:p>
          <a:p>
            <a:r>
              <a:rPr lang="en-US" altLang="zh-TW" sz="2700" smtClean="0"/>
              <a:t>Small increase in latency</a:t>
            </a:r>
          </a:p>
        </p:txBody>
      </p:sp>
      <p:pic>
        <p:nvPicPr>
          <p:cNvPr id="38918" name="Picture 4" descr="C:\BOOK\OpenGL\Paul Final\jpeg_new\AN08F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9134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ACC1B86-C4CE-4A7F-8549-F5F710C179D5}" type="slidenum">
              <a:rPr lang="es-ES" altLang="zh-TW" sz="1800">
                <a:latin typeface="Arial" charset="0"/>
              </a:rPr>
              <a:pPr lvl="1" eaLnBrk="1" hangingPunct="1">
                <a:spcBef>
                  <a:spcPct val="0"/>
                </a:spcBef>
                <a:buClrTx/>
                <a:buSzTx/>
                <a:buFontTx/>
                <a:buNone/>
              </a:pPr>
              <a:t>32</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Bounding Boxes</a:t>
            </a:r>
          </a:p>
        </p:txBody>
      </p:sp>
      <p:sp>
        <p:nvSpPr>
          <p:cNvPr id="39941" name="Rectangle 3"/>
          <p:cNvSpPr>
            <a:spLocks noGrp="1" noChangeArrowheads="1"/>
          </p:cNvSpPr>
          <p:nvPr>
            <p:ph type="body" idx="1"/>
          </p:nvPr>
        </p:nvSpPr>
        <p:spPr/>
        <p:txBody>
          <a:bodyPr/>
          <a:lstStyle/>
          <a:p>
            <a:r>
              <a:rPr lang="en-US" altLang="zh-TW" sz="2700" smtClean="0"/>
              <a:t>Rather than doing clipping on a complex polygon, we can use an </a:t>
            </a:r>
            <a:r>
              <a:rPr lang="en-US" altLang="zh-TW" sz="2700" i="1" smtClean="0"/>
              <a:t>axis-aligned bounding box</a:t>
            </a:r>
            <a:r>
              <a:rPr lang="en-US" altLang="zh-TW" sz="2700" smtClean="0"/>
              <a:t> or </a:t>
            </a:r>
            <a:r>
              <a:rPr lang="en-US" altLang="zh-TW" sz="2700" i="1" smtClean="0"/>
              <a:t>extent</a:t>
            </a:r>
          </a:p>
          <a:p>
            <a:pPr lvl="1"/>
            <a:r>
              <a:rPr lang="en-US" altLang="zh-TW" smtClean="0">
                <a:ea typeface="MS PGothic" pitchFamily="34" charset="-128"/>
              </a:rPr>
              <a:t>Smallest rectangle aligned with axes that encloses the polygon</a:t>
            </a:r>
          </a:p>
          <a:p>
            <a:pPr lvl="1"/>
            <a:r>
              <a:rPr lang="en-US" altLang="zh-TW" smtClean="0">
                <a:ea typeface="MS PGothic" pitchFamily="34" charset="-128"/>
              </a:rPr>
              <a:t>Simple to compute: max and min of x and y</a:t>
            </a:r>
          </a:p>
        </p:txBody>
      </p:sp>
      <p:pic>
        <p:nvPicPr>
          <p:cNvPr id="39942" name="Picture 4" descr="C:\BOOK\OpenGL\Paul Final\jpeg_new\AN08F19.jpg"/>
          <p:cNvPicPr>
            <a:picLocks noChangeAspect="1" noChangeArrowheads="1"/>
          </p:cNvPicPr>
          <p:nvPr/>
        </p:nvPicPr>
        <p:blipFill>
          <a:blip r:embed="rId2">
            <a:extLst>
              <a:ext uri="{28A0092B-C50C-407E-A947-70E740481C1C}">
                <a14:useLocalDpi xmlns:a14="http://schemas.microsoft.com/office/drawing/2010/main" val="0"/>
              </a:ext>
            </a:extLst>
          </a:blip>
          <a:srcRect l="46715" r="21169" b="64757"/>
          <a:stretch>
            <a:fillRect/>
          </a:stretch>
        </p:blipFill>
        <p:spPr bwMode="auto">
          <a:xfrm>
            <a:off x="2133600" y="4343400"/>
            <a:ext cx="3657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0A73926-5F61-4766-A0C6-4E2198C2F633}" type="slidenum">
              <a:rPr lang="es-ES" altLang="zh-TW" sz="1800">
                <a:latin typeface="Arial" charset="0"/>
              </a:rPr>
              <a:pPr lvl="1" eaLnBrk="1" hangingPunct="1">
                <a:spcBef>
                  <a:spcPct val="0"/>
                </a:spcBef>
                <a:buClrTx/>
                <a:buSzTx/>
                <a:buFontTx/>
                <a:buNone/>
              </a:pPr>
              <a:t>33</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Bounding boxes</a:t>
            </a:r>
          </a:p>
        </p:txBody>
      </p:sp>
      <p:sp>
        <p:nvSpPr>
          <p:cNvPr id="40965" name="Rectangle 3"/>
          <p:cNvSpPr>
            <a:spLocks noGrp="1" noChangeArrowheads="1"/>
          </p:cNvSpPr>
          <p:nvPr>
            <p:ph type="body" idx="1"/>
          </p:nvPr>
        </p:nvSpPr>
        <p:spPr/>
        <p:txBody>
          <a:bodyPr/>
          <a:lstStyle/>
          <a:p>
            <a:pPr>
              <a:buFontTx/>
              <a:buNone/>
            </a:pPr>
            <a:r>
              <a:rPr lang="en-US" altLang="zh-TW" smtClean="0"/>
              <a:t>Can usually determine accept/reject based only on bounding box</a:t>
            </a:r>
          </a:p>
        </p:txBody>
      </p:sp>
      <p:pic>
        <p:nvPicPr>
          <p:cNvPr id="40966" name="Picture 5" descr="C:\BOOK\OpenGL\Paul Final\jpeg_new\AN08F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0"/>
            <a:ext cx="26876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Line 6"/>
          <p:cNvSpPr>
            <a:spLocks noChangeShapeType="1"/>
          </p:cNvSpPr>
          <p:nvPr/>
        </p:nvSpPr>
        <p:spPr bwMode="auto">
          <a:xfrm flipH="1">
            <a:off x="4495800" y="3276600"/>
            <a:ext cx="1143000" cy="152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68" name="Line 7"/>
          <p:cNvSpPr>
            <a:spLocks noChangeShapeType="1"/>
          </p:cNvSpPr>
          <p:nvPr/>
        </p:nvSpPr>
        <p:spPr bwMode="auto">
          <a:xfrm>
            <a:off x="1524000" y="4038600"/>
            <a:ext cx="15240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69" name="Line 8"/>
          <p:cNvSpPr>
            <a:spLocks noChangeShapeType="1"/>
          </p:cNvSpPr>
          <p:nvPr/>
        </p:nvSpPr>
        <p:spPr bwMode="auto">
          <a:xfrm flipH="1">
            <a:off x="5638800" y="4572000"/>
            <a:ext cx="7620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0970" name="Text Box 9"/>
          <p:cNvSpPr txBox="1">
            <a:spLocks noChangeArrowheads="1"/>
          </p:cNvSpPr>
          <p:nvPr/>
        </p:nvSpPr>
        <p:spPr bwMode="auto">
          <a:xfrm>
            <a:off x="5715000" y="2971800"/>
            <a:ext cx="85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reject</a:t>
            </a:r>
          </a:p>
        </p:txBody>
      </p:sp>
      <p:sp>
        <p:nvSpPr>
          <p:cNvPr id="40971" name="Text Box 10"/>
          <p:cNvSpPr txBox="1">
            <a:spLocks noChangeArrowheads="1"/>
          </p:cNvSpPr>
          <p:nvPr/>
        </p:nvSpPr>
        <p:spPr bwMode="auto">
          <a:xfrm>
            <a:off x="1066800" y="3581400"/>
            <a:ext cx="96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accept</a:t>
            </a:r>
          </a:p>
        </p:txBody>
      </p:sp>
      <p:sp>
        <p:nvSpPr>
          <p:cNvPr id="40972" name="Text Box 11"/>
          <p:cNvSpPr txBox="1">
            <a:spLocks noChangeArrowheads="1"/>
          </p:cNvSpPr>
          <p:nvPr/>
        </p:nvSpPr>
        <p:spPr bwMode="auto">
          <a:xfrm>
            <a:off x="6172200" y="4038600"/>
            <a:ext cx="2203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requires detailed</a:t>
            </a:r>
          </a:p>
          <a:p>
            <a:pPr eaLnBrk="1" hangingPunct="1">
              <a:buClrTx/>
              <a:buSzTx/>
              <a:buFontTx/>
              <a:buNone/>
            </a:pPr>
            <a:r>
              <a:rPr lang="en-US" altLang="zh-TW" sz="1800">
                <a:latin typeface="Arial" charset="0"/>
              </a:rPr>
              <a:t>    clipping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Axis </a:t>
            </a:r>
            <a:r>
              <a:rPr lang="en-US" altLang="zh-TW" dirty="0" err="1" smtClean="0"/>
              <a:t>Alighed</a:t>
            </a:r>
            <a:r>
              <a:rPr lang="en-US" altLang="zh-TW" dirty="0" smtClean="0"/>
              <a:t> Bounding Box</a:t>
            </a:r>
            <a:endParaRPr lang="zh-TW" altLang="en-US" dirty="0"/>
          </a:p>
        </p:txBody>
      </p:sp>
      <p:sp>
        <p:nvSpPr>
          <p:cNvPr id="3" name="內容版面配置區 2"/>
          <p:cNvSpPr>
            <a:spLocks noGrp="1"/>
          </p:cNvSpPr>
          <p:nvPr>
            <p:ph idx="1"/>
          </p:nvPr>
        </p:nvSpPr>
        <p:spPr/>
        <p:txBody>
          <a:bodyPr/>
          <a:lstStyle/>
          <a:p>
            <a:pPr>
              <a:defRPr/>
            </a:pPr>
            <a:endParaRPr lang="en-US" altLang="zh-TW" dirty="0" smtClean="0"/>
          </a:p>
          <a:p>
            <a:pPr marL="119062" indent="0">
              <a:buFont typeface="Wingdings 2" pitchFamily="18" charset="2"/>
              <a:buNone/>
              <a:defRPr/>
            </a:pPr>
            <a:r>
              <a:rPr lang="en-US" altLang="zh-TW" dirty="0" err="1"/>
              <a:t>bool</a:t>
            </a:r>
            <a:r>
              <a:rPr lang="en-US" altLang="zh-TW" dirty="0" smtClean="0"/>
              <a:t> </a:t>
            </a:r>
            <a:r>
              <a:rPr lang="en-US" altLang="zh-TW" dirty="0" err="1" smtClean="0"/>
              <a:t>AABBtest</a:t>
            </a:r>
            <a:r>
              <a:rPr lang="en-US" altLang="zh-TW" dirty="0" smtClean="0"/>
              <a:t>(</a:t>
            </a:r>
          </a:p>
          <a:p>
            <a:pPr marL="119062" indent="0">
              <a:buFont typeface="Wingdings 2" pitchFamily="18" charset="2"/>
              <a:buNone/>
              <a:defRPr/>
            </a:pPr>
            <a:r>
              <a:rPr lang="en-US" altLang="zh-TW" dirty="0"/>
              <a:t> </a:t>
            </a:r>
            <a:r>
              <a:rPr lang="en-US" altLang="zh-TW" dirty="0" smtClean="0"/>
              <a:t>             float </a:t>
            </a:r>
            <a:r>
              <a:rPr lang="en-US" altLang="zh-TW" dirty="0" smtClean="0">
                <a:solidFill>
                  <a:srgbClr val="FF0000"/>
                </a:solidFill>
              </a:rPr>
              <a:t>ax1</a:t>
            </a:r>
            <a:r>
              <a:rPr lang="en-US" altLang="zh-TW" dirty="0" smtClean="0"/>
              <a:t>, </a:t>
            </a:r>
            <a:r>
              <a:rPr lang="en-US" altLang="zh-TW" dirty="0"/>
              <a:t>float</a:t>
            </a:r>
            <a:r>
              <a:rPr lang="en-US" altLang="zh-TW" dirty="0" smtClean="0"/>
              <a:t> </a:t>
            </a:r>
            <a:r>
              <a:rPr lang="en-US" altLang="zh-TW" dirty="0" smtClean="0">
                <a:solidFill>
                  <a:srgbClr val="FF0000"/>
                </a:solidFill>
              </a:rPr>
              <a:t>ay1</a:t>
            </a:r>
            <a:r>
              <a:rPr lang="en-US" altLang="zh-TW" dirty="0" smtClean="0"/>
              <a:t>, </a:t>
            </a:r>
            <a:r>
              <a:rPr lang="en-US" altLang="zh-TW" dirty="0"/>
              <a:t>float</a:t>
            </a:r>
            <a:r>
              <a:rPr lang="en-US" altLang="zh-TW" dirty="0" smtClean="0"/>
              <a:t> </a:t>
            </a:r>
            <a:r>
              <a:rPr lang="en-US" altLang="zh-TW" dirty="0" smtClean="0">
                <a:solidFill>
                  <a:srgbClr val="FF0000"/>
                </a:solidFill>
              </a:rPr>
              <a:t>ax2</a:t>
            </a:r>
            <a:r>
              <a:rPr lang="en-US" altLang="zh-TW" dirty="0" smtClean="0"/>
              <a:t>, </a:t>
            </a:r>
            <a:r>
              <a:rPr lang="en-US" altLang="zh-TW" dirty="0"/>
              <a:t>float</a:t>
            </a:r>
            <a:r>
              <a:rPr lang="en-US" altLang="zh-TW" dirty="0" smtClean="0"/>
              <a:t> </a:t>
            </a:r>
            <a:r>
              <a:rPr lang="en-US" altLang="zh-TW" dirty="0" smtClean="0">
                <a:solidFill>
                  <a:srgbClr val="FF0000"/>
                </a:solidFill>
              </a:rPr>
              <a:t>ay2</a:t>
            </a:r>
            <a:r>
              <a:rPr lang="en-US" altLang="zh-TW" dirty="0" smtClean="0"/>
              <a:t>, </a:t>
            </a:r>
          </a:p>
          <a:p>
            <a:pPr marL="119062" indent="0">
              <a:buFont typeface="Wingdings 2" pitchFamily="18" charset="2"/>
              <a:buNone/>
              <a:defRPr/>
            </a:pPr>
            <a:r>
              <a:rPr lang="en-US" altLang="zh-TW" dirty="0"/>
              <a:t> </a:t>
            </a:r>
            <a:r>
              <a:rPr lang="en-US" altLang="zh-TW" dirty="0" smtClean="0"/>
              <a:t>             float </a:t>
            </a:r>
            <a:r>
              <a:rPr lang="en-US" altLang="zh-TW" dirty="0" smtClean="0">
                <a:solidFill>
                  <a:srgbClr val="0070C0"/>
                </a:solidFill>
              </a:rPr>
              <a:t>bx1</a:t>
            </a:r>
            <a:r>
              <a:rPr lang="en-US" altLang="zh-TW" dirty="0" smtClean="0"/>
              <a:t>, </a:t>
            </a:r>
            <a:r>
              <a:rPr lang="en-US" altLang="zh-TW" dirty="0"/>
              <a:t>float</a:t>
            </a:r>
            <a:r>
              <a:rPr lang="en-US" altLang="zh-TW" dirty="0" smtClean="0"/>
              <a:t> </a:t>
            </a:r>
            <a:r>
              <a:rPr lang="en-US" altLang="zh-TW" dirty="0" smtClean="0">
                <a:solidFill>
                  <a:srgbClr val="0070C0"/>
                </a:solidFill>
              </a:rPr>
              <a:t>by1</a:t>
            </a:r>
            <a:r>
              <a:rPr lang="en-US" altLang="zh-TW" dirty="0" smtClean="0"/>
              <a:t>, </a:t>
            </a:r>
            <a:r>
              <a:rPr lang="en-US" altLang="zh-TW" dirty="0"/>
              <a:t>float</a:t>
            </a:r>
            <a:r>
              <a:rPr lang="en-US" altLang="zh-TW" dirty="0" smtClean="0"/>
              <a:t> </a:t>
            </a:r>
            <a:r>
              <a:rPr lang="en-US" altLang="zh-TW" dirty="0" smtClean="0">
                <a:solidFill>
                  <a:srgbClr val="0070C0"/>
                </a:solidFill>
              </a:rPr>
              <a:t>bx2</a:t>
            </a:r>
            <a:r>
              <a:rPr lang="en-US" altLang="zh-TW" dirty="0" smtClean="0"/>
              <a:t>, </a:t>
            </a:r>
            <a:r>
              <a:rPr lang="en-US" altLang="zh-TW" dirty="0"/>
              <a:t>float</a:t>
            </a:r>
            <a:r>
              <a:rPr lang="en-US" altLang="zh-TW" dirty="0" smtClean="0"/>
              <a:t> </a:t>
            </a:r>
            <a:r>
              <a:rPr lang="en-US" altLang="zh-TW" dirty="0" smtClean="0">
                <a:solidFill>
                  <a:srgbClr val="0070C0"/>
                </a:solidFill>
              </a:rPr>
              <a:t>by2</a:t>
            </a:r>
            <a:r>
              <a:rPr lang="en-US" altLang="zh-TW" dirty="0" smtClean="0"/>
              <a:t>) {     </a:t>
            </a:r>
            <a:r>
              <a:rPr lang="en-US" altLang="zh-TW" dirty="0"/>
              <a:t>return</a:t>
            </a:r>
            <a:r>
              <a:rPr lang="en-US" altLang="zh-TW" dirty="0" smtClean="0"/>
              <a:t>         </a:t>
            </a:r>
            <a:r>
              <a:rPr lang="en-US" altLang="zh-TW" dirty="0" smtClean="0">
                <a:solidFill>
                  <a:srgbClr val="FF0000"/>
                </a:solidFill>
              </a:rPr>
              <a:t>ax1</a:t>
            </a:r>
            <a:r>
              <a:rPr lang="en-US" altLang="zh-TW" dirty="0" smtClean="0"/>
              <a:t> &gt; </a:t>
            </a:r>
            <a:r>
              <a:rPr lang="en-US" altLang="zh-TW" dirty="0" smtClean="0">
                <a:solidFill>
                  <a:srgbClr val="0070C0"/>
                </a:solidFill>
              </a:rPr>
              <a:t>bx2</a:t>
            </a:r>
            <a:r>
              <a:rPr lang="en-US" altLang="zh-TW" dirty="0" smtClean="0"/>
              <a:t> || </a:t>
            </a:r>
            <a:r>
              <a:rPr lang="en-US" altLang="zh-TW" dirty="0" smtClean="0">
                <a:solidFill>
                  <a:srgbClr val="FF0000"/>
                </a:solidFill>
              </a:rPr>
              <a:t>ax2</a:t>
            </a:r>
            <a:r>
              <a:rPr lang="en-US" altLang="zh-TW" dirty="0" smtClean="0"/>
              <a:t> &lt; </a:t>
            </a:r>
            <a:r>
              <a:rPr lang="en-US" altLang="zh-TW" dirty="0" smtClean="0">
                <a:solidFill>
                  <a:srgbClr val="0070C0"/>
                </a:solidFill>
              </a:rPr>
              <a:t>bx1</a:t>
            </a:r>
            <a:r>
              <a:rPr lang="en-US" altLang="zh-TW" dirty="0" smtClean="0"/>
              <a:t> ||         </a:t>
            </a:r>
          </a:p>
          <a:p>
            <a:pPr marL="119062" indent="0">
              <a:buFont typeface="Wingdings 2" pitchFamily="18" charset="2"/>
              <a:buNone/>
              <a:defRPr/>
            </a:pPr>
            <a:r>
              <a:rPr lang="en-US" altLang="zh-TW" dirty="0"/>
              <a:t> </a:t>
            </a:r>
            <a:r>
              <a:rPr lang="en-US" altLang="zh-TW" dirty="0" smtClean="0"/>
              <a:t>                            </a:t>
            </a:r>
            <a:r>
              <a:rPr lang="en-US" altLang="zh-TW" dirty="0" smtClean="0">
                <a:solidFill>
                  <a:srgbClr val="FF0000"/>
                </a:solidFill>
              </a:rPr>
              <a:t>ay1</a:t>
            </a:r>
            <a:r>
              <a:rPr lang="en-US" altLang="zh-TW" dirty="0" smtClean="0"/>
              <a:t> &gt; </a:t>
            </a:r>
            <a:r>
              <a:rPr lang="en-US" altLang="zh-TW" dirty="0" smtClean="0">
                <a:solidFill>
                  <a:srgbClr val="0070C0"/>
                </a:solidFill>
              </a:rPr>
              <a:t>by2</a:t>
            </a:r>
            <a:r>
              <a:rPr lang="en-US" altLang="zh-TW" dirty="0" smtClean="0"/>
              <a:t> || </a:t>
            </a:r>
            <a:r>
              <a:rPr lang="en-US" altLang="zh-TW" dirty="0" smtClean="0">
                <a:solidFill>
                  <a:srgbClr val="FF0000"/>
                </a:solidFill>
              </a:rPr>
              <a:t>ay2</a:t>
            </a:r>
            <a:r>
              <a:rPr lang="en-US" altLang="zh-TW" dirty="0" smtClean="0"/>
              <a:t> &lt; </a:t>
            </a:r>
            <a:r>
              <a:rPr lang="en-US" altLang="zh-TW" dirty="0" smtClean="0">
                <a:solidFill>
                  <a:srgbClr val="0070C0"/>
                </a:solidFill>
              </a:rPr>
              <a:t>by1</a:t>
            </a:r>
            <a:r>
              <a:rPr lang="en-US" altLang="zh-TW" dirty="0" smtClean="0"/>
              <a:t>; </a:t>
            </a:r>
          </a:p>
          <a:p>
            <a:pPr marL="119062" indent="0">
              <a:buFont typeface="Wingdings 2" pitchFamily="18" charset="2"/>
              <a:buNone/>
              <a:defRPr/>
            </a:pPr>
            <a:r>
              <a:rPr lang="en-US" altLang="zh-TW" dirty="0" smtClean="0"/>
              <a:t>}</a:t>
            </a:r>
          </a:p>
          <a:p>
            <a:pPr marL="119062" indent="0">
              <a:buFont typeface="Wingdings 2" pitchFamily="18" charset="2"/>
              <a:buNone/>
              <a:defRPr/>
            </a:pPr>
            <a:endParaRPr lang="en-US" altLang="zh-TW" dirty="0"/>
          </a:p>
          <a:p>
            <a:pPr marL="119062" indent="0">
              <a:buFont typeface="Wingdings 2" pitchFamily="18" charset="2"/>
              <a:buNone/>
              <a:defRPr/>
            </a:pPr>
            <a:r>
              <a:rPr lang="en-US" altLang="zh-TW" dirty="0" smtClean="0"/>
              <a:t>When intersection, return false.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3C0AC17-A285-4239-A9F0-5CFF6D92111C}" type="slidenum">
              <a:rPr lang="es-ES" altLang="zh-TW" sz="1800">
                <a:latin typeface="Arial" charset="0"/>
              </a:rPr>
              <a:pPr lvl="1" eaLnBrk="1" hangingPunct="1">
                <a:spcBef>
                  <a:spcPct val="0"/>
                </a:spcBef>
                <a:buClrTx/>
                <a:buSzTx/>
                <a:buFontTx/>
                <a:buNone/>
              </a:pPr>
              <a:t>35</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Clipping and Visibility</a:t>
            </a:r>
          </a:p>
        </p:txBody>
      </p:sp>
      <p:sp>
        <p:nvSpPr>
          <p:cNvPr id="43013" name="Rectangle 3"/>
          <p:cNvSpPr>
            <a:spLocks noGrp="1" noChangeArrowheads="1"/>
          </p:cNvSpPr>
          <p:nvPr>
            <p:ph type="body" idx="1"/>
          </p:nvPr>
        </p:nvSpPr>
        <p:spPr/>
        <p:txBody>
          <a:bodyPr/>
          <a:lstStyle/>
          <a:p>
            <a:r>
              <a:rPr lang="en-US" altLang="zh-TW" smtClean="0"/>
              <a:t>Clipping has much in common with hidden-surface removal</a:t>
            </a:r>
          </a:p>
          <a:p>
            <a:r>
              <a:rPr lang="en-US" altLang="zh-TW" smtClean="0"/>
              <a:t>In both cases, we are trying to remove objects that are not visible to the camera</a:t>
            </a:r>
          </a:p>
          <a:p>
            <a:r>
              <a:rPr lang="en-US" altLang="zh-TW" smtClean="0"/>
              <a:t>Often we can use visibility or occlusion testing early in the process to eliminate as many polygons as possible before going through the entire pipeline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E0062D4-484C-4972-8E09-ADEEB8EFA3DE}" type="slidenum">
              <a:rPr lang="es-ES" altLang="zh-TW" sz="1800">
                <a:latin typeface="Arial" charset="0"/>
              </a:rPr>
              <a:pPr lvl="1" eaLnBrk="1" hangingPunct="1">
                <a:spcBef>
                  <a:spcPct val="0"/>
                </a:spcBef>
                <a:buClrTx/>
                <a:buSzTx/>
                <a:buFontTx/>
                <a:buNone/>
              </a:pPr>
              <a:t>36</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Hidden Surface Removal</a:t>
            </a:r>
          </a:p>
        </p:txBody>
      </p:sp>
      <p:sp>
        <p:nvSpPr>
          <p:cNvPr id="44037" name="Rectangle 3"/>
          <p:cNvSpPr>
            <a:spLocks noGrp="1" noChangeArrowheads="1"/>
          </p:cNvSpPr>
          <p:nvPr>
            <p:ph type="body" idx="1"/>
          </p:nvPr>
        </p:nvSpPr>
        <p:spPr>
          <a:xfrm>
            <a:off x="685800" y="1600200"/>
            <a:ext cx="8077200" cy="4724400"/>
          </a:xfrm>
        </p:spPr>
        <p:txBody>
          <a:bodyPr/>
          <a:lstStyle/>
          <a:p>
            <a:pPr>
              <a:lnSpc>
                <a:spcPct val="90000"/>
              </a:lnSpc>
            </a:pPr>
            <a:r>
              <a:rPr lang="en-US" altLang="zh-TW" smtClean="0"/>
              <a:t>Object-space approach: use pairwise testing between polygons (objects)</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Worst case complexity O(n</a:t>
            </a:r>
            <a:r>
              <a:rPr lang="en-US" altLang="zh-TW" baseline="30000" smtClean="0"/>
              <a:t>2</a:t>
            </a:r>
            <a:r>
              <a:rPr lang="en-US" altLang="zh-TW" smtClean="0"/>
              <a:t>) for n polygons</a:t>
            </a:r>
          </a:p>
        </p:txBody>
      </p:sp>
      <p:pic>
        <p:nvPicPr>
          <p:cNvPr id="44038" name="Picture 4" descr="C:\BOOK\OpenGL\Paul Final\jpeg_new\AN08F28.jpg"/>
          <p:cNvPicPr>
            <a:picLocks noChangeAspect="1" noChangeArrowheads="1"/>
          </p:cNvPicPr>
          <p:nvPr/>
        </p:nvPicPr>
        <p:blipFill>
          <a:blip r:embed="rId2">
            <a:extLst>
              <a:ext uri="{28A0092B-C50C-407E-A947-70E740481C1C}">
                <a14:useLocalDpi xmlns:a14="http://schemas.microsoft.com/office/drawing/2010/main" val="0"/>
              </a:ext>
            </a:extLst>
          </a:blip>
          <a:srcRect b="14285"/>
          <a:stretch>
            <a:fillRect/>
          </a:stretch>
        </p:blipFill>
        <p:spPr bwMode="auto">
          <a:xfrm>
            <a:off x="838200" y="2743200"/>
            <a:ext cx="7086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Line 5"/>
          <p:cNvSpPr>
            <a:spLocks noChangeShapeType="1"/>
          </p:cNvSpPr>
          <p:nvPr/>
        </p:nvSpPr>
        <p:spPr bwMode="auto">
          <a:xfrm flipH="1" flipV="1">
            <a:off x="2057400" y="4114800"/>
            <a:ext cx="3048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0" name="Line 6"/>
          <p:cNvSpPr>
            <a:spLocks noChangeShapeType="1"/>
          </p:cNvSpPr>
          <p:nvPr/>
        </p:nvSpPr>
        <p:spPr bwMode="auto">
          <a:xfrm flipV="1">
            <a:off x="2819400" y="4114800"/>
            <a:ext cx="4572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1" name="Text Box 7"/>
          <p:cNvSpPr txBox="1">
            <a:spLocks noChangeArrowheads="1"/>
          </p:cNvSpPr>
          <p:nvPr/>
        </p:nvSpPr>
        <p:spPr bwMode="auto">
          <a:xfrm>
            <a:off x="1379538" y="4800600"/>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partially obscuring</a:t>
            </a:r>
          </a:p>
        </p:txBody>
      </p:sp>
      <p:sp>
        <p:nvSpPr>
          <p:cNvPr id="44042" name="Line 8"/>
          <p:cNvSpPr>
            <a:spLocks noChangeShapeType="1"/>
          </p:cNvSpPr>
          <p:nvPr/>
        </p:nvSpPr>
        <p:spPr bwMode="auto">
          <a:xfrm flipH="1" flipV="1">
            <a:off x="5867400" y="4038600"/>
            <a:ext cx="3048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3" name="Line 9"/>
          <p:cNvSpPr>
            <a:spLocks noChangeShapeType="1"/>
          </p:cNvSpPr>
          <p:nvPr/>
        </p:nvSpPr>
        <p:spPr bwMode="auto">
          <a:xfrm flipV="1">
            <a:off x="6629400" y="4038600"/>
            <a:ext cx="4572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4" name="Text Box 10"/>
          <p:cNvSpPr txBox="1">
            <a:spLocks noChangeArrowheads="1"/>
          </p:cNvSpPr>
          <p:nvPr/>
        </p:nvSpPr>
        <p:spPr bwMode="auto">
          <a:xfrm>
            <a:off x="5214938" y="4800600"/>
            <a:ext cx="309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can draw independently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0325618-6346-4616-8A99-D3FC2BC5E19A}" type="slidenum">
              <a:rPr lang="es-ES" altLang="zh-TW" sz="1800">
                <a:latin typeface="Arial" charset="0"/>
              </a:rPr>
              <a:pPr lvl="1" eaLnBrk="1" hangingPunct="1">
                <a:spcBef>
                  <a:spcPct val="0"/>
                </a:spcBef>
                <a:buClrTx/>
                <a:buSzTx/>
                <a:buFontTx/>
                <a:buNone/>
              </a:pPr>
              <a:t>37</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45060" name="Picture 4" descr="C:\BOOK\OpenGL\Paul Final\jpeg_new\AN08F33.jpg"/>
          <p:cNvPicPr>
            <a:picLocks noChangeAspect="1" noChangeArrowheads="1"/>
          </p:cNvPicPr>
          <p:nvPr/>
        </p:nvPicPr>
        <p:blipFill>
          <a:blip r:embed="rId2">
            <a:extLst>
              <a:ext uri="{28A0092B-C50C-407E-A947-70E740481C1C}">
                <a14:useLocalDpi xmlns:a14="http://schemas.microsoft.com/office/drawing/2010/main" val="0"/>
              </a:ext>
            </a:extLst>
          </a:blip>
          <a:srcRect b="15222"/>
          <a:stretch>
            <a:fillRect/>
          </a:stretch>
        </p:blipFill>
        <p:spPr bwMode="auto">
          <a:xfrm>
            <a:off x="1600200" y="2743200"/>
            <a:ext cx="563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Painter’s Algorithm</a:t>
            </a:r>
          </a:p>
        </p:txBody>
      </p:sp>
      <p:sp>
        <p:nvSpPr>
          <p:cNvPr id="45062" name="Rectangle 3"/>
          <p:cNvSpPr>
            <a:spLocks noGrp="1" noChangeArrowheads="1"/>
          </p:cNvSpPr>
          <p:nvPr>
            <p:ph type="body" idx="1"/>
          </p:nvPr>
        </p:nvSpPr>
        <p:spPr>
          <a:xfrm>
            <a:off x="428625" y="1571625"/>
            <a:ext cx="8229600" cy="4625975"/>
          </a:xfrm>
        </p:spPr>
        <p:txBody>
          <a:bodyPr/>
          <a:lstStyle/>
          <a:p>
            <a:r>
              <a:rPr lang="en-US" altLang="zh-TW" smtClean="0"/>
              <a:t>Render polygons a back to front order so that polygons behind others are simply painted over</a:t>
            </a:r>
          </a:p>
          <a:p>
            <a:endParaRPr lang="en-US" altLang="zh-TW" smtClean="0"/>
          </a:p>
          <a:p>
            <a:endParaRPr lang="en-US" altLang="zh-TW" smtClean="0"/>
          </a:p>
          <a:p>
            <a:endParaRPr lang="en-US" altLang="zh-TW" smtClean="0"/>
          </a:p>
          <a:p>
            <a:pPr>
              <a:buFontTx/>
              <a:buNone/>
            </a:pPr>
            <a:endParaRPr lang="en-US" altLang="zh-TW" smtClean="0"/>
          </a:p>
        </p:txBody>
      </p:sp>
      <p:sp>
        <p:nvSpPr>
          <p:cNvPr id="45063" name="Text Box 5"/>
          <p:cNvSpPr txBox="1">
            <a:spLocks noChangeArrowheads="1"/>
          </p:cNvSpPr>
          <p:nvPr/>
        </p:nvSpPr>
        <p:spPr bwMode="auto">
          <a:xfrm>
            <a:off x="649288" y="4646613"/>
            <a:ext cx="420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B behind A as seen by viewer</a:t>
            </a:r>
          </a:p>
        </p:txBody>
      </p:sp>
      <p:sp>
        <p:nvSpPr>
          <p:cNvPr id="45064" name="Text Box 6"/>
          <p:cNvSpPr txBox="1">
            <a:spLocks noChangeArrowheads="1"/>
          </p:cNvSpPr>
          <p:nvPr/>
        </p:nvSpPr>
        <p:spPr bwMode="auto">
          <a:xfrm>
            <a:off x="6172200" y="45720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Fill B then 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4F1AC37-50C3-4468-A580-72022A97B586}" type="slidenum">
              <a:rPr lang="es-ES" altLang="zh-TW" sz="1800">
                <a:latin typeface="Arial" charset="0"/>
              </a:rPr>
              <a:pPr lvl="1" eaLnBrk="1" hangingPunct="1">
                <a:spcBef>
                  <a:spcPct val="0"/>
                </a:spcBef>
                <a:buClrTx/>
                <a:buSzTx/>
                <a:buFontTx/>
                <a:buNone/>
              </a:pPr>
              <a:t>38</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Depth Sort</a:t>
            </a:r>
          </a:p>
        </p:txBody>
      </p:sp>
      <p:sp>
        <p:nvSpPr>
          <p:cNvPr id="46085" name="Rectangle 3"/>
          <p:cNvSpPr>
            <a:spLocks noGrp="1" noChangeArrowheads="1"/>
          </p:cNvSpPr>
          <p:nvPr>
            <p:ph type="body" idx="1"/>
          </p:nvPr>
        </p:nvSpPr>
        <p:spPr/>
        <p:txBody>
          <a:bodyPr/>
          <a:lstStyle/>
          <a:p>
            <a:r>
              <a:rPr lang="en-US" altLang="zh-TW" smtClean="0"/>
              <a:t>Requires ordering of polygons first </a:t>
            </a:r>
          </a:p>
          <a:p>
            <a:pPr lvl="1"/>
            <a:r>
              <a:rPr lang="en-US" altLang="zh-TW" smtClean="0">
                <a:ea typeface="MS PGothic" pitchFamily="34" charset="-128"/>
              </a:rPr>
              <a:t>O(n log n) calculation for ordering</a:t>
            </a:r>
          </a:p>
          <a:p>
            <a:pPr lvl="1"/>
            <a:r>
              <a:rPr lang="en-US" altLang="zh-TW" smtClean="0">
                <a:ea typeface="MS PGothic" pitchFamily="34" charset="-128"/>
              </a:rPr>
              <a:t>Not every polygon is either in front or behind all other polygons</a:t>
            </a:r>
          </a:p>
          <a:p>
            <a:pPr lvl="1"/>
            <a:endParaRPr lang="en-US" altLang="zh-TW" smtClean="0">
              <a:ea typeface="MS PGothic" pitchFamily="34" charset="-128"/>
            </a:endParaRPr>
          </a:p>
          <a:p>
            <a:r>
              <a:rPr lang="en-US" altLang="zh-TW" sz="2700" smtClean="0"/>
              <a:t>Order polygons and deal with </a:t>
            </a:r>
          </a:p>
          <a:p>
            <a:pPr>
              <a:buFontTx/>
              <a:buNone/>
            </a:pPr>
            <a:r>
              <a:rPr lang="en-US" altLang="zh-TW" sz="2700" smtClean="0"/>
              <a:t>easy cases first, harder later</a:t>
            </a:r>
          </a:p>
          <a:p>
            <a:endParaRPr lang="en-US" altLang="zh-TW" sz="2700" smtClean="0"/>
          </a:p>
        </p:txBody>
      </p:sp>
      <p:pic>
        <p:nvPicPr>
          <p:cNvPr id="46086" name="Picture 4" descr="C:\BOOK\OpenGL\Paul Final\jpeg_new\AN08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1400"/>
            <a:ext cx="2819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5"/>
          <p:cNvSpPr txBox="1">
            <a:spLocks noChangeArrowheads="1"/>
          </p:cNvSpPr>
          <p:nvPr/>
        </p:nvSpPr>
        <p:spPr bwMode="auto">
          <a:xfrm>
            <a:off x="1492250" y="5332413"/>
            <a:ext cx="2862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Polygons sorted by </a:t>
            </a:r>
          </a:p>
          <a:p>
            <a:pPr eaLnBrk="1" hangingPunct="1">
              <a:buClrTx/>
              <a:buSzTx/>
              <a:buFontTx/>
              <a:buNone/>
            </a:pPr>
            <a:r>
              <a:rPr lang="en-US" altLang="zh-TW" sz="1800">
                <a:latin typeface="Arial" charset="0"/>
              </a:rPr>
              <a:t>distance from COP</a:t>
            </a:r>
          </a:p>
        </p:txBody>
      </p:sp>
      <p:sp>
        <p:nvSpPr>
          <p:cNvPr id="46088" name="Line 6"/>
          <p:cNvSpPr>
            <a:spLocks noChangeShapeType="1"/>
          </p:cNvSpPr>
          <p:nvPr/>
        </p:nvSpPr>
        <p:spPr bwMode="auto">
          <a:xfrm flipV="1">
            <a:off x="4572000" y="5257800"/>
            <a:ext cx="9144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4F514B25-A0CF-4B15-AA7C-884829ACBA9D}" type="slidenum">
              <a:rPr lang="es-ES" altLang="zh-TW" sz="1800">
                <a:latin typeface="Arial" charset="0"/>
              </a:rPr>
              <a:pPr lvl="1" eaLnBrk="1" hangingPunct="1">
                <a:spcBef>
                  <a:spcPct val="0"/>
                </a:spcBef>
                <a:buClrTx/>
                <a:buSzTx/>
                <a:buFontTx/>
                <a:buNone/>
              </a:pPr>
              <a:t>39</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Easy Cases</a:t>
            </a:r>
          </a:p>
        </p:txBody>
      </p:sp>
      <p:sp>
        <p:nvSpPr>
          <p:cNvPr id="47109" name="Rectangle 3"/>
          <p:cNvSpPr>
            <a:spLocks noGrp="1" noChangeArrowheads="1"/>
          </p:cNvSpPr>
          <p:nvPr>
            <p:ph type="body" idx="1"/>
          </p:nvPr>
        </p:nvSpPr>
        <p:spPr>
          <a:xfrm>
            <a:off x="457200" y="1600200"/>
            <a:ext cx="8229600" cy="4724400"/>
          </a:xfrm>
        </p:spPr>
        <p:txBody>
          <a:bodyPr/>
          <a:lstStyle/>
          <a:p>
            <a:r>
              <a:rPr lang="en-US" altLang="zh-TW" smtClean="0"/>
              <a:t>A lies behind all other polygons</a:t>
            </a:r>
          </a:p>
          <a:p>
            <a:pPr lvl="1"/>
            <a:r>
              <a:rPr lang="en-US" altLang="zh-TW" smtClean="0">
                <a:ea typeface="MS PGothic" pitchFamily="34" charset="-128"/>
              </a:rPr>
              <a:t>Can render</a:t>
            </a:r>
          </a:p>
          <a:p>
            <a:pPr lvl="1"/>
            <a:endParaRPr lang="en-US" altLang="zh-TW" smtClean="0">
              <a:ea typeface="MS PGothic" pitchFamily="34" charset="-128"/>
            </a:endParaRPr>
          </a:p>
          <a:p>
            <a:r>
              <a:rPr lang="en-US" altLang="zh-TW" smtClean="0"/>
              <a:t>Polygons overlap in z but not in either x or y</a:t>
            </a:r>
          </a:p>
          <a:p>
            <a:pPr lvl="1"/>
            <a:r>
              <a:rPr lang="en-US" altLang="zh-TW" smtClean="0">
                <a:ea typeface="MS PGothic" pitchFamily="34" charset="-128"/>
              </a:rPr>
              <a:t>Can render independently</a:t>
            </a:r>
          </a:p>
          <a:p>
            <a:pPr lvl="1"/>
            <a:endParaRPr lang="en-US" altLang="zh-TW" smtClean="0">
              <a:ea typeface="MS PGothic" pitchFamily="34" charset="-128"/>
            </a:endParaRPr>
          </a:p>
        </p:txBody>
      </p:sp>
      <p:pic>
        <p:nvPicPr>
          <p:cNvPr id="47110" name="Picture 4" descr="C:\BOOK\OpenGL\Paul Final\jpeg_new\AN08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600200"/>
            <a:ext cx="1600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C:\BOOK\OpenGL\Paul Final\jpeg_new\AN08F35a.jpg"/>
          <p:cNvPicPr>
            <a:picLocks noChangeAspect="1" noChangeArrowheads="1"/>
          </p:cNvPicPr>
          <p:nvPr/>
        </p:nvPicPr>
        <p:blipFill>
          <a:blip r:embed="rId3" cstate="print">
            <a:extLst>
              <a:ext uri="{28A0092B-C50C-407E-A947-70E740481C1C}">
                <a14:useLocalDpi xmlns:a14="http://schemas.microsoft.com/office/drawing/2010/main" val="0"/>
              </a:ext>
            </a:extLst>
          </a:blip>
          <a:srcRect b="11902"/>
          <a:stretch>
            <a:fillRect/>
          </a:stretch>
        </p:blipFill>
        <p:spPr bwMode="auto">
          <a:xfrm>
            <a:off x="1828800" y="4264025"/>
            <a:ext cx="1828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descr="C:\BOOK\OpenGL\Paul Final\jpeg_new\AN08F35b.jpg"/>
          <p:cNvPicPr>
            <a:picLocks noChangeAspect="1" noChangeArrowheads="1"/>
          </p:cNvPicPr>
          <p:nvPr/>
        </p:nvPicPr>
        <p:blipFill>
          <a:blip r:embed="rId4">
            <a:extLst>
              <a:ext uri="{28A0092B-C50C-407E-A947-70E740481C1C}">
                <a14:useLocalDpi xmlns:a14="http://schemas.microsoft.com/office/drawing/2010/main" val="0"/>
              </a:ext>
            </a:extLst>
          </a:blip>
          <a:srcRect b="18874"/>
          <a:stretch>
            <a:fillRect/>
          </a:stretch>
        </p:blipFill>
        <p:spPr bwMode="auto">
          <a:xfrm>
            <a:off x="5562600" y="42672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8841C726-D897-420F-85CA-CBD5B00FC28B}" type="slidenum">
              <a:rPr lang="es-ES" altLang="zh-TW" sz="1800">
                <a:latin typeface="Arial" charset="0"/>
              </a:rPr>
              <a:pPr lvl="1" eaLnBrk="1" hangingPunct="1">
                <a:spcBef>
                  <a:spcPct val="0"/>
                </a:spcBef>
                <a:buClrTx/>
                <a:buSzTx/>
                <a:buFontTx/>
                <a:buNone/>
              </a:pPr>
              <a:t>4</a:t>
            </a:fld>
            <a:endParaRPr lang="es-ES" altLang="zh-TW" sz="1800">
              <a:latin typeface="Arial" charset="0"/>
            </a:endParaRPr>
          </a:p>
        </p:txBody>
      </p:sp>
      <p:sp>
        <p:nvSpPr>
          <p:cNvPr id="17412" name="Rectangle 2"/>
          <p:cNvSpPr>
            <a:spLocks noGrp="1" noChangeArrowheads="1"/>
          </p:cNvSpPr>
          <p:nvPr>
            <p:ph type="title"/>
          </p:nvPr>
        </p:nvSpPr>
        <p:spPr/>
        <p:txBody>
          <a:bodyPr/>
          <a:lstStyle/>
          <a:p>
            <a:pPr>
              <a:defRPr/>
            </a:pPr>
            <a:r>
              <a:rPr lang="en-US" altLang="zh-TW" smtClean="0"/>
              <a:t>Overview</a:t>
            </a:r>
          </a:p>
        </p:txBody>
      </p:sp>
      <p:sp>
        <p:nvSpPr>
          <p:cNvPr id="11268" name="Rectangle 3"/>
          <p:cNvSpPr>
            <a:spLocks noGrp="1" noChangeArrowheads="1"/>
          </p:cNvSpPr>
          <p:nvPr>
            <p:ph type="body" idx="1"/>
          </p:nvPr>
        </p:nvSpPr>
        <p:spPr/>
        <p:txBody>
          <a:bodyPr/>
          <a:lstStyle/>
          <a:p>
            <a:pPr>
              <a:lnSpc>
                <a:spcPct val="90000"/>
              </a:lnSpc>
            </a:pPr>
            <a:r>
              <a:rPr lang="en-US" altLang="zh-TW" smtClean="0"/>
              <a:t>At end of the geometric pipeline, vertices have been assembled into primitives</a:t>
            </a:r>
          </a:p>
          <a:p>
            <a:pPr>
              <a:lnSpc>
                <a:spcPct val="90000"/>
              </a:lnSpc>
            </a:pPr>
            <a:r>
              <a:rPr lang="en-US" altLang="zh-TW" smtClean="0"/>
              <a:t>Must clip out primitives that are outside the view frustum</a:t>
            </a:r>
          </a:p>
          <a:p>
            <a:pPr lvl="1">
              <a:lnSpc>
                <a:spcPct val="90000"/>
              </a:lnSpc>
            </a:pPr>
            <a:r>
              <a:rPr lang="en-US" altLang="zh-TW" smtClean="0">
                <a:ea typeface="MS PGothic" pitchFamily="34" charset="-128"/>
              </a:rPr>
              <a:t>Algorithms based on representing primitives by lists of vertices</a:t>
            </a:r>
          </a:p>
          <a:p>
            <a:pPr>
              <a:lnSpc>
                <a:spcPct val="90000"/>
              </a:lnSpc>
            </a:pPr>
            <a:r>
              <a:rPr lang="en-US" altLang="zh-TW" smtClean="0"/>
              <a:t>Must find which pixels can be affected by each primitive</a:t>
            </a:r>
          </a:p>
          <a:p>
            <a:pPr lvl="1">
              <a:lnSpc>
                <a:spcPct val="90000"/>
              </a:lnSpc>
            </a:pPr>
            <a:r>
              <a:rPr lang="en-US" altLang="zh-TW" smtClean="0">
                <a:ea typeface="MS PGothic" pitchFamily="34" charset="-128"/>
              </a:rPr>
              <a:t>Fragment generation</a:t>
            </a:r>
          </a:p>
          <a:p>
            <a:pPr lvl="1">
              <a:lnSpc>
                <a:spcPct val="90000"/>
              </a:lnSpc>
            </a:pPr>
            <a:r>
              <a:rPr lang="en-US" altLang="zh-TW" smtClean="0">
                <a:ea typeface="MS PGothic" pitchFamily="34" charset="-128"/>
              </a:rPr>
              <a:t>Rasterization or scan conversion</a:t>
            </a:r>
          </a:p>
          <a:p>
            <a:pPr>
              <a:lnSpc>
                <a:spcPct val="90000"/>
              </a:lnSpc>
            </a:pPr>
            <a:endParaRPr lang="en-US" altLang="zh-TW"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54F534E-A244-4B8C-80E6-178C83542B0F}" type="slidenum">
              <a:rPr lang="es-ES" altLang="zh-TW" sz="1800">
                <a:latin typeface="Arial" charset="0"/>
              </a:rPr>
              <a:pPr lvl="1" eaLnBrk="1" hangingPunct="1">
                <a:spcBef>
                  <a:spcPct val="0"/>
                </a:spcBef>
                <a:buClrTx/>
                <a:buSzTx/>
                <a:buFontTx/>
                <a:buNone/>
              </a:pPr>
              <a:t>40</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Hard Cases</a:t>
            </a:r>
          </a:p>
        </p:txBody>
      </p:sp>
      <p:pic>
        <p:nvPicPr>
          <p:cNvPr id="48133" name="Picture 4" descr="C:\BOOK\OpenGL\Paul Final\jpeg_new\AN08F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52600"/>
            <a:ext cx="15875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C:\BOOK\OpenGL\Paul Final\jpeg_new\AN08F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2514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6" descr="C:\BOOK\OpenGL\Paul Final\jpeg_new\AN08F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14800"/>
            <a:ext cx="1828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7"/>
          <p:cNvSpPr txBox="1">
            <a:spLocks noChangeArrowheads="1"/>
          </p:cNvSpPr>
          <p:nvPr/>
        </p:nvSpPr>
        <p:spPr bwMode="auto">
          <a:xfrm>
            <a:off x="346075" y="3808413"/>
            <a:ext cx="3355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Overlap in all directions</a:t>
            </a:r>
          </a:p>
          <a:p>
            <a:pPr eaLnBrk="1" hangingPunct="1">
              <a:buClrTx/>
              <a:buSzTx/>
              <a:buFontTx/>
              <a:buNone/>
            </a:pPr>
            <a:r>
              <a:rPr lang="en-US" altLang="zh-TW" sz="1800">
                <a:latin typeface="Arial" charset="0"/>
              </a:rPr>
              <a:t>but can one is fully on </a:t>
            </a:r>
          </a:p>
          <a:p>
            <a:pPr eaLnBrk="1" hangingPunct="1">
              <a:buClrTx/>
              <a:buSzTx/>
              <a:buFontTx/>
              <a:buNone/>
            </a:pPr>
            <a:r>
              <a:rPr lang="en-US" altLang="zh-TW" sz="1800">
                <a:latin typeface="Arial" charset="0"/>
              </a:rPr>
              <a:t>one side of the other</a:t>
            </a:r>
          </a:p>
        </p:txBody>
      </p:sp>
      <p:sp>
        <p:nvSpPr>
          <p:cNvPr id="48137" name="Text Box 8"/>
          <p:cNvSpPr txBox="1">
            <a:spLocks noChangeArrowheads="1"/>
          </p:cNvSpPr>
          <p:nvPr/>
        </p:nvSpPr>
        <p:spPr bwMode="auto">
          <a:xfrm>
            <a:off x="5732463" y="35036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cyclic overlap</a:t>
            </a:r>
          </a:p>
        </p:txBody>
      </p:sp>
      <p:sp>
        <p:nvSpPr>
          <p:cNvPr id="48138" name="Text Box 9"/>
          <p:cNvSpPr txBox="1">
            <a:spLocks noChangeArrowheads="1"/>
          </p:cNvSpPr>
          <p:nvPr/>
        </p:nvSpPr>
        <p:spPr bwMode="auto">
          <a:xfrm>
            <a:off x="5940425" y="5637213"/>
            <a:ext cx="171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penetration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9B874BA-2045-4BD0-A585-4694FD2A4B4D}" type="slidenum">
              <a:rPr lang="es-ES" altLang="zh-TW" sz="1800">
                <a:latin typeface="Arial" charset="0"/>
              </a:rPr>
              <a:pPr lvl="1" eaLnBrk="1" hangingPunct="1">
                <a:spcBef>
                  <a:spcPct val="0"/>
                </a:spcBef>
                <a:buClrTx/>
                <a:buSzTx/>
                <a:buFontTx/>
                <a:buNone/>
              </a:pPr>
              <a:t>41</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49156" name="Picture 4" descr="C:\BOOK\OpenGL\Paul Final\jpeg_new\AN08F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844675"/>
            <a:ext cx="3124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Grp="1" noChangeArrowheads="1"/>
          </p:cNvSpPr>
          <p:nvPr>
            <p:ph type="title"/>
          </p:nvPr>
        </p:nvSpPr>
        <p:spPr>
          <a:xfrm>
            <a:off x="1371600" y="228600"/>
            <a:ext cx="6858000" cy="1066800"/>
          </a:xfrm>
        </p:spPr>
        <p:txBody>
          <a:bodyPr>
            <a:normAutofit fontScale="90000"/>
          </a:bodyPr>
          <a:lstStyle/>
          <a:p>
            <a:pPr>
              <a:defRPr/>
            </a:pPr>
            <a:r>
              <a:rPr lang="en-US" altLang="zh-TW" smtClean="0"/>
              <a:t>Back-Face Removal (Culling)</a:t>
            </a:r>
          </a:p>
        </p:txBody>
      </p:sp>
      <p:sp>
        <p:nvSpPr>
          <p:cNvPr id="49158" name="Text Box 6"/>
          <p:cNvSpPr>
            <a:spLocks noGrp="1" noChangeArrowheads="1"/>
          </p:cNvSpPr>
          <p:nvPr>
            <p:ph type="body" idx="1"/>
          </p:nvPr>
        </p:nvSpPr>
        <p:spPr>
          <a:xfrm>
            <a:off x="7315200" y="2286000"/>
            <a:ext cx="304800" cy="304800"/>
          </a:xfrm>
          <a:solidFill>
            <a:schemeClr val="bg1"/>
          </a:solidFill>
        </p:spPr>
        <p:txBody>
          <a:bodyPr/>
          <a:lstStyle/>
          <a:p>
            <a:pPr>
              <a:lnSpc>
                <a:spcPct val="90000"/>
              </a:lnSpc>
              <a:buFontTx/>
              <a:buNone/>
            </a:pPr>
            <a:r>
              <a:rPr lang="en-US" altLang="zh-TW" sz="2000" smtClean="0">
                <a:latin typeface="Times New Roman" pitchFamily="18" charset="0"/>
                <a:sym typeface="Symbol" pitchFamily="18" charset="2"/>
              </a:rPr>
              <a:t></a:t>
            </a:r>
            <a:endParaRPr lang="en-US" altLang="zh-TW" sz="2000" smtClean="0">
              <a:latin typeface="Times New Roman" pitchFamily="18" charset="0"/>
            </a:endParaRPr>
          </a:p>
        </p:txBody>
      </p:sp>
      <p:sp>
        <p:nvSpPr>
          <p:cNvPr id="49159" name="Text Box 7"/>
          <p:cNvSpPr txBox="1">
            <a:spLocks noChangeArrowheads="1"/>
          </p:cNvSpPr>
          <p:nvPr/>
        </p:nvSpPr>
        <p:spPr bwMode="auto">
          <a:xfrm>
            <a:off x="381000" y="1981200"/>
            <a:ext cx="4046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Char char="•"/>
            </a:pPr>
            <a:r>
              <a:rPr lang="en-US" altLang="zh-TW" sz="1800">
                <a:latin typeface="Arial" charset="0"/>
              </a:rPr>
              <a:t>face is visible iff  90 </a:t>
            </a:r>
            <a:r>
              <a:rPr lang="en-US" altLang="zh-TW" sz="1800">
                <a:latin typeface="Arial" charset="0"/>
                <a:sym typeface="Symbol" pitchFamily="18" charset="2"/>
              </a:rPr>
              <a:t></a:t>
            </a:r>
            <a:r>
              <a:rPr lang="en-US" altLang="zh-TW" sz="1800">
                <a:latin typeface="Arial" charset="0"/>
              </a:rPr>
              <a:t> </a:t>
            </a:r>
            <a:r>
              <a:rPr lang="en-US" altLang="zh-TW" sz="2000">
                <a:latin typeface="Arial" charset="0"/>
                <a:sym typeface="Symbol" pitchFamily="18" charset="2"/>
              </a:rPr>
              <a:t> </a:t>
            </a:r>
            <a:r>
              <a:rPr lang="en-US" altLang="zh-TW" sz="1800">
                <a:latin typeface="Arial" charset="0"/>
                <a:sym typeface="Symbol" pitchFamily="18" charset="2"/>
              </a:rPr>
              <a:t> -90</a:t>
            </a:r>
          </a:p>
          <a:p>
            <a:pPr eaLnBrk="1" hangingPunct="1">
              <a:buClrTx/>
              <a:buSzTx/>
              <a:buFontTx/>
              <a:buNone/>
            </a:pPr>
            <a:r>
              <a:rPr lang="en-US" altLang="zh-TW" sz="1800">
                <a:latin typeface="Arial" charset="0"/>
                <a:sym typeface="Symbol" pitchFamily="18" charset="2"/>
              </a:rPr>
              <a:t>equivalently  cos </a:t>
            </a:r>
            <a:r>
              <a:rPr lang="en-US" altLang="zh-TW" sz="2000">
                <a:latin typeface="Arial" charset="0"/>
                <a:sym typeface="Symbol" pitchFamily="18" charset="2"/>
              </a:rPr>
              <a:t> </a:t>
            </a:r>
            <a:r>
              <a:rPr lang="en-US" altLang="zh-TW" sz="1800">
                <a:latin typeface="Arial" charset="0"/>
                <a:sym typeface="Symbol" pitchFamily="18" charset="2"/>
              </a:rPr>
              <a:t> 0</a:t>
            </a:r>
          </a:p>
          <a:p>
            <a:pPr eaLnBrk="1" hangingPunct="1">
              <a:buClrTx/>
              <a:buSzTx/>
              <a:buFontTx/>
              <a:buNone/>
            </a:pPr>
            <a:r>
              <a:rPr lang="en-US" altLang="zh-TW" sz="1800">
                <a:latin typeface="Arial" charset="0"/>
                <a:sym typeface="Symbol" pitchFamily="18" charset="2"/>
              </a:rPr>
              <a:t>or </a:t>
            </a:r>
            <a:r>
              <a:rPr lang="en-US" altLang="zh-TW" sz="1800" b="1">
                <a:latin typeface="Arial" charset="0"/>
                <a:sym typeface="Symbol" pitchFamily="18" charset="2"/>
              </a:rPr>
              <a:t>v</a:t>
            </a:r>
            <a:r>
              <a:rPr lang="en-US" altLang="zh-TW" sz="1800">
                <a:latin typeface="Arial" charset="0"/>
                <a:sym typeface="Symbol" pitchFamily="18" charset="2"/>
              </a:rPr>
              <a:t> </a:t>
            </a:r>
            <a:r>
              <a:rPr lang="en-US" altLang="zh-TW" sz="1800">
                <a:latin typeface="Arial" charset="0"/>
                <a:cs typeface="Times New Roman" pitchFamily="18" charset="0"/>
                <a:sym typeface="Symbol" pitchFamily="18" charset="2"/>
              </a:rPr>
              <a:t>• </a:t>
            </a:r>
            <a:r>
              <a:rPr lang="en-US" altLang="zh-TW" sz="1800" b="1">
                <a:latin typeface="Arial" charset="0"/>
                <a:cs typeface="Times New Roman" pitchFamily="18" charset="0"/>
                <a:sym typeface="Symbol" pitchFamily="18" charset="2"/>
              </a:rPr>
              <a:t>n</a:t>
            </a:r>
            <a:r>
              <a:rPr lang="en-US" altLang="zh-TW" sz="1800">
                <a:latin typeface="Arial" charset="0"/>
                <a:cs typeface="Times New Roman" pitchFamily="18" charset="0"/>
                <a:sym typeface="Symbol" pitchFamily="18" charset="2"/>
              </a:rPr>
              <a:t>  0</a:t>
            </a:r>
          </a:p>
        </p:txBody>
      </p:sp>
      <p:sp>
        <p:nvSpPr>
          <p:cNvPr id="49160" name="Text Box 8"/>
          <p:cNvSpPr txBox="1">
            <a:spLocks noChangeArrowheads="1"/>
          </p:cNvSpPr>
          <p:nvPr/>
        </p:nvSpPr>
        <p:spPr bwMode="auto">
          <a:xfrm>
            <a:off x="304800" y="3733800"/>
            <a:ext cx="72707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Char char="•"/>
            </a:pPr>
            <a:r>
              <a:rPr lang="en-US" altLang="zh-TW" sz="1800">
                <a:latin typeface="Arial" charset="0"/>
              </a:rPr>
              <a:t>plane of face has form ax + by +cz +d =0</a:t>
            </a:r>
          </a:p>
          <a:p>
            <a:pPr eaLnBrk="1" hangingPunct="1">
              <a:buClrTx/>
              <a:buSzTx/>
              <a:buFontTx/>
              <a:buNone/>
            </a:pPr>
            <a:r>
              <a:rPr lang="en-US" altLang="zh-TW" sz="1800">
                <a:latin typeface="Arial" charset="0"/>
              </a:rPr>
              <a:t>but after normalization </a:t>
            </a:r>
            <a:r>
              <a:rPr lang="en-US" altLang="zh-TW" sz="1800" b="1">
                <a:latin typeface="Arial" charset="0"/>
              </a:rPr>
              <a:t>n</a:t>
            </a:r>
            <a:r>
              <a:rPr lang="en-US" altLang="zh-TW" sz="1800">
                <a:latin typeface="Arial" charset="0"/>
              </a:rPr>
              <a:t> = ( 0 0 1 0)</a:t>
            </a:r>
            <a:r>
              <a:rPr lang="en-US" altLang="zh-TW" sz="1800" baseline="30000">
                <a:latin typeface="Arial" charset="0"/>
              </a:rPr>
              <a:t>T </a:t>
            </a:r>
          </a:p>
          <a:p>
            <a:pPr eaLnBrk="1" hangingPunct="1">
              <a:buClrTx/>
              <a:buSzTx/>
              <a:buFontTx/>
              <a:buNone/>
            </a:pPr>
            <a:r>
              <a:rPr lang="en-US" altLang="zh-TW" sz="1800">
                <a:latin typeface="Arial" charset="0"/>
              </a:rPr>
              <a:t> </a:t>
            </a:r>
          </a:p>
          <a:p>
            <a:pPr eaLnBrk="1" hangingPunct="1">
              <a:buClrTx/>
              <a:buSzTx/>
              <a:buFontTx/>
              <a:buChar char="•"/>
            </a:pPr>
            <a:r>
              <a:rPr lang="en-US" altLang="zh-TW" sz="1800">
                <a:latin typeface="Arial" charset="0"/>
              </a:rPr>
              <a:t>need only test the sign of c</a:t>
            </a:r>
          </a:p>
          <a:p>
            <a:pPr eaLnBrk="1" hangingPunct="1">
              <a:buClrTx/>
              <a:buSzTx/>
              <a:buFontTx/>
              <a:buNone/>
            </a:pPr>
            <a:endParaRPr lang="en-US" altLang="zh-TW" sz="1800">
              <a:latin typeface="Arial" charset="0"/>
            </a:endParaRPr>
          </a:p>
          <a:p>
            <a:pPr eaLnBrk="1" hangingPunct="1">
              <a:buClrTx/>
              <a:buSzTx/>
              <a:buFontTx/>
              <a:buChar char="•"/>
            </a:pPr>
            <a:r>
              <a:rPr lang="en-US" altLang="zh-TW" sz="1800">
                <a:latin typeface="Arial" charset="0"/>
              </a:rPr>
              <a:t>In OpenGL we can simply enable culling</a:t>
            </a:r>
          </a:p>
          <a:p>
            <a:pPr eaLnBrk="1" hangingPunct="1">
              <a:buClrTx/>
              <a:buSzTx/>
              <a:buFontTx/>
              <a:buNone/>
            </a:pPr>
            <a:r>
              <a:rPr lang="en-US" altLang="zh-TW" sz="1800">
                <a:latin typeface="Arial" charset="0"/>
              </a:rPr>
              <a:t>but may not work correctly if we have nonconvex objects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E98B5F54-BFF0-4FE0-943F-30BB0B95271B}" type="slidenum">
              <a:rPr lang="es-ES" altLang="zh-TW" sz="1800">
                <a:latin typeface="Arial" charset="0"/>
              </a:rPr>
              <a:pPr lvl="1" eaLnBrk="1" hangingPunct="1">
                <a:spcBef>
                  <a:spcPct val="0"/>
                </a:spcBef>
                <a:buClrTx/>
                <a:buSzTx/>
                <a:buFontTx/>
                <a:buNone/>
              </a:pPr>
              <a:t>42</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50180" name="Picture 4" descr="C:\BOOK\OpenGL\Paul Final\jpeg_new\AN08F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40075"/>
            <a:ext cx="41148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Grp="1" noChangeArrowheads="1"/>
          </p:cNvSpPr>
          <p:nvPr>
            <p:ph type="title"/>
          </p:nvPr>
        </p:nvSpPr>
        <p:spPr/>
        <p:txBody>
          <a:bodyPr/>
          <a:lstStyle/>
          <a:p>
            <a:pPr>
              <a:defRPr/>
            </a:pPr>
            <a:r>
              <a:rPr lang="en-US" altLang="zh-TW" smtClean="0"/>
              <a:t>Image Space Approach</a:t>
            </a:r>
          </a:p>
        </p:txBody>
      </p:sp>
      <p:sp>
        <p:nvSpPr>
          <p:cNvPr id="50182" name="Rectangle 3"/>
          <p:cNvSpPr>
            <a:spLocks noGrp="1" noChangeArrowheads="1"/>
          </p:cNvSpPr>
          <p:nvPr>
            <p:ph type="body" idx="1"/>
          </p:nvPr>
        </p:nvSpPr>
        <p:spPr/>
        <p:txBody>
          <a:bodyPr/>
          <a:lstStyle/>
          <a:p>
            <a:r>
              <a:rPr lang="en-US" altLang="zh-TW" smtClean="0"/>
              <a:t>Look at each projector (</a:t>
            </a:r>
            <a:r>
              <a:rPr lang="en-US" altLang="zh-TW" smtClean="0">
                <a:latin typeface="Times New Roman" pitchFamily="18" charset="0"/>
              </a:rPr>
              <a:t>nm</a:t>
            </a:r>
            <a:r>
              <a:rPr lang="en-US" altLang="zh-TW" smtClean="0"/>
              <a:t> for an </a:t>
            </a:r>
            <a:r>
              <a:rPr lang="en-US" altLang="zh-TW" smtClean="0">
                <a:latin typeface="Times New Roman" pitchFamily="18" charset="0"/>
              </a:rPr>
              <a:t>n</a:t>
            </a:r>
            <a:r>
              <a:rPr lang="en-US" altLang="zh-TW" smtClean="0"/>
              <a:t> </a:t>
            </a:r>
            <a:r>
              <a:rPr lang="en-US" altLang="zh-TW" smtClean="0">
                <a:latin typeface="Times New Roman" pitchFamily="18" charset="0"/>
              </a:rPr>
              <a:t>x</a:t>
            </a:r>
            <a:r>
              <a:rPr lang="en-US" altLang="zh-TW" smtClean="0"/>
              <a:t> </a:t>
            </a:r>
            <a:r>
              <a:rPr lang="en-US" altLang="zh-TW" smtClean="0">
                <a:latin typeface="Times New Roman" pitchFamily="18" charset="0"/>
              </a:rPr>
              <a:t>m</a:t>
            </a:r>
            <a:r>
              <a:rPr lang="en-US" altLang="zh-TW" smtClean="0"/>
              <a:t> frame buffer) and find closest of </a:t>
            </a:r>
            <a:r>
              <a:rPr lang="en-US" altLang="zh-TW" smtClean="0">
                <a:latin typeface="Times New Roman" pitchFamily="18" charset="0"/>
              </a:rPr>
              <a:t>k</a:t>
            </a:r>
            <a:r>
              <a:rPr lang="en-US" altLang="zh-TW" smtClean="0"/>
              <a:t> polygons</a:t>
            </a:r>
          </a:p>
          <a:p>
            <a:r>
              <a:rPr lang="en-US" altLang="zh-TW" smtClean="0"/>
              <a:t>Complexity O</a:t>
            </a:r>
            <a:r>
              <a:rPr lang="en-US" altLang="zh-TW" smtClean="0">
                <a:latin typeface="Times New Roman" pitchFamily="18" charset="0"/>
              </a:rPr>
              <a:t>(nmk)</a:t>
            </a:r>
          </a:p>
          <a:p>
            <a:r>
              <a:rPr lang="en-US" altLang="zh-TW" smtClean="0"/>
              <a:t>Ray tracing </a:t>
            </a:r>
          </a:p>
          <a:p>
            <a:r>
              <a:rPr lang="en-US" altLang="zh-TW" smtClean="0">
                <a:latin typeface="Times New Roman" pitchFamily="18" charset="0"/>
              </a:rPr>
              <a:t>z</a:t>
            </a:r>
            <a:r>
              <a:rPr lang="en-US" altLang="zh-TW" smtClean="0"/>
              <a:t>-buffer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FAA6673-4FBA-4A17-A554-15C42E5FBA36}" type="slidenum">
              <a:rPr lang="es-ES" altLang="zh-TW" sz="1800">
                <a:latin typeface="Arial" charset="0"/>
              </a:rPr>
              <a:pPr lvl="1" eaLnBrk="1" hangingPunct="1">
                <a:spcBef>
                  <a:spcPct val="0"/>
                </a:spcBef>
                <a:buClrTx/>
                <a:buSzTx/>
                <a:buFontTx/>
                <a:buNone/>
              </a:pPr>
              <a:t>43</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51204" name="Picture 4" descr="AN08F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91000"/>
            <a:ext cx="26670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Grp="1" noChangeArrowheads="1"/>
          </p:cNvSpPr>
          <p:nvPr>
            <p:ph type="title"/>
          </p:nvPr>
        </p:nvSpPr>
        <p:spPr/>
        <p:txBody>
          <a:bodyPr/>
          <a:lstStyle/>
          <a:p>
            <a:pPr>
              <a:defRPr/>
            </a:pPr>
            <a:r>
              <a:rPr lang="en-US" altLang="zh-TW" smtClean="0"/>
              <a:t>z-Buffer Algorithm</a:t>
            </a:r>
          </a:p>
        </p:txBody>
      </p:sp>
      <p:sp>
        <p:nvSpPr>
          <p:cNvPr id="51206" name="Rectangle 3"/>
          <p:cNvSpPr>
            <a:spLocks noGrp="1" noChangeArrowheads="1"/>
          </p:cNvSpPr>
          <p:nvPr>
            <p:ph type="body" idx="1"/>
          </p:nvPr>
        </p:nvSpPr>
        <p:spPr/>
        <p:txBody>
          <a:bodyPr/>
          <a:lstStyle/>
          <a:p>
            <a:r>
              <a:rPr lang="en-US" altLang="zh-TW" sz="2700" smtClean="0"/>
              <a:t>Use a buffer called the z or depth buffer to store the depth of the closest object at each pixel found so far</a:t>
            </a:r>
          </a:p>
          <a:p>
            <a:r>
              <a:rPr lang="en-US" altLang="zh-TW" sz="2700" smtClean="0"/>
              <a:t>As we render each polygon, compare the depth of each pixel to depth in z buffer</a:t>
            </a:r>
          </a:p>
          <a:p>
            <a:r>
              <a:rPr lang="en-US" altLang="zh-TW" sz="2700" smtClean="0"/>
              <a:t>If less, place shade of pixel in color buffer and update z buffer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D3FE0F4-7D07-45F2-86A5-E11737C3B368}" type="slidenum">
              <a:rPr lang="es-ES" altLang="zh-TW" sz="1800">
                <a:latin typeface="Arial" charset="0"/>
              </a:rPr>
              <a:pPr lvl="1" eaLnBrk="1" hangingPunct="1">
                <a:spcBef>
                  <a:spcPct val="0"/>
                </a:spcBef>
                <a:buClrTx/>
                <a:buSzTx/>
                <a:buFontTx/>
                <a:buNone/>
              </a:pPr>
              <a:t>44</a:t>
            </a:fld>
            <a:endParaRPr lang="es-ES" altLang="zh-TW" sz="1800">
              <a:latin typeface="Arial" charset="0"/>
            </a:endParaRPr>
          </a:p>
        </p:txBody>
      </p:sp>
      <p:sp>
        <p:nvSpPr>
          <p:cNvPr id="33797" name="Rectangle 2"/>
          <p:cNvSpPr>
            <a:spLocks noGrp="1" noChangeArrowheads="1"/>
          </p:cNvSpPr>
          <p:nvPr>
            <p:ph type="title"/>
          </p:nvPr>
        </p:nvSpPr>
        <p:spPr/>
        <p:txBody>
          <a:bodyPr/>
          <a:lstStyle/>
          <a:p>
            <a:pPr>
              <a:defRPr/>
            </a:pPr>
            <a:r>
              <a:rPr lang="en-US" altLang="zh-TW" smtClean="0"/>
              <a:t>Efficiency</a:t>
            </a:r>
          </a:p>
        </p:txBody>
      </p:sp>
      <p:sp>
        <p:nvSpPr>
          <p:cNvPr id="52228" name="Rectangle 3"/>
          <p:cNvSpPr>
            <a:spLocks noGrp="1" noChangeArrowheads="1"/>
          </p:cNvSpPr>
          <p:nvPr>
            <p:ph type="body" idx="1"/>
          </p:nvPr>
        </p:nvSpPr>
        <p:spPr/>
        <p:txBody>
          <a:bodyPr/>
          <a:lstStyle/>
          <a:p>
            <a:r>
              <a:rPr lang="en-US" altLang="zh-TW" smtClean="0"/>
              <a:t>If we work scan line by scan line as we move across a scan line, the depth changes satisfy </a:t>
            </a:r>
            <a:r>
              <a:rPr lang="en-US" altLang="zh-TW" smtClean="0">
                <a:latin typeface="Times New Roman" pitchFamily="18" charset="0"/>
              </a:rPr>
              <a:t>a</a:t>
            </a:r>
            <a:r>
              <a:rPr lang="en-US" altLang="zh-TW" smtClean="0">
                <a:latin typeface="Times New Roman" pitchFamily="18" charset="0"/>
                <a:sym typeface="Symbol" pitchFamily="18" charset="2"/>
              </a:rPr>
              <a:t></a:t>
            </a:r>
            <a:r>
              <a:rPr lang="en-US" altLang="zh-TW" smtClean="0">
                <a:latin typeface="Times New Roman" pitchFamily="18" charset="0"/>
              </a:rPr>
              <a:t>x+b</a:t>
            </a:r>
            <a:r>
              <a:rPr lang="en-US" altLang="zh-TW" smtClean="0">
                <a:latin typeface="Times New Roman" pitchFamily="18" charset="0"/>
                <a:sym typeface="Symbol" pitchFamily="18" charset="2"/>
              </a:rPr>
              <a:t></a:t>
            </a:r>
            <a:r>
              <a:rPr lang="en-US" altLang="zh-TW" smtClean="0">
                <a:latin typeface="Times New Roman" pitchFamily="18" charset="0"/>
              </a:rPr>
              <a:t>y+c</a:t>
            </a:r>
            <a:r>
              <a:rPr lang="en-US" altLang="zh-TW" smtClean="0">
                <a:latin typeface="Times New Roman" pitchFamily="18" charset="0"/>
                <a:sym typeface="Symbol" pitchFamily="18" charset="2"/>
              </a:rPr>
              <a:t></a:t>
            </a:r>
            <a:r>
              <a:rPr lang="en-US" altLang="zh-TW" smtClean="0">
                <a:latin typeface="Times New Roman" pitchFamily="18" charset="0"/>
              </a:rPr>
              <a:t>z=0</a:t>
            </a:r>
          </a:p>
        </p:txBody>
      </p:sp>
      <p:pic>
        <p:nvPicPr>
          <p:cNvPr id="52229" name="Picture 4" descr="C:\BOOK\OpenGL\Paul Final\jpeg_new\AN08F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38830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5"/>
          <p:cNvSpPr txBox="1">
            <a:spLocks noChangeArrowheads="1"/>
          </p:cNvSpPr>
          <p:nvPr/>
        </p:nvSpPr>
        <p:spPr bwMode="auto">
          <a:xfrm>
            <a:off x="1676400" y="3810000"/>
            <a:ext cx="23383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Along scan line </a:t>
            </a:r>
          </a:p>
          <a:p>
            <a:pPr eaLnBrk="1" hangingPunct="1">
              <a:buClrTx/>
              <a:buSzTx/>
              <a:buFontTx/>
              <a:buNone/>
            </a:pPr>
            <a:r>
              <a:rPr lang="en-US" altLang="zh-TW" sz="3100">
                <a:latin typeface="Arial" charset="0"/>
                <a:sym typeface="Symbol" pitchFamily="18" charset="2"/>
              </a:rPr>
              <a:t></a:t>
            </a:r>
            <a:r>
              <a:rPr lang="en-US" altLang="zh-TW" sz="3100">
                <a:latin typeface="Arial" charset="0"/>
              </a:rPr>
              <a:t>y = 0</a:t>
            </a:r>
          </a:p>
          <a:p>
            <a:pPr eaLnBrk="1" hangingPunct="1">
              <a:buClrTx/>
              <a:buSzTx/>
              <a:buFontTx/>
              <a:buNone/>
            </a:pPr>
            <a:r>
              <a:rPr lang="en-US" altLang="zh-TW" sz="3100">
                <a:latin typeface="Arial" charset="0"/>
                <a:sym typeface="Symbol" pitchFamily="18" charset="2"/>
              </a:rPr>
              <a:t></a:t>
            </a:r>
            <a:r>
              <a:rPr lang="en-US" altLang="zh-TW" sz="3100">
                <a:latin typeface="Arial" charset="0"/>
              </a:rPr>
              <a:t>z = -     </a:t>
            </a:r>
            <a:r>
              <a:rPr lang="en-US" altLang="zh-TW" sz="3100">
                <a:latin typeface="Arial" charset="0"/>
                <a:sym typeface="Symbol" pitchFamily="18" charset="2"/>
              </a:rPr>
              <a:t></a:t>
            </a:r>
            <a:r>
              <a:rPr lang="en-US" altLang="zh-TW" sz="3100">
                <a:latin typeface="Arial" charset="0"/>
              </a:rPr>
              <a:t>x</a:t>
            </a:r>
          </a:p>
          <a:p>
            <a:pPr eaLnBrk="1" hangingPunct="1">
              <a:buClrTx/>
              <a:buSzTx/>
              <a:buFontTx/>
              <a:buNone/>
            </a:pPr>
            <a:endParaRPr lang="en-US" altLang="zh-TW" sz="3100">
              <a:latin typeface="Arial" charset="0"/>
            </a:endParaRPr>
          </a:p>
        </p:txBody>
      </p:sp>
      <p:graphicFrame>
        <p:nvGraphicFramePr>
          <p:cNvPr id="52231" name="Object 2"/>
          <p:cNvGraphicFramePr>
            <a:graphicFrameLocks noChangeAspect="1"/>
          </p:cNvGraphicFramePr>
          <p:nvPr/>
        </p:nvGraphicFramePr>
        <p:xfrm>
          <a:off x="2819400" y="4572000"/>
          <a:ext cx="382588" cy="914400"/>
        </p:xfrm>
        <a:graphic>
          <a:graphicData uri="http://schemas.openxmlformats.org/presentationml/2006/ole">
            <mc:AlternateContent xmlns:mc="http://schemas.openxmlformats.org/markup-compatibility/2006">
              <mc:Choice xmlns:v="urn:schemas-microsoft-com:vml" Requires="v">
                <p:oleObj spid="_x0000_s52235" name="Equation" r:id="rId4" imgW="152334" imgH="393529" progId="Equation.3">
                  <p:embed/>
                </p:oleObj>
              </mc:Choice>
              <mc:Fallback>
                <p:oleObj name="Equation" r:id="rId4" imgW="152334"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572000"/>
                        <a:ext cx="38258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2" name="Text Box 10"/>
          <p:cNvSpPr txBox="1">
            <a:spLocks noChangeArrowheads="1"/>
          </p:cNvSpPr>
          <p:nvPr/>
        </p:nvSpPr>
        <p:spPr bwMode="auto">
          <a:xfrm>
            <a:off x="457200" y="5562600"/>
            <a:ext cx="35433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In screen space </a:t>
            </a:r>
            <a:r>
              <a:rPr lang="en-US" altLang="zh-TW" sz="3100">
                <a:latin typeface="Arial" charset="0"/>
                <a:sym typeface="Symbol" pitchFamily="18" charset="2"/>
              </a:rPr>
              <a:t></a:t>
            </a:r>
            <a:r>
              <a:rPr lang="en-US" altLang="zh-TW" sz="3100">
                <a:latin typeface="Arial" charset="0"/>
              </a:rPr>
              <a:t>x = 1</a:t>
            </a:r>
            <a:r>
              <a:rPr lang="en-US" altLang="zh-TW" sz="1800">
                <a:latin typeface="Arial"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1A0F3E7-ACA6-4445-8F29-A085A418B0B0}" type="slidenum">
              <a:rPr lang="es-ES" altLang="zh-TW" sz="1800">
                <a:latin typeface="Arial" charset="0"/>
              </a:rPr>
              <a:pPr lvl="1" eaLnBrk="1" hangingPunct="1">
                <a:spcBef>
                  <a:spcPct val="0"/>
                </a:spcBef>
                <a:buClrTx/>
                <a:buSzTx/>
                <a:buFontTx/>
                <a:buNone/>
              </a:pPr>
              <a:t>45</a:t>
            </a:fld>
            <a:endParaRPr lang="es-ES" altLang="zh-TW" sz="1800">
              <a:latin typeface="Arial" charset="0"/>
            </a:endParaRPr>
          </a:p>
        </p:txBody>
      </p:sp>
      <p:sp>
        <p:nvSpPr>
          <p:cNvPr id="34820" name="Rectangle 2"/>
          <p:cNvSpPr>
            <a:spLocks noGrp="1" noChangeArrowheads="1"/>
          </p:cNvSpPr>
          <p:nvPr>
            <p:ph type="title"/>
          </p:nvPr>
        </p:nvSpPr>
        <p:spPr/>
        <p:txBody>
          <a:bodyPr/>
          <a:lstStyle/>
          <a:p>
            <a:pPr>
              <a:defRPr/>
            </a:pPr>
            <a:r>
              <a:rPr lang="en-US" altLang="zh-TW" smtClean="0"/>
              <a:t>Scan-Line Algorithm</a:t>
            </a:r>
          </a:p>
        </p:txBody>
      </p:sp>
      <p:sp>
        <p:nvSpPr>
          <p:cNvPr id="53252" name="Rectangle 3"/>
          <p:cNvSpPr>
            <a:spLocks noGrp="1" noChangeArrowheads="1"/>
          </p:cNvSpPr>
          <p:nvPr>
            <p:ph type="body" idx="1"/>
          </p:nvPr>
        </p:nvSpPr>
        <p:spPr/>
        <p:txBody>
          <a:bodyPr/>
          <a:lstStyle/>
          <a:p>
            <a:r>
              <a:rPr lang="en-US" altLang="zh-TW" smtClean="0"/>
              <a:t>Can combine shading and hsr through scan line algorithm</a:t>
            </a:r>
          </a:p>
        </p:txBody>
      </p:sp>
      <p:pic>
        <p:nvPicPr>
          <p:cNvPr id="53253" name="Picture 4" descr="C:\BOOK\OpenGL\Paul Final\jpeg_new\AN08F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30845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5"/>
          <p:cNvSpPr txBox="1">
            <a:spLocks noChangeArrowheads="1"/>
          </p:cNvSpPr>
          <p:nvPr/>
        </p:nvSpPr>
        <p:spPr bwMode="auto">
          <a:xfrm>
            <a:off x="4262438" y="2665413"/>
            <a:ext cx="4184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 i: no need for depth </a:t>
            </a:r>
          </a:p>
          <a:p>
            <a:pPr eaLnBrk="1" hangingPunct="1">
              <a:buClrTx/>
              <a:buSzTx/>
              <a:buFontTx/>
              <a:buNone/>
            </a:pPr>
            <a:r>
              <a:rPr lang="en-US" altLang="zh-TW" sz="1800">
                <a:latin typeface="Arial" charset="0"/>
              </a:rPr>
              <a:t>information, can only be in no</a:t>
            </a:r>
          </a:p>
          <a:p>
            <a:pPr eaLnBrk="1" hangingPunct="1">
              <a:buClrTx/>
              <a:buSzTx/>
              <a:buFontTx/>
              <a:buNone/>
            </a:pPr>
            <a:r>
              <a:rPr lang="en-US" altLang="zh-TW" sz="1800">
                <a:latin typeface="Arial" charset="0"/>
              </a:rPr>
              <a:t>or one polygon </a:t>
            </a:r>
          </a:p>
        </p:txBody>
      </p:sp>
      <p:sp>
        <p:nvSpPr>
          <p:cNvPr id="53255" name="Text Box 6"/>
          <p:cNvSpPr txBox="1">
            <a:spLocks noChangeArrowheads="1"/>
          </p:cNvSpPr>
          <p:nvPr/>
        </p:nvSpPr>
        <p:spPr bwMode="auto">
          <a:xfrm>
            <a:off x="4486275" y="4495800"/>
            <a:ext cx="347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 j: need depth </a:t>
            </a:r>
          </a:p>
          <a:p>
            <a:pPr eaLnBrk="1" hangingPunct="1">
              <a:buClrTx/>
              <a:buSzTx/>
              <a:buFontTx/>
              <a:buNone/>
            </a:pPr>
            <a:r>
              <a:rPr lang="en-US" altLang="zh-TW" sz="1800">
                <a:latin typeface="Arial" charset="0"/>
              </a:rPr>
              <a:t>information only when in</a:t>
            </a:r>
          </a:p>
          <a:p>
            <a:pPr eaLnBrk="1" hangingPunct="1">
              <a:buClrTx/>
              <a:buSzTx/>
              <a:buFontTx/>
              <a:buNone/>
            </a:pPr>
            <a:r>
              <a:rPr lang="en-US" altLang="zh-TW" sz="1800">
                <a:latin typeface="Arial" charset="0"/>
              </a:rPr>
              <a:t>more than one polygon </a:t>
            </a:r>
          </a:p>
        </p:txBody>
      </p:sp>
      <p:sp>
        <p:nvSpPr>
          <p:cNvPr id="53256" name="Line 7"/>
          <p:cNvSpPr>
            <a:spLocks noChangeShapeType="1"/>
          </p:cNvSpPr>
          <p:nvPr/>
        </p:nvSpPr>
        <p:spPr bwMode="auto">
          <a:xfrm flipH="1" flipV="1">
            <a:off x="2895600" y="3886200"/>
            <a:ext cx="990600" cy="14478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3257" name="Line 8"/>
          <p:cNvSpPr>
            <a:spLocks noChangeShapeType="1"/>
          </p:cNvSpPr>
          <p:nvPr/>
        </p:nvSpPr>
        <p:spPr bwMode="auto">
          <a:xfrm flipH="1" flipV="1">
            <a:off x="1981200" y="3886200"/>
            <a:ext cx="1905000" cy="15240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79957CE-7E69-48BD-BCF4-17097283EC40}" type="slidenum">
              <a:rPr lang="es-ES" altLang="zh-TW" sz="1800">
                <a:latin typeface="Arial" charset="0"/>
              </a:rPr>
              <a:pPr lvl="1" eaLnBrk="1" hangingPunct="1">
                <a:spcBef>
                  <a:spcPct val="0"/>
                </a:spcBef>
                <a:buClrTx/>
                <a:buSzTx/>
                <a:buFontTx/>
                <a:buNone/>
              </a:pPr>
              <a:t>46</a:t>
            </a:fld>
            <a:endParaRPr lang="es-ES" altLang="zh-TW" sz="1800">
              <a:latin typeface="Arial" charset="0"/>
            </a:endParaRPr>
          </a:p>
        </p:txBody>
      </p:sp>
      <p:sp>
        <p:nvSpPr>
          <p:cNvPr id="35844" name="Rectangle 2"/>
          <p:cNvSpPr>
            <a:spLocks noGrp="1" noChangeArrowheads="1"/>
          </p:cNvSpPr>
          <p:nvPr>
            <p:ph type="title"/>
          </p:nvPr>
        </p:nvSpPr>
        <p:spPr/>
        <p:txBody>
          <a:bodyPr/>
          <a:lstStyle/>
          <a:p>
            <a:pPr>
              <a:defRPr/>
            </a:pPr>
            <a:r>
              <a:rPr lang="en-US" altLang="zh-TW" smtClean="0"/>
              <a:t>Implementation</a:t>
            </a:r>
          </a:p>
        </p:txBody>
      </p:sp>
      <p:sp>
        <p:nvSpPr>
          <p:cNvPr id="54276" name="Rectangle 3"/>
          <p:cNvSpPr>
            <a:spLocks noGrp="1" noChangeArrowheads="1"/>
          </p:cNvSpPr>
          <p:nvPr>
            <p:ph type="body" idx="1"/>
          </p:nvPr>
        </p:nvSpPr>
        <p:spPr/>
        <p:txBody>
          <a:bodyPr/>
          <a:lstStyle/>
          <a:p>
            <a:r>
              <a:rPr lang="en-US" altLang="zh-TW" smtClean="0"/>
              <a:t>Need a data structure to store</a:t>
            </a:r>
          </a:p>
          <a:p>
            <a:pPr lvl="1"/>
            <a:r>
              <a:rPr lang="en-US" altLang="zh-TW" smtClean="0">
                <a:ea typeface="MS PGothic" pitchFamily="34" charset="-128"/>
              </a:rPr>
              <a:t>Flag for each polygon (inside/outside)</a:t>
            </a:r>
          </a:p>
          <a:p>
            <a:pPr lvl="1"/>
            <a:r>
              <a:rPr lang="en-US" altLang="zh-TW" smtClean="0">
                <a:ea typeface="MS PGothic" pitchFamily="34" charset="-128"/>
              </a:rPr>
              <a:t>Incremental structure for scan lines that stores which edges are encountered </a:t>
            </a:r>
          </a:p>
          <a:p>
            <a:pPr lvl="1"/>
            <a:r>
              <a:rPr lang="en-US" altLang="zh-TW" smtClean="0">
                <a:ea typeface="MS PGothic" pitchFamily="34" charset="-128"/>
              </a:rPr>
              <a:t>Parameters for planes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AE35B15-8A09-4BF2-8E81-7EB0EC77CE02}" type="slidenum">
              <a:rPr lang="es-ES" altLang="zh-TW" sz="1800">
                <a:latin typeface="Arial" charset="0"/>
              </a:rPr>
              <a:pPr lvl="1" eaLnBrk="1" hangingPunct="1">
                <a:spcBef>
                  <a:spcPct val="0"/>
                </a:spcBef>
                <a:buClrTx/>
                <a:buSzTx/>
                <a:buFontTx/>
                <a:buNone/>
              </a:pPr>
              <a:t>47</a:t>
            </a:fld>
            <a:endParaRPr lang="es-ES" altLang="zh-TW" sz="1800">
              <a:latin typeface="Arial" charset="0"/>
            </a:endParaRPr>
          </a:p>
        </p:txBody>
      </p:sp>
      <p:sp>
        <p:nvSpPr>
          <p:cNvPr id="36868" name="Rectangle 2"/>
          <p:cNvSpPr>
            <a:spLocks noGrp="1" noChangeArrowheads="1"/>
          </p:cNvSpPr>
          <p:nvPr>
            <p:ph type="title"/>
          </p:nvPr>
        </p:nvSpPr>
        <p:spPr/>
        <p:txBody>
          <a:bodyPr/>
          <a:lstStyle/>
          <a:p>
            <a:pPr>
              <a:defRPr/>
            </a:pPr>
            <a:r>
              <a:rPr lang="en-US" altLang="zh-TW" smtClean="0"/>
              <a:t>Visibility Testing</a:t>
            </a:r>
          </a:p>
        </p:txBody>
      </p:sp>
      <p:sp>
        <p:nvSpPr>
          <p:cNvPr id="55300" name="Rectangle 3"/>
          <p:cNvSpPr>
            <a:spLocks noGrp="1" noChangeArrowheads="1"/>
          </p:cNvSpPr>
          <p:nvPr>
            <p:ph type="body" idx="1"/>
          </p:nvPr>
        </p:nvSpPr>
        <p:spPr/>
        <p:txBody>
          <a:bodyPr/>
          <a:lstStyle/>
          <a:p>
            <a:r>
              <a:rPr lang="en-US" altLang="zh-TW" smtClean="0"/>
              <a:t>In many realtime applications, such as games, we want to eliminate as many objects as possible within the application</a:t>
            </a:r>
          </a:p>
          <a:p>
            <a:pPr lvl="1"/>
            <a:r>
              <a:rPr lang="en-US" altLang="zh-TW" smtClean="0">
                <a:ea typeface="MS PGothic" pitchFamily="34" charset="-128"/>
              </a:rPr>
              <a:t>Reduce burden on pipeline</a:t>
            </a:r>
          </a:p>
          <a:p>
            <a:pPr lvl="1"/>
            <a:r>
              <a:rPr lang="en-US" altLang="zh-TW" smtClean="0">
                <a:ea typeface="MS PGothic" pitchFamily="34" charset="-128"/>
              </a:rPr>
              <a:t>Reduce traffic on bus</a:t>
            </a:r>
          </a:p>
          <a:p>
            <a:r>
              <a:rPr lang="en-US" altLang="zh-TW" smtClean="0"/>
              <a:t>Partition space with Binary Spatial Partition (BSP) Tree</a:t>
            </a:r>
          </a:p>
        </p:txBody>
      </p:sp>
      <p:pic>
        <p:nvPicPr>
          <p:cNvPr id="55301" name="Picture 4" descr="C:\BOOK\OpenGL\Paul Final\jpeg_new\AN09F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5000625"/>
            <a:ext cx="49990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4865C50-AE20-49F2-8C66-63F583FFF4CA}" type="slidenum">
              <a:rPr lang="es-ES" altLang="zh-TW" sz="1800">
                <a:latin typeface="Arial" charset="0"/>
              </a:rPr>
              <a:pPr lvl="1" eaLnBrk="1" hangingPunct="1">
                <a:spcBef>
                  <a:spcPct val="0"/>
                </a:spcBef>
                <a:buClrTx/>
                <a:buSzTx/>
                <a:buFontTx/>
                <a:buNone/>
              </a:pPr>
              <a:t>48</a:t>
            </a:fld>
            <a:endParaRPr lang="es-ES" altLang="zh-TW" sz="1800">
              <a:latin typeface="Arial" charset="0"/>
            </a:endParaRPr>
          </a:p>
        </p:txBody>
      </p:sp>
      <p:sp>
        <p:nvSpPr>
          <p:cNvPr id="37892" name="Rectangle 2"/>
          <p:cNvSpPr>
            <a:spLocks noGrp="1" noChangeArrowheads="1"/>
          </p:cNvSpPr>
          <p:nvPr>
            <p:ph type="title"/>
          </p:nvPr>
        </p:nvSpPr>
        <p:spPr/>
        <p:txBody>
          <a:bodyPr/>
          <a:lstStyle/>
          <a:p>
            <a:pPr>
              <a:defRPr/>
            </a:pPr>
            <a:r>
              <a:rPr lang="en-US" altLang="zh-TW" smtClean="0"/>
              <a:t>Simple Example</a:t>
            </a:r>
          </a:p>
        </p:txBody>
      </p:sp>
      <p:pic>
        <p:nvPicPr>
          <p:cNvPr id="56324" name="Picture 4" descr="C:\BOOK\OpenGL\Paul Final\jpeg_new\AN09F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52800"/>
            <a:ext cx="29416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7"/>
          <p:cNvSpPr txBox="1">
            <a:spLocks noChangeArrowheads="1"/>
          </p:cNvSpPr>
          <p:nvPr/>
        </p:nvSpPr>
        <p:spPr bwMode="auto">
          <a:xfrm>
            <a:off x="2130425" y="2935288"/>
            <a:ext cx="396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consider 6 parallel polygons</a:t>
            </a:r>
          </a:p>
        </p:txBody>
      </p:sp>
      <p:pic>
        <p:nvPicPr>
          <p:cNvPr id="56326" name="Picture 8" descr="C:\BOOK\OpenGL\Paul Final\jpeg_new\AN09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49990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9"/>
          <p:cNvSpPr txBox="1">
            <a:spLocks noChangeArrowheads="1"/>
          </p:cNvSpPr>
          <p:nvPr/>
        </p:nvSpPr>
        <p:spPr bwMode="auto">
          <a:xfrm>
            <a:off x="5989638" y="4265613"/>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top view</a:t>
            </a:r>
          </a:p>
        </p:txBody>
      </p:sp>
      <p:sp>
        <p:nvSpPr>
          <p:cNvPr id="56328" name="Text Box 10"/>
          <p:cNvSpPr txBox="1">
            <a:spLocks noChangeArrowheads="1"/>
          </p:cNvSpPr>
          <p:nvPr/>
        </p:nvSpPr>
        <p:spPr bwMode="auto">
          <a:xfrm>
            <a:off x="890588" y="5561013"/>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The plane of A separates B and C from D, E and F</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143AAC2-EEF9-4FA5-ACA9-879F183D7613}" type="slidenum">
              <a:rPr lang="es-ES" altLang="zh-TW" sz="1800">
                <a:latin typeface="Arial" charset="0"/>
              </a:rPr>
              <a:pPr lvl="1" eaLnBrk="1" hangingPunct="1">
                <a:spcBef>
                  <a:spcPct val="0"/>
                </a:spcBef>
                <a:buClrTx/>
                <a:buSzTx/>
                <a:buFontTx/>
                <a:buNone/>
              </a:pPr>
              <a:t>49</a:t>
            </a:fld>
            <a:endParaRPr lang="es-ES" altLang="zh-TW" sz="1800">
              <a:latin typeface="Arial" charset="0"/>
            </a:endParaRPr>
          </a:p>
        </p:txBody>
      </p:sp>
      <p:sp>
        <p:nvSpPr>
          <p:cNvPr id="38916" name="Rectangle 2"/>
          <p:cNvSpPr>
            <a:spLocks noGrp="1" noChangeArrowheads="1"/>
          </p:cNvSpPr>
          <p:nvPr>
            <p:ph type="title"/>
          </p:nvPr>
        </p:nvSpPr>
        <p:spPr/>
        <p:txBody>
          <a:bodyPr/>
          <a:lstStyle/>
          <a:p>
            <a:pPr>
              <a:defRPr/>
            </a:pPr>
            <a:r>
              <a:rPr lang="en-US" altLang="zh-TW" smtClean="0"/>
              <a:t>BSP Tree</a:t>
            </a:r>
          </a:p>
        </p:txBody>
      </p:sp>
      <p:sp>
        <p:nvSpPr>
          <p:cNvPr id="57348" name="Rectangle 3"/>
          <p:cNvSpPr>
            <a:spLocks noGrp="1" noChangeArrowheads="1"/>
          </p:cNvSpPr>
          <p:nvPr>
            <p:ph type="body" idx="1"/>
          </p:nvPr>
        </p:nvSpPr>
        <p:spPr/>
        <p:txBody>
          <a:bodyPr/>
          <a:lstStyle/>
          <a:p>
            <a:r>
              <a:rPr lang="en-US" altLang="zh-TW" smtClean="0"/>
              <a:t>Can continue recursively </a:t>
            </a:r>
          </a:p>
          <a:p>
            <a:pPr lvl="1"/>
            <a:r>
              <a:rPr lang="en-US" altLang="zh-TW" smtClean="0">
                <a:ea typeface="MS PGothic" pitchFamily="34" charset="-128"/>
              </a:rPr>
              <a:t>Plane of C separates B from A</a:t>
            </a:r>
          </a:p>
          <a:p>
            <a:pPr lvl="1"/>
            <a:r>
              <a:rPr lang="en-US" altLang="zh-TW" smtClean="0">
                <a:ea typeface="MS PGothic" pitchFamily="34" charset="-128"/>
              </a:rPr>
              <a:t>Plane of D separates E and F</a:t>
            </a:r>
          </a:p>
          <a:p>
            <a:r>
              <a:rPr lang="en-US" altLang="zh-TW" smtClean="0"/>
              <a:t>Can put this information in a BSP tree</a:t>
            </a:r>
          </a:p>
          <a:p>
            <a:pPr lvl="1"/>
            <a:r>
              <a:rPr lang="en-US" altLang="zh-TW" smtClean="0">
                <a:ea typeface="MS PGothic" pitchFamily="34" charset="-128"/>
              </a:rPr>
              <a:t>Use for visibility and occlusion testing </a:t>
            </a:r>
          </a:p>
        </p:txBody>
      </p:sp>
      <p:pic>
        <p:nvPicPr>
          <p:cNvPr id="57349" name="Picture 4" descr="C:\BOOK\OpenGL\Paul Final\jpeg_new\AN09F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25" y="4500563"/>
            <a:ext cx="3200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D035C68-086F-4CD7-84E5-6B1AB8BBA993}" type="slidenum">
              <a:rPr lang="es-ES" altLang="zh-TW" sz="1800">
                <a:latin typeface="Arial" charset="0"/>
              </a:rPr>
              <a:pPr lvl="1" eaLnBrk="1" hangingPunct="1">
                <a:spcBef>
                  <a:spcPct val="0"/>
                </a:spcBef>
                <a:buClrTx/>
                <a:buSzTx/>
                <a:buFontTx/>
                <a:buNone/>
              </a:pPr>
              <a:t>5</a:t>
            </a:fld>
            <a:endParaRPr lang="es-ES" altLang="zh-TW" sz="1800">
              <a:latin typeface="Arial" charset="0"/>
            </a:endParaRPr>
          </a:p>
        </p:txBody>
      </p:sp>
      <p:sp>
        <p:nvSpPr>
          <p:cNvPr id="18436" name="Rectangle 2"/>
          <p:cNvSpPr>
            <a:spLocks noGrp="1" noChangeArrowheads="1"/>
          </p:cNvSpPr>
          <p:nvPr>
            <p:ph type="title"/>
          </p:nvPr>
        </p:nvSpPr>
        <p:spPr/>
        <p:txBody>
          <a:bodyPr/>
          <a:lstStyle/>
          <a:p>
            <a:pPr>
              <a:defRPr/>
            </a:pPr>
            <a:r>
              <a:rPr lang="en-US" altLang="zh-TW" smtClean="0"/>
              <a:t>Required Tasks</a:t>
            </a:r>
          </a:p>
        </p:txBody>
      </p:sp>
      <p:sp>
        <p:nvSpPr>
          <p:cNvPr id="12292" name="Rectangle 3"/>
          <p:cNvSpPr>
            <a:spLocks noGrp="1" noChangeArrowheads="1"/>
          </p:cNvSpPr>
          <p:nvPr>
            <p:ph type="body" idx="1"/>
          </p:nvPr>
        </p:nvSpPr>
        <p:spPr/>
        <p:txBody>
          <a:bodyPr/>
          <a:lstStyle/>
          <a:p>
            <a:r>
              <a:rPr lang="en-US" altLang="zh-TW" smtClean="0"/>
              <a:t>Clipping</a:t>
            </a:r>
          </a:p>
          <a:p>
            <a:r>
              <a:rPr lang="en-US" altLang="zh-TW" smtClean="0"/>
              <a:t>Rasterization or scan conversion</a:t>
            </a:r>
          </a:p>
          <a:p>
            <a:r>
              <a:rPr lang="en-US" altLang="zh-TW" smtClean="0"/>
              <a:t>Transformations</a:t>
            </a:r>
          </a:p>
          <a:p>
            <a:r>
              <a:rPr lang="en-US" altLang="zh-TW" smtClean="0"/>
              <a:t>Some tasks deferred until fragement processing </a:t>
            </a:r>
          </a:p>
          <a:p>
            <a:pPr lvl="1"/>
            <a:r>
              <a:rPr lang="en-US" altLang="zh-TW" smtClean="0">
                <a:ea typeface="MS PGothic" pitchFamily="34" charset="-128"/>
              </a:rPr>
              <a:t>Hidden surface removal </a:t>
            </a:r>
          </a:p>
          <a:p>
            <a:pPr lvl="1"/>
            <a:r>
              <a:rPr lang="en-US" altLang="zh-TW" smtClean="0">
                <a:ea typeface="MS PGothic" pitchFamily="34" charset="-128"/>
              </a:rPr>
              <a:t>Antialiasing</a:t>
            </a:r>
          </a:p>
        </p:txBody>
      </p:sp>
      <p:pic>
        <p:nvPicPr>
          <p:cNvPr id="12293" name="Picture 5" descr="an07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876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1752600"/>
            <a:ext cx="7772400" cy="1143000"/>
          </a:xfrm>
        </p:spPr>
        <p:txBody>
          <a:bodyPr/>
          <a:lstStyle/>
          <a:p>
            <a:pPr>
              <a:defRPr/>
            </a:pPr>
            <a:r>
              <a:rPr lang="en-US" altLang="zh-TW" dirty="0" smtClean="0"/>
              <a:t>Clipping III</a:t>
            </a:r>
          </a:p>
        </p:txBody>
      </p:sp>
      <p:sp>
        <p:nvSpPr>
          <p:cNvPr id="58371" name="副標題 1"/>
          <p:cNvSpPr>
            <a:spLocks noGrp="1"/>
          </p:cNvSpPr>
          <p:nvPr>
            <p:ph type="subTitle" idx="1"/>
          </p:nvPr>
        </p:nvSpPr>
        <p:spPr>
          <a:xfrm>
            <a:off x="685800" y="1828800"/>
            <a:ext cx="8077200" cy="1500188"/>
          </a:xfrm>
        </p:spPr>
        <p:txBody>
          <a:bodyPr/>
          <a:lstStyle/>
          <a:p>
            <a:endParaRPr lang="zh-TW"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B79BEE1-DC9F-48AB-9B1E-00CC8C12AAA6}" type="slidenum">
              <a:rPr lang="es-ES" altLang="zh-TW" sz="1800">
                <a:latin typeface="Arial" charset="0"/>
              </a:rPr>
              <a:pPr lvl="1" eaLnBrk="1" hangingPunct="1">
                <a:spcBef>
                  <a:spcPct val="0"/>
                </a:spcBef>
                <a:buClrTx/>
                <a:buSzTx/>
                <a:buFontTx/>
                <a:buNone/>
              </a:pPr>
              <a:t>51</a:t>
            </a:fld>
            <a:endParaRPr lang="es-ES" altLang="zh-TW" sz="1800">
              <a:latin typeface="Arial" charset="0"/>
            </a:endParaRPr>
          </a:p>
        </p:txBody>
      </p:sp>
      <p:sp>
        <p:nvSpPr>
          <p:cNvPr id="16388" name="Rectangle 2"/>
          <p:cNvSpPr>
            <a:spLocks noGrp="1" noChangeArrowheads="1"/>
          </p:cNvSpPr>
          <p:nvPr>
            <p:ph type="title"/>
          </p:nvPr>
        </p:nvSpPr>
        <p:spPr/>
        <p:txBody>
          <a:bodyPr/>
          <a:lstStyle/>
          <a:p>
            <a:pPr>
              <a:defRPr/>
            </a:pPr>
            <a:r>
              <a:rPr lang="en-US" altLang="zh-TW" smtClean="0"/>
              <a:t>Objectives</a:t>
            </a:r>
          </a:p>
        </p:txBody>
      </p:sp>
      <p:sp>
        <p:nvSpPr>
          <p:cNvPr id="59396" name="Rectangle 3"/>
          <p:cNvSpPr>
            <a:spLocks noGrp="1" noChangeArrowheads="1"/>
          </p:cNvSpPr>
          <p:nvPr>
            <p:ph type="body" idx="1"/>
          </p:nvPr>
        </p:nvSpPr>
        <p:spPr/>
        <p:txBody>
          <a:bodyPr/>
          <a:lstStyle/>
          <a:p>
            <a:r>
              <a:rPr lang="en-US" altLang="zh-TW" smtClean="0"/>
              <a:t>Survey Line Drawing Algorithms</a:t>
            </a:r>
          </a:p>
          <a:p>
            <a:pPr lvl="1"/>
            <a:r>
              <a:rPr lang="en-US" altLang="zh-TW" smtClean="0">
                <a:ea typeface="MS PGothic" pitchFamily="34" charset="-128"/>
              </a:rPr>
              <a:t>DDA</a:t>
            </a:r>
          </a:p>
          <a:p>
            <a:pPr lvl="1"/>
            <a:r>
              <a:rPr lang="en-US" altLang="zh-TW" smtClean="0">
                <a:ea typeface="MS PGothic" pitchFamily="34" charset="-128"/>
              </a:rPr>
              <a:t>Bresenham</a:t>
            </a:r>
          </a:p>
          <a:p>
            <a:r>
              <a:rPr lang="en-US" altLang="zh-TW" smtClean="0">
                <a:ea typeface="MS PGothic" pitchFamily="34" charset="-128"/>
              </a:rPr>
              <a:t>Polygon rasterization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31750917-C439-467E-9D96-26D7C4FEF306}" type="slidenum">
              <a:rPr lang="es-ES" altLang="zh-TW" sz="1800">
                <a:latin typeface="Arial" charset="0"/>
              </a:rPr>
              <a:pPr lvl="1" eaLnBrk="1" hangingPunct="1">
                <a:spcBef>
                  <a:spcPct val="0"/>
                </a:spcBef>
                <a:buClrTx/>
                <a:buSzTx/>
                <a:buFontTx/>
                <a:buNone/>
              </a:pPr>
              <a:t>52</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Rasterization</a:t>
            </a:r>
          </a:p>
        </p:txBody>
      </p:sp>
      <p:sp>
        <p:nvSpPr>
          <p:cNvPr id="60421" name="Rectangle 3"/>
          <p:cNvSpPr>
            <a:spLocks noGrp="1" noChangeArrowheads="1"/>
          </p:cNvSpPr>
          <p:nvPr>
            <p:ph type="body" idx="1"/>
          </p:nvPr>
        </p:nvSpPr>
        <p:spPr/>
        <p:txBody>
          <a:bodyPr/>
          <a:lstStyle/>
          <a:p>
            <a:r>
              <a:rPr lang="en-US" altLang="zh-TW" sz="2800" smtClean="0"/>
              <a:t>Rasterization (scan conversion)</a:t>
            </a:r>
          </a:p>
          <a:p>
            <a:pPr lvl="1"/>
            <a:r>
              <a:rPr lang="en-US" altLang="zh-TW" sz="2400" smtClean="0">
                <a:ea typeface="MS PGothic" pitchFamily="34" charset="-128"/>
              </a:rPr>
              <a:t>Determine which pixels that are inside primitive specified by a set of vertices</a:t>
            </a:r>
          </a:p>
          <a:p>
            <a:pPr lvl="1"/>
            <a:r>
              <a:rPr lang="en-US" altLang="zh-TW" sz="2400" smtClean="0">
                <a:ea typeface="MS PGothic" pitchFamily="34" charset="-128"/>
              </a:rPr>
              <a:t>Produces a set of </a:t>
            </a:r>
            <a:r>
              <a:rPr lang="en-US" altLang="zh-TW" sz="2400" smtClean="0">
                <a:solidFill>
                  <a:srgbClr val="FF0000"/>
                </a:solidFill>
                <a:ea typeface="MS PGothic" pitchFamily="34" charset="-128"/>
              </a:rPr>
              <a:t>fragments</a:t>
            </a:r>
          </a:p>
          <a:p>
            <a:pPr lvl="1"/>
            <a:r>
              <a:rPr lang="en-US" altLang="zh-TW" sz="2400" smtClean="0">
                <a:ea typeface="MS PGothic" pitchFamily="34" charset="-128"/>
              </a:rPr>
              <a:t>Fragments have a location (pixel location) and other attributes such color and texture coordinates that are determined by interpolating values at vertices</a:t>
            </a:r>
          </a:p>
          <a:p>
            <a:r>
              <a:rPr lang="en-US" altLang="zh-TW" sz="2800" smtClean="0"/>
              <a:t>Pixel colors determined later using color, texture, and other vertex properties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D3AC2A2-E2D0-4451-AC6C-D2BDBB99483E}" type="slidenum">
              <a:rPr lang="es-ES" altLang="zh-TW" sz="1800">
                <a:latin typeface="Arial" charset="0"/>
              </a:rPr>
              <a:pPr lvl="1" eaLnBrk="1" hangingPunct="1">
                <a:spcBef>
                  <a:spcPct val="0"/>
                </a:spcBef>
                <a:buClrTx/>
                <a:buSzTx/>
                <a:buFontTx/>
                <a:buNone/>
              </a:pPr>
              <a:t>53</a:t>
            </a:fld>
            <a:endParaRPr lang="es-ES" altLang="zh-TW" sz="1800">
              <a:latin typeface="Arial" charset="0"/>
            </a:endParaRPr>
          </a:p>
        </p:txBody>
      </p:sp>
      <p:sp>
        <p:nvSpPr>
          <p:cNvPr id="1843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7" name="Rectangle 2"/>
          <p:cNvSpPr>
            <a:spLocks noGrp="1" noChangeArrowheads="1"/>
          </p:cNvSpPr>
          <p:nvPr>
            <p:ph type="title"/>
          </p:nvPr>
        </p:nvSpPr>
        <p:spPr/>
        <p:txBody>
          <a:bodyPr>
            <a:normAutofit fontScale="90000"/>
          </a:bodyPr>
          <a:lstStyle/>
          <a:p>
            <a:pPr>
              <a:defRPr/>
            </a:pPr>
            <a:r>
              <a:rPr lang="en-US" altLang="zh-TW" smtClean="0"/>
              <a:t>Scan Conversion of Line Segments</a:t>
            </a:r>
          </a:p>
        </p:txBody>
      </p:sp>
      <p:sp>
        <p:nvSpPr>
          <p:cNvPr id="61445" name="Rectangle 3"/>
          <p:cNvSpPr>
            <a:spLocks noGrp="1" noChangeArrowheads="1"/>
          </p:cNvSpPr>
          <p:nvPr>
            <p:ph type="body" idx="1"/>
          </p:nvPr>
        </p:nvSpPr>
        <p:spPr/>
        <p:txBody>
          <a:bodyPr/>
          <a:lstStyle/>
          <a:p>
            <a:r>
              <a:rPr lang="en-US" altLang="zh-TW" smtClean="0"/>
              <a:t>Start with line segment in window coordinates with integer values for endpoints</a:t>
            </a:r>
          </a:p>
          <a:p>
            <a:r>
              <a:rPr lang="en-US" altLang="zh-TW" smtClean="0"/>
              <a:t>Assume implementation has a </a:t>
            </a:r>
            <a:r>
              <a:rPr lang="en-US" altLang="zh-TW" b="1" smtClean="0">
                <a:latin typeface="Courier New" pitchFamily="49" charset="0"/>
              </a:rPr>
              <a:t>write_pixel</a:t>
            </a:r>
            <a:r>
              <a:rPr lang="en-US" altLang="zh-TW" smtClean="0"/>
              <a:t> function</a:t>
            </a:r>
          </a:p>
        </p:txBody>
      </p:sp>
      <p:pic>
        <p:nvPicPr>
          <p:cNvPr id="61446" name="Picture 5" descr="C:\BOOK\OpenGL\Paul Final\jpeg\AN08F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00"/>
            <a:ext cx="250031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6"/>
          <p:cNvSpPr txBox="1">
            <a:spLocks noChangeArrowheads="1"/>
          </p:cNvSpPr>
          <p:nvPr/>
        </p:nvSpPr>
        <p:spPr bwMode="auto">
          <a:xfrm>
            <a:off x="3429000" y="4267200"/>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mx + h</a:t>
            </a:r>
          </a:p>
        </p:txBody>
      </p:sp>
      <p:sp>
        <p:nvSpPr>
          <p:cNvPr id="61448" name="Line 7"/>
          <p:cNvSpPr>
            <a:spLocks noChangeShapeType="1"/>
          </p:cNvSpPr>
          <p:nvPr/>
        </p:nvSpPr>
        <p:spPr bwMode="auto">
          <a:xfrm>
            <a:off x="4953000" y="4495800"/>
            <a:ext cx="1676400" cy="152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aphicFrame>
        <p:nvGraphicFramePr>
          <p:cNvPr id="61449" name="Object 2"/>
          <p:cNvGraphicFramePr>
            <a:graphicFrameLocks noChangeAspect="1"/>
          </p:cNvGraphicFramePr>
          <p:nvPr/>
        </p:nvGraphicFramePr>
        <p:xfrm>
          <a:off x="1447800" y="4724400"/>
          <a:ext cx="1524000" cy="1181100"/>
        </p:xfrm>
        <a:graphic>
          <a:graphicData uri="http://schemas.openxmlformats.org/presentationml/2006/ole">
            <mc:AlternateContent xmlns:mc="http://schemas.openxmlformats.org/markup-compatibility/2006">
              <mc:Choice xmlns:v="urn:schemas-microsoft-com:vml" Requires="v">
                <p:oleObj spid="_x0000_s61452" name="Equation" r:id="rId4" imgW="507780" imgH="393529" progId="Equation.3">
                  <p:embed/>
                </p:oleObj>
              </mc:Choice>
              <mc:Fallback>
                <p:oleObj name="Equation" r:id="rId4" imgW="507780"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15240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F67A7CF-7F57-41D8-8742-69D23336564D}" type="slidenum">
              <a:rPr lang="es-ES" altLang="zh-TW" sz="1800">
                <a:latin typeface="Arial" charset="0"/>
              </a:rPr>
              <a:pPr lvl="1" eaLnBrk="1" hangingPunct="1">
                <a:spcBef>
                  <a:spcPct val="0"/>
                </a:spcBef>
                <a:buClrTx/>
                <a:buSzTx/>
                <a:buFontTx/>
                <a:buNone/>
              </a:pPr>
              <a:t>54</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DDA Algorithm</a:t>
            </a:r>
          </a:p>
        </p:txBody>
      </p:sp>
      <p:sp>
        <p:nvSpPr>
          <p:cNvPr id="62469" name="Rectangle 3"/>
          <p:cNvSpPr>
            <a:spLocks noGrp="1" noChangeArrowheads="1"/>
          </p:cNvSpPr>
          <p:nvPr>
            <p:ph type="body" idx="1"/>
          </p:nvPr>
        </p:nvSpPr>
        <p:spPr/>
        <p:txBody>
          <a:bodyPr/>
          <a:lstStyle/>
          <a:p>
            <a:r>
              <a:rPr lang="en-US" altLang="zh-TW" sz="2700" u="sng" smtClean="0"/>
              <a:t>D</a:t>
            </a:r>
            <a:r>
              <a:rPr lang="en-US" altLang="zh-TW" sz="2700" smtClean="0"/>
              <a:t>igital </a:t>
            </a:r>
            <a:r>
              <a:rPr lang="en-US" altLang="zh-TW" sz="2700" u="sng" smtClean="0"/>
              <a:t>D</a:t>
            </a:r>
            <a:r>
              <a:rPr lang="en-US" altLang="zh-TW" sz="2700" smtClean="0"/>
              <a:t>ifferential </a:t>
            </a:r>
            <a:r>
              <a:rPr lang="en-US" altLang="zh-TW" sz="2700" u="sng" smtClean="0"/>
              <a:t>A</a:t>
            </a:r>
            <a:r>
              <a:rPr lang="en-US" altLang="zh-TW" sz="2700" smtClean="0"/>
              <a:t>nalyzer</a:t>
            </a:r>
          </a:p>
          <a:p>
            <a:pPr lvl="1"/>
            <a:r>
              <a:rPr lang="en-US" altLang="zh-TW" smtClean="0">
                <a:ea typeface="MS PGothic" pitchFamily="34" charset="-128"/>
              </a:rPr>
              <a:t>DDA was a mechanical device for numerical solution of differential equations</a:t>
            </a:r>
          </a:p>
          <a:p>
            <a:pPr lvl="1"/>
            <a:r>
              <a:rPr lang="en-US" altLang="zh-TW" smtClean="0">
                <a:ea typeface="MS PGothic" pitchFamily="34" charset="-128"/>
              </a:rPr>
              <a:t>Line </a:t>
            </a:r>
            <a:r>
              <a:rPr lang="en-US" altLang="zh-TW" smtClean="0">
                <a:latin typeface="Times New Roman" pitchFamily="18" charset="0"/>
                <a:ea typeface="MS PGothic" pitchFamily="34" charset="-128"/>
              </a:rPr>
              <a:t>y=mx+ h</a:t>
            </a:r>
            <a:r>
              <a:rPr lang="en-US" altLang="zh-TW" smtClean="0">
                <a:ea typeface="MS PGothic" pitchFamily="34" charset="-128"/>
              </a:rPr>
              <a:t> satisfies differential equation</a:t>
            </a:r>
          </a:p>
          <a:p>
            <a:pPr lvl="1">
              <a:buFontTx/>
              <a:buNone/>
            </a:pPr>
            <a:r>
              <a:rPr lang="en-US" altLang="zh-TW" sz="2300" smtClean="0">
                <a:ea typeface="MS PGothic" pitchFamily="34" charset="-128"/>
              </a:rPr>
              <a:t>        dy/dx = m = </a:t>
            </a:r>
            <a:r>
              <a:rPr lang="en-US" altLang="zh-TW" sz="2300" smtClean="0">
                <a:latin typeface="Symbol" pitchFamily="18" charset="2"/>
                <a:ea typeface="MS PGothic" pitchFamily="34" charset="-128"/>
              </a:rPr>
              <a:t>D</a:t>
            </a:r>
            <a:r>
              <a:rPr lang="en-US" altLang="zh-TW" sz="2300" smtClean="0">
                <a:ea typeface="MS PGothic" pitchFamily="34" charset="-128"/>
              </a:rPr>
              <a:t>y/</a:t>
            </a:r>
            <a:r>
              <a:rPr lang="en-US" altLang="zh-TW" sz="2300" smtClean="0">
                <a:latin typeface="Symbol" pitchFamily="18" charset="2"/>
                <a:ea typeface="MS PGothic" pitchFamily="34" charset="-128"/>
              </a:rPr>
              <a:t>D</a:t>
            </a:r>
            <a:r>
              <a:rPr lang="en-US" altLang="zh-TW" sz="2300" smtClean="0">
                <a:ea typeface="MS PGothic" pitchFamily="34" charset="-128"/>
              </a:rPr>
              <a:t>x = y</a:t>
            </a:r>
            <a:r>
              <a:rPr lang="en-US" altLang="zh-TW" sz="2300" baseline="-25000" smtClean="0">
                <a:ea typeface="MS PGothic" pitchFamily="34" charset="-128"/>
              </a:rPr>
              <a:t>2</a:t>
            </a:r>
            <a:r>
              <a:rPr lang="en-US" altLang="zh-TW" sz="2300" smtClean="0">
                <a:ea typeface="MS PGothic" pitchFamily="34" charset="-128"/>
              </a:rPr>
              <a:t>-y</a:t>
            </a:r>
            <a:r>
              <a:rPr lang="en-US" altLang="zh-TW" sz="2300" baseline="-25000" smtClean="0">
                <a:ea typeface="MS PGothic" pitchFamily="34" charset="-128"/>
              </a:rPr>
              <a:t>1</a:t>
            </a:r>
            <a:r>
              <a:rPr lang="en-US" altLang="zh-TW" sz="2300" smtClean="0">
                <a:ea typeface="MS PGothic" pitchFamily="34" charset="-128"/>
              </a:rPr>
              <a:t>/x</a:t>
            </a:r>
            <a:r>
              <a:rPr lang="en-US" altLang="zh-TW" sz="2300" baseline="-25000" smtClean="0">
                <a:ea typeface="MS PGothic" pitchFamily="34" charset="-128"/>
              </a:rPr>
              <a:t>2</a:t>
            </a:r>
            <a:r>
              <a:rPr lang="en-US" altLang="zh-TW" sz="2300" smtClean="0">
                <a:ea typeface="MS PGothic" pitchFamily="34" charset="-128"/>
              </a:rPr>
              <a:t>-x</a:t>
            </a:r>
            <a:r>
              <a:rPr lang="en-US" altLang="zh-TW" sz="2300" baseline="-25000" smtClean="0">
                <a:ea typeface="MS PGothic" pitchFamily="34" charset="-128"/>
              </a:rPr>
              <a:t>1</a:t>
            </a:r>
          </a:p>
          <a:p>
            <a:r>
              <a:rPr lang="en-US" altLang="zh-TW" sz="2800" smtClean="0"/>
              <a:t>Along scan line </a:t>
            </a:r>
            <a:r>
              <a:rPr lang="en-US" altLang="zh-TW" sz="2800" smtClean="0">
                <a:latin typeface="Symbol" pitchFamily="18" charset="2"/>
              </a:rPr>
              <a:t>D</a:t>
            </a:r>
            <a:r>
              <a:rPr lang="en-US" altLang="zh-TW" sz="2800" smtClean="0"/>
              <a:t>x = 1</a:t>
            </a:r>
          </a:p>
        </p:txBody>
      </p:sp>
      <p:sp>
        <p:nvSpPr>
          <p:cNvPr id="62470" name="Text Box 4"/>
          <p:cNvSpPr txBox="1">
            <a:spLocks noChangeArrowheads="1"/>
          </p:cNvSpPr>
          <p:nvPr/>
        </p:nvSpPr>
        <p:spPr bwMode="auto">
          <a:xfrm>
            <a:off x="1219200" y="4572000"/>
            <a:ext cx="71215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Courier New" pitchFamily="49" charset="0"/>
              </a:rPr>
              <a:t>For(x=x1; x&lt;=x2,ix++) {</a:t>
            </a:r>
          </a:p>
          <a:p>
            <a:pPr eaLnBrk="1" hangingPunct="1">
              <a:buClrTx/>
              <a:buSzTx/>
              <a:buFontTx/>
              <a:buNone/>
            </a:pPr>
            <a:r>
              <a:rPr lang="en-US" altLang="zh-TW" sz="1800" b="1">
                <a:latin typeface="Courier New" pitchFamily="49" charset="0"/>
              </a:rPr>
              <a:t>   y+=m;</a:t>
            </a:r>
          </a:p>
          <a:p>
            <a:pPr eaLnBrk="1" hangingPunct="1">
              <a:buClrTx/>
              <a:buSzTx/>
              <a:buFontTx/>
              <a:buNone/>
            </a:pPr>
            <a:r>
              <a:rPr lang="en-US" altLang="zh-TW" sz="1800" b="1">
                <a:latin typeface="Courier New" pitchFamily="49" charset="0"/>
              </a:rPr>
              <a:t>  write_pixel(x, round(y), line_color)</a:t>
            </a:r>
          </a:p>
          <a:p>
            <a:pPr eaLnBrk="1" hangingPunct="1">
              <a:buClrTx/>
              <a:buSzTx/>
              <a:buFontTx/>
              <a:buNone/>
            </a:pPr>
            <a:r>
              <a:rPr lang="en-US" altLang="zh-TW" sz="1800" b="1">
                <a:latin typeface="Courier New" pitchFamily="49"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55E04999-E158-48DD-B9C0-05EA8D9E54BA}" type="slidenum">
              <a:rPr lang="es-ES" altLang="zh-TW" sz="1800">
                <a:latin typeface="Arial" charset="0"/>
              </a:rPr>
              <a:pPr lvl="1" eaLnBrk="1" hangingPunct="1">
                <a:spcBef>
                  <a:spcPct val="0"/>
                </a:spcBef>
                <a:buClrTx/>
                <a:buSzTx/>
                <a:buFontTx/>
                <a:buNone/>
              </a:pPr>
              <a:t>55</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Problem</a:t>
            </a:r>
          </a:p>
        </p:txBody>
      </p:sp>
      <p:sp>
        <p:nvSpPr>
          <p:cNvPr id="63493" name="Rectangle 3"/>
          <p:cNvSpPr>
            <a:spLocks noGrp="1" noChangeArrowheads="1"/>
          </p:cNvSpPr>
          <p:nvPr>
            <p:ph type="body" idx="1"/>
          </p:nvPr>
        </p:nvSpPr>
        <p:spPr/>
        <p:txBody>
          <a:bodyPr/>
          <a:lstStyle/>
          <a:p>
            <a:r>
              <a:rPr lang="en-US" altLang="zh-TW" smtClean="0"/>
              <a:t>DDA = for each x plot pixel at closest y</a:t>
            </a:r>
          </a:p>
          <a:p>
            <a:pPr lvl="1"/>
            <a:r>
              <a:rPr lang="en-US" altLang="zh-TW" smtClean="0">
                <a:ea typeface="MS PGothic" pitchFamily="34" charset="-128"/>
              </a:rPr>
              <a:t>Problems for steep lines</a:t>
            </a:r>
          </a:p>
        </p:txBody>
      </p:sp>
      <p:pic>
        <p:nvPicPr>
          <p:cNvPr id="63494" name="Picture 4" descr="C:\BOOK\OpenGL\Paul Final\jpeg_new\AN08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000375"/>
            <a:ext cx="3074987"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F44B6720-6A25-4B24-AEB7-E161E42C00BB}" type="slidenum">
              <a:rPr lang="es-ES" altLang="zh-TW" sz="1800">
                <a:latin typeface="Arial" charset="0"/>
              </a:rPr>
              <a:pPr lvl="1" eaLnBrk="1" hangingPunct="1">
                <a:spcBef>
                  <a:spcPct val="0"/>
                </a:spcBef>
                <a:buClrTx/>
                <a:buSzTx/>
                <a:buFontTx/>
                <a:buNone/>
              </a:pPr>
              <a:t>56</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Using Symmetry</a:t>
            </a:r>
          </a:p>
        </p:txBody>
      </p:sp>
      <p:sp>
        <p:nvSpPr>
          <p:cNvPr id="64517" name="Rectangle 3"/>
          <p:cNvSpPr>
            <a:spLocks noGrp="1" noChangeArrowheads="1"/>
          </p:cNvSpPr>
          <p:nvPr>
            <p:ph type="body" idx="1"/>
          </p:nvPr>
        </p:nvSpPr>
        <p:spPr/>
        <p:txBody>
          <a:bodyPr/>
          <a:lstStyle/>
          <a:p>
            <a:r>
              <a:rPr lang="en-US" altLang="zh-TW" smtClean="0"/>
              <a:t>Use for 1 </a:t>
            </a:r>
            <a:r>
              <a:rPr lang="en-US" altLang="zh-TW" smtClean="0">
                <a:sym typeface="Symbol" pitchFamily="18" charset="2"/>
              </a:rPr>
              <a:t></a:t>
            </a:r>
            <a:r>
              <a:rPr lang="en-US" altLang="zh-TW" smtClean="0"/>
              <a:t> m </a:t>
            </a:r>
            <a:r>
              <a:rPr lang="en-US" altLang="zh-TW" smtClean="0">
                <a:sym typeface="Symbol" pitchFamily="18" charset="2"/>
              </a:rPr>
              <a:t></a:t>
            </a:r>
            <a:r>
              <a:rPr lang="en-US" altLang="zh-TW" smtClean="0"/>
              <a:t> 0</a:t>
            </a:r>
          </a:p>
          <a:p>
            <a:r>
              <a:rPr lang="en-US" altLang="zh-TW" smtClean="0"/>
              <a:t>For m &gt; 1, swap role of x and y</a:t>
            </a:r>
          </a:p>
          <a:p>
            <a:pPr lvl="1"/>
            <a:r>
              <a:rPr lang="en-US" altLang="zh-TW" smtClean="0">
                <a:ea typeface="MS PGothic" pitchFamily="34" charset="-128"/>
              </a:rPr>
              <a:t>For each y, plot closest x</a:t>
            </a:r>
          </a:p>
        </p:txBody>
      </p:sp>
      <p:pic>
        <p:nvPicPr>
          <p:cNvPr id="64518" name="Picture 4" descr="C:\BOOK\OpenGL\Paul Final\jpeg_new\AN08F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A81CB2B7-67F2-43E8-8E30-A476BCA90FD0}" type="slidenum">
              <a:rPr lang="es-ES" altLang="zh-TW" sz="1800">
                <a:latin typeface="Arial" charset="0"/>
              </a:rPr>
              <a:pPr lvl="1" eaLnBrk="1" hangingPunct="1">
                <a:spcBef>
                  <a:spcPct val="0"/>
                </a:spcBef>
                <a:buClrTx/>
                <a:buSzTx/>
                <a:buFontTx/>
                <a:buNone/>
              </a:pPr>
              <a:t>57</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dirty="0" err="1" smtClean="0"/>
              <a:t>Bresenham’s</a:t>
            </a:r>
            <a:r>
              <a:rPr lang="en-US" altLang="zh-TW" dirty="0" smtClean="0"/>
              <a:t> Algorithm (1962)</a:t>
            </a:r>
          </a:p>
        </p:txBody>
      </p:sp>
      <p:sp>
        <p:nvSpPr>
          <p:cNvPr id="65541" name="Rectangle 3"/>
          <p:cNvSpPr>
            <a:spLocks noGrp="1" noChangeArrowheads="1"/>
          </p:cNvSpPr>
          <p:nvPr>
            <p:ph type="body" idx="1"/>
          </p:nvPr>
        </p:nvSpPr>
        <p:spPr/>
        <p:txBody>
          <a:bodyPr/>
          <a:lstStyle/>
          <a:p>
            <a:r>
              <a:rPr lang="en-US" altLang="zh-TW" sz="2700" smtClean="0"/>
              <a:t>DDA requires one floating point addition per step</a:t>
            </a:r>
          </a:p>
          <a:p>
            <a:r>
              <a:rPr lang="en-US" altLang="zh-TW" sz="2700" smtClean="0"/>
              <a:t>We can eliminate all fp through Bresenham’s algorithm</a:t>
            </a:r>
          </a:p>
          <a:p>
            <a:r>
              <a:rPr lang="en-US" altLang="zh-TW" sz="2700" smtClean="0"/>
              <a:t>Consider only 1 </a:t>
            </a:r>
            <a:r>
              <a:rPr lang="en-US" altLang="zh-TW" sz="2700" smtClean="0">
                <a:sym typeface="Symbol" pitchFamily="18" charset="2"/>
              </a:rPr>
              <a:t></a:t>
            </a:r>
            <a:r>
              <a:rPr lang="en-US" altLang="zh-TW" sz="2700" smtClean="0"/>
              <a:t> m </a:t>
            </a:r>
            <a:r>
              <a:rPr lang="en-US" altLang="zh-TW" sz="2700" smtClean="0">
                <a:sym typeface="Symbol" pitchFamily="18" charset="2"/>
              </a:rPr>
              <a:t></a:t>
            </a:r>
            <a:r>
              <a:rPr lang="en-US" altLang="zh-TW" sz="2700" smtClean="0"/>
              <a:t> 0</a:t>
            </a:r>
          </a:p>
          <a:p>
            <a:pPr lvl="1"/>
            <a:r>
              <a:rPr lang="en-US" altLang="zh-TW" smtClean="0">
                <a:ea typeface="MS PGothic" pitchFamily="34" charset="-128"/>
              </a:rPr>
              <a:t>Other cases by symmetry</a:t>
            </a:r>
          </a:p>
          <a:p>
            <a:r>
              <a:rPr lang="en-US" altLang="zh-TW" sz="2700" smtClean="0"/>
              <a:t>Assume pixel centers are at half integers</a:t>
            </a:r>
          </a:p>
          <a:p>
            <a:r>
              <a:rPr lang="en-US" altLang="zh-TW" sz="2700" smtClean="0"/>
              <a:t>If we start at a pixel that has been written, there are only two candidates for the next pixel to be written into the frame buffer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B0CF1E0-3100-45E9-A330-6422243D9026}" type="slidenum">
              <a:rPr lang="es-ES" altLang="zh-TW" sz="1800">
                <a:latin typeface="Arial" charset="0"/>
              </a:rPr>
              <a:pPr lvl="1" eaLnBrk="1" hangingPunct="1">
                <a:spcBef>
                  <a:spcPct val="0"/>
                </a:spcBef>
                <a:buClrTx/>
                <a:buSzTx/>
                <a:buFontTx/>
                <a:buNone/>
              </a:pPr>
              <a:t>58</a:t>
            </a:fld>
            <a:endParaRPr lang="es-ES" altLang="zh-TW" sz="1800">
              <a:latin typeface="Arial" charset="0"/>
            </a:endParaRPr>
          </a:p>
        </p:txBody>
      </p:sp>
      <p:sp>
        <p:nvSpPr>
          <p:cNvPr id="23556" name="Rectangle 2"/>
          <p:cNvSpPr>
            <a:spLocks noGrp="1" noChangeArrowheads="1"/>
          </p:cNvSpPr>
          <p:nvPr>
            <p:ph type="title"/>
          </p:nvPr>
        </p:nvSpPr>
        <p:spPr/>
        <p:txBody>
          <a:bodyPr/>
          <a:lstStyle/>
          <a:p>
            <a:pPr>
              <a:defRPr/>
            </a:pPr>
            <a:r>
              <a:rPr lang="en-US" altLang="zh-TW" sz="3300" smtClean="0"/>
              <a:t>Candidate Pixels</a:t>
            </a:r>
          </a:p>
        </p:txBody>
      </p:sp>
      <p:pic>
        <p:nvPicPr>
          <p:cNvPr id="66564" name="Picture 4" descr="C:\BOOK\OpenGL\Paul Final\jpeg_new\AN08F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953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914400" y="1600200"/>
            <a:ext cx="1609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2700">
                <a:latin typeface="Arial" charset="0"/>
              </a:rPr>
              <a:t>1 </a:t>
            </a:r>
            <a:r>
              <a:rPr lang="en-US" altLang="zh-TW" sz="2700">
                <a:latin typeface="Arial" charset="0"/>
                <a:sym typeface="Symbol" pitchFamily="18" charset="2"/>
              </a:rPr>
              <a:t></a:t>
            </a:r>
            <a:r>
              <a:rPr lang="en-US" altLang="zh-TW" sz="2700">
                <a:latin typeface="Arial" charset="0"/>
              </a:rPr>
              <a:t> m </a:t>
            </a:r>
            <a:r>
              <a:rPr lang="en-US" altLang="zh-TW" sz="2700">
                <a:latin typeface="Arial" charset="0"/>
                <a:sym typeface="Symbol" pitchFamily="18" charset="2"/>
              </a:rPr>
              <a:t></a:t>
            </a:r>
            <a:r>
              <a:rPr lang="en-US" altLang="zh-TW" sz="2700">
                <a:latin typeface="Arial" charset="0"/>
              </a:rPr>
              <a:t> 0</a:t>
            </a:r>
          </a:p>
        </p:txBody>
      </p:sp>
      <p:sp>
        <p:nvSpPr>
          <p:cNvPr id="65543" name="Line 6"/>
          <p:cNvSpPr>
            <a:spLocks noChangeShapeType="1"/>
          </p:cNvSpPr>
          <p:nvPr/>
        </p:nvSpPr>
        <p:spPr bwMode="auto">
          <a:xfrm flipV="1">
            <a:off x="1447800" y="3962400"/>
            <a:ext cx="1828800" cy="533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4" name="Text Box 7"/>
          <p:cNvSpPr txBox="1">
            <a:spLocks noChangeArrowheads="1"/>
          </p:cNvSpPr>
          <p:nvPr/>
        </p:nvSpPr>
        <p:spPr bwMode="auto">
          <a:xfrm>
            <a:off x="3810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last pixel</a:t>
            </a:r>
          </a:p>
        </p:txBody>
      </p:sp>
      <p:sp>
        <p:nvSpPr>
          <p:cNvPr id="65545" name="Line 8"/>
          <p:cNvSpPr>
            <a:spLocks noChangeShapeType="1"/>
          </p:cNvSpPr>
          <p:nvPr/>
        </p:nvSpPr>
        <p:spPr bwMode="auto">
          <a:xfrm flipH="1" flipV="1">
            <a:off x="4724400" y="3124200"/>
            <a:ext cx="1981200" cy="6096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6" name="Line 9"/>
          <p:cNvSpPr>
            <a:spLocks noChangeShapeType="1"/>
          </p:cNvSpPr>
          <p:nvPr/>
        </p:nvSpPr>
        <p:spPr bwMode="auto">
          <a:xfrm flipH="1">
            <a:off x="4876800" y="3810000"/>
            <a:ext cx="1752600" cy="2286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7" name="Text Box 10"/>
          <p:cNvSpPr txBox="1">
            <a:spLocks noChangeArrowheads="1"/>
          </p:cNvSpPr>
          <p:nvPr/>
        </p:nvSpPr>
        <p:spPr bwMode="auto">
          <a:xfrm>
            <a:off x="6629400" y="3505200"/>
            <a:ext cx="146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candidates</a:t>
            </a:r>
          </a:p>
        </p:txBody>
      </p:sp>
      <p:sp>
        <p:nvSpPr>
          <p:cNvPr id="65548" name="Line 11"/>
          <p:cNvSpPr>
            <a:spLocks noChangeShapeType="1"/>
          </p:cNvSpPr>
          <p:nvPr/>
        </p:nvSpPr>
        <p:spPr bwMode="auto">
          <a:xfrm flipH="1" flipV="1">
            <a:off x="3810000" y="4114800"/>
            <a:ext cx="1828800" cy="11430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9" name="Text Box 12"/>
          <p:cNvSpPr txBox="1">
            <a:spLocks noChangeArrowheads="1"/>
          </p:cNvSpPr>
          <p:nvPr/>
        </p:nvSpPr>
        <p:spPr bwMode="auto">
          <a:xfrm>
            <a:off x="5532438" y="5257800"/>
            <a:ext cx="3541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Note that line could have</a:t>
            </a:r>
          </a:p>
          <a:p>
            <a:pPr eaLnBrk="1" hangingPunct="1">
              <a:buClrTx/>
              <a:buSzTx/>
              <a:buFontTx/>
              <a:buNone/>
            </a:pPr>
            <a:r>
              <a:rPr lang="en-US" altLang="zh-TW" sz="1800">
                <a:latin typeface="Arial" charset="0"/>
              </a:rPr>
              <a:t>passed through any</a:t>
            </a:r>
          </a:p>
          <a:p>
            <a:pPr eaLnBrk="1" hangingPunct="1">
              <a:buClrTx/>
              <a:buSzTx/>
              <a:buFontTx/>
              <a:buNone/>
            </a:pPr>
            <a:r>
              <a:rPr lang="en-US" altLang="zh-TW" sz="1800">
                <a:latin typeface="Arial" charset="0"/>
              </a:rPr>
              <a:t>part of this pixel</a:t>
            </a:r>
          </a:p>
        </p:txBody>
      </p:sp>
      <p:sp>
        <p:nvSpPr>
          <p:cNvPr id="66573" name="文字方塊 1"/>
          <p:cNvSpPr txBox="1">
            <a:spLocks noChangeArrowheads="1"/>
          </p:cNvSpPr>
          <p:nvPr/>
        </p:nvSpPr>
        <p:spPr bwMode="auto">
          <a:xfrm>
            <a:off x="2195513" y="4686300"/>
            <a:ext cx="288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t>
            </a:r>
            <a:endParaRPr lang="zh-TW"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fade">
                                      <p:cBhvr>
                                        <p:cTn id="7" dur="2000"/>
                                        <p:tgtEl>
                                          <p:spTgt spid="655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4"/>
                                        </p:tgtEl>
                                        <p:attrNameLst>
                                          <p:attrName>style.visibility</p:attrName>
                                        </p:attrNameLst>
                                      </p:cBhvr>
                                      <p:to>
                                        <p:strVal val="visible"/>
                                      </p:to>
                                    </p:set>
                                    <p:animEffect transition="in" filter="fade">
                                      <p:cBhvr>
                                        <p:cTn id="10" dur="2000"/>
                                        <p:tgtEl>
                                          <p:spTgt spid="65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548"/>
                                        </p:tgtEl>
                                        <p:attrNameLst>
                                          <p:attrName>style.visibility</p:attrName>
                                        </p:attrNameLst>
                                      </p:cBhvr>
                                      <p:to>
                                        <p:strVal val="visible"/>
                                      </p:to>
                                    </p:set>
                                    <p:animEffect transition="in" filter="fade">
                                      <p:cBhvr>
                                        <p:cTn id="15" dur="2000"/>
                                        <p:tgtEl>
                                          <p:spTgt spid="655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549"/>
                                        </p:tgtEl>
                                        <p:attrNameLst>
                                          <p:attrName>style.visibility</p:attrName>
                                        </p:attrNameLst>
                                      </p:cBhvr>
                                      <p:to>
                                        <p:strVal val="visible"/>
                                      </p:to>
                                    </p:set>
                                    <p:animEffect transition="in" filter="fade">
                                      <p:cBhvr>
                                        <p:cTn id="18" dur="2000"/>
                                        <p:tgtEl>
                                          <p:spTgt spid="655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fade">
                                      <p:cBhvr>
                                        <p:cTn id="23" dur="2000"/>
                                        <p:tgtEl>
                                          <p:spTgt spid="655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546"/>
                                        </p:tgtEl>
                                        <p:attrNameLst>
                                          <p:attrName>style.visibility</p:attrName>
                                        </p:attrNameLst>
                                      </p:cBhvr>
                                      <p:to>
                                        <p:strVal val="visible"/>
                                      </p:to>
                                    </p:set>
                                    <p:animEffect transition="in" filter="fade">
                                      <p:cBhvr>
                                        <p:cTn id="26" dur="2000"/>
                                        <p:tgtEl>
                                          <p:spTgt spid="655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547"/>
                                        </p:tgtEl>
                                        <p:attrNameLst>
                                          <p:attrName>style.visibility</p:attrName>
                                        </p:attrNameLst>
                                      </p:cBhvr>
                                      <p:to>
                                        <p:strVal val="visible"/>
                                      </p:to>
                                    </p:set>
                                    <p:animEffect transition="in" filter="fade">
                                      <p:cBhvr>
                                        <p:cTn id="29" dur="20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nimBg="1"/>
      <p:bldP spid="65544" grpId="0"/>
      <p:bldP spid="65545" grpId="0" animBg="1"/>
      <p:bldP spid="65546" grpId="0" animBg="1"/>
      <p:bldP spid="65547" grpId="0"/>
      <p:bldP spid="65548" grpId="0" animBg="1"/>
      <p:bldP spid="6554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a:defRPr/>
            </a:pPr>
            <a:endParaRPr lang="zh-TW" altLang="en-US" dirty="0"/>
          </a:p>
        </p:txBody>
      </p:sp>
      <p:sp>
        <p:nvSpPr>
          <p:cNvPr id="67587" name="內容版面配置區 2"/>
          <p:cNvSpPr>
            <a:spLocks noGrp="1"/>
          </p:cNvSpPr>
          <p:nvPr>
            <p:ph idx="1"/>
          </p:nvPr>
        </p:nvSpPr>
        <p:spPr/>
        <p:txBody>
          <a:bodyPr/>
          <a:lstStyle/>
          <a:p>
            <a:endParaRPr lang="zh-TW" altLang="en-US" smtClean="0"/>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785938"/>
            <a:ext cx="82407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a:xfrm>
            <a:off x="1214438" y="3071813"/>
            <a:ext cx="271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214438" y="3429000"/>
            <a:ext cx="5500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928813" y="4714875"/>
            <a:ext cx="4572000" cy="1428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6F0F8666-3BD6-402E-B4AE-5932D92B7C39}" type="slidenum">
              <a:rPr lang="es-ES" altLang="zh-TW" sz="1800">
                <a:latin typeface="Arial" charset="0"/>
              </a:rPr>
              <a:pPr lvl="1" eaLnBrk="1" hangingPunct="1">
                <a:spcBef>
                  <a:spcPct val="0"/>
                </a:spcBef>
                <a:buClrTx/>
                <a:buSzTx/>
                <a:buFontTx/>
                <a:buNone/>
              </a:pPr>
              <a:t>6</a:t>
            </a:fld>
            <a:endParaRPr lang="es-ES" altLang="zh-TW" sz="1800">
              <a:latin typeface="Arial" charset="0"/>
            </a:endParaRPr>
          </a:p>
        </p:txBody>
      </p:sp>
      <p:sp>
        <p:nvSpPr>
          <p:cNvPr id="19460" name="Rectangle 2"/>
          <p:cNvSpPr>
            <a:spLocks noGrp="1" noChangeArrowheads="1"/>
          </p:cNvSpPr>
          <p:nvPr>
            <p:ph type="title"/>
          </p:nvPr>
        </p:nvSpPr>
        <p:spPr/>
        <p:txBody>
          <a:bodyPr/>
          <a:lstStyle/>
          <a:p>
            <a:pPr>
              <a:defRPr/>
            </a:pPr>
            <a:r>
              <a:rPr lang="en-US" altLang="zh-TW" sz="3300" smtClean="0"/>
              <a:t>Rasterization Meta Algorithms</a:t>
            </a:r>
          </a:p>
        </p:txBody>
      </p:sp>
      <p:sp>
        <p:nvSpPr>
          <p:cNvPr id="13316" name="Rectangle 3"/>
          <p:cNvSpPr>
            <a:spLocks noGrp="1" noChangeArrowheads="1"/>
          </p:cNvSpPr>
          <p:nvPr>
            <p:ph type="body" idx="1"/>
          </p:nvPr>
        </p:nvSpPr>
        <p:spPr>
          <a:xfrm>
            <a:off x="457200" y="1600200"/>
            <a:ext cx="8153400" cy="4724400"/>
          </a:xfrm>
        </p:spPr>
        <p:txBody>
          <a:bodyPr/>
          <a:lstStyle/>
          <a:p>
            <a:pPr>
              <a:lnSpc>
                <a:spcPct val="90000"/>
              </a:lnSpc>
            </a:pPr>
            <a:r>
              <a:rPr lang="en-US" altLang="zh-TW" smtClean="0"/>
              <a:t>Consider two approaches to rendering a scene with opaque objects</a:t>
            </a:r>
          </a:p>
          <a:p>
            <a:pPr>
              <a:lnSpc>
                <a:spcPct val="90000"/>
              </a:lnSpc>
            </a:pPr>
            <a:r>
              <a:rPr lang="en-US" altLang="zh-TW" smtClean="0"/>
              <a:t>For every pixel, determine which object that projects on the pixel is closest to the viewer and compute the shade of this pixel</a:t>
            </a:r>
          </a:p>
          <a:p>
            <a:pPr lvl="1">
              <a:lnSpc>
                <a:spcPct val="90000"/>
              </a:lnSpc>
            </a:pPr>
            <a:r>
              <a:rPr lang="en-US" altLang="zh-TW" smtClean="0">
                <a:ea typeface="MS PGothic" pitchFamily="34" charset="-128"/>
              </a:rPr>
              <a:t>Ray tracing paradigm</a:t>
            </a:r>
          </a:p>
          <a:p>
            <a:pPr>
              <a:lnSpc>
                <a:spcPct val="90000"/>
              </a:lnSpc>
            </a:pPr>
            <a:r>
              <a:rPr lang="en-US" altLang="zh-TW" smtClean="0"/>
              <a:t>For every object, determine which pixels it covers and shade these pixels</a:t>
            </a:r>
          </a:p>
          <a:p>
            <a:pPr lvl="1">
              <a:lnSpc>
                <a:spcPct val="90000"/>
              </a:lnSpc>
            </a:pPr>
            <a:r>
              <a:rPr lang="en-US" altLang="zh-TW" smtClean="0">
                <a:ea typeface="MS PGothic" pitchFamily="34" charset="-128"/>
              </a:rPr>
              <a:t>Pipeline approach</a:t>
            </a:r>
          </a:p>
          <a:p>
            <a:pPr lvl="1">
              <a:lnSpc>
                <a:spcPct val="90000"/>
              </a:lnSpc>
            </a:pPr>
            <a:r>
              <a:rPr lang="en-US" altLang="zh-TW" smtClean="0">
                <a:ea typeface="MS PGothic" pitchFamily="34" charset="-128"/>
              </a:rPr>
              <a:t>Must keep track of depths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268413"/>
            <a:ext cx="653891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文字方塊 6"/>
          <p:cNvSpPr txBox="1">
            <a:spLocks noChangeArrowheads="1"/>
          </p:cNvSpPr>
          <p:nvPr/>
        </p:nvSpPr>
        <p:spPr bwMode="auto">
          <a:xfrm>
            <a:off x="971550" y="476250"/>
            <a:ext cx="504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2800" b="1">
                <a:latin typeface="Arial" charset="0"/>
              </a:rPr>
              <a:t>Generalization</a:t>
            </a:r>
            <a:endParaRPr lang="zh-TW" altLang="en-US" sz="2800" b="1">
              <a:latin typeface="Arial" charset="0"/>
            </a:endParaRPr>
          </a:p>
        </p:txBody>
      </p:sp>
      <p:cxnSp>
        <p:nvCxnSpPr>
          <p:cNvPr id="8" name="直線接點 7"/>
          <p:cNvCxnSpPr/>
          <p:nvPr/>
        </p:nvCxnSpPr>
        <p:spPr>
          <a:xfrm>
            <a:off x="1835150" y="1844675"/>
            <a:ext cx="5545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987550" y="2060575"/>
            <a:ext cx="928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276475" y="5229225"/>
            <a:ext cx="4959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195513" y="2781300"/>
            <a:ext cx="9286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835150" y="4797425"/>
            <a:ext cx="54737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2" descr="G:\CloudStation\Course\computer graphics\Angel 6e\Figures\CHAPTER06 JPEG\AN06F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3168352" cy="239016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descr="G:\CloudStation\Course\computer graphics\Angel 6e\Figures\CHAPTER06 JPEG\AN06F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80928"/>
            <a:ext cx="724900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1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a:defRPr/>
            </a:pPr>
            <a:r>
              <a:rPr lang="en-US" altLang="zh-TW" sz="4000" dirty="0" smtClean="0"/>
              <a:t>Remove the float point computation</a:t>
            </a:r>
            <a:endParaRPr lang="zh-TW" altLang="en-US" sz="4000" dirty="0"/>
          </a:p>
        </p:txBody>
      </p:sp>
      <p:sp>
        <p:nvSpPr>
          <p:cNvPr id="69635" name="內容版面配置區 2"/>
          <p:cNvSpPr>
            <a:spLocks noGrp="1"/>
          </p:cNvSpPr>
          <p:nvPr>
            <p:ph idx="1"/>
          </p:nvPr>
        </p:nvSpPr>
        <p:spPr/>
        <p:txBody>
          <a:bodyPr/>
          <a:lstStyle/>
          <a:p>
            <a:endParaRPr lang="zh-TW" altLang="en-US" smtClean="0"/>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785938"/>
            <a:ext cx="83867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a:xfrm>
            <a:off x="571500" y="2857500"/>
            <a:ext cx="4786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4357688" y="4857750"/>
            <a:ext cx="1285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928813" y="5857875"/>
            <a:ext cx="4357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979613" y="5157788"/>
            <a:ext cx="1285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96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660525"/>
            <a:ext cx="2951163"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7CF089A-5955-483E-ADE3-6184100A1551}" type="slidenum">
              <a:rPr lang="es-ES" altLang="zh-TW" sz="1800">
                <a:latin typeface="Arial" charset="0"/>
              </a:rPr>
              <a:pPr lvl="1" eaLnBrk="1" hangingPunct="1">
                <a:spcBef>
                  <a:spcPct val="0"/>
                </a:spcBef>
                <a:buClrTx/>
                <a:buSzTx/>
                <a:buFontTx/>
                <a:buNone/>
              </a:pPr>
              <a:t>63</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70660" name="Picture 4" descr="C:\BOOK\OpenGL\Paul Final\jpeg_new\AN08F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29003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Polygon Scan Conversion</a:t>
            </a:r>
          </a:p>
        </p:txBody>
      </p:sp>
      <p:sp>
        <p:nvSpPr>
          <p:cNvPr id="70662" name="Rectangle 3"/>
          <p:cNvSpPr>
            <a:spLocks noGrp="1" noChangeArrowheads="1"/>
          </p:cNvSpPr>
          <p:nvPr>
            <p:ph type="body" idx="1"/>
          </p:nvPr>
        </p:nvSpPr>
        <p:spPr>
          <a:xfrm>
            <a:off x="611188" y="1773238"/>
            <a:ext cx="8229600" cy="4625975"/>
          </a:xfrm>
        </p:spPr>
        <p:txBody>
          <a:bodyPr/>
          <a:lstStyle/>
          <a:p>
            <a:r>
              <a:rPr lang="en-US" altLang="zh-TW" smtClean="0"/>
              <a:t>Scan Conversion = Fill</a:t>
            </a:r>
          </a:p>
          <a:p>
            <a:r>
              <a:rPr lang="en-US" altLang="zh-TW" smtClean="0"/>
              <a:t>How to tell inside from outside</a:t>
            </a:r>
          </a:p>
          <a:p>
            <a:pPr lvl="1"/>
            <a:r>
              <a:rPr lang="en-US" altLang="zh-TW" smtClean="0">
                <a:ea typeface="MS PGothic" pitchFamily="34" charset="-128"/>
              </a:rPr>
              <a:t>Convex easy</a:t>
            </a:r>
          </a:p>
          <a:p>
            <a:pPr lvl="1"/>
            <a:r>
              <a:rPr lang="en-US" altLang="zh-TW" smtClean="0">
                <a:ea typeface="MS PGothic" pitchFamily="34" charset="-128"/>
              </a:rPr>
              <a:t>Nonsimple difficult</a:t>
            </a:r>
          </a:p>
          <a:p>
            <a:pPr lvl="1"/>
            <a:r>
              <a:rPr lang="en-US" altLang="zh-TW" smtClean="0">
                <a:ea typeface="MS PGothic" pitchFamily="34" charset="-128"/>
              </a:rPr>
              <a:t>Odd even test</a:t>
            </a:r>
          </a:p>
          <a:p>
            <a:pPr lvl="2"/>
            <a:r>
              <a:rPr lang="en-US" altLang="zh-TW" smtClean="0">
                <a:ea typeface="MS PGothic" pitchFamily="34" charset="-128"/>
              </a:rPr>
              <a:t>Count edge crossings</a:t>
            </a:r>
          </a:p>
          <a:p>
            <a:pPr lvl="2"/>
            <a:endParaRPr lang="en-US" altLang="zh-TW" smtClean="0">
              <a:ea typeface="MS PGothic" pitchFamily="34" charset="-128"/>
            </a:endParaRPr>
          </a:p>
          <a:p>
            <a:pPr lvl="1"/>
            <a:r>
              <a:rPr lang="en-US" altLang="zh-TW" sz="3000" smtClean="0">
                <a:ea typeface="MS PGothic" pitchFamily="34" charset="-128"/>
              </a:rPr>
              <a:t>Winding number</a:t>
            </a:r>
          </a:p>
        </p:txBody>
      </p:sp>
      <p:sp>
        <p:nvSpPr>
          <p:cNvPr id="70663" name="Text Box 5"/>
          <p:cNvSpPr txBox="1">
            <a:spLocks noChangeArrowheads="1"/>
          </p:cNvSpPr>
          <p:nvPr/>
        </p:nvSpPr>
        <p:spPr bwMode="auto">
          <a:xfrm>
            <a:off x="6324600" y="53340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odd-even fill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C2EA5D63-ACCD-4D04-BADC-7472E1006350}" type="slidenum">
              <a:rPr lang="es-ES" altLang="zh-TW" sz="1800">
                <a:latin typeface="Arial" charset="0"/>
              </a:rPr>
              <a:pPr lvl="1" eaLnBrk="1" hangingPunct="1">
                <a:spcBef>
                  <a:spcPct val="0"/>
                </a:spcBef>
                <a:buClrTx/>
                <a:buSzTx/>
                <a:buFontTx/>
                <a:buNone/>
              </a:pPr>
              <a:t>64</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Filling in the Frame Buffer</a:t>
            </a:r>
          </a:p>
        </p:txBody>
      </p:sp>
      <p:sp>
        <p:nvSpPr>
          <p:cNvPr id="71685" name="Rectangle 3"/>
          <p:cNvSpPr>
            <a:spLocks noGrp="1" noChangeArrowheads="1"/>
          </p:cNvSpPr>
          <p:nvPr>
            <p:ph type="body" idx="1"/>
          </p:nvPr>
        </p:nvSpPr>
        <p:spPr/>
        <p:txBody>
          <a:bodyPr/>
          <a:lstStyle/>
          <a:p>
            <a:r>
              <a:rPr lang="en-US" altLang="zh-TW" smtClean="0"/>
              <a:t>Fill at end of pipeline</a:t>
            </a:r>
          </a:p>
          <a:p>
            <a:pPr lvl="1"/>
            <a:r>
              <a:rPr lang="en-US" altLang="zh-TW" smtClean="0">
                <a:ea typeface="MS PGothic" pitchFamily="34" charset="-128"/>
              </a:rPr>
              <a:t>Convex Polygons only</a:t>
            </a:r>
          </a:p>
          <a:p>
            <a:pPr lvl="1"/>
            <a:r>
              <a:rPr lang="en-US" altLang="zh-TW" smtClean="0">
                <a:ea typeface="MS PGothic" pitchFamily="34" charset="-128"/>
              </a:rPr>
              <a:t>Nonconvex polygons assumed to have been tessellated</a:t>
            </a:r>
          </a:p>
          <a:p>
            <a:pPr lvl="1"/>
            <a:r>
              <a:rPr lang="en-US" altLang="zh-TW" smtClean="0">
                <a:ea typeface="MS PGothic" pitchFamily="34" charset="-128"/>
              </a:rPr>
              <a:t>Shades (colors) have been computed for vertices (Gouraud shading)</a:t>
            </a:r>
          </a:p>
          <a:p>
            <a:pPr lvl="1"/>
            <a:r>
              <a:rPr lang="en-US" altLang="zh-TW" smtClean="0">
                <a:ea typeface="MS PGothic" pitchFamily="34" charset="-128"/>
              </a:rPr>
              <a:t>Combine with z-buffer algorithm</a:t>
            </a:r>
          </a:p>
          <a:p>
            <a:pPr lvl="2"/>
            <a:r>
              <a:rPr lang="en-US" altLang="zh-TW" smtClean="0">
                <a:ea typeface="MS PGothic" pitchFamily="34" charset="-128"/>
              </a:rPr>
              <a:t>March across scan lines interpolating shades</a:t>
            </a:r>
          </a:p>
          <a:p>
            <a:pPr lvl="2"/>
            <a:r>
              <a:rPr lang="en-US" altLang="zh-TW" smtClean="0">
                <a:ea typeface="MS PGothic" pitchFamily="34" charset="-128"/>
              </a:rPr>
              <a:t>Incremental work small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DA3C7124-C8C7-4FBB-B590-6F70F12F744D}" type="slidenum">
              <a:rPr lang="es-ES" altLang="zh-TW" sz="1800">
                <a:latin typeface="Arial" charset="0"/>
              </a:rPr>
              <a:pPr lvl="1" eaLnBrk="1" hangingPunct="1">
                <a:spcBef>
                  <a:spcPct val="0"/>
                </a:spcBef>
                <a:buClrTx/>
                <a:buSzTx/>
                <a:buFontTx/>
                <a:buNone/>
              </a:pPr>
              <a:t>65</a:t>
            </a:fld>
            <a:endParaRPr lang="es-ES" altLang="zh-TW" sz="1800">
              <a:latin typeface="Arial" charset="0"/>
            </a:endParaRPr>
          </a:p>
        </p:txBody>
      </p:sp>
      <p:sp>
        <p:nvSpPr>
          <p:cNvPr id="30724" name="Rectangle 2"/>
          <p:cNvSpPr>
            <a:spLocks noGrp="1" noChangeArrowheads="1"/>
          </p:cNvSpPr>
          <p:nvPr>
            <p:ph type="title"/>
          </p:nvPr>
        </p:nvSpPr>
        <p:spPr/>
        <p:txBody>
          <a:bodyPr/>
          <a:lstStyle/>
          <a:p>
            <a:pPr>
              <a:defRPr/>
            </a:pPr>
            <a:r>
              <a:rPr lang="en-US" altLang="zh-TW" smtClean="0"/>
              <a:t>Flood Fill</a:t>
            </a:r>
          </a:p>
        </p:txBody>
      </p:sp>
      <p:sp>
        <p:nvSpPr>
          <p:cNvPr id="72708" name="Rectangle 3"/>
          <p:cNvSpPr>
            <a:spLocks noGrp="1" noChangeArrowheads="1"/>
          </p:cNvSpPr>
          <p:nvPr>
            <p:ph type="body" idx="1"/>
          </p:nvPr>
        </p:nvSpPr>
        <p:spPr>
          <a:xfrm>
            <a:off x="685800" y="1600200"/>
            <a:ext cx="7772400" cy="1828800"/>
          </a:xfrm>
        </p:spPr>
        <p:txBody>
          <a:bodyPr/>
          <a:lstStyle/>
          <a:p>
            <a:r>
              <a:rPr lang="en-US" altLang="zh-TW" sz="2700" smtClean="0"/>
              <a:t>Fill can be done recursively if we know a seed point located inside (</a:t>
            </a:r>
            <a:r>
              <a:rPr lang="en-US" altLang="zh-TW" sz="2700" smtClean="0">
                <a:solidFill>
                  <a:srgbClr val="FF0000"/>
                </a:solidFill>
              </a:rPr>
              <a:t>WHITE</a:t>
            </a:r>
            <a:r>
              <a:rPr lang="en-US" altLang="zh-TW" sz="2700" smtClean="0"/>
              <a:t>)</a:t>
            </a:r>
          </a:p>
          <a:p>
            <a:r>
              <a:rPr lang="en-US" altLang="zh-TW" sz="2700" smtClean="0"/>
              <a:t>Scan convert edges into buffer in edge/inside color (</a:t>
            </a:r>
            <a:r>
              <a:rPr lang="en-US" altLang="zh-TW" sz="2700" smtClean="0">
                <a:solidFill>
                  <a:srgbClr val="FF0000"/>
                </a:solidFill>
              </a:rPr>
              <a:t>BLACK</a:t>
            </a:r>
            <a:r>
              <a:rPr lang="en-US" altLang="zh-TW" sz="2700" smtClean="0"/>
              <a:t>)</a:t>
            </a:r>
          </a:p>
          <a:p>
            <a:r>
              <a:rPr lang="en-US" altLang="zh-TW" sz="2700" smtClean="0"/>
              <a:t>Then, flood fill it starting from (x, y)</a:t>
            </a:r>
          </a:p>
        </p:txBody>
      </p:sp>
      <p:sp>
        <p:nvSpPr>
          <p:cNvPr id="72709" name="Text Box 4"/>
          <p:cNvSpPr txBox="1">
            <a:spLocks noChangeArrowheads="1"/>
          </p:cNvSpPr>
          <p:nvPr/>
        </p:nvSpPr>
        <p:spPr bwMode="auto">
          <a:xfrm>
            <a:off x="3810000" y="3505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72710" name="Text Box 5"/>
          <p:cNvSpPr txBox="1">
            <a:spLocks noChangeArrowheads="1"/>
          </p:cNvSpPr>
          <p:nvPr/>
        </p:nvSpPr>
        <p:spPr bwMode="auto">
          <a:xfrm>
            <a:off x="1619250" y="3789363"/>
            <a:ext cx="4872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b="1">
                <a:latin typeface="Courier New" pitchFamily="49" charset="0"/>
              </a:rPr>
              <a:t>flood_fill(int x, int y) {</a:t>
            </a:r>
          </a:p>
          <a:p>
            <a:pPr eaLnBrk="1" hangingPunct="1">
              <a:buClrTx/>
              <a:buSzTx/>
              <a:buFontTx/>
              <a:buNone/>
            </a:pPr>
            <a:r>
              <a:rPr lang="en-US" altLang="zh-TW" sz="1800" b="1">
                <a:latin typeface="Courier New" pitchFamily="49" charset="0"/>
              </a:rPr>
              <a:t>    if(read_pixel(x,y)= = </a:t>
            </a:r>
            <a:r>
              <a:rPr lang="en-US" altLang="zh-TW" sz="1800" b="1">
                <a:solidFill>
                  <a:srgbClr val="FF0000"/>
                </a:solidFill>
                <a:latin typeface="Courier New" pitchFamily="49" charset="0"/>
              </a:rPr>
              <a:t>WHITE</a:t>
            </a:r>
            <a:r>
              <a:rPr lang="en-US" altLang="zh-TW" sz="1800" b="1">
                <a:latin typeface="Courier New" pitchFamily="49" charset="0"/>
              </a:rPr>
              <a:t>) {</a:t>
            </a:r>
          </a:p>
          <a:p>
            <a:pPr eaLnBrk="1" hangingPunct="1">
              <a:buClrTx/>
              <a:buSzTx/>
              <a:buFontTx/>
              <a:buNone/>
            </a:pPr>
            <a:r>
              <a:rPr lang="en-US" altLang="zh-TW" sz="1800" b="1">
                <a:latin typeface="Courier New" pitchFamily="49" charset="0"/>
              </a:rPr>
              <a:t>       write_pixel(x,y,</a:t>
            </a:r>
            <a:r>
              <a:rPr lang="en-US" altLang="zh-TW" sz="1800" b="1">
                <a:solidFill>
                  <a:srgbClr val="FF0000"/>
                </a:solidFill>
                <a:latin typeface="Courier New" pitchFamily="49" charset="0"/>
              </a:rPr>
              <a:t>BLACK</a:t>
            </a:r>
            <a:r>
              <a:rPr lang="en-US" altLang="zh-TW" sz="1800" b="1">
                <a:latin typeface="Courier New" pitchFamily="49" charset="0"/>
              </a:rPr>
              <a:t>);</a:t>
            </a:r>
          </a:p>
          <a:p>
            <a:pPr eaLnBrk="1" hangingPunct="1">
              <a:buClrTx/>
              <a:buSzTx/>
              <a:buFontTx/>
              <a:buNone/>
            </a:pPr>
            <a:r>
              <a:rPr lang="en-US" altLang="zh-TW" sz="1800" b="1">
                <a:latin typeface="Courier New" pitchFamily="49" charset="0"/>
              </a:rPr>
              <a:t>       flood_fill(x-1, y);</a:t>
            </a:r>
          </a:p>
          <a:p>
            <a:pPr eaLnBrk="1" hangingPunct="1">
              <a:buClrTx/>
              <a:buSzTx/>
              <a:buFontTx/>
              <a:buNone/>
            </a:pPr>
            <a:r>
              <a:rPr lang="en-US" altLang="zh-TW" sz="1800" b="1">
                <a:latin typeface="Courier New" pitchFamily="49" charset="0"/>
              </a:rPr>
              <a:t>       flood_fill(x+1, y);</a:t>
            </a:r>
          </a:p>
          <a:p>
            <a:pPr eaLnBrk="1" hangingPunct="1">
              <a:buClrTx/>
              <a:buSzTx/>
              <a:buFontTx/>
              <a:buNone/>
            </a:pPr>
            <a:r>
              <a:rPr lang="en-US" altLang="zh-TW" sz="1800" b="1">
                <a:latin typeface="Courier New" pitchFamily="49" charset="0"/>
              </a:rPr>
              <a:t>       flood_fill(x, y+1);</a:t>
            </a:r>
          </a:p>
          <a:p>
            <a:pPr eaLnBrk="1" hangingPunct="1">
              <a:buClrTx/>
              <a:buSzTx/>
              <a:buFontTx/>
              <a:buNone/>
            </a:pPr>
            <a:r>
              <a:rPr lang="en-US" altLang="zh-TW" sz="1800" b="1">
                <a:latin typeface="Courier New" pitchFamily="49" charset="0"/>
              </a:rPr>
              <a:t>       flood_fill(x, y-1);</a:t>
            </a:r>
          </a:p>
          <a:p>
            <a:pPr eaLnBrk="1" hangingPunct="1">
              <a:buClrTx/>
              <a:buSzTx/>
              <a:buFontTx/>
              <a:buNone/>
            </a:pPr>
            <a:r>
              <a:rPr lang="en-US" altLang="zh-TW" sz="1800" b="1">
                <a:latin typeface="Courier New" pitchFamily="49"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B375BCE9-1CE4-4437-81A8-4BCED609B780}" type="slidenum">
              <a:rPr lang="es-ES" altLang="zh-TW" sz="1800">
                <a:latin typeface="Arial" charset="0"/>
              </a:rPr>
              <a:pPr lvl="1" eaLnBrk="1" hangingPunct="1">
                <a:spcBef>
                  <a:spcPct val="0"/>
                </a:spcBef>
                <a:buClrTx/>
                <a:buSzTx/>
                <a:buFontTx/>
                <a:buNone/>
              </a:pPr>
              <a:t>66</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Using Interpolation</a:t>
            </a:r>
          </a:p>
        </p:txBody>
      </p:sp>
      <p:sp>
        <p:nvSpPr>
          <p:cNvPr id="73733" name="Freeform 4"/>
          <p:cNvSpPr>
            <a:spLocks/>
          </p:cNvSpPr>
          <p:nvPr/>
        </p:nvSpPr>
        <p:spPr bwMode="auto">
          <a:xfrm>
            <a:off x="2895600" y="3429000"/>
            <a:ext cx="3352800" cy="2286000"/>
          </a:xfrm>
          <a:custGeom>
            <a:avLst/>
            <a:gdLst>
              <a:gd name="T0" fmla="*/ 0 w 2112"/>
              <a:gd name="T1" fmla="*/ 2147483647 h 1440"/>
              <a:gd name="T2" fmla="*/ 2147483647 w 2112"/>
              <a:gd name="T3" fmla="*/ 0 h 1440"/>
              <a:gd name="T4" fmla="*/ 2147483647 w 2112"/>
              <a:gd name="T5" fmla="*/ 2147483647 h 1440"/>
              <a:gd name="T6" fmla="*/ 0 w 2112"/>
              <a:gd name="T7" fmla="*/ 2147483647 h 1440"/>
              <a:gd name="T8" fmla="*/ 0 60000 65536"/>
              <a:gd name="T9" fmla="*/ 0 60000 65536"/>
              <a:gd name="T10" fmla="*/ 0 60000 65536"/>
              <a:gd name="T11" fmla="*/ 0 60000 65536"/>
              <a:gd name="T12" fmla="*/ 0 w 2112"/>
              <a:gd name="T13" fmla="*/ 0 h 1440"/>
              <a:gd name="T14" fmla="*/ 2112 w 2112"/>
              <a:gd name="T15" fmla="*/ 1440 h 1440"/>
            </a:gdLst>
            <a:ahLst/>
            <a:cxnLst>
              <a:cxn ang="T8">
                <a:pos x="T0" y="T1"/>
              </a:cxn>
              <a:cxn ang="T9">
                <a:pos x="T2" y="T3"/>
              </a:cxn>
              <a:cxn ang="T10">
                <a:pos x="T4" y="T5"/>
              </a:cxn>
              <a:cxn ang="T11">
                <a:pos x="T6" y="T7"/>
              </a:cxn>
            </a:cxnLst>
            <a:rect l="T12" t="T13" r="T14" b="T15"/>
            <a:pathLst>
              <a:path w="2112" h="1440">
                <a:moveTo>
                  <a:pt x="0" y="1440"/>
                </a:moveTo>
                <a:lnTo>
                  <a:pt x="672" y="0"/>
                </a:lnTo>
                <a:lnTo>
                  <a:pt x="2112" y="432"/>
                </a:lnTo>
                <a:lnTo>
                  <a:pt x="0" y="1440"/>
                </a:lnTo>
                <a:close/>
              </a:path>
            </a:pathLst>
          </a:custGeom>
          <a:gradFill rotWithShape="0">
            <a:gsLst>
              <a:gs pos="0">
                <a:schemeClr val="accent2"/>
              </a:gs>
              <a:gs pos="100000">
                <a:schemeClr val="hlink"/>
              </a:gs>
            </a:gsLst>
            <a:lin ang="18900000" scaled="1"/>
          </a:gradFill>
          <a:ln w="12700">
            <a:solidFill>
              <a:schemeClr val="tx1"/>
            </a:solidFill>
            <a:round/>
            <a:headEnd type="none" w="sm" len="sm"/>
            <a:tailEnd type="none" w="sm" len="sm"/>
          </a:ln>
        </p:spPr>
        <p:txBody>
          <a:bodyPr anchor="ctr" anchorCtr="1"/>
          <a:lstStyle/>
          <a:p>
            <a:endParaRPr lang="zh-TW" altLang="en-US"/>
          </a:p>
        </p:txBody>
      </p:sp>
      <p:sp>
        <p:nvSpPr>
          <p:cNvPr id="73734" name="Line 5"/>
          <p:cNvSpPr>
            <a:spLocks noChangeShapeType="1"/>
          </p:cNvSpPr>
          <p:nvPr/>
        </p:nvSpPr>
        <p:spPr bwMode="auto">
          <a:xfrm>
            <a:off x="2438400" y="44196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5" name="Line 6"/>
          <p:cNvSpPr>
            <a:spLocks noChangeShapeType="1"/>
          </p:cNvSpPr>
          <p:nvPr/>
        </p:nvSpPr>
        <p:spPr bwMode="auto">
          <a:xfrm>
            <a:off x="3505200" y="4419600"/>
            <a:ext cx="21336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6" name="Line 7"/>
          <p:cNvSpPr>
            <a:spLocks noChangeShapeType="1"/>
          </p:cNvSpPr>
          <p:nvPr/>
        </p:nvSpPr>
        <p:spPr bwMode="auto">
          <a:xfrm flipH="1" flipV="1">
            <a:off x="5029200" y="4495800"/>
            <a:ext cx="685800" cy="11430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3737" name="Text Box 8"/>
          <p:cNvSpPr txBox="1">
            <a:spLocks noChangeArrowheads="1"/>
          </p:cNvSpPr>
          <p:nvPr/>
        </p:nvSpPr>
        <p:spPr bwMode="auto">
          <a:xfrm>
            <a:off x="5867400" y="53340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span</a:t>
            </a:r>
          </a:p>
        </p:txBody>
      </p:sp>
      <p:sp>
        <p:nvSpPr>
          <p:cNvPr id="73738" name="Text Box 9"/>
          <p:cNvSpPr txBox="1">
            <a:spLocks noChangeArrowheads="1"/>
          </p:cNvSpPr>
          <p:nvPr/>
        </p:nvSpPr>
        <p:spPr bwMode="auto">
          <a:xfrm>
            <a:off x="3581400" y="2895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1</a:t>
            </a:r>
          </a:p>
        </p:txBody>
      </p:sp>
      <p:sp>
        <p:nvSpPr>
          <p:cNvPr id="73739" name="Text Box 10"/>
          <p:cNvSpPr txBox="1">
            <a:spLocks noChangeArrowheads="1"/>
          </p:cNvSpPr>
          <p:nvPr/>
        </p:nvSpPr>
        <p:spPr bwMode="auto">
          <a:xfrm>
            <a:off x="2667000" y="5867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3</a:t>
            </a:r>
          </a:p>
        </p:txBody>
      </p:sp>
      <p:sp>
        <p:nvSpPr>
          <p:cNvPr id="73740" name="Text Box 11"/>
          <p:cNvSpPr txBox="1">
            <a:spLocks noChangeArrowheads="1"/>
          </p:cNvSpPr>
          <p:nvPr/>
        </p:nvSpPr>
        <p:spPr bwMode="auto">
          <a:xfrm>
            <a:off x="63246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2</a:t>
            </a:r>
          </a:p>
        </p:txBody>
      </p:sp>
      <p:sp>
        <p:nvSpPr>
          <p:cNvPr id="73741" name="Text Box 12"/>
          <p:cNvSpPr txBox="1">
            <a:spLocks noChangeArrowheads="1"/>
          </p:cNvSpPr>
          <p:nvPr/>
        </p:nvSpPr>
        <p:spPr bwMode="auto">
          <a:xfrm>
            <a:off x="5562600" y="4572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5</a:t>
            </a:r>
          </a:p>
        </p:txBody>
      </p:sp>
      <p:sp>
        <p:nvSpPr>
          <p:cNvPr id="73742" name="Text Box 13"/>
          <p:cNvSpPr txBox="1">
            <a:spLocks noChangeArrowheads="1"/>
          </p:cNvSpPr>
          <p:nvPr/>
        </p:nvSpPr>
        <p:spPr bwMode="auto">
          <a:xfrm>
            <a:off x="2971800" y="388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C</a:t>
            </a:r>
            <a:r>
              <a:rPr lang="en-US" altLang="zh-TW" sz="1800" baseline="-25000">
                <a:latin typeface="Arial" charset="0"/>
              </a:rPr>
              <a:t>4</a:t>
            </a:r>
          </a:p>
        </p:txBody>
      </p:sp>
      <p:sp>
        <p:nvSpPr>
          <p:cNvPr id="73743" name="Text Box 14"/>
          <p:cNvSpPr txBox="1">
            <a:spLocks noChangeArrowheads="1"/>
          </p:cNvSpPr>
          <p:nvPr/>
        </p:nvSpPr>
        <p:spPr bwMode="auto">
          <a:xfrm>
            <a:off x="990600" y="4191000"/>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scan line</a:t>
            </a:r>
          </a:p>
        </p:txBody>
      </p:sp>
      <p:sp>
        <p:nvSpPr>
          <p:cNvPr id="73744" name="Text Box 15"/>
          <p:cNvSpPr>
            <a:spLocks noGrp="1" noChangeArrowheads="1"/>
          </p:cNvSpPr>
          <p:nvPr>
            <p:ph type="body" idx="1"/>
          </p:nvPr>
        </p:nvSpPr>
        <p:spPr>
          <a:xfrm>
            <a:off x="609600" y="1524000"/>
            <a:ext cx="7848600" cy="1447800"/>
          </a:xfrm>
          <a:noFill/>
        </p:spPr>
        <p:txBody>
          <a:bodyPr/>
          <a:lstStyle/>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1 </a:t>
            </a:r>
            <a:r>
              <a:rPr lang="en-US" altLang="zh-TW" sz="2400" smtClean="0">
                <a:latin typeface="Times New Roman" pitchFamily="18" charset="0"/>
              </a:rPr>
              <a:t>C</a:t>
            </a:r>
            <a:r>
              <a:rPr lang="en-US" altLang="zh-TW" sz="2400" baseline="-25000" smtClean="0">
                <a:latin typeface="Times New Roman" pitchFamily="18" charset="0"/>
              </a:rPr>
              <a:t>2 </a:t>
            </a:r>
            <a:r>
              <a:rPr lang="en-US" altLang="zh-TW" sz="2400" smtClean="0">
                <a:latin typeface="Times New Roman" pitchFamily="18" charset="0"/>
              </a:rPr>
              <a:t>C</a:t>
            </a:r>
            <a:r>
              <a:rPr lang="en-US" altLang="zh-TW" sz="2400" baseline="-25000" smtClean="0">
                <a:latin typeface="Times New Roman" pitchFamily="18" charset="0"/>
              </a:rPr>
              <a:t>3 </a:t>
            </a:r>
            <a:r>
              <a:rPr lang="en-US" altLang="zh-TW" sz="2400" smtClean="0"/>
              <a:t>specified by </a:t>
            </a:r>
            <a:r>
              <a:rPr lang="en-US" altLang="zh-TW" sz="2400" b="1" smtClean="0">
                <a:latin typeface="Courier New" pitchFamily="49" charset="0"/>
              </a:rPr>
              <a:t>glColor</a:t>
            </a:r>
            <a:r>
              <a:rPr lang="en-US" altLang="zh-TW" sz="2400" smtClean="0"/>
              <a:t> or by vertex shading</a:t>
            </a:r>
          </a:p>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4 </a:t>
            </a:r>
            <a:r>
              <a:rPr lang="en-US" altLang="zh-TW" sz="2400" smtClean="0"/>
              <a:t>determined by interpolating between </a:t>
            </a:r>
            <a:r>
              <a:rPr lang="en-US" altLang="zh-TW" sz="2400" smtClean="0">
                <a:latin typeface="Times New Roman" pitchFamily="18" charset="0"/>
              </a:rPr>
              <a:t>C</a:t>
            </a:r>
            <a:r>
              <a:rPr lang="en-US" altLang="zh-TW" sz="2400" baseline="-25000" smtClean="0">
                <a:latin typeface="Times New Roman" pitchFamily="18" charset="0"/>
              </a:rPr>
              <a:t>1</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2</a:t>
            </a:r>
          </a:p>
          <a:p>
            <a:pPr>
              <a:lnSpc>
                <a:spcPct val="90000"/>
              </a:lnSpc>
              <a:buFontTx/>
              <a:buNone/>
            </a:pPr>
            <a:r>
              <a:rPr lang="en-US" altLang="zh-TW" sz="2400" smtClean="0">
                <a:latin typeface="Times New Roman" pitchFamily="18" charset="0"/>
              </a:rPr>
              <a:t>C</a:t>
            </a:r>
            <a:r>
              <a:rPr lang="en-US" altLang="zh-TW" sz="2400" baseline="-25000" smtClean="0">
                <a:latin typeface="Times New Roman" pitchFamily="18" charset="0"/>
              </a:rPr>
              <a:t>5 </a:t>
            </a:r>
            <a:r>
              <a:rPr lang="en-US" altLang="zh-TW" sz="2400" smtClean="0"/>
              <a:t>determined by interpolating between </a:t>
            </a:r>
            <a:r>
              <a:rPr lang="en-US" altLang="zh-TW" sz="2400" smtClean="0">
                <a:latin typeface="Times New Roman" pitchFamily="18" charset="0"/>
              </a:rPr>
              <a:t>C</a:t>
            </a:r>
            <a:r>
              <a:rPr lang="en-US" altLang="zh-TW" sz="2400" baseline="-25000" smtClean="0">
                <a:latin typeface="Times New Roman" pitchFamily="18" charset="0"/>
              </a:rPr>
              <a:t>2</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3</a:t>
            </a:r>
          </a:p>
          <a:p>
            <a:pPr>
              <a:lnSpc>
                <a:spcPct val="90000"/>
              </a:lnSpc>
              <a:buFontTx/>
              <a:buNone/>
            </a:pPr>
            <a:r>
              <a:rPr lang="en-US" altLang="zh-TW" sz="2400" smtClean="0"/>
              <a:t>interpolate between </a:t>
            </a:r>
            <a:r>
              <a:rPr lang="en-US" altLang="zh-TW" sz="2400" smtClean="0">
                <a:latin typeface="Times New Roman" pitchFamily="18" charset="0"/>
              </a:rPr>
              <a:t>C</a:t>
            </a:r>
            <a:r>
              <a:rPr lang="en-US" altLang="zh-TW" sz="2400" baseline="-25000" smtClean="0">
                <a:latin typeface="Times New Roman" pitchFamily="18" charset="0"/>
              </a:rPr>
              <a:t>4</a:t>
            </a:r>
            <a:r>
              <a:rPr lang="en-US" altLang="zh-TW" sz="2400" smtClean="0"/>
              <a:t> and </a:t>
            </a:r>
            <a:r>
              <a:rPr lang="en-US" altLang="zh-TW" sz="2400" smtClean="0">
                <a:latin typeface="Times New Roman" pitchFamily="18" charset="0"/>
              </a:rPr>
              <a:t>C</a:t>
            </a:r>
            <a:r>
              <a:rPr lang="en-US" altLang="zh-TW" sz="2400" baseline="-25000" smtClean="0">
                <a:latin typeface="Times New Roman" pitchFamily="18" charset="0"/>
              </a:rPr>
              <a:t>5 </a:t>
            </a:r>
            <a:r>
              <a:rPr lang="en-US" altLang="zh-TW" sz="2400" smtClean="0"/>
              <a:t>along span </a:t>
            </a:r>
            <a:endParaRPr lang="en-US" altLang="zh-TW" sz="2400" baseline="-25000" smtClean="0">
              <a:latin typeface="Times New Roman" pitchFamily="18" charset="0"/>
            </a:endParaRPr>
          </a:p>
          <a:p>
            <a:pPr>
              <a:lnSpc>
                <a:spcPct val="90000"/>
              </a:lnSpc>
              <a:buFontTx/>
              <a:buNone/>
            </a:pPr>
            <a:endParaRPr lang="en-US" altLang="zh-TW" sz="2400" baseline="-25000" smtClean="0">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err="1" smtClean="0"/>
              <a:t>Barycentric</a:t>
            </a:r>
            <a:r>
              <a:rPr lang="en-US" altLang="zh-TW" dirty="0" smtClean="0"/>
              <a:t> coordinates</a:t>
            </a:r>
            <a:endParaRPr lang="zh-TW" altLang="en-US" dirty="0"/>
          </a:p>
        </p:txBody>
      </p:sp>
      <p:sp>
        <p:nvSpPr>
          <p:cNvPr id="74755" name="內容版面配置區 2"/>
          <p:cNvSpPr>
            <a:spLocks noGrp="1"/>
          </p:cNvSpPr>
          <p:nvPr>
            <p:ph idx="1"/>
          </p:nvPr>
        </p:nvSpPr>
        <p:spPr/>
        <p:txBody>
          <a:bodyPr/>
          <a:lstStyle/>
          <a:p>
            <a:endParaRPr lang="zh-TW" altLang="en-US" smtClean="0"/>
          </a:p>
        </p:txBody>
      </p:sp>
      <p:pic>
        <p:nvPicPr>
          <p:cNvPr id="74756" name="Picture 2" descr="Barycen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781300"/>
            <a:ext cx="47339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5B5801E-C9D0-4F18-BD6C-55CB8E88019C}" type="slidenum">
              <a:rPr lang="es-ES" altLang="zh-TW" sz="1800">
                <a:latin typeface="Arial" charset="0"/>
              </a:rPr>
              <a:pPr lvl="1" eaLnBrk="1" hangingPunct="1">
                <a:spcBef>
                  <a:spcPct val="0"/>
                </a:spcBef>
                <a:buClrTx/>
                <a:buSzTx/>
                <a:buFontTx/>
                <a:buNone/>
              </a:pPr>
              <a:t>68</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Scan Line Fill </a:t>
            </a:r>
          </a:p>
        </p:txBody>
      </p:sp>
      <p:sp>
        <p:nvSpPr>
          <p:cNvPr id="75781" name="Rectangle 3"/>
          <p:cNvSpPr>
            <a:spLocks noGrp="1" noChangeArrowheads="1"/>
          </p:cNvSpPr>
          <p:nvPr>
            <p:ph type="body" idx="1"/>
          </p:nvPr>
        </p:nvSpPr>
        <p:spPr/>
        <p:txBody>
          <a:bodyPr/>
          <a:lstStyle/>
          <a:p>
            <a:r>
              <a:rPr lang="en-US" altLang="zh-TW" sz="2400" smtClean="0"/>
              <a:t>Can also fill by maintaining a data structure of all intersections of polygons with scan lines</a:t>
            </a:r>
          </a:p>
          <a:p>
            <a:pPr lvl="1"/>
            <a:r>
              <a:rPr lang="en-US" altLang="zh-TW" sz="2400" smtClean="0">
                <a:ea typeface="MS PGothic" pitchFamily="34" charset="-128"/>
              </a:rPr>
              <a:t>Sort by scan line</a:t>
            </a:r>
          </a:p>
          <a:p>
            <a:pPr lvl="1"/>
            <a:r>
              <a:rPr lang="en-US" altLang="zh-TW" sz="2400" smtClean="0">
                <a:ea typeface="MS PGothic" pitchFamily="34" charset="-128"/>
              </a:rPr>
              <a:t>Fill each span</a:t>
            </a:r>
          </a:p>
        </p:txBody>
      </p:sp>
      <p:pic>
        <p:nvPicPr>
          <p:cNvPr id="75782" name="Picture 4" descr="C:\BOOK\OpenGL\Paul Final\jpeg_new\AN08F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44888"/>
            <a:ext cx="25146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5" descr="C:\BOOK\OpenGL\Paul Final\jpeg_new\AN08F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97288"/>
            <a:ext cx="2590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6"/>
          <p:cNvSpPr txBox="1">
            <a:spLocks noChangeArrowheads="1"/>
          </p:cNvSpPr>
          <p:nvPr/>
        </p:nvSpPr>
        <p:spPr bwMode="auto">
          <a:xfrm>
            <a:off x="990600" y="5678488"/>
            <a:ext cx="335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vertex order generated </a:t>
            </a:r>
          </a:p>
          <a:p>
            <a:pPr eaLnBrk="1" hangingPunct="1">
              <a:buClrTx/>
              <a:buSzTx/>
              <a:buFontTx/>
              <a:buNone/>
            </a:pPr>
            <a:r>
              <a:rPr lang="en-US" altLang="zh-TW" sz="1800">
                <a:latin typeface="Arial" charset="0"/>
              </a:rPr>
              <a:t>      by vertex list</a:t>
            </a:r>
          </a:p>
        </p:txBody>
      </p:sp>
      <p:sp>
        <p:nvSpPr>
          <p:cNvPr id="75785" name="Text Box 7"/>
          <p:cNvSpPr txBox="1">
            <a:spLocks noChangeArrowheads="1"/>
          </p:cNvSpPr>
          <p:nvPr/>
        </p:nvSpPr>
        <p:spPr bwMode="auto">
          <a:xfrm>
            <a:off x="5867400" y="5907088"/>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desired order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9B638D4-2867-4ADF-B49E-5438D6A0FB95}" type="slidenum">
              <a:rPr lang="es-ES" altLang="zh-TW" sz="1800">
                <a:latin typeface="Arial" charset="0"/>
              </a:rPr>
              <a:pPr lvl="1" eaLnBrk="1" hangingPunct="1">
                <a:spcBef>
                  <a:spcPct val="0"/>
                </a:spcBef>
                <a:buClrTx/>
                <a:buSzTx/>
                <a:buFontTx/>
                <a:buNone/>
              </a:pPr>
              <a:t>69</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Data Structure</a:t>
            </a:r>
          </a:p>
        </p:txBody>
      </p:sp>
      <p:sp>
        <p:nvSpPr>
          <p:cNvPr id="76805" name="Rectangle 3"/>
          <p:cNvSpPr>
            <a:spLocks noGrp="1" noChangeArrowheads="1"/>
          </p:cNvSpPr>
          <p:nvPr>
            <p:ph type="body" idx="1"/>
          </p:nvPr>
        </p:nvSpPr>
        <p:spPr/>
        <p:txBody>
          <a:bodyPr/>
          <a:lstStyle/>
          <a:p>
            <a:pPr>
              <a:buFontTx/>
              <a:buNone/>
            </a:pPr>
            <a:endParaRPr lang="zh-TW" altLang="zh-TW" smtClean="0"/>
          </a:p>
        </p:txBody>
      </p:sp>
      <p:pic>
        <p:nvPicPr>
          <p:cNvPr id="76806" name="Picture 4" descr="C:\BOOK\OpenGL\Paul Final\jpeg_new\AN08F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3340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0539E058-B243-4F31-92B3-01B63A81A1F6}" type="slidenum">
              <a:rPr lang="es-ES" altLang="zh-TW" sz="1800">
                <a:latin typeface="Arial" charset="0"/>
              </a:rPr>
              <a:pPr lvl="1" eaLnBrk="1" hangingPunct="1">
                <a:spcBef>
                  <a:spcPct val="0"/>
                </a:spcBef>
                <a:buClrTx/>
                <a:buSzTx/>
                <a:buFontTx/>
                <a:buNone/>
              </a:pPr>
              <a:t>7</a:t>
            </a:fld>
            <a:endParaRPr lang="es-ES" altLang="zh-TW" sz="1800">
              <a:latin typeface="Arial" charset="0"/>
            </a:endParaRPr>
          </a:p>
        </p:txBody>
      </p:sp>
      <p:sp>
        <p:nvSpPr>
          <p:cNvPr id="20484" name="Rectangle 1026"/>
          <p:cNvSpPr>
            <a:spLocks noGrp="1" noChangeArrowheads="1"/>
          </p:cNvSpPr>
          <p:nvPr>
            <p:ph type="title"/>
          </p:nvPr>
        </p:nvSpPr>
        <p:spPr/>
        <p:txBody>
          <a:bodyPr/>
          <a:lstStyle/>
          <a:p>
            <a:pPr>
              <a:defRPr/>
            </a:pPr>
            <a:r>
              <a:rPr lang="en-US" altLang="zh-TW" smtClean="0"/>
              <a:t>Clipping</a:t>
            </a:r>
          </a:p>
        </p:txBody>
      </p:sp>
      <p:sp>
        <p:nvSpPr>
          <p:cNvPr id="14340" name="Rectangle 1027"/>
          <p:cNvSpPr>
            <a:spLocks noGrp="1" noChangeArrowheads="1"/>
          </p:cNvSpPr>
          <p:nvPr>
            <p:ph type="body" idx="1"/>
          </p:nvPr>
        </p:nvSpPr>
        <p:spPr>
          <a:xfrm>
            <a:off x="762000" y="1600200"/>
            <a:ext cx="7467600" cy="2362200"/>
          </a:xfrm>
        </p:spPr>
        <p:txBody>
          <a:bodyPr/>
          <a:lstStyle/>
          <a:p>
            <a:pPr>
              <a:lnSpc>
                <a:spcPct val="90000"/>
              </a:lnSpc>
            </a:pPr>
            <a:r>
              <a:rPr lang="en-US" altLang="zh-TW" sz="2700" smtClean="0"/>
              <a:t>2D against clipping window</a:t>
            </a:r>
          </a:p>
          <a:p>
            <a:pPr>
              <a:lnSpc>
                <a:spcPct val="90000"/>
              </a:lnSpc>
            </a:pPr>
            <a:r>
              <a:rPr lang="en-US" altLang="zh-TW" sz="2700" smtClean="0"/>
              <a:t>3D against clipping volume</a:t>
            </a:r>
          </a:p>
          <a:p>
            <a:pPr>
              <a:lnSpc>
                <a:spcPct val="90000"/>
              </a:lnSpc>
            </a:pPr>
            <a:r>
              <a:rPr lang="en-US" altLang="zh-TW" sz="2700" smtClean="0"/>
              <a:t>Easy for line segments polygons</a:t>
            </a:r>
          </a:p>
          <a:p>
            <a:pPr>
              <a:lnSpc>
                <a:spcPct val="90000"/>
              </a:lnSpc>
            </a:pPr>
            <a:r>
              <a:rPr lang="en-US" altLang="zh-TW" sz="2700" smtClean="0"/>
              <a:t>Hard for curves and text</a:t>
            </a:r>
          </a:p>
          <a:p>
            <a:pPr lvl="1">
              <a:lnSpc>
                <a:spcPct val="90000"/>
              </a:lnSpc>
            </a:pPr>
            <a:r>
              <a:rPr lang="en-US" altLang="zh-TW" smtClean="0">
                <a:ea typeface="MS PGothic" pitchFamily="34" charset="-128"/>
              </a:rPr>
              <a:t>Convert to lines and polygons first</a:t>
            </a:r>
          </a:p>
        </p:txBody>
      </p:sp>
      <p:sp>
        <p:nvSpPr>
          <p:cNvPr id="14341" name="Rectangle 1043"/>
          <p:cNvSpPr>
            <a:spLocks noChangeArrowheads="1"/>
          </p:cNvSpPr>
          <p:nvPr/>
        </p:nvSpPr>
        <p:spPr bwMode="auto">
          <a:xfrm>
            <a:off x="7543800" y="3962400"/>
            <a:ext cx="533400" cy="2209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pic>
        <p:nvPicPr>
          <p:cNvPr id="14342" name="Picture 1047" descr="C:\BOOK\OpenGL\Paul Final\jpeg_new\AN08F21.jpg"/>
          <p:cNvPicPr>
            <a:picLocks noChangeAspect="1" noChangeArrowheads="1"/>
          </p:cNvPicPr>
          <p:nvPr/>
        </p:nvPicPr>
        <p:blipFill>
          <a:blip r:embed="rId2">
            <a:extLst>
              <a:ext uri="{28A0092B-C50C-407E-A947-70E740481C1C}">
                <a14:useLocalDpi xmlns:a14="http://schemas.microsoft.com/office/drawing/2010/main" val="0"/>
              </a:ext>
            </a:extLst>
          </a:blip>
          <a:srcRect b="17513"/>
          <a:stretch>
            <a:fillRect/>
          </a:stretch>
        </p:blipFill>
        <p:spPr bwMode="auto">
          <a:xfrm>
            <a:off x="1143000" y="3962400"/>
            <a:ext cx="6477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78F0281A-7E97-4329-8DAA-508FD2AB5E97}" type="slidenum">
              <a:rPr lang="es-ES" altLang="zh-TW" sz="1800">
                <a:latin typeface="Arial" charset="0"/>
              </a:rPr>
              <a:pPr lvl="1" eaLnBrk="1" hangingPunct="1">
                <a:spcBef>
                  <a:spcPct val="0"/>
                </a:spcBef>
                <a:buClrTx/>
                <a:buSzTx/>
                <a:buFontTx/>
                <a:buNone/>
              </a:pPr>
              <a:t>70</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mtClean="0"/>
              <a:t>Aliasing</a:t>
            </a:r>
          </a:p>
        </p:txBody>
      </p:sp>
      <p:sp>
        <p:nvSpPr>
          <p:cNvPr id="77829" name="Rectangle 3"/>
          <p:cNvSpPr>
            <a:spLocks noGrp="1" noChangeArrowheads="1"/>
          </p:cNvSpPr>
          <p:nvPr>
            <p:ph type="body" idx="1"/>
          </p:nvPr>
        </p:nvSpPr>
        <p:spPr>
          <a:xfrm>
            <a:off x="685800" y="1600200"/>
            <a:ext cx="8077200" cy="4724400"/>
          </a:xfrm>
        </p:spPr>
        <p:txBody>
          <a:bodyPr/>
          <a:lstStyle/>
          <a:p>
            <a:r>
              <a:rPr lang="en-US" altLang="zh-TW" smtClean="0"/>
              <a:t>Ideal rasterized line should be 1 pixel wide</a:t>
            </a:r>
          </a:p>
          <a:p>
            <a:endParaRPr lang="en-US" altLang="zh-TW" smtClean="0"/>
          </a:p>
          <a:p>
            <a:endParaRPr lang="en-US" altLang="zh-TW" smtClean="0"/>
          </a:p>
          <a:p>
            <a:endParaRPr lang="en-US" altLang="zh-TW" smtClean="0"/>
          </a:p>
          <a:p>
            <a:endParaRPr lang="en-US" altLang="zh-TW" smtClean="0"/>
          </a:p>
          <a:p>
            <a:endParaRPr lang="en-US" altLang="zh-TW" smtClean="0"/>
          </a:p>
          <a:p>
            <a:r>
              <a:rPr lang="en-US" altLang="zh-TW" smtClean="0"/>
              <a:t>Choosing best y for each x (or visa versa) produces aliased raster lines</a:t>
            </a:r>
          </a:p>
        </p:txBody>
      </p:sp>
      <p:pic>
        <p:nvPicPr>
          <p:cNvPr id="77830" name="Picture 4" descr="C:\BOOK\OpenGL\Paul Final\jpeg_new\AN08F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23526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C763FD2-482B-4C7F-990B-0A80F3CC3E11}" type="slidenum">
              <a:rPr lang="es-ES" altLang="zh-TW" sz="1800">
                <a:latin typeface="Arial" charset="0"/>
              </a:rPr>
              <a:pPr lvl="1" eaLnBrk="1" hangingPunct="1">
                <a:spcBef>
                  <a:spcPct val="0"/>
                </a:spcBef>
                <a:buClrTx/>
                <a:buSzTx/>
                <a:buFontTx/>
                <a:buNone/>
              </a:pPr>
              <a:t>71</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Antialiasing by Area Averaging</a:t>
            </a:r>
          </a:p>
        </p:txBody>
      </p:sp>
      <p:sp>
        <p:nvSpPr>
          <p:cNvPr id="78853" name="Rectangle 3"/>
          <p:cNvSpPr>
            <a:spLocks noGrp="1" noChangeArrowheads="1"/>
          </p:cNvSpPr>
          <p:nvPr>
            <p:ph type="body" idx="1"/>
          </p:nvPr>
        </p:nvSpPr>
        <p:spPr/>
        <p:txBody>
          <a:bodyPr/>
          <a:lstStyle/>
          <a:p>
            <a:r>
              <a:rPr lang="en-US" altLang="zh-TW" sz="2700" smtClean="0"/>
              <a:t>Color multiple pixels for each x depending on coverage by ideal line</a:t>
            </a:r>
          </a:p>
        </p:txBody>
      </p:sp>
      <p:pic>
        <p:nvPicPr>
          <p:cNvPr id="78854" name="Picture 4" descr="C:\BOOK\OpenGL\Paul Final\jpeg_new\AN08F60.jpg"/>
          <p:cNvPicPr>
            <a:picLocks noChangeAspect="1" noChangeArrowheads="1"/>
          </p:cNvPicPr>
          <p:nvPr/>
        </p:nvPicPr>
        <p:blipFill>
          <a:blip r:embed="rId3">
            <a:extLst>
              <a:ext uri="{28A0092B-C50C-407E-A947-70E740481C1C}">
                <a14:useLocalDpi xmlns:a14="http://schemas.microsoft.com/office/drawing/2010/main" val="0"/>
              </a:ext>
            </a:extLst>
          </a:blip>
          <a:srcRect l="49301" b="20909"/>
          <a:stretch>
            <a:fillRect/>
          </a:stretch>
        </p:blipFill>
        <p:spPr bwMode="auto">
          <a:xfrm>
            <a:off x="1619250" y="4286250"/>
            <a:ext cx="55276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5" descr="C:\BOOK\OpenGL\Paul Final\jpeg_new\AN08F60.jpg"/>
          <p:cNvPicPr>
            <a:picLocks noChangeAspect="1" noChangeArrowheads="1"/>
          </p:cNvPicPr>
          <p:nvPr/>
        </p:nvPicPr>
        <p:blipFill>
          <a:blip r:embed="rId3">
            <a:extLst>
              <a:ext uri="{28A0092B-C50C-407E-A947-70E740481C1C}">
                <a14:useLocalDpi xmlns:a14="http://schemas.microsoft.com/office/drawing/2010/main" val="0"/>
              </a:ext>
            </a:extLst>
          </a:blip>
          <a:srcRect l="-1718" r="50000" b="20909"/>
          <a:stretch>
            <a:fillRect/>
          </a:stretch>
        </p:blipFill>
        <p:spPr bwMode="auto">
          <a:xfrm>
            <a:off x="2609850" y="2762250"/>
            <a:ext cx="3962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6"/>
          <p:cNvSpPr txBox="1">
            <a:spLocks noChangeArrowheads="1"/>
          </p:cNvSpPr>
          <p:nvPr/>
        </p:nvSpPr>
        <p:spPr bwMode="auto">
          <a:xfrm>
            <a:off x="1238250" y="3143250"/>
            <a:ext cx="116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original</a:t>
            </a:r>
          </a:p>
        </p:txBody>
      </p:sp>
      <p:sp>
        <p:nvSpPr>
          <p:cNvPr id="78857" name="Text Box 7"/>
          <p:cNvSpPr txBox="1">
            <a:spLocks noChangeArrowheads="1"/>
          </p:cNvSpPr>
          <p:nvPr/>
        </p:nvSpPr>
        <p:spPr bwMode="auto">
          <a:xfrm>
            <a:off x="6800850" y="3067050"/>
            <a:ext cx="164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antialiased</a:t>
            </a:r>
          </a:p>
        </p:txBody>
      </p:sp>
      <p:sp>
        <p:nvSpPr>
          <p:cNvPr id="78858" name="Text Box 8"/>
          <p:cNvSpPr txBox="1">
            <a:spLocks noChangeArrowheads="1"/>
          </p:cNvSpPr>
          <p:nvPr/>
        </p:nvSpPr>
        <p:spPr bwMode="auto">
          <a:xfrm>
            <a:off x="3736975" y="6191250"/>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magnified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9726E20C-34F5-4C66-8737-2C479D2F4D6C}" type="slidenum">
              <a:rPr lang="es-ES" altLang="zh-TW" sz="1800">
                <a:latin typeface="Arial" charset="0"/>
              </a:rPr>
              <a:pPr lvl="1" eaLnBrk="1" hangingPunct="1">
                <a:spcBef>
                  <a:spcPct val="0"/>
                </a:spcBef>
                <a:buClrTx/>
                <a:buSzTx/>
                <a:buFontTx/>
                <a:buNone/>
              </a:pPr>
              <a:t>72</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smtClean="0"/>
              <a:t>Polygon Aliasing</a:t>
            </a:r>
          </a:p>
        </p:txBody>
      </p:sp>
      <p:sp>
        <p:nvSpPr>
          <p:cNvPr id="79877" name="Rectangle 3"/>
          <p:cNvSpPr>
            <a:spLocks noGrp="1" noChangeArrowheads="1"/>
          </p:cNvSpPr>
          <p:nvPr>
            <p:ph type="body" idx="1"/>
          </p:nvPr>
        </p:nvSpPr>
        <p:spPr/>
        <p:txBody>
          <a:bodyPr/>
          <a:lstStyle/>
          <a:p>
            <a:r>
              <a:rPr lang="en-US" altLang="zh-TW" smtClean="0"/>
              <a:t>Aliasing problems can be serious for polygons</a:t>
            </a:r>
          </a:p>
          <a:p>
            <a:pPr lvl="1"/>
            <a:r>
              <a:rPr lang="en-US" altLang="zh-TW" smtClean="0">
                <a:ea typeface="MS PGothic" pitchFamily="34" charset="-128"/>
              </a:rPr>
              <a:t>Jaggedness of edges</a:t>
            </a:r>
          </a:p>
          <a:p>
            <a:pPr lvl="1"/>
            <a:r>
              <a:rPr lang="en-US" altLang="zh-TW" smtClean="0">
                <a:ea typeface="MS PGothic" pitchFamily="34" charset="-128"/>
              </a:rPr>
              <a:t>Small polygons neglected</a:t>
            </a:r>
          </a:p>
          <a:p>
            <a:pPr lvl="1"/>
            <a:r>
              <a:rPr lang="en-US" altLang="zh-TW" smtClean="0">
                <a:ea typeface="MS PGothic" pitchFamily="34" charset="-128"/>
              </a:rPr>
              <a:t>Need compositing so color</a:t>
            </a:r>
          </a:p>
          <a:p>
            <a:pPr lvl="1">
              <a:buFontTx/>
              <a:buNone/>
            </a:pPr>
            <a:r>
              <a:rPr lang="en-US" altLang="zh-TW" smtClean="0">
                <a:ea typeface="MS PGothic" pitchFamily="34" charset="-128"/>
              </a:rPr>
              <a:t>of one polygon does not</a:t>
            </a:r>
          </a:p>
          <a:p>
            <a:pPr lvl="1">
              <a:buFontTx/>
              <a:buNone/>
            </a:pPr>
            <a:r>
              <a:rPr lang="en-US" altLang="zh-TW" smtClean="0">
                <a:ea typeface="MS PGothic" pitchFamily="34" charset="-128"/>
              </a:rPr>
              <a:t>totally determine color of</a:t>
            </a:r>
          </a:p>
          <a:p>
            <a:pPr lvl="1">
              <a:buFontTx/>
              <a:buNone/>
            </a:pPr>
            <a:r>
              <a:rPr lang="en-US" altLang="zh-TW" smtClean="0">
                <a:ea typeface="MS PGothic" pitchFamily="34" charset="-128"/>
              </a:rPr>
              <a:t>pixel</a:t>
            </a:r>
          </a:p>
          <a:p>
            <a:pPr lvl="1"/>
            <a:endParaRPr lang="en-US" altLang="zh-TW" smtClean="0">
              <a:ea typeface="MS PGothic" pitchFamily="34" charset="-128"/>
            </a:endParaRPr>
          </a:p>
        </p:txBody>
      </p:sp>
      <p:pic>
        <p:nvPicPr>
          <p:cNvPr id="79878" name="Picture 4" descr="C:\BOOK\OpenGL\Paul Final\jpeg_new\AN08F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3089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Line 5"/>
          <p:cNvSpPr>
            <a:spLocks noChangeShapeType="1"/>
          </p:cNvSpPr>
          <p:nvPr/>
        </p:nvSpPr>
        <p:spPr bwMode="auto">
          <a:xfrm flipV="1">
            <a:off x="4648200" y="4114800"/>
            <a:ext cx="2286000" cy="1676400"/>
          </a:xfrm>
          <a:prstGeom prst="line">
            <a:avLst/>
          </a:prstGeom>
          <a:noFill/>
          <a:ln w="1905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9880" name="Text Box 6"/>
          <p:cNvSpPr txBox="1">
            <a:spLocks noChangeArrowheads="1"/>
          </p:cNvSpPr>
          <p:nvPr/>
        </p:nvSpPr>
        <p:spPr bwMode="auto">
          <a:xfrm>
            <a:off x="2524125" y="5865813"/>
            <a:ext cx="610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All three polygons should contribute to color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1F62DB82-AA50-45C8-9B45-E87F58CB7B93}" type="slidenum">
              <a:rPr lang="es-ES" altLang="zh-TW" sz="1800">
                <a:latin typeface="Arial" charset="0"/>
              </a:rPr>
              <a:pPr lvl="1" eaLnBrk="1" hangingPunct="1">
                <a:spcBef>
                  <a:spcPct val="0"/>
                </a:spcBef>
                <a:buClrTx/>
                <a:buSzTx/>
                <a:buFontTx/>
                <a:buNone/>
              </a:pPr>
              <a:t>8</a:t>
            </a:fld>
            <a:endParaRPr lang="es-ES" altLang="zh-TW" sz="1800">
              <a:latin typeface="Arial" charset="0"/>
            </a:endParaRPr>
          </a:p>
        </p:txBody>
      </p:sp>
      <p:sp>
        <p:nvSpPr>
          <p:cNvPr id="21508" name="Rectangle 2"/>
          <p:cNvSpPr>
            <a:spLocks noGrp="1" noChangeArrowheads="1"/>
          </p:cNvSpPr>
          <p:nvPr>
            <p:ph type="title"/>
          </p:nvPr>
        </p:nvSpPr>
        <p:spPr>
          <a:xfrm>
            <a:off x="1371600" y="228600"/>
            <a:ext cx="7010400" cy="1066800"/>
          </a:xfrm>
        </p:spPr>
        <p:txBody>
          <a:bodyPr/>
          <a:lstStyle/>
          <a:p>
            <a:pPr>
              <a:defRPr/>
            </a:pPr>
            <a:r>
              <a:rPr lang="en-US" altLang="zh-TW" smtClean="0"/>
              <a:t>Clipping 2D Line Segments</a:t>
            </a:r>
          </a:p>
        </p:txBody>
      </p:sp>
      <p:sp>
        <p:nvSpPr>
          <p:cNvPr id="15364" name="Rectangle 3"/>
          <p:cNvSpPr>
            <a:spLocks noGrp="1" noChangeArrowheads="1"/>
          </p:cNvSpPr>
          <p:nvPr>
            <p:ph type="body" idx="1"/>
          </p:nvPr>
        </p:nvSpPr>
        <p:spPr/>
        <p:txBody>
          <a:bodyPr/>
          <a:lstStyle/>
          <a:p>
            <a:r>
              <a:rPr lang="en-US" altLang="zh-TW" smtClean="0"/>
              <a:t>Brute force approach: compute intersections with all sides of clipping window</a:t>
            </a:r>
          </a:p>
          <a:p>
            <a:pPr lvl="1"/>
            <a:r>
              <a:rPr lang="en-US" altLang="zh-TW" smtClean="0">
                <a:ea typeface="MS PGothic" pitchFamily="34" charset="-128"/>
              </a:rPr>
              <a:t>Inefficient: one division per intersection</a:t>
            </a:r>
          </a:p>
        </p:txBody>
      </p:sp>
      <p:pic>
        <p:nvPicPr>
          <p:cNvPr id="15365" name="Picture 4" descr="C:\BOOK\OpenGL\Paul Final\jpeg_new\AN08F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486251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lvl="1" eaLnBrk="1" hangingPunct="1">
              <a:spcBef>
                <a:spcPct val="0"/>
              </a:spcBef>
              <a:buClrTx/>
              <a:buSzTx/>
              <a:buFontTx/>
              <a:buNone/>
            </a:pPr>
            <a:fld id="{2A32B60D-7970-4B9B-BDFB-3BD54DE8F05C}" type="slidenum">
              <a:rPr lang="es-ES" altLang="zh-TW" sz="1800">
                <a:latin typeface="Arial" charset="0"/>
              </a:rPr>
              <a:pPr lvl="1" eaLnBrk="1" hangingPunct="1">
                <a:spcBef>
                  <a:spcPct val="0"/>
                </a:spcBef>
                <a:buClrTx/>
                <a:buSzTx/>
                <a:buFontTx/>
                <a:buNone/>
              </a:pPr>
              <a:t>9</a:t>
            </a:fld>
            <a:endParaRPr lang="es-ES" altLang="zh-TW" sz="1800">
              <a:latin typeface="Arial" charset="0"/>
            </a:endParaRPr>
          </a:p>
        </p:txBody>
      </p:sp>
      <p:sp>
        <p:nvSpPr>
          <p:cNvPr id="22532" name="Rectangle 2"/>
          <p:cNvSpPr>
            <a:spLocks noGrp="1" noChangeArrowheads="1"/>
          </p:cNvSpPr>
          <p:nvPr>
            <p:ph type="title"/>
          </p:nvPr>
        </p:nvSpPr>
        <p:spPr>
          <a:xfrm>
            <a:off x="1371600" y="228600"/>
            <a:ext cx="7010400" cy="1066800"/>
          </a:xfrm>
        </p:spPr>
        <p:txBody>
          <a:bodyPr>
            <a:normAutofit fontScale="90000"/>
          </a:bodyPr>
          <a:lstStyle/>
          <a:p>
            <a:pPr>
              <a:defRPr/>
            </a:pPr>
            <a:r>
              <a:rPr lang="en-US" altLang="zh-TW" smtClean="0"/>
              <a:t>Cohen-Sutherland Algorithm</a:t>
            </a:r>
          </a:p>
        </p:txBody>
      </p:sp>
      <p:sp>
        <p:nvSpPr>
          <p:cNvPr id="16388" name="Rectangle 3"/>
          <p:cNvSpPr>
            <a:spLocks noGrp="1" noChangeArrowheads="1"/>
          </p:cNvSpPr>
          <p:nvPr>
            <p:ph type="body" idx="1"/>
          </p:nvPr>
        </p:nvSpPr>
        <p:spPr/>
        <p:txBody>
          <a:bodyPr/>
          <a:lstStyle/>
          <a:p>
            <a:r>
              <a:rPr lang="en-US" altLang="zh-TW" smtClean="0"/>
              <a:t>Idea: eliminate as many cases as possible without computing intersections</a:t>
            </a:r>
          </a:p>
          <a:p>
            <a:r>
              <a:rPr lang="en-US" altLang="zh-TW" smtClean="0"/>
              <a:t>Start with four lines that determine the sides of the clipping window</a:t>
            </a:r>
          </a:p>
          <a:p>
            <a:endParaRPr lang="en-US" altLang="zh-TW" smtClean="0"/>
          </a:p>
          <a:p>
            <a:endParaRPr lang="en-US" altLang="zh-TW" smtClean="0"/>
          </a:p>
        </p:txBody>
      </p:sp>
      <p:sp>
        <p:nvSpPr>
          <p:cNvPr id="16389" name="Line 4"/>
          <p:cNvSpPr>
            <a:spLocks noChangeShapeType="1"/>
          </p:cNvSpPr>
          <p:nvPr/>
        </p:nvSpPr>
        <p:spPr bwMode="auto">
          <a:xfrm>
            <a:off x="1752600" y="4495800"/>
            <a:ext cx="403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0" name="Line 5"/>
          <p:cNvSpPr>
            <a:spLocks noChangeShapeType="1"/>
          </p:cNvSpPr>
          <p:nvPr/>
        </p:nvSpPr>
        <p:spPr bwMode="auto">
          <a:xfrm>
            <a:off x="4953000" y="40386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1" name="Line 6"/>
          <p:cNvSpPr>
            <a:spLocks noChangeShapeType="1"/>
          </p:cNvSpPr>
          <p:nvPr/>
        </p:nvSpPr>
        <p:spPr bwMode="auto">
          <a:xfrm>
            <a:off x="2590800" y="3886200"/>
            <a:ext cx="0" cy="2362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2" name="Line 7"/>
          <p:cNvSpPr>
            <a:spLocks noChangeShapeType="1"/>
          </p:cNvSpPr>
          <p:nvPr/>
        </p:nvSpPr>
        <p:spPr bwMode="auto">
          <a:xfrm>
            <a:off x="1524000" y="5562600"/>
            <a:ext cx="403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3" name="Text Box 8"/>
          <p:cNvSpPr txBox="1">
            <a:spLocks noChangeArrowheads="1"/>
          </p:cNvSpPr>
          <p:nvPr/>
        </p:nvSpPr>
        <p:spPr bwMode="auto">
          <a:xfrm>
            <a:off x="5105400" y="4800600"/>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max</a:t>
            </a:r>
          </a:p>
        </p:txBody>
      </p:sp>
      <p:sp>
        <p:nvSpPr>
          <p:cNvPr id="16394" name="Text Box 9"/>
          <p:cNvSpPr txBox="1">
            <a:spLocks noChangeArrowheads="1"/>
          </p:cNvSpPr>
          <p:nvPr/>
        </p:nvSpPr>
        <p:spPr bwMode="auto">
          <a:xfrm>
            <a:off x="1311275" y="48006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x = x</a:t>
            </a:r>
            <a:r>
              <a:rPr lang="en-US" altLang="zh-TW" sz="1800" baseline="-25000">
                <a:latin typeface="Arial" charset="0"/>
              </a:rPr>
              <a:t>min</a:t>
            </a:r>
          </a:p>
        </p:txBody>
      </p:sp>
      <p:sp>
        <p:nvSpPr>
          <p:cNvPr id="16395" name="Text Box 10"/>
          <p:cNvSpPr txBox="1">
            <a:spLocks noChangeArrowheads="1"/>
          </p:cNvSpPr>
          <p:nvPr/>
        </p:nvSpPr>
        <p:spPr bwMode="auto">
          <a:xfrm>
            <a:off x="3124200" y="3886200"/>
            <a:ext cx="116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max</a:t>
            </a:r>
          </a:p>
        </p:txBody>
      </p:sp>
      <p:sp>
        <p:nvSpPr>
          <p:cNvPr id="16396" name="Text Box 11"/>
          <p:cNvSpPr txBox="1">
            <a:spLocks noChangeArrowheads="1"/>
          </p:cNvSpPr>
          <p:nvPr/>
        </p:nvSpPr>
        <p:spPr bwMode="auto">
          <a:xfrm>
            <a:off x="3200400" y="57150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r>
              <a:rPr lang="en-US" altLang="zh-TW" sz="1800">
                <a:latin typeface="Arial" charset="0"/>
              </a:rPr>
              <a:t>y = y</a:t>
            </a:r>
            <a:r>
              <a:rPr lang="en-US" altLang="zh-TW" sz="1800" baseline="-25000">
                <a:latin typeface="Arial" charset="0"/>
              </a:rPr>
              <a:t>min</a:t>
            </a:r>
          </a:p>
        </p:txBody>
      </p:sp>
      <p:sp>
        <p:nvSpPr>
          <p:cNvPr id="16397" name="Line 12"/>
          <p:cNvSpPr>
            <a:spLocks noChangeShapeType="1"/>
          </p:cNvSpPr>
          <p:nvPr/>
        </p:nvSpPr>
        <p:spPr bwMode="auto">
          <a:xfrm flipV="1">
            <a:off x="3581400" y="4114800"/>
            <a:ext cx="914400" cy="914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8" name="Oval 13"/>
          <p:cNvSpPr>
            <a:spLocks noChangeArrowheads="1"/>
          </p:cNvSpPr>
          <p:nvPr/>
        </p:nvSpPr>
        <p:spPr bwMode="auto">
          <a:xfrm>
            <a:off x="4419600" y="40386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
        <p:nvSpPr>
          <p:cNvPr id="16399" name="Oval 15"/>
          <p:cNvSpPr>
            <a:spLocks noChangeArrowheads="1"/>
          </p:cNvSpPr>
          <p:nvPr/>
        </p:nvSpPr>
        <p:spPr bwMode="auto">
          <a:xfrm>
            <a:off x="3505200" y="49530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charset="-120"/>
              </a:defRPr>
            </a:lvl9pPr>
          </a:lstStyle>
          <a:p>
            <a:pPr eaLnBrk="1" hangingPunct="1">
              <a:buClrTx/>
              <a:buSzTx/>
              <a:buFontTx/>
              <a:buNone/>
            </a:pPr>
            <a:endParaRPr lang="zh-TW" altLang="zh-TW" sz="180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12680</TotalTime>
  <Words>2582</Words>
  <Application>Microsoft Office PowerPoint</Application>
  <PresentationFormat>如螢幕大小 (4:3)</PresentationFormat>
  <Paragraphs>521</Paragraphs>
  <Slides>72</Slides>
  <Notes>7</Notes>
  <HiddenSlides>1</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72</vt:i4>
      </vt:variant>
    </vt:vector>
  </HeadingPairs>
  <TitlesOfParts>
    <vt:vector size="74" baseType="lpstr">
      <vt:lpstr>模組</vt:lpstr>
      <vt:lpstr>Equation</vt:lpstr>
      <vt:lpstr>Computer Graphics</vt:lpstr>
      <vt:lpstr>Clipping I</vt:lpstr>
      <vt:lpstr>Objectives</vt:lpstr>
      <vt:lpstr>Overview</vt:lpstr>
      <vt:lpstr>Required Tasks</vt:lpstr>
      <vt:lpstr>Rasterization Meta Algorithms</vt:lpstr>
      <vt:lpstr>Clipping</vt:lpstr>
      <vt:lpstr>Clipping 2D Line Segments</vt:lpstr>
      <vt:lpstr>Cohen-Sutherland Algorithm</vt:lpstr>
      <vt:lpstr>The Cases</vt:lpstr>
      <vt:lpstr>The Cases</vt:lpstr>
      <vt:lpstr>Defining Outcodes</vt:lpstr>
      <vt:lpstr>Using Outcodes</vt:lpstr>
      <vt:lpstr>Using Outcodes</vt:lpstr>
      <vt:lpstr>Using Outcodes</vt:lpstr>
      <vt:lpstr>Using Outcodes</vt:lpstr>
      <vt:lpstr>Efficiency</vt:lpstr>
      <vt:lpstr>Cohen Sutherland in 3D</vt:lpstr>
      <vt:lpstr>Liang-Barsky Clipping</vt:lpstr>
      <vt:lpstr>Liang-Barsky Clipping</vt:lpstr>
      <vt:lpstr>Advantages</vt:lpstr>
      <vt:lpstr>Clipping and Normalization</vt:lpstr>
      <vt:lpstr>Plane-Line Intersections</vt:lpstr>
      <vt:lpstr>Normalized Form</vt:lpstr>
      <vt:lpstr>Clipping II</vt:lpstr>
      <vt:lpstr>Objectives</vt:lpstr>
      <vt:lpstr>Polygon Clipping</vt:lpstr>
      <vt:lpstr>Tessellation and Convexity</vt:lpstr>
      <vt:lpstr>Clipping as a Black Box</vt:lpstr>
      <vt:lpstr>Pipeline Clipping of Line Segments</vt:lpstr>
      <vt:lpstr>Pipeline Clipping of Polygons</vt:lpstr>
      <vt:lpstr>Bounding Boxes</vt:lpstr>
      <vt:lpstr>Bounding boxes</vt:lpstr>
      <vt:lpstr>Axis Alighed Bounding Box</vt:lpstr>
      <vt:lpstr>Clipping and Visibility</vt:lpstr>
      <vt:lpstr>Hidden Surface Removal</vt:lpstr>
      <vt:lpstr>Painter’s Algorithm</vt:lpstr>
      <vt:lpstr>Depth Sort</vt:lpstr>
      <vt:lpstr>Easy Cases</vt:lpstr>
      <vt:lpstr>Hard Cases</vt:lpstr>
      <vt:lpstr>Back-Face Removal (Culling)</vt:lpstr>
      <vt:lpstr>Image Space Approach</vt:lpstr>
      <vt:lpstr>z-Buffer Algorithm</vt:lpstr>
      <vt:lpstr>Efficiency</vt:lpstr>
      <vt:lpstr>Scan-Line Algorithm</vt:lpstr>
      <vt:lpstr>Implementation</vt:lpstr>
      <vt:lpstr>Visibility Testing</vt:lpstr>
      <vt:lpstr>Simple Example</vt:lpstr>
      <vt:lpstr>BSP Tree</vt:lpstr>
      <vt:lpstr>Clipping III</vt:lpstr>
      <vt:lpstr>Objectives</vt:lpstr>
      <vt:lpstr>Rasterization</vt:lpstr>
      <vt:lpstr>Scan Conversion of Line Segments</vt:lpstr>
      <vt:lpstr>DDA Algorithm</vt:lpstr>
      <vt:lpstr>Problem</vt:lpstr>
      <vt:lpstr>Using Symmetry</vt:lpstr>
      <vt:lpstr>Bresenham’s Algorithm (1962)</vt:lpstr>
      <vt:lpstr>Candidate Pixels</vt:lpstr>
      <vt:lpstr>PowerPoint 簡報</vt:lpstr>
      <vt:lpstr>PowerPoint 簡報</vt:lpstr>
      <vt:lpstr>PowerPoint 簡報</vt:lpstr>
      <vt:lpstr>Remove the float point computation</vt:lpstr>
      <vt:lpstr>Polygon Scan Conversion</vt:lpstr>
      <vt:lpstr>Filling in the Frame Buffer</vt:lpstr>
      <vt:lpstr>Flood Fill</vt:lpstr>
      <vt:lpstr>Using Interpolation</vt:lpstr>
      <vt:lpstr>Barycentric coordinates</vt:lpstr>
      <vt:lpstr>Scan Line Fill </vt:lpstr>
      <vt:lpstr>Data Structure</vt:lpstr>
      <vt:lpstr>Aliasing</vt:lpstr>
      <vt:lpstr>Antialiasing by Area Averaging</vt:lpstr>
      <vt:lpstr>Polygon Aliasing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mtchi</dc:creator>
  <cp:lastModifiedBy>mtchi</cp:lastModifiedBy>
  <cp:revision>151</cp:revision>
  <cp:lastPrinted>2013-11-13T04:56:04Z</cp:lastPrinted>
  <dcterms:modified xsi:type="dcterms:W3CDTF">2016-10-25T15:25:18Z</dcterms:modified>
</cp:coreProperties>
</file>