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5"/>
  </p:notesMasterIdLst>
  <p:handoutMasterIdLst>
    <p:handoutMasterId r:id="rId106"/>
  </p:handoutMasterIdLst>
  <p:sldIdLst>
    <p:sldId id="256" r:id="rId2"/>
    <p:sldId id="364" r:id="rId3"/>
    <p:sldId id="363" r:id="rId4"/>
    <p:sldId id="265" r:id="rId5"/>
    <p:sldId id="266" r:id="rId6"/>
    <p:sldId id="267" r:id="rId7"/>
    <p:sldId id="268" r:id="rId8"/>
    <p:sldId id="269" r:id="rId9"/>
    <p:sldId id="270" r:id="rId10"/>
    <p:sldId id="271" r:id="rId11"/>
    <p:sldId id="354" r:id="rId12"/>
    <p:sldId id="272" r:id="rId13"/>
    <p:sldId id="355" r:id="rId14"/>
    <p:sldId id="356" r:id="rId15"/>
    <p:sldId id="357" r:id="rId16"/>
    <p:sldId id="273" r:id="rId17"/>
    <p:sldId id="274" r:id="rId18"/>
    <p:sldId id="275" r:id="rId19"/>
    <p:sldId id="276" r:id="rId20"/>
    <p:sldId id="277" r:id="rId21"/>
    <p:sldId id="278" r:id="rId22"/>
    <p:sldId id="279" r:id="rId23"/>
    <p:sldId id="280" r:id="rId24"/>
    <p:sldId id="281" r:id="rId25"/>
    <p:sldId id="282" r:id="rId26"/>
    <p:sldId id="283" r:id="rId27"/>
    <p:sldId id="352" r:id="rId28"/>
    <p:sldId id="284" r:id="rId29"/>
    <p:sldId id="358" r:id="rId30"/>
    <p:sldId id="353"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60" r:id="rId54"/>
    <p:sldId id="307" r:id="rId55"/>
    <p:sldId id="308" r:id="rId56"/>
    <p:sldId id="309" r:id="rId57"/>
    <p:sldId id="310" r:id="rId58"/>
    <p:sldId id="362"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5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65" r:id="rId102"/>
    <p:sldId id="366" r:id="rId103"/>
    <p:sldId id="367" r:id="rId104"/>
  </p:sldIdLst>
  <p:sldSz cx="9144000" cy="6858000" type="screen4x3"/>
  <p:notesSz cx="6797675" cy="9874250"/>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22" autoAdjust="0"/>
    <p:restoredTop sz="85938" autoAdjust="0"/>
  </p:normalViewPr>
  <p:slideViewPr>
    <p:cSldViewPr showGuides="1">
      <p:cViewPr varScale="1">
        <p:scale>
          <a:sx n="87" d="100"/>
          <a:sy n="87" d="100"/>
        </p:scale>
        <p:origin x="3256" y="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atin typeface="Arial" charset="0"/>
              </a:defRPr>
            </a:lvl1pPr>
          </a:lstStyle>
          <a:p>
            <a:pPr>
              <a:defRPr/>
            </a:pPr>
            <a:endParaRPr lang="zh-TW" altLang="en-US"/>
          </a:p>
        </p:txBody>
      </p:sp>
      <p:sp>
        <p:nvSpPr>
          <p:cNvPr id="3" name="日期版面配置區 2"/>
          <p:cNvSpPr>
            <a:spLocks noGrp="1"/>
          </p:cNvSpPr>
          <p:nvPr>
            <p:ph type="dt" sz="quarter" idx="1"/>
          </p:nvPr>
        </p:nvSpPr>
        <p:spPr>
          <a:xfrm>
            <a:off x="3849688" y="0"/>
            <a:ext cx="2946400" cy="493713"/>
          </a:xfrm>
          <a:prstGeom prst="rect">
            <a:avLst/>
          </a:prstGeom>
        </p:spPr>
        <p:txBody>
          <a:bodyPr vert="horz" lIns="91440" tIns="45720" rIns="91440" bIns="45720" rtlCol="0"/>
          <a:lstStyle>
            <a:lvl1pPr algn="r">
              <a:defRPr sz="1200">
                <a:latin typeface="Arial" charset="0"/>
              </a:defRPr>
            </a:lvl1pPr>
          </a:lstStyle>
          <a:p>
            <a:pPr>
              <a:defRPr/>
            </a:pPr>
            <a:fld id="{FAA12751-8769-4EC3-BBCD-502FAEE713AB}" type="datetimeFigureOut">
              <a:rPr lang="zh-TW" altLang="en-US"/>
              <a:pPr>
                <a:defRPr/>
              </a:pPr>
              <a:t>2016/10/12</a:t>
            </a:fld>
            <a:endParaRPr lang="zh-TW" altLang="en-US"/>
          </a:p>
        </p:txBody>
      </p:sp>
      <p:sp>
        <p:nvSpPr>
          <p:cNvPr id="4" name="頁尾版面配置區 3"/>
          <p:cNvSpPr>
            <a:spLocks noGrp="1"/>
          </p:cNvSpPr>
          <p:nvPr>
            <p:ph type="ftr" sz="quarter" idx="2"/>
          </p:nvPr>
        </p:nvSpPr>
        <p:spPr>
          <a:xfrm>
            <a:off x="0" y="9378950"/>
            <a:ext cx="2946400" cy="493713"/>
          </a:xfrm>
          <a:prstGeom prst="rect">
            <a:avLst/>
          </a:prstGeom>
        </p:spPr>
        <p:txBody>
          <a:bodyPr vert="horz" lIns="91440" tIns="45720" rIns="91440" bIns="45720" rtlCol="0" anchor="b"/>
          <a:lstStyle>
            <a:lvl1pPr algn="l">
              <a:defRPr sz="1200">
                <a:latin typeface="Arial" charset="0"/>
              </a:defRPr>
            </a:lvl1pPr>
          </a:lstStyle>
          <a:p>
            <a:pPr>
              <a:defRPr/>
            </a:pPr>
            <a:endParaRPr lang="zh-TW" altLang="en-US"/>
          </a:p>
        </p:txBody>
      </p:sp>
      <p:sp>
        <p:nvSpPr>
          <p:cNvPr id="5" name="投影片編號版面配置區 4"/>
          <p:cNvSpPr>
            <a:spLocks noGrp="1"/>
          </p:cNvSpPr>
          <p:nvPr>
            <p:ph type="sldNum" sz="quarter" idx="3"/>
          </p:nvPr>
        </p:nvSpPr>
        <p:spPr>
          <a:xfrm>
            <a:off x="3849688" y="9378950"/>
            <a:ext cx="2946400" cy="493713"/>
          </a:xfrm>
          <a:prstGeom prst="rect">
            <a:avLst/>
          </a:prstGeom>
        </p:spPr>
        <p:txBody>
          <a:bodyPr vert="horz" lIns="91440" tIns="45720" rIns="91440" bIns="45720" rtlCol="0" anchor="b"/>
          <a:lstStyle>
            <a:lvl1pPr algn="r">
              <a:defRPr sz="1200">
                <a:latin typeface="Arial" charset="0"/>
              </a:defRPr>
            </a:lvl1pPr>
          </a:lstStyle>
          <a:p>
            <a:pPr>
              <a:defRPr/>
            </a:pPr>
            <a:fld id="{94DBADC3-BB6D-4DDC-BF0F-BADB7AA41434}" type="slidenum">
              <a:rPr lang="zh-TW" altLang="en-US"/>
              <a:pPr>
                <a:defRPr/>
              </a:pPr>
              <a:t>‹#›</a:t>
            </a:fld>
            <a:endParaRPr lang="zh-TW" altLang="en-US"/>
          </a:p>
        </p:txBody>
      </p:sp>
    </p:spTree>
    <p:extLst>
      <p:ext uri="{BB962C8B-B14F-4D97-AF65-F5344CB8AC3E}">
        <p14:creationId xmlns:p14="http://schemas.microsoft.com/office/powerpoint/2010/main" val="21521965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atin typeface="Arial" charset="0"/>
              </a:defRPr>
            </a:lvl1pPr>
          </a:lstStyle>
          <a:p>
            <a:pPr>
              <a:defRPr/>
            </a:pPr>
            <a:endParaRPr lang="zh-TW" altLang="en-US"/>
          </a:p>
        </p:txBody>
      </p:sp>
      <p:sp>
        <p:nvSpPr>
          <p:cNvPr id="3" name="日期版面配置區 2"/>
          <p:cNvSpPr>
            <a:spLocks noGrp="1"/>
          </p:cNvSpPr>
          <p:nvPr>
            <p:ph type="dt" idx="1"/>
          </p:nvPr>
        </p:nvSpPr>
        <p:spPr>
          <a:xfrm>
            <a:off x="3849688" y="0"/>
            <a:ext cx="2946400" cy="493713"/>
          </a:xfrm>
          <a:prstGeom prst="rect">
            <a:avLst/>
          </a:prstGeom>
        </p:spPr>
        <p:txBody>
          <a:bodyPr vert="horz" lIns="91440" tIns="45720" rIns="91440" bIns="45720" rtlCol="0"/>
          <a:lstStyle>
            <a:lvl1pPr algn="r">
              <a:defRPr sz="1200">
                <a:latin typeface="Arial" charset="0"/>
              </a:defRPr>
            </a:lvl1pPr>
          </a:lstStyle>
          <a:p>
            <a:pPr>
              <a:defRPr/>
            </a:pPr>
            <a:fld id="{81D85960-7C46-4A0E-89B5-1BB8A8A6BB0C}" type="datetimeFigureOut">
              <a:rPr lang="zh-TW" altLang="en-US"/>
              <a:pPr>
                <a:defRPr/>
              </a:pPr>
              <a:t>2016/10/12</a:t>
            </a:fld>
            <a:endParaRPr lang="zh-TW" altLang="en-US"/>
          </a:p>
        </p:txBody>
      </p:sp>
      <p:sp>
        <p:nvSpPr>
          <p:cNvPr id="4" name="投影片圖像版面配置區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pPr lvl="0"/>
            <a:endParaRPr lang="zh-TW" altLang="en-US" noProof="0" smtClean="0"/>
          </a:p>
        </p:txBody>
      </p:sp>
      <p:sp>
        <p:nvSpPr>
          <p:cNvPr id="5" name="備忘稿版面配置區 4"/>
          <p:cNvSpPr>
            <a:spLocks noGrp="1"/>
          </p:cNvSpPr>
          <p:nvPr>
            <p:ph type="body" sz="quarter" idx="3"/>
          </p:nvPr>
        </p:nvSpPr>
        <p:spPr>
          <a:xfrm>
            <a:off x="679450" y="4691063"/>
            <a:ext cx="5438775" cy="4443412"/>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a:defRPr sz="1200">
                <a:latin typeface="Arial" charset="0"/>
              </a:defRPr>
            </a:lvl1pPr>
          </a:lstStyle>
          <a:p>
            <a:pPr>
              <a:defRPr/>
            </a:pPr>
            <a:endParaRPr lang="zh-TW" altLang="en-US"/>
          </a:p>
        </p:txBody>
      </p:sp>
      <p:sp>
        <p:nvSpPr>
          <p:cNvPr id="7" name="投影片編號版面配置區 6"/>
          <p:cNvSpPr>
            <a:spLocks noGrp="1"/>
          </p:cNvSpPr>
          <p:nvPr>
            <p:ph type="sldNum" sz="quarter" idx="5"/>
          </p:nvPr>
        </p:nvSpPr>
        <p:spPr>
          <a:xfrm>
            <a:off x="3849688" y="9378950"/>
            <a:ext cx="2946400" cy="493713"/>
          </a:xfrm>
          <a:prstGeom prst="rect">
            <a:avLst/>
          </a:prstGeom>
        </p:spPr>
        <p:txBody>
          <a:bodyPr vert="horz" lIns="91440" tIns="45720" rIns="91440" bIns="45720" rtlCol="0" anchor="b"/>
          <a:lstStyle>
            <a:lvl1pPr algn="r">
              <a:defRPr sz="1200">
                <a:latin typeface="Arial" charset="0"/>
              </a:defRPr>
            </a:lvl1pPr>
          </a:lstStyle>
          <a:p>
            <a:pPr>
              <a:defRPr/>
            </a:pPr>
            <a:fld id="{101A1585-48ED-49BC-9FB4-66F3E750B3EF}" type="slidenum">
              <a:rPr lang="zh-TW" altLang="en-US"/>
              <a:pPr>
                <a:defRPr/>
              </a:pPr>
              <a:t>‹#›</a:t>
            </a:fld>
            <a:endParaRPr lang="zh-TW" altLang="en-US"/>
          </a:p>
        </p:txBody>
      </p:sp>
    </p:spTree>
    <p:extLst>
      <p:ext uri="{BB962C8B-B14F-4D97-AF65-F5344CB8AC3E}">
        <p14:creationId xmlns:p14="http://schemas.microsoft.com/office/powerpoint/2010/main" val="21901324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dirty="0" smtClean="0"/>
              <a:t>2016</a:t>
            </a:r>
            <a:endParaRPr lang="zh-TW" altLang="en-US" dirty="0" smtClean="0"/>
          </a:p>
        </p:txBody>
      </p:sp>
      <p:sp>
        <p:nvSpPr>
          <p:cNvPr id="11469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A0EF83DC-4E61-48EC-B5D4-A4923B5B6E90}" type="slidenum">
              <a:rPr lang="zh-TW" altLang="en-US" smtClean="0">
                <a:latin typeface="Arial" charset="0"/>
              </a:rPr>
              <a:pPr eaLnBrk="1" hangingPunct="1">
                <a:spcBef>
                  <a:spcPct val="0"/>
                </a:spcBef>
              </a:pPr>
              <a:t>1</a:t>
            </a:fld>
            <a:endParaRPr lang="zh-TW" altLang="en-US" smtClean="0">
              <a:latin typeface="Arial" charset="0"/>
            </a:endParaRPr>
          </a:p>
        </p:txBody>
      </p:sp>
    </p:spTree>
    <p:extLst>
      <p:ext uri="{BB962C8B-B14F-4D97-AF65-F5344CB8AC3E}">
        <p14:creationId xmlns:p14="http://schemas.microsoft.com/office/powerpoint/2010/main" val="1041036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1571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4E5F6CF8-1F38-42AD-9E2E-C7A7B567A2DD}" type="slidenum">
              <a:rPr lang="zh-TW" altLang="en-US" smtClean="0">
                <a:latin typeface="Arial" charset="0"/>
              </a:rPr>
              <a:pPr eaLnBrk="1" hangingPunct="1">
                <a:spcBef>
                  <a:spcPct val="0"/>
                </a:spcBef>
              </a:pPr>
              <a:t>23</a:t>
            </a:fld>
            <a:endParaRPr lang="zh-TW" altLang="en-US" smtClean="0">
              <a:latin typeface="Arial" charset="0"/>
            </a:endParaRPr>
          </a:p>
        </p:txBody>
      </p:sp>
    </p:spTree>
    <p:extLst>
      <p:ext uri="{BB962C8B-B14F-4D97-AF65-F5344CB8AC3E}">
        <p14:creationId xmlns:p14="http://schemas.microsoft.com/office/powerpoint/2010/main" val="677655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Planes:   alpha and beta are arbitrary scalar</a:t>
            </a:r>
            <a:endParaRPr lang="zh-TW" altLang="en-US" smtClean="0"/>
          </a:p>
        </p:txBody>
      </p:sp>
      <p:sp>
        <p:nvSpPr>
          <p:cNvPr id="11674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3AE16DEA-D6B6-49D5-907A-D7B80FA6AF64}" type="slidenum">
              <a:rPr lang="zh-TW" altLang="en-US" smtClean="0">
                <a:latin typeface="Arial" charset="0"/>
              </a:rPr>
              <a:pPr eaLnBrk="1" hangingPunct="1">
                <a:spcBef>
                  <a:spcPct val="0"/>
                </a:spcBef>
              </a:pPr>
              <a:t>25</a:t>
            </a:fld>
            <a:endParaRPr lang="zh-TW" altLang="en-US" smtClean="0">
              <a:latin typeface="Arial" charset="0"/>
            </a:endParaRPr>
          </a:p>
        </p:txBody>
      </p:sp>
    </p:spTree>
    <p:extLst>
      <p:ext uri="{BB962C8B-B14F-4D97-AF65-F5344CB8AC3E}">
        <p14:creationId xmlns:p14="http://schemas.microsoft.com/office/powerpoint/2010/main" val="1275662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A frame of reference </a:t>
            </a:r>
          </a:p>
          <a:p>
            <a:r>
              <a:rPr lang="en-US" altLang="zh-TW" smtClean="0"/>
              <a:t>Coordinate frame</a:t>
            </a:r>
            <a:endParaRPr lang="zh-TW" altLang="en-US" smtClean="0"/>
          </a:p>
        </p:txBody>
      </p:sp>
      <p:sp>
        <p:nvSpPr>
          <p:cNvPr id="11776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4B1B059C-2395-432D-B1A2-676F3BC82F65}" type="slidenum">
              <a:rPr lang="zh-TW" altLang="en-US" smtClean="0">
                <a:latin typeface="Arial" charset="0"/>
              </a:rPr>
              <a:pPr eaLnBrk="1" hangingPunct="1">
                <a:spcBef>
                  <a:spcPct val="0"/>
                </a:spcBef>
              </a:pPr>
              <a:t>38</a:t>
            </a:fld>
            <a:endParaRPr lang="zh-TW" altLang="en-US" smtClean="0">
              <a:latin typeface="Arial" charset="0"/>
            </a:endParaRPr>
          </a:p>
        </p:txBody>
      </p:sp>
    </p:spTree>
    <p:extLst>
      <p:ext uri="{BB962C8B-B14F-4D97-AF65-F5344CB8AC3E}">
        <p14:creationId xmlns:p14="http://schemas.microsoft.com/office/powerpoint/2010/main" val="2906913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1878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EFB315C1-FA59-44F5-9508-064AD9DC97F7}" type="slidenum">
              <a:rPr lang="zh-TW" altLang="en-US" smtClean="0">
                <a:latin typeface="Arial" charset="0"/>
              </a:rPr>
              <a:pPr eaLnBrk="1" hangingPunct="1">
                <a:spcBef>
                  <a:spcPct val="0"/>
                </a:spcBef>
              </a:pPr>
              <a:t>47</a:t>
            </a:fld>
            <a:endParaRPr lang="zh-TW" altLang="en-US" smtClean="0">
              <a:latin typeface="Arial" charset="0"/>
            </a:endParaRPr>
          </a:p>
        </p:txBody>
      </p:sp>
    </p:spTree>
    <p:extLst>
      <p:ext uri="{BB962C8B-B14F-4D97-AF65-F5344CB8AC3E}">
        <p14:creationId xmlns:p14="http://schemas.microsoft.com/office/powerpoint/2010/main" val="2334357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這兩頁的圖片生動地呈現各種不同轉換發生的順序和對應的畫面變化</a:t>
            </a:r>
            <a:endParaRPr lang="en-US" altLang="zh-TW" smtClean="0"/>
          </a:p>
          <a:p>
            <a:endParaRPr lang="en-US" altLang="zh-TW" smtClean="0"/>
          </a:p>
          <a:p>
            <a:r>
              <a:rPr lang="zh-TW" altLang="en-US" smtClean="0"/>
              <a:t>上下兩列可達到同樣的目的，主要是呈現</a:t>
            </a:r>
            <a:r>
              <a:rPr lang="en-US" altLang="zh-TW" smtClean="0"/>
              <a:t>model</a:t>
            </a:r>
            <a:r>
              <a:rPr lang="zh-TW" altLang="en-US" smtClean="0"/>
              <a:t>和</a:t>
            </a:r>
            <a:r>
              <a:rPr lang="en-US" altLang="zh-TW" smtClean="0"/>
              <a:t>view</a:t>
            </a:r>
            <a:r>
              <a:rPr lang="zh-TW" altLang="en-US" smtClean="0"/>
              <a:t>兩個矩陣轉換，兩者互為相對移動的關係，也就是移動相機等同於反方相移動所有的物體，</a:t>
            </a:r>
            <a:endParaRPr lang="en-US" altLang="zh-TW" smtClean="0"/>
          </a:p>
          <a:p>
            <a:r>
              <a:rPr lang="zh-TW" altLang="en-US" smtClean="0"/>
              <a:t>是故會整合成</a:t>
            </a:r>
            <a:r>
              <a:rPr lang="en-US" altLang="zh-TW" smtClean="0"/>
              <a:t>modelview</a:t>
            </a:r>
            <a:r>
              <a:rPr lang="zh-TW" altLang="en-US" smtClean="0"/>
              <a:t> </a:t>
            </a:r>
            <a:r>
              <a:rPr lang="en-US" altLang="zh-TW" smtClean="0"/>
              <a:t>space</a:t>
            </a:r>
            <a:r>
              <a:rPr lang="zh-TW" altLang="en-US" smtClean="0"/>
              <a:t>，減少矩陣的變數</a:t>
            </a:r>
          </a:p>
          <a:p>
            <a:endParaRPr lang="zh-TW" altLang="en-US" smtClean="0"/>
          </a:p>
        </p:txBody>
      </p:sp>
      <p:sp>
        <p:nvSpPr>
          <p:cNvPr id="11981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205BBCC8-1F78-4045-B9E2-6072B7CAF192}" type="slidenum">
              <a:rPr lang="zh-TW" altLang="en-US" smtClean="0">
                <a:latin typeface="Arial" charset="0"/>
              </a:rPr>
              <a:pPr eaLnBrk="1" hangingPunct="1">
                <a:spcBef>
                  <a:spcPct val="0"/>
                </a:spcBef>
              </a:pPr>
              <a:t>58</a:t>
            </a:fld>
            <a:endParaRPr lang="zh-TW" altLang="en-US" smtClean="0">
              <a:latin typeface="Arial" charset="0"/>
            </a:endParaRPr>
          </a:p>
        </p:txBody>
      </p:sp>
    </p:spTree>
    <p:extLst>
      <p:ext uri="{BB962C8B-B14F-4D97-AF65-F5344CB8AC3E}">
        <p14:creationId xmlns:p14="http://schemas.microsoft.com/office/powerpoint/2010/main" val="2365067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2083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9670C6EB-BAD5-4AF8-8F49-83D6F3E73091}" type="slidenum">
              <a:rPr lang="zh-TW" altLang="en-US" smtClean="0">
                <a:latin typeface="Arial" charset="0"/>
              </a:rPr>
              <a:pPr eaLnBrk="1" hangingPunct="1">
                <a:spcBef>
                  <a:spcPct val="0"/>
                </a:spcBef>
              </a:pPr>
              <a:t>73</a:t>
            </a:fld>
            <a:endParaRPr lang="zh-TW" altLang="en-US" smtClean="0">
              <a:latin typeface="Arial" charset="0"/>
            </a:endParaRPr>
          </a:p>
        </p:txBody>
      </p:sp>
    </p:spTree>
    <p:extLst>
      <p:ext uri="{BB962C8B-B14F-4D97-AF65-F5344CB8AC3E}">
        <p14:creationId xmlns:p14="http://schemas.microsoft.com/office/powerpoint/2010/main" val="17083183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5" name="矩形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2" name="標題 1"/>
          <p:cNvSpPr>
            <a:spLocks noGrp="1"/>
          </p:cNvSpPr>
          <p:nvPr>
            <p:ph type="ctrTitle"/>
          </p:nvPr>
        </p:nvSpPr>
        <p:spPr>
          <a:xfrm>
            <a:off x="685800" y="3355848"/>
            <a:ext cx="8077200" cy="1673352"/>
          </a:xfrm>
        </p:spPr>
        <p:txBody>
          <a:bodyPr tIns="0" bIns="0" anchor="t"/>
          <a:lstStyle>
            <a:lvl1pPr algn="l">
              <a:defRPr sz="4700" b="1"/>
            </a:lvl1pPr>
            <a:extLst/>
          </a:lstStyle>
          <a:p>
            <a:r>
              <a:rPr lang="zh-TW" altLang="en-US" smtClean="0"/>
              <a:t>按一下以編輯母片標題樣式</a:t>
            </a:r>
            <a:endParaRPr lang="en-US"/>
          </a:p>
        </p:txBody>
      </p:sp>
      <p:sp>
        <p:nvSpPr>
          <p:cNvPr id="3" name="副標題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zh-TW" altLang="en-US" smtClean="0"/>
              <a:t>按一下以編輯母片副標題樣式</a:t>
            </a:r>
            <a:endParaRPr lang="en-US"/>
          </a:p>
        </p:txBody>
      </p:sp>
      <p:sp>
        <p:nvSpPr>
          <p:cNvPr id="6" name="日期版面配置區 3"/>
          <p:cNvSpPr>
            <a:spLocks noGrp="1"/>
          </p:cNvSpPr>
          <p:nvPr>
            <p:ph type="dt" sz="half" idx="10"/>
          </p:nvPr>
        </p:nvSpPr>
        <p:spPr/>
        <p:txBody>
          <a:bodyPr/>
          <a:lstStyle>
            <a:lvl1pPr>
              <a:defRPr/>
            </a:lvl1pPr>
          </a:lstStyle>
          <a:p>
            <a:pPr>
              <a:defRPr/>
            </a:pPr>
            <a:fld id="{584B5CB7-9BC4-4D2F-899B-B5DA4A1A1646}" type="datetimeFigureOut">
              <a:rPr lang="zh-TW" altLang="en-US"/>
              <a:pPr>
                <a:defRPr/>
              </a:pPr>
              <a:t>2016/10/12</a:t>
            </a:fld>
            <a:endParaRPr lang="zh-TW" altLang="en-US"/>
          </a:p>
        </p:txBody>
      </p:sp>
      <p:sp>
        <p:nvSpPr>
          <p:cNvPr id="7" name="頁尾版面配置區 4"/>
          <p:cNvSpPr>
            <a:spLocks noGrp="1"/>
          </p:cNvSpPr>
          <p:nvPr>
            <p:ph type="ftr" sz="quarter" idx="11"/>
          </p:nvPr>
        </p:nvSpPr>
        <p:spPr/>
        <p:txBody>
          <a:bodyPr/>
          <a:lstStyle>
            <a:lvl1pPr>
              <a:defRPr/>
            </a:lvl1pPr>
          </a:lstStyle>
          <a:p>
            <a:pPr>
              <a:defRPr/>
            </a:pPr>
            <a:endParaRPr lang="zh-TW" altLang="en-US"/>
          </a:p>
        </p:txBody>
      </p:sp>
      <p:sp>
        <p:nvSpPr>
          <p:cNvPr id="8" name="投影片編號版面配置區 5"/>
          <p:cNvSpPr>
            <a:spLocks noGrp="1"/>
          </p:cNvSpPr>
          <p:nvPr>
            <p:ph type="sldNum" sz="quarter" idx="12"/>
          </p:nvPr>
        </p:nvSpPr>
        <p:spPr/>
        <p:txBody>
          <a:bodyPr/>
          <a:lstStyle>
            <a:lvl1pPr>
              <a:defRPr/>
            </a:lvl1pPr>
          </a:lstStyle>
          <a:p>
            <a:pPr>
              <a:defRPr/>
            </a:pPr>
            <a:fld id="{A95C93C4-88B8-42FF-8250-EADBA603D820}" type="slidenum">
              <a:rPr lang="zh-TW" altLang="en-US"/>
              <a:pPr>
                <a:defRPr/>
              </a:pPr>
              <a:t>‹#›</a:t>
            </a:fld>
            <a:endParaRPr lang="zh-TW" altLang="en-US"/>
          </a:p>
        </p:txBody>
      </p:sp>
    </p:spTree>
    <p:extLst>
      <p:ext uri="{BB962C8B-B14F-4D97-AF65-F5344CB8AC3E}">
        <p14:creationId xmlns:p14="http://schemas.microsoft.com/office/powerpoint/2010/main" val="188418210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p:txBody>
          <a:bodyPr/>
          <a:lstStyle>
            <a:lvl1pPr>
              <a:defRPr/>
            </a:lvl1pPr>
          </a:lstStyle>
          <a:p>
            <a:pPr>
              <a:defRPr/>
            </a:pPr>
            <a:fld id="{5FA04EF9-7A7F-4BB0-8C9C-6CCF796F58A9}" type="datetimeFigureOut">
              <a:rPr lang="zh-TW" altLang="en-US"/>
              <a:pPr>
                <a:defRPr/>
              </a:pPr>
              <a:t>2016/10/12</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65150643-6595-4F22-A422-E8D139D3D108}" type="slidenum">
              <a:rPr lang="zh-TW" altLang="en-US"/>
              <a:pPr>
                <a:defRPr/>
              </a:pPr>
              <a:t>‹#›</a:t>
            </a:fld>
            <a:endParaRPr lang="zh-TW" altLang="en-US"/>
          </a:p>
        </p:txBody>
      </p:sp>
    </p:spTree>
    <p:extLst>
      <p:ext uri="{BB962C8B-B14F-4D97-AF65-F5344CB8AC3E}">
        <p14:creationId xmlns:p14="http://schemas.microsoft.com/office/powerpoint/2010/main" val="1407164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4" name="矩形 3"/>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5" name="矩形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2" name="直排標題 1"/>
          <p:cNvSpPr>
            <a:spLocks noGrp="1"/>
          </p:cNvSpPr>
          <p:nvPr>
            <p:ph type="title" orient="vert"/>
          </p:nvPr>
        </p:nvSpPr>
        <p:spPr>
          <a:xfrm>
            <a:off x="6781800" y="274640"/>
            <a:ext cx="1905000" cy="5851525"/>
          </a:xfrm>
        </p:spPr>
        <p:txBody>
          <a:bodyPr vert="eaVer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457200" y="304800"/>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6" name="日期版面配置區 3"/>
          <p:cNvSpPr>
            <a:spLocks noGrp="1"/>
          </p:cNvSpPr>
          <p:nvPr>
            <p:ph type="dt" sz="half" idx="10"/>
          </p:nvPr>
        </p:nvSpPr>
        <p:spPr/>
        <p:txBody>
          <a:bodyPr/>
          <a:lstStyle>
            <a:lvl1pPr>
              <a:defRPr/>
            </a:lvl1pPr>
          </a:lstStyle>
          <a:p>
            <a:pPr>
              <a:defRPr/>
            </a:pPr>
            <a:fld id="{C33A616C-BADF-49CE-8B63-A63919B9D2BF}" type="datetimeFigureOut">
              <a:rPr lang="zh-TW" altLang="en-US"/>
              <a:pPr>
                <a:defRPr/>
              </a:pPr>
              <a:t>2016/10/12</a:t>
            </a:fld>
            <a:endParaRPr lang="zh-TW" altLang="en-US"/>
          </a:p>
        </p:txBody>
      </p:sp>
      <p:sp>
        <p:nvSpPr>
          <p:cNvPr id="7" name="頁尾版面配置區 4"/>
          <p:cNvSpPr>
            <a:spLocks noGrp="1"/>
          </p:cNvSpPr>
          <p:nvPr>
            <p:ph type="ftr" sz="quarter" idx="11"/>
          </p:nvPr>
        </p:nvSpPr>
        <p:spPr>
          <a:xfrm>
            <a:off x="2640013" y="6376988"/>
            <a:ext cx="3836987" cy="365125"/>
          </a:xfrm>
        </p:spPr>
        <p:txBody>
          <a:bodyPr/>
          <a:lstStyle>
            <a:lvl1pPr>
              <a:defRPr/>
            </a:lvl1pPr>
          </a:lstStyle>
          <a:p>
            <a:pPr>
              <a:defRPr/>
            </a:pPr>
            <a:endParaRPr lang="zh-TW" altLang="en-US"/>
          </a:p>
        </p:txBody>
      </p:sp>
      <p:sp>
        <p:nvSpPr>
          <p:cNvPr id="8" name="投影片編號版面配置區 5"/>
          <p:cNvSpPr>
            <a:spLocks noGrp="1"/>
          </p:cNvSpPr>
          <p:nvPr>
            <p:ph type="sldNum" sz="quarter" idx="12"/>
          </p:nvPr>
        </p:nvSpPr>
        <p:spPr/>
        <p:txBody>
          <a:bodyPr/>
          <a:lstStyle>
            <a:lvl1pPr>
              <a:defRPr/>
            </a:lvl1pPr>
          </a:lstStyle>
          <a:p>
            <a:pPr>
              <a:defRPr/>
            </a:pPr>
            <a:fld id="{136BBB2F-F374-4A41-8435-E7E30868DD13}" type="slidenum">
              <a:rPr lang="zh-TW" altLang="en-US"/>
              <a:pPr>
                <a:defRPr/>
              </a:pPr>
              <a:t>‹#›</a:t>
            </a:fld>
            <a:endParaRPr lang="zh-TW" altLang="en-US"/>
          </a:p>
        </p:txBody>
      </p:sp>
    </p:spTree>
    <p:extLst>
      <p:ext uri="{BB962C8B-B14F-4D97-AF65-F5344CB8AC3E}">
        <p14:creationId xmlns:p14="http://schemas.microsoft.com/office/powerpoint/2010/main" val="742065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155448"/>
            <a:ext cx="8229600" cy="1252728"/>
          </a:xfrm>
        </p:spPr>
        <p:txBody>
          <a:bodyPr/>
          <a:lstStyle/>
          <a:p>
            <a:r>
              <a:rPr lang="zh-TW" altLang="en-US" smtClean="0"/>
              <a:t>按一下以編輯母片標題樣式</a:t>
            </a:r>
            <a:endParaRPr 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p:txBody>
          <a:bodyPr/>
          <a:lstStyle>
            <a:lvl1pPr>
              <a:defRPr/>
            </a:lvl1pPr>
          </a:lstStyle>
          <a:p>
            <a:pPr>
              <a:defRPr/>
            </a:pPr>
            <a:fld id="{24FF5728-13E5-4373-80D3-8A83BD1D6B77}" type="datetimeFigureOut">
              <a:rPr lang="zh-TW" altLang="en-US"/>
              <a:pPr>
                <a:defRPr/>
              </a:pPr>
              <a:t>2016/10/12</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BDBA626D-20E5-4E0D-86C9-880C28939ECF}" type="slidenum">
              <a:rPr lang="zh-TW" altLang="en-US"/>
              <a:pPr>
                <a:defRPr/>
              </a:pPr>
              <a:t>‹#›</a:t>
            </a:fld>
            <a:endParaRPr lang="zh-TW" altLang="en-US"/>
          </a:p>
        </p:txBody>
      </p:sp>
    </p:spTree>
    <p:extLst>
      <p:ext uri="{BB962C8B-B14F-4D97-AF65-F5344CB8AC3E}">
        <p14:creationId xmlns:p14="http://schemas.microsoft.com/office/powerpoint/2010/main" val="2906277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5" name="矩形 4"/>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2" name="標題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zh-TW" altLang="en-US" smtClean="0"/>
              <a:t>按一下以編輯母片標題樣式</a:t>
            </a:r>
            <a:endParaRPr lang="en-US"/>
          </a:p>
        </p:txBody>
      </p:sp>
      <p:sp>
        <p:nvSpPr>
          <p:cNvPr id="3" name="文字版面配置區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zh-TW" altLang="en-US" smtClean="0"/>
              <a:t>按一下以編輯母片文字樣式</a:t>
            </a:r>
          </a:p>
        </p:txBody>
      </p:sp>
      <p:sp>
        <p:nvSpPr>
          <p:cNvPr id="6" name="日期版面配置區 3"/>
          <p:cNvSpPr>
            <a:spLocks noGrp="1"/>
          </p:cNvSpPr>
          <p:nvPr>
            <p:ph type="dt" sz="half" idx="10"/>
          </p:nvPr>
        </p:nvSpPr>
        <p:spPr/>
        <p:txBody>
          <a:bodyPr/>
          <a:lstStyle>
            <a:lvl1pPr>
              <a:defRPr/>
            </a:lvl1pPr>
          </a:lstStyle>
          <a:p>
            <a:pPr>
              <a:defRPr/>
            </a:pPr>
            <a:fld id="{8958AAF8-2119-4778-94B4-0AA10EC57D40}" type="datetimeFigureOut">
              <a:rPr lang="zh-TW" altLang="en-US"/>
              <a:pPr>
                <a:defRPr/>
              </a:pPr>
              <a:t>2016/10/12</a:t>
            </a:fld>
            <a:endParaRPr lang="zh-TW" altLang="en-US"/>
          </a:p>
        </p:txBody>
      </p:sp>
      <p:sp>
        <p:nvSpPr>
          <p:cNvPr id="7" name="頁尾版面配置區 4"/>
          <p:cNvSpPr>
            <a:spLocks noGrp="1"/>
          </p:cNvSpPr>
          <p:nvPr>
            <p:ph type="ftr" sz="quarter" idx="11"/>
          </p:nvPr>
        </p:nvSpPr>
        <p:spPr/>
        <p:txBody>
          <a:bodyPr/>
          <a:lstStyle>
            <a:lvl1pPr>
              <a:defRPr/>
            </a:lvl1pPr>
          </a:lstStyle>
          <a:p>
            <a:pPr>
              <a:defRPr/>
            </a:pPr>
            <a:endParaRPr lang="zh-TW" altLang="en-US"/>
          </a:p>
        </p:txBody>
      </p:sp>
      <p:sp>
        <p:nvSpPr>
          <p:cNvPr id="8" name="投影片編號版面配置區 5"/>
          <p:cNvSpPr>
            <a:spLocks noGrp="1"/>
          </p:cNvSpPr>
          <p:nvPr>
            <p:ph type="sldNum" sz="quarter" idx="12"/>
          </p:nvPr>
        </p:nvSpPr>
        <p:spPr/>
        <p:txBody>
          <a:bodyPr/>
          <a:lstStyle>
            <a:lvl1pPr>
              <a:defRPr/>
            </a:lvl1pPr>
          </a:lstStyle>
          <a:p>
            <a:pPr>
              <a:defRPr/>
            </a:pPr>
            <a:fld id="{46ED2A49-7F24-40F9-A43A-D606A8A1E138}" type="slidenum">
              <a:rPr lang="zh-TW" altLang="en-US"/>
              <a:pPr>
                <a:defRPr/>
              </a:pPr>
              <a:t>‹#›</a:t>
            </a:fld>
            <a:endParaRPr lang="zh-TW" altLang="en-US"/>
          </a:p>
        </p:txBody>
      </p:sp>
    </p:spTree>
    <p:extLst>
      <p:ext uri="{BB962C8B-B14F-4D97-AF65-F5344CB8AC3E}">
        <p14:creationId xmlns:p14="http://schemas.microsoft.com/office/powerpoint/2010/main" val="944987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內容版面配置區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內容版面配置區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3"/>
          <p:cNvSpPr>
            <a:spLocks noGrp="1"/>
          </p:cNvSpPr>
          <p:nvPr>
            <p:ph type="dt" sz="half" idx="10"/>
          </p:nvPr>
        </p:nvSpPr>
        <p:spPr/>
        <p:txBody>
          <a:bodyPr/>
          <a:lstStyle>
            <a:lvl1pPr>
              <a:defRPr/>
            </a:lvl1pPr>
          </a:lstStyle>
          <a:p>
            <a:pPr>
              <a:defRPr/>
            </a:pPr>
            <a:fld id="{2848583C-AEC6-4143-8521-77792F79702F}" type="datetimeFigureOut">
              <a:rPr lang="zh-TW" altLang="en-US"/>
              <a:pPr>
                <a:defRPr/>
              </a:pPr>
              <a:t>2016/10/12</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49BDFAFB-2181-4EBB-BC53-B7513AA3CA79}" type="slidenum">
              <a:rPr lang="zh-TW" altLang="en-US"/>
              <a:pPr>
                <a:defRPr/>
              </a:pPr>
              <a:t>‹#›</a:t>
            </a:fld>
            <a:endParaRPr lang="zh-TW" altLang="en-US"/>
          </a:p>
        </p:txBody>
      </p:sp>
    </p:spTree>
    <p:extLst>
      <p:ext uri="{BB962C8B-B14F-4D97-AF65-F5344CB8AC3E}">
        <p14:creationId xmlns:p14="http://schemas.microsoft.com/office/powerpoint/2010/main" val="2006504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extLst/>
          </a:lstStyle>
          <a:p>
            <a:r>
              <a:rPr lang="zh-TW" altLang="en-US" smtClean="0"/>
              <a:t>按一下以編輯母片標題樣式</a:t>
            </a:r>
            <a:endParaRPr lang="en-US"/>
          </a:p>
        </p:txBody>
      </p:sp>
      <p:sp>
        <p:nvSpPr>
          <p:cNvPr id="3" name="文字版面配置區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zh-TW" altLang="en-US" smtClean="0"/>
              <a:t>按一下以編輯母片文字樣式</a:t>
            </a:r>
          </a:p>
        </p:txBody>
      </p:sp>
      <p:sp>
        <p:nvSpPr>
          <p:cNvPr id="4" name="內容版面配置區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文字版面配置區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zh-TW" altLang="en-US" smtClean="0"/>
              <a:t>按一下以編輯母片文字樣式</a:t>
            </a:r>
          </a:p>
        </p:txBody>
      </p:sp>
      <p:sp>
        <p:nvSpPr>
          <p:cNvPr id="6" name="內容版面配置區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日期版面配置區 3"/>
          <p:cNvSpPr>
            <a:spLocks noGrp="1"/>
          </p:cNvSpPr>
          <p:nvPr>
            <p:ph type="dt" sz="half" idx="10"/>
          </p:nvPr>
        </p:nvSpPr>
        <p:spPr/>
        <p:txBody>
          <a:bodyPr/>
          <a:lstStyle>
            <a:lvl1pPr>
              <a:defRPr/>
            </a:lvl1pPr>
          </a:lstStyle>
          <a:p>
            <a:pPr>
              <a:defRPr/>
            </a:pPr>
            <a:fld id="{8301ED9D-4D58-4222-8907-E2793123C392}" type="datetimeFigureOut">
              <a:rPr lang="zh-TW" altLang="en-US"/>
              <a:pPr>
                <a:defRPr/>
              </a:pPr>
              <a:t>2016/10/12</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F670A42E-8BE7-431A-B67F-EF14C8F6F45E}" type="slidenum">
              <a:rPr lang="zh-TW" altLang="en-US"/>
              <a:pPr>
                <a:defRPr/>
              </a:pPr>
              <a:t>‹#›</a:t>
            </a:fld>
            <a:endParaRPr lang="zh-TW" altLang="en-US"/>
          </a:p>
        </p:txBody>
      </p:sp>
    </p:spTree>
    <p:extLst>
      <p:ext uri="{BB962C8B-B14F-4D97-AF65-F5344CB8AC3E}">
        <p14:creationId xmlns:p14="http://schemas.microsoft.com/office/powerpoint/2010/main" val="1178820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日期版面配置區 3"/>
          <p:cNvSpPr>
            <a:spLocks noGrp="1"/>
          </p:cNvSpPr>
          <p:nvPr>
            <p:ph type="dt" sz="half" idx="10"/>
          </p:nvPr>
        </p:nvSpPr>
        <p:spPr/>
        <p:txBody>
          <a:bodyPr/>
          <a:lstStyle>
            <a:lvl1pPr>
              <a:defRPr/>
            </a:lvl1pPr>
          </a:lstStyle>
          <a:p>
            <a:pPr>
              <a:defRPr/>
            </a:pPr>
            <a:fld id="{8EE51260-6173-470C-BA29-2ED0C9842DF6}" type="datetimeFigureOut">
              <a:rPr lang="zh-TW" altLang="en-US"/>
              <a:pPr>
                <a:defRPr/>
              </a:pPr>
              <a:t>2016/10/12</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5963AB75-9FE0-4DE3-BF83-B4C6A6809F50}" type="slidenum">
              <a:rPr lang="zh-TW" altLang="en-US"/>
              <a:pPr>
                <a:defRPr/>
              </a:pPr>
              <a:t>‹#›</a:t>
            </a:fld>
            <a:endParaRPr lang="zh-TW" altLang="en-US"/>
          </a:p>
        </p:txBody>
      </p:sp>
    </p:spTree>
    <p:extLst>
      <p:ext uri="{BB962C8B-B14F-4D97-AF65-F5344CB8AC3E}">
        <p14:creationId xmlns:p14="http://schemas.microsoft.com/office/powerpoint/2010/main" val="1046343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pPr>
              <a:defRPr/>
            </a:pPr>
            <a:fld id="{456DACDE-C586-4757-A6C8-14A9AF4CD6C6}" type="datetimeFigureOut">
              <a:rPr lang="zh-TW" altLang="en-US"/>
              <a:pPr>
                <a:defRPr/>
              </a:pPr>
              <a:t>2016/10/12</a:t>
            </a:fld>
            <a:endParaRPr lang="zh-TW" altLang="en-US"/>
          </a:p>
        </p:txBody>
      </p:sp>
      <p:sp>
        <p:nvSpPr>
          <p:cNvPr id="3" name="頁尾版面配置區 2"/>
          <p:cNvSpPr>
            <a:spLocks noGrp="1"/>
          </p:cNvSpPr>
          <p:nvPr>
            <p:ph type="ftr" sz="quarter" idx="11"/>
          </p:nvPr>
        </p:nvSpPr>
        <p:spPr/>
        <p:txBody>
          <a:bodyPr/>
          <a:lstStyle>
            <a:lvl1pPr>
              <a:defRPr/>
            </a:lvl1pPr>
          </a:lstStyle>
          <a:p>
            <a:pPr>
              <a:defRPr/>
            </a:pPr>
            <a:endParaRPr lang="zh-TW" altLang="en-US"/>
          </a:p>
        </p:txBody>
      </p:sp>
      <p:sp>
        <p:nvSpPr>
          <p:cNvPr id="4" name="投影片編號版面配置區 3"/>
          <p:cNvSpPr>
            <a:spLocks noGrp="1"/>
          </p:cNvSpPr>
          <p:nvPr>
            <p:ph type="sldNum" sz="quarter" idx="12"/>
          </p:nvPr>
        </p:nvSpPr>
        <p:spPr/>
        <p:txBody>
          <a:bodyPr/>
          <a:lstStyle>
            <a:lvl1pPr>
              <a:defRPr/>
            </a:lvl1pPr>
          </a:lstStyle>
          <a:p>
            <a:pPr>
              <a:defRPr/>
            </a:pPr>
            <a:fld id="{7538796C-9732-48D1-848E-2F4606845F00}" type="slidenum">
              <a:rPr lang="zh-TW" altLang="en-US"/>
              <a:pPr>
                <a:defRPr/>
              </a:pPr>
              <a:t>‹#›</a:t>
            </a:fld>
            <a:endParaRPr lang="zh-TW" altLang="en-US"/>
          </a:p>
        </p:txBody>
      </p:sp>
    </p:spTree>
    <p:extLst>
      <p:ext uri="{BB962C8B-B14F-4D97-AF65-F5344CB8AC3E}">
        <p14:creationId xmlns:p14="http://schemas.microsoft.com/office/powerpoint/2010/main" val="1847300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矩形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6" name="矩形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2" name="標題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zh-TW" altLang="en-US" smtClean="0"/>
              <a:t>按一下以編輯母片標題樣式</a:t>
            </a:r>
            <a:endParaRPr lang="en-US"/>
          </a:p>
        </p:txBody>
      </p:sp>
      <p:sp>
        <p:nvSpPr>
          <p:cNvPr id="3" name="內容版面配置區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文字版面配置區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zh-TW" altLang="en-US" smtClean="0"/>
              <a:t>按一下以編輯母片文字樣式</a:t>
            </a:r>
          </a:p>
        </p:txBody>
      </p:sp>
      <p:sp>
        <p:nvSpPr>
          <p:cNvPr id="7" name="日期版面配置區 4"/>
          <p:cNvSpPr>
            <a:spLocks noGrp="1"/>
          </p:cNvSpPr>
          <p:nvPr>
            <p:ph type="dt" sz="half" idx="10"/>
          </p:nvPr>
        </p:nvSpPr>
        <p:spPr/>
        <p:txBody>
          <a:bodyPr/>
          <a:lstStyle>
            <a:lvl1pPr>
              <a:defRPr/>
            </a:lvl1pPr>
          </a:lstStyle>
          <a:p>
            <a:pPr>
              <a:defRPr/>
            </a:pPr>
            <a:fld id="{86852DBD-876A-40CB-9C28-23548AF04063}" type="datetimeFigureOut">
              <a:rPr lang="zh-TW" altLang="en-US"/>
              <a:pPr>
                <a:defRPr/>
              </a:pPr>
              <a:t>2016/10/12</a:t>
            </a:fld>
            <a:endParaRPr lang="zh-TW" altLang="en-US"/>
          </a:p>
        </p:txBody>
      </p:sp>
      <p:sp>
        <p:nvSpPr>
          <p:cNvPr id="8" name="頁尾版面配置區 5"/>
          <p:cNvSpPr>
            <a:spLocks noGrp="1"/>
          </p:cNvSpPr>
          <p:nvPr>
            <p:ph type="ftr" sz="quarter" idx="11"/>
          </p:nvPr>
        </p:nvSpPr>
        <p:spPr/>
        <p:txBody>
          <a:bodyPr/>
          <a:lstStyle>
            <a:lvl1pPr>
              <a:defRPr/>
            </a:lvl1pPr>
          </a:lstStyle>
          <a:p>
            <a:pPr>
              <a:defRPr/>
            </a:pPr>
            <a:endParaRPr lang="zh-TW" altLang="en-US"/>
          </a:p>
        </p:txBody>
      </p:sp>
      <p:sp>
        <p:nvSpPr>
          <p:cNvPr id="9" name="投影片編號版面配置區 6"/>
          <p:cNvSpPr>
            <a:spLocks noGrp="1"/>
          </p:cNvSpPr>
          <p:nvPr>
            <p:ph type="sldNum" sz="quarter" idx="12"/>
          </p:nvPr>
        </p:nvSpPr>
        <p:spPr/>
        <p:txBody>
          <a:bodyPr/>
          <a:lstStyle>
            <a:lvl1pPr>
              <a:defRPr/>
            </a:lvl1pPr>
          </a:lstStyle>
          <a:p>
            <a:pPr>
              <a:defRPr/>
            </a:pPr>
            <a:fld id="{7261814A-3DE7-406E-99D7-6FF8D7B793FA}" type="slidenum">
              <a:rPr lang="zh-TW" altLang="en-US"/>
              <a:pPr>
                <a:defRPr/>
              </a:pPr>
              <a:t>‹#›</a:t>
            </a:fld>
            <a:endParaRPr lang="zh-TW" altLang="en-US"/>
          </a:p>
        </p:txBody>
      </p:sp>
    </p:spTree>
    <p:extLst>
      <p:ext uri="{BB962C8B-B14F-4D97-AF65-F5344CB8AC3E}">
        <p14:creationId xmlns:p14="http://schemas.microsoft.com/office/powerpoint/2010/main" val="1308197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bg>
      <p:bgPr>
        <a:solidFill>
          <a:schemeClr val="bg2"/>
        </a:solidFill>
        <a:effectLst/>
      </p:bgPr>
    </p:bg>
    <p:spTree>
      <p:nvGrpSpPr>
        <p:cNvPr id="1" name=""/>
        <p:cNvGrpSpPr/>
        <p:nvPr/>
      </p:nvGrpSpPr>
      <p:grpSpPr>
        <a:xfrm>
          <a:off x="0" y="0"/>
          <a:ext cx="0" cy="0"/>
          <a:chOff x="0" y="0"/>
          <a:chExt cx="0" cy="0"/>
        </a:xfrm>
      </p:grpSpPr>
      <p:sp>
        <p:nvSpPr>
          <p:cNvPr id="5" name="矩形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6" name="矩形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2" name="標題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zh-TW" altLang="en-US" smtClean="0"/>
              <a:t>按一下以編輯母片標題樣式</a:t>
            </a:r>
            <a:endParaRPr lang="en-US"/>
          </a:p>
        </p:txBody>
      </p:sp>
      <p:sp>
        <p:nvSpPr>
          <p:cNvPr id="3" name="圖片版面配置區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zh-TW" altLang="en-US" noProof="0" smtClean="0"/>
              <a:t>按一下圖示以新增圖片</a:t>
            </a:r>
            <a:endParaRPr lang="en-US" noProof="0" dirty="0"/>
          </a:p>
        </p:txBody>
      </p:sp>
      <p:sp>
        <p:nvSpPr>
          <p:cNvPr id="4" name="文字版面配置區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zh-TW" altLang="en-US" smtClean="0"/>
              <a:t>按一下以編輯母片文字樣式</a:t>
            </a:r>
          </a:p>
        </p:txBody>
      </p:sp>
      <p:sp>
        <p:nvSpPr>
          <p:cNvPr id="7" name="日期版面配置區 4"/>
          <p:cNvSpPr>
            <a:spLocks noGrp="1"/>
          </p:cNvSpPr>
          <p:nvPr>
            <p:ph type="dt" sz="half" idx="10"/>
          </p:nvPr>
        </p:nvSpPr>
        <p:spPr>
          <a:xfrm>
            <a:off x="165100" y="1169988"/>
            <a:ext cx="2522538" cy="201612"/>
          </a:xfrm>
        </p:spPr>
        <p:txBody>
          <a:bodyPr/>
          <a:lstStyle>
            <a:lvl1pPr>
              <a:defRPr/>
            </a:lvl1pPr>
          </a:lstStyle>
          <a:p>
            <a:pPr>
              <a:defRPr/>
            </a:pPr>
            <a:fld id="{BC8636A0-EF24-4D5C-8758-0D234244749D}" type="datetimeFigureOut">
              <a:rPr lang="zh-TW" altLang="en-US"/>
              <a:pPr>
                <a:defRPr/>
              </a:pPr>
              <a:t>2016/10/12</a:t>
            </a:fld>
            <a:endParaRPr lang="zh-TW" altLang="en-US"/>
          </a:p>
        </p:txBody>
      </p:sp>
      <p:sp>
        <p:nvSpPr>
          <p:cNvPr id="8" name="頁尾版面配置區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zh-TW" altLang="en-US"/>
          </a:p>
        </p:txBody>
      </p:sp>
      <p:sp>
        <p:nvSpPr>
          <p:cNvPr id="9" name="投影片編號版面配置區 6"/>
          <p:cNvSpPr>
            <a:spLocks noGrp="1"/>
          </p:cNvSpPr>
          <p:nvPr>
            <p:ph type="sldNum" sz="quarter" idx="12"/>
          </p:nvPr>
        </p:nvSpPr>
        <p:spPr>
          <a:xfrm>
            <a:off x="8339138" y="1169988"/>
            <a:ext cx="733425" cy="201612"/>
          </a:xfrm>
        </p:spPr>
        <p:txBody>
          <a:bodyPr/>
          <a:lstStyle>
            <a:lvl1pPr>
              <a:defRPr/>
            </a:lvl1pPr>
          </a:lstStyle>
          <a:p>
            <a:pPr>
              <a:defRPr/>
            </a:pPr>
            <a:fld id="{4F8D24A4-6533-40CE-AFAB-125BE2772C17}" type="slidenum">
              <a:rPr lang="zh-TW" altLang="en-US"/>
              <a:pPr>
                <a:defRPr/>
              </a:pPr>
              <a:t>‹#›</a:t>
            </a:fld>
            <a:endParaRPr lang="zh-TW" altLang="en-US"/>
          </a:p>
        </p:txBody>
      </p:sp>
    </p:spTree>
    <p:extLst>
      <p:ext uri="{BB962C8B-B14F-4D97-AF65-F5344CB8AC3E}">
        <p14:creationId xmlns:p14="http://schemas.microsoft.com/office/powerpoint/2010/main" val="47145235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矩形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7" name="矩形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2" name="標題版面配置區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zh-TW" altLang="en-US" smtClean="0"/>
              <a:t>按一下以編輯母片標題樣式</a:t>
            </a:r>
            <a:endParaRPr lang="en-US"/>
          </a:p>
        </p:txBody>
      </p:sp>
      <p:sp>
        <p:nvSpPr>
          <p:cNvPr id="1029" name="文字版面配置區 2"/>
          <p:cNvSpPr>
            <a:spLocks noGrp="1"/>
          </p:cNvSpPr>
          <p:nvPr>
            <p:ph type="body" idx="1"/>
          </p:nvPr>
        </p:nvSpPr>
        <p:spPr bwMode="auto">
          <a:xfrm>
            <a:off x="457200" y="1774825"/>
            <a:ext cx="82296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864" tIns="9144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4" name="日期版面配置區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fontAlgn="auto" latinLnBrk="0" hangingPunct="1">
              <a:spcBef>
                <a:spcPts val="0"/>
              </a:spcBef>
              <a:spcAft>
                <a:spcPts val="0"/>
              </a:spcAft>
              <a:defRPr kumimoji="0" sz="1200">
                <a:solidFill>
                  <a:schemeClr val="tx1">
                    <a:tint val="95000"/>
                  </a:schemeClr>
                </a:solidFill>
                <a:latin typeface="+mn-lt"/>
                <a:ea typeface="+mn-ea"/>
              </a:defRPr>
            </a:lvl1pPr>
            <a:extLst/>
          </a:lstStyle>
          <a:p>
            <a:pPr>
              <a:defRPr/>
            </a:pPr>
            <a:fld id="{76A31B06-CA39-4FEC-B83D-90330BAAD1FB}" type="datetimeFigureOut">
              <a:rPr lang="zh-TW" altLang="en-US"/>
              <a:pPr>
                <a:defRPr/>
              </a:pPr>
              <a:t>2016/10/12</a:t>
            </a:fld>
            <a:endParaRPr lang="zh-TW" altLang="en-US"/>
          </a:p>
        </p:txBody>
      </p:sp>
      <p:sp>
        <p:nvSpPr>
          <p:cNvPr id="5" name="頁尾版面配置區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fontAlgn="auto" latinLnBrk="0" hangingPunct="1">
              <a:spcBef>
                <a:spcPts val="0"/>
              </a:spcBef>
              <a:spcAft>
                <a:spcPts val="0"/>
              </a:spcAft>
              <a:defRPr kumimoji="0" sz="1200">
                <a:solidFill>
                  <a:schemeClr val="tx1">
                    <a:tint val="95000"/>
                  </a:schemeClr>
                </a:solidFill>
                <a:latin typeface="+mn-lt"/>
                <a:ea typeface="+mn-ea"/>
              </a:defRPr>
            </a:lvl1pPr>
            <a:extLst/>
          </a:lstStyle>
          <a:p>
            <a:pPr>
              <a:defRPr/>
            </a:pPr>
            <a:endParaRPr lang="zh-TW" altLang="en-US"/>
          </a:p>
        </p:txBody>
      </p:sp>
      <p:sp>
        <p:nvSpPr>
          <p:cNvPr id="6" name="投影片編號版面配置區 5"/>
          <p:cNvSpPr>
            <a:spLocks noGrp="1"/>
          </p:cNvSpPr>
          <p:nvPr>
            <p:ph type="sldNum" sz="quarter" idx="4"/>
          </p:nvPr>
        </p:nvSpPr>
        <p:spPr>
          <a:xfrm>
            <a:off x="8204200" y="6477000"/>
            <a:ext cx="733425" cy="274638"/>
          </a:xfrm>
          <a:prstGeom prst="rect">
            <a:avLst/>
          </a:prstGeom>
        </p:spPr>
        <p:txBody>
          <a:bodyPr vert="horz" bIns="0" rtlCol="0" anchor="b"/>
          <a:lstStyle>
            <a:lvl1pPr algn="r" eaLnBrk="1" fontAlgn="auto" latinLnBrk="0" hangingPunct="1">
              <a:spcBef>
                <a:spcPts val="0"/>
              </a:spcBef>
              <a:spcAft>
                <a:spcPts val="0"/>
              </a:spcAft>
              <a:defRPr kumimoji="0" sz="1200">
                <a:solidFill>
                  <a:schemeClr val="tx1">
                    <a:tint val="95000"/>
                  </a:schemeClr>
                </a:solidFill>
                <a:latin typeface="+mn-lt"/>
                <a:ea typeface="+mn-ea"/>
              </a:defRPr>
            </a:lvl1pPr>
            <a:extLst/>
          </a:lstStyle>
          <a:p>
            <a:pPr>
              <a:defRPr/>
            </a:pPr>
            <a:fld id="{25993C06-A526-4252-805E-5DB2BD51FB55}"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4040" r:id="rId1"/>
    <p:sldLayoutId id="2147484035" r:id="rId2"/>
    <p:sldLayoutId id="2147484041" r:id="rId3"/>
    <p:sldLayoutId id="2147484036" r:id="rId4"/>
    <p:sldLayoutId id="2147484037" r:id="rId5"/>
    <p:sldLayoutId id="2147484038" r:id="rId6"/>
    <p:sldLayoutId id="2147484042" r:id="rId7"/>
    <p:sldLayoutId id="2147484043" r:id="rId8"/>
    <p:sldLayoutId id="2147484044" r:id="rId9"/>
    <p:sldLayoutId id="2147484039" r:id="rId10"/>
    <p:sldLayoutId id="2147484045" r:id="rId11"/>
  </p:sldLayoutIdLst>
  <p:txStyles>
    <p:title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ea typeface="新細明體" pitchFamily="18" charset="-120"/>
        </a:defRPr>
      </a:lvl2pPr>
      <a:lvl3pPr algn="l" rtl="0" eaLnBrk="0" fontAlgn="base" hangingPunct="0">
        <a:spcBef>
          <a:spcPct val="0"/>
        </a:spcBef>
        <a:spcAft>
          <a:spcPct val="0"/>
        </a:spcAft>
        <a:defRPr sz="4500" b="1">
          <a:solidFill>
            <a:srgbClr val="FFC800"/>
          </a:solidFill>
          <a:latin typeface="Corbel" pitchFamily="34" charset="0"/>
          <a:ea typeface="新細明體" pitchFamily="18" charset="-120"/>
        </a:defRPr>
      </a:lvl3pPr>
      <a:lvl4pPr algn="l" rtl="0" eaLnBrk="0" fontAlgn="base" hangingPunct="0">
        <a:spcBef>
          <a:spcPct val="0"/>
        </a:spcBef>
        <a:spcAft>
          <a:spcPct val="0"/>
        </a:spcAft>
        <a:defRPr sz="4500" b="1">
          <a:solidFill>
            <a:srgbClr val="FFC800"/>
          </a:solidFill>
          <a:latin typeface="Corbel" pitchFamily="34" charset="0"/>
          <a:ea typeface="新細明體" pitchFamily="18" charset="-120"/>
        </a:defRPr>
      </a:lvl4pPr>
      <a:lvl5pPr algn="l" rtl="0" eaLnBrk="0" fontAlgn="base" hangingPunct="0">
        <a:spcBef>
          <a:spcPct val="0"/>
        </a:spcBef>
        <a:spcAft>
          <a:spcPct val="0"/>
        </a:spcAft>
        <a:defRPr sz="4500" b="1">
          <a:solidFill>
            <a:srgbClr val="FFC800"/>
          </a:solidFill>
          <a:latin typeface="Corbel" pitchFamily="34" charset="0"/>
          <a:ea typeface="新細明體" pitchFamily="18" charset="-120"/>
        </a:defRPr>
      </a:lvl5pPr>
      <a:lvl6pPr marL="457200" algn="l" rtl="0" fontAlgn="base">
        <a:spcBef>
          <a:spcPct val="0"/>
        </a:spcBef>
        <a:spcAft>
          <a:spcPct val="0"/>
        </a:spcAft>
        <a:defRPr sz="4500" b="1">
          <a:solidFill>
            <a:srgbClr val="FFC800"/>
          </a:solidFill>
          <a:latin typeface="Corbel" pitchFamily="34" charset="0"/>
          <a:ea typeface="新細明體" pitchFamily="18" charset="-120"/>
        </a:defRPr>
      </a:lvl6pPr>
      <a:lvl7pPr marL="914400" algn="l" rtl="0" fontAlgn="base">
        <a:spcBef>
          <a:spcPct val="0"/>
        </a:spcBef>
        <a:spcAft>
          <a:spcPct val="0"/>
        </a:spcAft>
        <a:defRPr sz="4500" b="1">
          <a:solidFill>
            <a:srgbClr val="FFC800"/>
          </a:solidFill>
          <a:latin typeface="Corbel" pitchFamily="34" charset="0"/>
          <a:ea typeface="新細明體" pitchFamily="18" charset="-120"/>
        </a:defRPr>
      </a:lvl7pPr>
      <a:lvl8pPr marL="1371600" algn="l" rtl="0" fontAlgn="base">
        <a:spcBef>
          <a:spcPct val="0"/>
        </a:spcBef>
        <a:spcAft>
          <a:spcPct val="0"/>
        </a:spcAft>
        <a:defRPr sz="4500" b="1">
          <a:solidFill>
            <a:srgbClr val="FFC800"/>
          </a:solidFill>
          <a:latin typeface="Corbel" pitchFamily="34" charset="0"/>
          <a:ea typeface="新細明體" pitchFamily="18" charset="-120"/>
        </a:defRPr>
      </a:lvl8pPr>
      <a:lvl9pPr marL="1828800" algn="l" rtl="0" fontAlgn="base">
        <a:spcBef>
          <a:spcPct val="0"/>
        </a:spcBef>
        <a:spcAft>
          <a:spcPct val="0"/>
        </a:spcAft>
        <a:defRPr sz="4500" b="1">
          <a:solidFill>
            <a:srgbClr val="FFC800"/>
          </a:solidFill>
          <a:latin typeface="Corbel" pitchFamily="34" charset="0"/>
          <a:ea typeface="新細明體" pitchFamily="18" charset="-12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2.bin"/><Relationship Id="rId4" Type="http://schemas.openxmlformats.org/officeDocument/2006/relationships/image" Target="../media/image3.wmf"/></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3.wmf"/><Relationship Id="rId4" Type="http://schemas.openxmlformats.org/officeDocument/2006/relationships/oleObject" Target="../embeddings/oleObject4.bin"/></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16.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15.wmf"/><Relationship Id="rId4" Type="http://schemas.openxmlformats.org/officeDocument/2006/relationships/oleObject" Target="../embeddings/oleObject5.bin"/></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9.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1.wmf"/></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2.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4.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1.bin"/><Relationship Id="rId5" Type="http://schemas.openxmlformats.org/officeDocument/2006/relationships/image" Target="../media/image23.wmf"/><Relationship Id="rId4" Type="http://schemas.openxmlformats.org/officeDocument/2006/relationships/oleObject" Target="../embeddings/oleObject10.bin"/></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31.wmf"/></Relationships>
</file>

<file path=ppt/slides/_rels/slide6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33.wmf"/></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5.wmf"/><Relationship Id="rId5" Type="http://schemas.openxmlformats.org/officeDocument/2006/relationships/oleObject" Target="../embeddings/oleObject15.bin"/><Relationship Id="rId4" Type="http://schemas.openxmlformats.org/officeDocument/2006/relationships/image" Target="../media/image34.wmf"/></Relationships>
</file>

<file path=ppt/slides/_rels/slide6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36.wmf"/><Relationship Id="rId4" Type="http://schemas.openxmlformats.org/officeDocument/2006/relationships/oleObject" Target="../embeddings/oleObject16.bin"/></Relationships>
</file>

<file path=ppt/slides/_rels/slide6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42.wmf"/><Relationship Id="rId4" Type="http://schemas.openxmlformats.org/officeDocument/2006/relationships/oleObject" Target="../embeddings/oleObject17.bin"/></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pPr eaLnBrk="1" fontAlgn="auto" hangingPunct="1">
              <a:spcAft>
                <a:spcPts val="0"/>
              </a:spcAft>
              <a:defRPr/>
            </a:pPr>
            <a:r>
              <a:rPr lang="en-US" altLang="zh-TW" dirty="0" smtClean="0">
                <a:solidFill>
                  <a:schemeClr val="accent1">
                    <a:satMod val="150000"/>
                  </a:schemeClr>
                </a:solidFill>
              </a:rPr>
              <a:t>Computer Graphics</a:t>
            </a:r>
            <a:endParaRPr lang="zh-TW" altLang="en-US" dirty="0">
              <a:solidFill>
                <a:schemeClr val="accent1">
                  <a:satMod val="150000"/>
                </a:schemeClr>
              </a:solidFill>
            </a:endParaRPr>
          </a:p>
        </p:txBody>
      </p:sp>
      <p:sp>
        <p:nvSpPr>
          <p:cNvPr id="8195" name="副標題 2"/>
          <p:cNvSpPr>
            <a:spLocks noGrp="1"/>
          </p:cNvSpPr>
          <p:nvPr>
            <p:ph type="subTitle" idx="1"/>
          </p:nvPr>
        </p:nvSpPr>
        <p:spPr>
          <a:xfrm>
            <a:off x="685800" y="1828800"/>
            <a:ext cx="8077200" cy="1500188"/>
          </a:xfrm>
        </p:spPr>
        <p:txBody>
          <a:bodyPr/>
          <a:lstStyle/>
          <a:p>
            <a:pPr eaLnBrk="1" hangingPunct="1"/>
            <a:r>
              <a:rPr lang="en-US" altLang="zh-TW" sz="2800" smtClean="0"/>
              <a:t>Geometry Objects and Transformation</a:t>
            </a:r>
            <a:endParaRPr lang="zh-TW" altLang="en-US" sz="280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25C10F9B-C90E-479D-8463-6F4EF27CF59B}" type="slidenum">
              <a:rPr lang="es-ES" altLang="zh-TW" sz="1800">
                <a:latin typeface="Arial" charset="0"/>
              </a:rPr>
              <a:pPr lvl="1" eaLnBrk="1" hangingPunct="1">
                <a:spcBef>
                  <a:spcPct val="0"/>
                </a:spcBef>
                <a:buClrTx/>
                <a:buSzTx/>
                <a:buFontTx/>
                <a:buNone/>
              </a:pPr>
              <a:t>10</a:t>
            </a:fld>
            <a:endParaRPr lang="es-ES" altLang="zh-TW" sz="1800">
              <a:latin typeface="Arial" charset="0"/>
            </a:endParaRPr>
          </a:p>
        </p:txBody>
      </p:sp>
      <p:sp>
        <p:nvSpPr>
          <p:cNvPr id="22531"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2532" name="Rectangle 2"/>
          <p:cNvSpPr>
            <a:spLocks noGrp="1" noChangeArrowheads="1"/>
          </p:cNvSpPr>
          <p:nvPr>
            <p:ph type="title"/>
          </p:nvPr>
        </p:nvSpPr>
        <p:spPr/>
        <p:txBody>
          <a:bodyPr/>
          <a:lstStyle/>
          <a:p>
            <a:pPr>
              <a:defRPr/>
            </a:pPr>
            <a:r>
              <a:rPr lang="en-US" altLang="zh-TW" smtClean="0"/>
              <a:t>Linear Vector Spaces</a:t>
            </a:r>
          </a:p>
        </p:txBody>
      </p:sp>
      <p:sp>
        <p:nvSpPr>
          <p:cNvPr id="17413" name="Rectangle 3"/>
          <p:cNvSpPr>
            <a:spLocks noGrp="1" noChangeArrowheads="1"/>
          </p:cNvSpPr>
          <p:nvPr>
            <p:ph type="body" idx="1"/>
          </p:nvPr>
        </p:nvSpPr>
        <p:spPr>
          <a:xfrm>
            <a:off x="533400" y="1524000"/>
            <a:ext cx="8382000" cy="4724400"/>
          </a:xfrm>
        </p:spPr>
        <p:txBody>
          <a:bodyPr/>
          <a:lstStyle/>
          <a:p>
            <a:r>
              <a:rPr lang="en-US" altLang="zh-TW" smtClean="0"/>
              <a:t>Mathematical system for manipulating vectors</a:t>
            </a:r>
          </a:p>
          <a:p>
            <a:r>
              <a:rPr lang="en-US" altLang="zh-TW" smtClean="0"/>
              <a:t>Operations</a:t>
            </a:r>
          </a:p>
          <a:p>
            <a:pPr lvl="1"/>
            <a:r>
              <a:rPr lang="en-US" altLang="zh-TW" smtClean="0">
                <a:ea typeface="MS PGothic" pitchFamily="34" charset="-128"/>
              </a:rPr>
              <a:t>Scalar-vector multiplication </a:t>
            </a:r>
            <a:r>
              <a:rPr lang="en-US" altLang="zh-TW" sz="3000" i="1" smtClean="0">
                <a:latin typeface="Times New Roman" pitchFamily="18" charset="0"/>
                <a:ea typeface="MS PGothic" pitchFamily="34" charset="-128"/>
              </a:rPr>
              <a:t>u </a:t>
            </a:r>
            <a:r>
              <a:rPr lang="en-US" altLang="zh-TW" sz="3000" smtClean="0">
                <a:ea typeface="MS PGothic" pitchFamily="34" charset="-128"/>
              </a:rPr>
              <a:t>= </a:t>
            </a:r>
            <a:r>
              <a:rPr lang="en-US" altLang="zh-TW" sz="3000" smtClean="0">
                <a:ea typeface="MS PGothic" pitchFamily="34" charset="-128"/>
                <a:sym typeface="Symbol" pitchFamily="18" charset="2"/>
              </a:rPr>
              <a:t> </a:t>
            </a:r>
            <a:r>
              <a:rPr lang="en-US" altLang="zh-TW" sz="3000" i="1" smtClean="0">
                <a:latin typeface="Times New Roman" pitchFamily="18" charset="0"/>
                <a:ea typeface="MS PGothic" pitchFamily="34" charset="-128"/>
                <a:sym typeface="Symbol" pitchFamily="18" charset="2"/>
              </a:rPr>
              <a:t>v</a:t>
            </a:r>
            <a:endParaRPr lang="en-US" altLang="zh-TW" sz="3000" i="1" smtClean="0">
              <a:latin typeface="Times New Roman" pitchFamily="18" charset="0"/>
              <a:ea typeface="MS PGothic" pitchFamily="34" charset="-128"/>
            </a:endParaRPr>
          </a:p>
          <a:p>
            <a:pPr lvl="1"/>
            <a:r>
              <a:rPr lang="en-US" altLang="zh-TW" smtClean="0">
                <a:ea typeface="MS PGothic" pitchFamily="34" charset="-128"/>
              </a:rPr>
              <a:t>Vector-vector addition: </a:t>
            </a:r>
            <a:r>
              <a:rPr lang="en-US" altLang="zh-TW" sz="3000" i="1" smtClean="0">
                <a:latin typeface="Times New Roman" pitchFamily="18" charset="0"/>
                <a:ea typeface="MS PGothic" pitchFamily="34" charset="-128"/>
              </a:rPr>
              <a:t>w </a:t>
            </a:r>
            <a:r>
              <a:rPr lang="en-US" altLang="zh-TW" sz="3000" smtClean="0">
                <a:ea typeface="MS PGothic" pitchFamily="34" charset="-128"/>
              </a:rPr>
              <a:t>= </a:t>
            </a:r>
            <a:r>
              <a:rPr lang="en-US" altLang="zh-TW" sz="3000" i="1" smtClean="0">
                <a:latin typeface="Times New Roman" pitchFamily="18" charset="0"/>
                <a:ea typeface="MS PGothic" pitchFamily="34" charset="-128"/>
              </a:rPr>
              <a:t>u </a:t>
            </a:r>
            <a:r>
              <a:rPr lang="en-US" altLang="zh-TW" sz="3000" smtClean="0">
                <a:ea typeface="MS PGothic" pitchFamily="34" charset="-128"/>
              </a:rPr>
              <a:t>+ </a:t>
            </a:r>
            <a:r>
              <a:rPr lang="en-US" altLang="zh-TW" sz="3000" i="1" smtClean="0">
                <a:latin typeface="Times New Roman" pitchFamily="18" charset="0"/>
                <a:ea typeface="MS PGothic" pitchFamily="34" charset="-128"/>
              </a:rPr>
              <a:t>v</a:t>
            </a:r>
          </a:p>
          <a:p>
            <a:r>
              <a:rPr lang="en-US" altLang="zh-TW" smtClean="0"/>
              <a:t>Expressions such as </a:t>
            </a:r>
          </a:p>
          <a:p>
            <a:pPr lvl="1">
              <a:buFontTx/>
              <a:buNone/>
            </a:pPr>
            <a:r>
              <a:rPr lang="en-US" altLang="zh-TW" i="1" smtClean="0">
                <a:latin typeface="Times New Roman" pitchFamily="18" charset="0"/>
                <a:ea typeface="MS PGothic" pitchFamily="34" charset="-128"/>
              </a:rPr>
              <a:t>v=u+2w-3r</a:t>
            </a:r>
          </a:p>
          <a:p>
            <a:pPr>
              <a:buFontTx/>
              <a:buNone/>
            </a:pPr>
            <a:r>
              <a:rPr lang="en-US" altLang="zh-TW" smtClean="0"/>
              <a:t>Make sense in a vector space</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24CD3150-8655-48A4-901E-98848F7652DD}" type="slidenum">
              <a:rPr lang="es-ES" altLang="zh-TW" sz="1800">
                <a:latin typeface="Arial" charset="0"/>
              </a:rPr>
              <a:pPr lvl="1" eaLnBrk="1" hangingPunct="1">
                <a:spcBef>
                  <a:spcPct val="0"/>
                </a:spcBef>
                <a:buClrTx/>
                <a:buSzTx/>
                <a:buFontTx/>
                <a:buNone/>
              </a:pPr>
              <a:t>100</a:t>
            </a:fld>
            <a:endParaRPr lang="es-ES" altLang="zh-TW" sz="1800">
              <a:latin typeface="Arial" charset="0"/>
            </a:endParaRPr>
          </a:p>
        </p:txBody>
      </p:sp>
      <p:sp>
        <p:nvSpPr>
          <p:cNvPr id="37891"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37892" name="Rectangle 2"/>
          <p:cNvSpPr>
            <a:spLocks noGrp="1" noChangeArrowheads="1"/>
          </p:cNvSpPr>
          <p:nvPr>
            <p:ph type="title"/>
          </p:nvPr>
        </p:nvSpPr>
        <p:spPr/>
        <p:txBody>
          <a:bodyPr/>
          <a:lstStyle/>
          <a:p>
            <a:pPr>
              <a:defRPr/>
            </a:pPr>
            <a:r>
              <a:rPr lang="en-US" altLang="zh-TW" smtClean="0"/>
              <a:t>Interfaces</a:t>
            </a:r>
          </a:p>
        </p:txBody>
      </p:sp>
      <p:sp>
        <p:nvSpPr>
          <p:cNvPr id="109573" name="Rectangle 3"/>
          <p:cNvSpPr>
            <a:spLocks noGrp="1" noChangeArrowheads="1"/>
          </p:cNvSpPr>
          <p:nvPr>
            <p:ph type="body" idx="1"/>
          </p:nvPr>
        </p:nvSpPr>
        <p:spPr/>
        <p:txBody>
          <a:bodyPr/>
          <a:lstStyle/>
          <a:p>
            <a:pPr>
              <a:lnSpc>
                <a:spcPct val="90000"/>
              </a:lnSpc>
            </a:pPr>
            <a:r>
              <a:rPr lang="en-US" altLang="zh-TW" sz="2700" smtClean="0"/>
              <a:t>One of the major problems in interactive computer graphics is how to use two-dimensional devices such as a mouse to interface with three dimensional obejcts</a:t>
            </a:r>
          </a:p>
          <a:p>
            <a:pPr>
              <a:lnSpc>
                <a:spcPct val="90000"/>
              </a:lnSpc>
            </a:pPr>
            <a:r>
              <a:rPr lang="en-US" altLang="zh-TW" sz="2700" smtClean="0"/>
              <a:t>Example: how to form an instance matrix?</a:t>
            </a:r>
          </a:p>
          <a:p>
            <a:pPr>
              <a:lnSpc>
                <a:spcPct val="90000"/>
              </a:lnSpc>
            </a:pPr>
            <a:r>
              <a:rPr lang="en-US" altLang="zh-TW" sz="2700" smtClean="0"/>
              <a:t>Some alternatives</a:t>
            </a:r>
          </a:p>
          <a:p>
            <a:pPr lvl="1">
              <a:lnSpc>
                <a:spcPct val="90000"/>
              </a:lnSpc>
            </a:pPr>
            <a:r>
              <a:rPr lang="en-US" altLang="zh-TW" smtClean="0">
                <a:ea typeface="MS PGothic" pitchFamily="34" charset="-128"/>
              </a:rPr>
              <a:t>Virtual trackball</a:t>
            </a:r>
          </a:p>
          <a:p>
            <a:pPr lvl="1">
              <a:lnSpc>
                <a:spcPct val="90000"/>
              </a:lnSpc>
            </a:pPr>
            <a:r>
              <a:rPr lang="en-US" altLang="zh-TW" smtClean="0">
                <a:ea typeface="MS PGothic" pitchFamily="34" charset="-128"/>
              </a:rPr>
              <a:t>3D input devices such as the spaceball</a:t>
            </a:r>
          </a:p>
          <a:p>
            <a:pPr lvl="1">
              <a:lnSpc>
                <a:spcPct val="90000"/>
              </a:lnSpc>
            </a:pPr>
            <a:r>
              <a:rPr lang="en-US" altLang="zh-TW" smtClean="0">
                <a:ea typeface="MS PGothic" pitchFamily="34" charset="-128"/>
              </a:rPr>
              <a:t>Use areas of the screen</a:t>
            </a:r>
          </a:p>
          <a:p>
            <a:pPr lvl="2">
              <a:lnSpc>
                <a:spcPct val="90000"/>
              </a:lnSpc>
            </a:pPr>
            <a:r>
              <a:rPr lang="en-US" altLang="zh-TW" smtClean="0">
                <a:ea typeface="MS PGothic" pitchFamily="34" charset="-128"/>
              </a:rPr>
              <a:t>Distance from center controls angle, position, scale depending on mouse button depressed</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24161750" indent="-24161750" eaLnBrk="0" hangingPunct="0">
              <a:defRPr kumimoji="1">
                <a:solidFill>
                  <a:schemeClr val="tx1"/>
                </a:solidFill>
                <a:latin typeface="Arial" charset="0"/>
                <a:ea typeface="新細明體" pitchFamily="18" charset="-120"/>
              </a:defRPr>
            </a:lvl1pPr>
            <a:lvl2pPr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lvl="1" eaLnBrk="1" hangingPunct="1"/>
            <a:fld id="{4FED376A-33AA-40FA-802E-758986C45309}" type="slidenum">
              <a:rPr lang="es-ES" altLang="zh-TW" sz="1000">
                <a:ea typeface="MS PGothic" pitchFamily="34" charset="-128"/>
              </a:rPr>
              <a:pPr lvl="1" eaLnBrk="1" hangingPunct="1"/>
              <a:t>101</a:t>
            </a:fld>
            <a:endParaRPr lang="es-ES" altLang="zh-TW" sz="1000">
              <a:ea typeface="MS PGothic" pitchFamily="34" charset="-128"/>
            </a:endParaRPr>
          </a:p>
        </p:txBody>
      </p:sp>
      <p:sp>
        <p:nvSpPr>
          <p:cNvPr id="11059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numCol="1" anchorCtr="0" compatLnSpc="1">
            <a:prstTxWarp prst="textNoShape">
              <a:avLst/>
            </a:prstTxWarp>
          </a:bodyPr>
          <a:lstStyle>
            <a:lvl1pPr eaLnBrk="0" hangingPunct="0">
              <a:defRPr kumimoji="1">
                <a:solidFill>
                  <a:schemeClr val="tx1"/>
                </a:solidFill>
                <a:latin typeface="Arial" charset="0"/>
                <a:ea typeface="新細明體" pitchFamily="18" charset="-120"/>
              </a:defRPr>
            </a:lvl1pPr>
            <a:lvl2pPr marL="37931725" indent="-37474525"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fontAlgn="base" hangingPunct="1">
              <a:spcBef>
                <a:spcPct val="0"/>
              </a:spcBef>
              <a:spcAft>
                <a:spcPct val="0"/>
              </a:spcAft>
            </a:pPr>
            <a:r>
              <a:rPr kumimoji="0" lang="en-US" altLang="zh-TW" sz="1400" smtClean="0">
                <a:latin typeface="Times New Roman" pitchFamily="18" charset="0"/>
                <a:ea typeface="MS PGothic" pitchFamily="34" charset="-128"/>
              </a:rPr>
              <a:t>E. Angel and D. Shriener : Interactive Computer Graphics 6E © Addison-Wesley 2012</a:t>
            </a:r>
          </a:p>
        </p:txBody>
      </p:sp>
      <p:sp>
        <p:nvSpPr>
          <p:cNvPr id="24580" name="Rectangle 2"/>
          <p:cNvSpPr>
            <a:spLocks noGrp="1" noChangeArrowheads="1"/>
          </p:cNvSpPr>
          <p:nvPr>
            <p:ph type="title"/>
          </p:nvPr>
        </p:nvSpPr>
        <p:spPr/>
        <p:txBody>
          <a:bodyPr/>
          <a:lstStyle/>
          <a:p>
            <a:pPr>
              <a:defRPr/>
            </a:pPr>
            <a:r>
              <a:rPr lang="en-US" altLang="zh-TW" smtClean="0"/>
              <a:t>Trackball Frame</a:t>
            </a:r>
          </a:p>
        </p:txBody>
      </p:sp>
      <p:pic>
        <p:nvPicPr>
          <p:cNvPr id="110597" name="Picture 5" descr="AN04F6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24000"/>
            <a:ext cx="4876800"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8" name="Text Box 8"/>
          <p:cNvSpPr>
            <a:spLocks noGrp="1" noChangeArrowheads="1"/>
          </p:cNvSpPr>
          <p:nvPr>
            <p:ph type="body" idx="1"/>
          </p:nvPr>
        </p:nvSpPr>
        <p:spPr>
          <a:xfrm>
            <a:off x="4953000" y="2667000"/>
            <a:ext cx="3733800" cy="533400"/>
          </a:xfrm>
          <a:noFill/>
        </p:spPr>
        <p:txBody>
          <a:bodyPr/>
          <a:lstStyle/>
          <a:p>
            <a:pPr>
              <a:buFontTx/>
              <a:buNone/>
            </a:pPr>
            <a:r>
              <a:rPr lang="en-US" altLang="zh-TW" sz="2400" smtClean="0"/>
              <a:t>origin at center of ball</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24161750" indent="-24161750" eaLnBrk="0" hangingPunct="0">
              <a:defRPr kumimoji="1">
                <a:solidFill>
                  <a:schemeClr val="tx1"/>
                </a:solidFill>
                <a:latin typeface="Arial" charset="0"/>
                <a:ea typeface="新細明體" pitchFamily="18" charset="-120"/>
              </a:defRPr>
            </a:lvl1pPr>
            <a:lvl2pPr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lvl="1" eaLnBrk="1" hangingPunct="1"/>
            <a:fld id="{3E645313-6816-422F-8599-3F631A689895}" type="slidenum">
              <a:rPr lang="es-ES" altLang="zh-TW" sz="1000">
                <a:ea typeface="MS PGothic" pitchFamily="34" charset="-128"/>
              </a:rPr>
              <a:pPr lvl="1" eaLnBrk="1" hangingPunct="1"/>
              <a:t>102</a:t>
            </a:fld>
            <a:endParaRPr lang="es-ES" altLang="zh-TW" sz="1000">
              <a:ea typeface="MS PGothic" pitchFamily="34" charset="-128"/>
            </a:endParaRPr>
          </a:p>
        </p:txBody>
      </p:sp>
      <p:sp>
        <p:nvSpPr>
          <p:cNvPr id="111619" name="Footer Placeholder 4"/>
          <p:cNvSpPr>
            <a:spLocks noGrp="1"/>
          </p:cNvSpPr>
          <p:nvPr>
            <p:ph type="ftr" sz="quarter" idx="11"/>
          </p:nvPr>
        </p:nvSpPr>
        <p:spPr bwMode="auto">
          <a:xfrm>
            <a:off x="1258888" y="6477000"/>
            <a:ext cx="688975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numCol="1" anchorCtr="0" compatLnSpc="1">
            <a:prstTxWarp prst="textNoShape">
              <a:avLst/>
            </a:prstTxWarp>
          </a:bodyPr>
          <a:lstStyle>
            <a:lvl1pPr eaLnBrk="0" hangingPunct="0">
              <a:defRPr kumimoji="1">
                <a:solidFill>
                  <a:schemeClr val="tx1"/>
                </a:solidFill>
                <a:latin typeface="Arial" charset="0"/>
                <a:ea typeface="新細明體" pitchFamily="18" charset="-120"/>
              </a:defRPr>
            </a:lvl1pPr>
            <a:lvl2pPr marL="37931725" indent="-37474525"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fontAlgn="base" hangingPunct="1">
              <a:spcBef>
                <a:spcPct val="0"/>
              </a:spcBef>
              <a:spcAft>
                <a:spcPct val="0"/>
              </a:spcAft>
            </a:pPr>
            <a:r>
              <a:rPr kumimoji="0" lang="en-US" altLang="zh-TW" sz="1400" smtClean="0">
                <a:latin typeface="Times New Roman" pitchFamily="18" charset="0"/>
                <a:ea typeface="MS PGothic" pitchFamily="34" charset="-128"/>
              </a:rPr>
              <a:t>E. Angel and D. Shriener : Interactive Computer Graphics 6E © Addison-Wesley 2012</a:t>
            </a:r>
          </a:p>
        </p:txBody>
      </p:sp>
      <p:sp>
        <p:nvSpPr>
          <p:cNvPr id="25604" name="Rectangle 2"/>
          <p:cNvSpPr>
            <a:spLocks noGrp="1" noChangeArrowheads="1"/>
          </p:cNvSpPr>
          <p:nvPr>
            <p:ph type="title"/>
          </p:nvPr>
        </p:nvSpPr>
        <p:spPr/>
        <p:txBody>
          <a:bodyPr/>
          <a:lstStyle/>
          <a:p>
            <a:pPr>
              <a:defRPr/>
            </a:pPr>
            <a:r>
              <a:rPr lang="en-US" altLang="zh-TW" smtClean="0"/>
              <a:t>Projection of Trackball Position</a:t>
            </a:r>
          </a:p>
        </p:txBody>
      </p:sp>
      <p:sp>
        <p:nvSpPr>
          <p:cNvPr id="111621" name="Rectangle 3"/>
          <p:cNvSpPr>
            <a:spLocks noGrp="1" noChangeArrowheads="1"/>
          </p:cNvSpPr>
          <p:nvPr>
            <p:ph type="body" idx="1"/>
          </p:nvPr>
        </p:nvSpPr>
        <p:spPr/>
        <p:txBody>
          <a:bodyPr/>
          <a:lstStyle/>
          <a:p>
            <a:r>
              <a:rPr lang="en-US" altLang="zh-TW" smtClean="0"/>
              <a:t>We can relate position on trackball to position on a normalized mouse pad by projecting orthogonally onto pad</a:t>
            </a:r>
          </a:p>
        </p:txBody>
      </p:sp>
      <p:pic>
        <p:nvPicPr>
          <p:cNvPr id="111622" name="Picture 5" descr="AN04F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3429000"/>
            <a:ext cx="3887787"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24161750" indent="-24161750" eaLnBrk="0" hangingPunct="0">
              <a:defRPr kumimoji="1">
                <a:solidFill>
                  <a:schemeClr val="tx1"/>
                </a:solidFill>
                <a:latin typeface="Arial" charset="0"/>
                <a:ea typeface="新細明體" pitchFamily="18" charset="-120"/>
              </a:defRPr>
            </a:lvl1pPr>
            <a:lvl2pPr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lvl="1" eaLnBrk="1" hangingPunct="1"/>
            <a:fld id="{C92F1320-8DC1-4F0F-A773-D9321C495F51}" type="slidenum">
              <a:rPr lang="es-ES" altLang="zh-TW" sz="1000">
                <a:ea typeface="MS PGothic" pitchFamily="34" charset="-128"/>
              </a:rPr>
              <a:pPr lvl="1" eaLnBrk="1" hangingPunct="1"/>
              <a:t>103</a:t>
            </a:fld>
            <a:endParaRPr lang="es-ES" altLang="zh-TW" sz="1000">
              <a:ea typeface="MS PGothic" pitchFamily="34" charset="-128"/>
            </a:endParaRPr>
          </a:p>
        </p:txBody>
      </p:sp>
      <p:sp>
        <p:nvSpPr>
          <p:cNvPr id="112643" name="Footer Placeholder 4"/>
          <p:cNvSpPr>
            <a:spLocks noGrp="1"/>
          </p:cNvSpPr>
          <p:nvPr>
            <p:ph type="ftr" sz="quarter" idx="11"/>
          </p:nvPr>
        </p:nvSpPr>
        <p:spPr bwMode="auto">
          <a:xfrm>
            <a:off x="1619250" y="6477000"/>
            <a:ext cx="6529388"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numCol="1" anchorCtr="0" compatLnSpc="1">
            <a:prstTxWarp prst="textNoShape">
              <a:avLst/>
            </a:prstTxWarp>
          </a:bodyPr>
          <a:lstStyle>
            <a:lvl1pPr eaLnBrk="0" hangingPunct="0">
              <a:defRPr kumimoji="1">
                <a:solidFill>
                  <a:schemeClr val="tx1"/>
                </a:solidFill>
                <a:latin typeface="Arial" charset="0"/>
                <a:ea typeface="新細明體" pitchFamily="18" charset="-120"/>
              </a:defRPr>
            </a:lvl1pPr>
            <a:lvl2pPr marL="37931725" indent="-37474525"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fontAlgn="base" hangingPunct="1">
              <a:spcBef>
                <a:spcPct val="0"/>
              </a:spcBef>
              <a:spcAft>
                <a:spcPct val="0"/>
              </a:spcAft>
            </a:pPr>
            <a:r>
              <a:rPr kumimoji="0" lang="en-US" altLang="zh-TW" sz="1400" smtClean="0">
                <a:latin typeface="Times New Roman" pitchFamily="18" charset="0"/>
                <a:ea typeface="MS PGothic" pitchFamily="34" charset="-128"/>
              </a:rPr>
              <a:t>E. Angel and D. Shriener : Interactive Computer Graphics 6E © Addison-Wesley 2012</a:t>
            </a:r>
          </a:p>
        </p:txBody>
      </p:sp>
      <p:sp>
        <p:nvSpPr>
          <p:cNvPr id="28676" name="Rectangle 2"/>
          <p:cNvSpPr>
            <a:spLocks noGrp="1" noChangeArrowheads="1"/>
          </p:cNvSpPr>
          <p:nvPr>
            <p:ph type="title"/>
          </p:nvPr>
        </p:nvSpPr>
        <p:spPr/>
        <p:txBody>
          <a:bodyPr/>
          <a:lstStyle/>
          <a:p>
            <a:pPr>
              <a:defRPr/>
            </a:pPr>
            <a:r>
              <a:rPr lang="en-US" altLang="zh-TW" smtClean="0"/>
              <a:t>Using the cross product</a:t>
            </a:r>
          </a:p>
        </p:txBody>
      </p:sp>
      <p:sp>
        <p:nvSpPr>
          <p:cNvPr id="112645" name="Rectangle 3"/>
          <p:cNvSpPr>
            <a:spLocks noGrp="1" noChangeArrowheads="1"/>
          </p:cNvSpPr>
          <p:nvPr>
            <p:ph type="body" idx="1"/>
          </p:nvPr>
        </p:nvSpPr>
        <p:spPr/>
        <p:txBody>
          <a:bodyPr/>
          <a:lstStyle/>
          <a:p>
            <a:r>
              <a:rPr lang="en-US" altLang="zh-TW" smtClean="0"/>
              <a:t>The axis of rotation is given by the normal to the plane determined by the origin, </a:t>
            </a:r>
            <a:r>
              <a:rPr lang="en-US" altLang="zh-TW" b="1" smtClean="0">
                <a:latin typeface="Times New Roman" pitchFamily="18" charset="0"/>
              </a:rPr>
              <a:t>p</a:t>
            </a:r>
            <a:r>
              <a:rPr lang="en-US" altLang="zh-TW" baseline="-25000" smtClean="0"/>
              <a:t>1 </a:t>
            </a:r>
            <a:r>
              <a:rPr lang="en-US" altLang="zh-TW" smtClean="0"/>
              <a:t>, and </a:t>
            </a:r>
            <a:r>
              <a:rPr lang="en-US" altLang="zh-TW" b="1" smtClean="0">
                <a:latin typeface="Times New Roman" pitchFamily="18" charset="0"/>
              </a:rPr>
              <a:t>p</a:t>
            </a:r>
            <a:r>
              <a:rPr lang="en-US" altLang="zh-TW" baseline="-25000" smtClean="0"/>
              <a:t>2 </a:t>
            </a:r>
          </a:p>
        </p:txBody>
      </p:sp>
      <p:pic>
        <p:nvPicPr>
          <p:cNvPr id="112646" name="Picture 4" descr="AN04F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895600"/>
            <a:ext cx="4343400"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7" name="Text Box 5"/>
          <p:cNvSpPr txBox="1">
            <a:spLocks noChangeArrowheads="1"/>
          </p:cNvSpPr>
          <p:nvPr/>
        </p:nvSpPr>
        <p:spPr bwMode="auto">
          <a:xfrm>
            <a:off x="1357313" y="3657600"/>
            <a:ext cx="1839912"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defRPr kumimoji="1">
                <a:solidFill>
                  <a:schemeClr val="tx1"/>
                </a:solidFill>
                <a:latin typeface="Arial" charset="0"/>
                <a:ea typeface="新細明體" pitchFamily="18" charset="-120"/>
              </a:defRPr>
            </a:lvl1pPr>
            <a:lvl2pPr marL="37931725" indent="-37474525"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2800" b="1">
                <a:latin typeface="Times New Roman" pitchFamily="18" charset="0"/>
                <a:ea typeface="MS PGothic" pitchFamily="34" charset="-128"/>
              </a:rPr>
              <a:t>n</a:t>
            </a:r>
            <a:r>
              <a:rPr lang="en-US" altLang="zh-TW" sz="2400">
                <a:latin typeface="Times New Roman" pitchFamily="18" charset="0"/>
                <a:ea typeface="MS PGothic" pitchFamily="34" charset="-128"/>
              </a:rPr>
              <a:t> = </a:t>
            </a:r>
            <a:r>
              <a:rPr lang="en-US" altLang="zh-TW" sz="3100" b="1">
                <a:latin typeface="Times New Roman" pitchFamily="18" charset="0"/>
                <a:ea typeface="MS PGothic" pitchFamily="34" charset="-128"/>
              </a:rPr>
              <a:t>p</a:t>
            </a:r>
            <a:r>
              <a:rPr lang="en-US" altLang="zh-TW" sz="3100" baseline="-25000">
                <a:ea typeface="MS PGothic" pitchFamily="34" charset="-128"/>
              </a:rPr>
              <a:t>1 </a:t>
            </a:r>
            <a:r>
              <a:rPr lang="en-US" altLang="zh-TW" sz="3100">
                <a:ea typeface="MS PGothic" pitchFamily="34" charset="-128"/>
                <a:sym typeface="Symbol" pitchFamily="18" charset="2"/>
              </a:rPr>
              <a:t> </a:t>
            </a:r>
            <a:r>
              <a:rPr lang="en-US" altLang="zh-TW" sz="3100" b="1">
                <a:latin typeface="Times New Roman" pitchFamily="18" charset="0"/>
                <a:ea typeface="MS PGothic" pitchFamily="34" charset="-128"/>
              </a:rPr>
              <a:t>p</a:t>
            </a:r>
            <a:r>
              <a:rPr lang="en-US" altLang="zh-TW" sz="3100" baseline="-25000">
                <a:ea typeface="MS PGothic" pitchFamily="34" charset="-128"/>
              </a:rPr>
              <a:t>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en-US" altLang="zh-TW" dirty="0" smtClean="0"/>
              <a:t>Addition of Vectors</a:t>
            </a:r>
            <a:endParaRPr lang="zh-TW" altLang="en-US" dirty="0"/>
          </a:p>
        </p:txBody>
      </p:sp>
      <p:sp>
        <p:nvSpPr>
          <p:cNvPr id="18435" name="內容版面配置區 2"/>
          <p:cNvSpPr>
            <a:spLocks noGrp="1"/>
          </p:cNvSpPr>
          <p:nvPr>
            <p:ph idx="1"/>
          </p:nvPr>
        </p:nvSpPr>
        <p:spPr>
          <a:xfrm>
            <a:off x="457200" y="1785938"/>
            <a:ext cx="8229600" cy="4625975"/>
          </a:xfrm>
        </p:spPr>
        <p:txBody>
          <a:bodyPr/>
          <a:lstStyle/>
          <a:p>
            <a:r>
              <a:rPr lang="en-US" altLang="zh-TW" smtClean="0"/>
              <a:t>Parallelogram rule</a:t>
            </a:r>
            <a:endParaRPr lang="zh-TW" altLang="en-US" smtClean="0"/>
          </a:p>
        </p:txBody>
      </p:sp>
      <p:cxnSp>
        <p:nvCxnSpPr>
          <p:cNvPr id="4" name="直線單箭頭接點 3"/>
          <p:cNvCxnSpPr>
            <a:endCxn id="18438" idx="1"/>
          </p:cNvCxnSpPr>
          <p:nvPr/>
        </p:nvCxnSpPr>
        <p:spPr>
          <a:xfrm>
            <a:off x="857250" y="6343650"/>
            <a:ext cx="4357688" cy="285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 name="直線單箭頭接點 4"/>
          <p:cNvCxnSpPr/>
          <p:nvPr/>
        </p:nvCxnSpPr>
        <p:spPr>
          <a:xfrm rot="16200000" flipV="1">
            <a:off x="-800100" y="4657725"/>
            <a:ext cx="360045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8438" name="文字方塊 13"/>
          <p:cNvSpPr txBox="1">
            <a:spLocks noChangeArrowheads="1"/>
          </p:cNvSpPr>
          <p:nvPr/>
        </p:nvSpPr>
        <p:spPr bwMode="auto">
          <a:xfrm>
            <a:off x="5214938" y="6172200"/>
            <a:ext cx="57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algn="ctr" eaLnBrk="1" hangingPunct="1">
              <a:buClrTx/>
              <a:buSzTx/>
              <a:buFontTx/>
              <a:buNone/>
            </a:pPr>
            <a:r>
              <a:rPr lang="en-US" altLang="zh-TW" sz="2000">
                <a:latin typeface="Arial" charset="0"/>
              </a:rPr>
              <a:t>+x</a:t>
            </a:r>
            <a:endParaRPr lang="zh-TW" altLang="en-US" sz="2000">
              <a:latin typeface="Arial" charset="0"/>
            </a:endParaRPr>
          </a:p>
        </p:txBody>
      </p:sp>
      <p:sp>
        <p:nvSpPr>
          <p:cNvPr id="18439" name="文字方塊 15"/>
          <p:cNvSpPr txBox="1">
            <a:spLocks noChangeArrowheads="1"/>
          </p:cNvSpPr>
          <p:nvPr/>
        </p:nvSpPr>
        <p:spPr bwMode="auto">
          <a:xfrm>
            <a:off x="785813" y="2500313"/>
            <a:ext cx="57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algn="ctr" eaLnBrk="1" hangingPunct="1">
              <a:buClrTx/>
              <a:buSzTx/>
              <a:buFontTx/>
              <a:buNone/>
            </a:pPr>
            <a:r>
              <a:rPr lang="en-US" altLang="zh-TW" sz="2000">
                <a:latin typeface="Arial" charset="0"/>
              </a:rPr>
              <a:t>+y</a:t>
            </a:r>
            <a:endParaRPr lang="zh-TW" altLang="en-US" sz="2000">
              <a:latin typeface="Arial" charset="0"/>
            </a:endParaRPr>
          </a:p>
        </p:txBody>
      </p:sp>
      <p:graphicFrame>
        <p:nvGraphicFramePr>
          <p:cNvPr id="122882" name="內容版面配置區 4"/>
          <p:cNvGraphicFramePr>
            <a:graphicFrameLocks noChangeAspect="1"/>
          </p:cNvGraphicFramePr>
          <p:nvPr/>
        </p:nvGraphicFramePr>
        <p:xfrm>
          <a:off x="6143625" y="1785938"/>
          <a:ext cx="530225" cy="1000125"/>
        </p:xfrm>
        <a:graphic>
          <a:graphicData uri="http://schemas.openxmlformats.org/presentationml/2006/ole">
            <mc:AlternateContent xmlns:mc="http://schemas.openxmlformats.org/markup-compatibility/2006">
              <mc:Choice xmlns:v="urn:schemas-microsoft-com:vml" Requires="v">
                <p:oleObj spid="_x0000_s18468" name="Equation" r:id="rId3" imgW="253890" imgH="457002" progId="Equation.3">
                  <p:embed/>
                </p:oleObj>
              </mc:Choice>
              <mc:Fallback>
                <p:oleObj name="Equation" r:id="rId3" imgW="253890" imgH="457002" progId="Equation.3">
                  <p:embed/>
                  <p:pic>
                    <p:nvPicPr>
                      <p:cNvPr id="0" name="內容版面配置區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3625" y="1785938"/>
                        <a:ext cx="530225"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2883" name="Object 3"/>
          <p:cNvGraphicFramePr>
            <a:graphicFrameLocks noChangeAspect="1"/>
          </p:cNvGraphicFramePr>
          <p:nvPr/>
        </p:nvGraphicFramePr>
        <p:xfrm>
          <a:off x="6929438" y="1785938"/>
          <a:ext cx="530225" cy="1000125"/>
        </p:xfrm>
        <a:graphic>
          <a:graphicData uri="http://schemas.openxmlformats.org/presentationml/2006/ole">
            <mc:AlternateContent xmlns:mc="http://schemas.openxmlformats.org/markup-compatibility/2006">
              <mc:Choice xmlns:v="urn:schemas-microsoft-com:vml" Requires="v">
                <p:oleObj spid="_x0000_s18469" name="Equation" r:id="rId5" imgW="253890" imgH="457002" progId="Equation.3">
                  <p:embed/>
                </p:oleObj>
              </mc:Choice>
              <mc:Fallback>
                <p:oleObj name="Equation" r:id="rId5" imgW="253890" imgH="457002"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9438" y="1785938"/>
                        <a:ext cx="530225"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5" name="直線單箭頭接點 14"/>
          <p:cNvCxnSpPr/>
          <p:nvPr/>
        </p:nvCxnSpPr>
        <p:spPr>
          <a:xfrm flipV="1">
            <a:off x="1000125" y="5786438"/>
            <a:ext cx="2214563" cy="5715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22884" name="Object 4"/>
          <p:cNvGraphicFramePr>
            <a:graphicFrameLocks noChangeAspect="1"/>
          </p:cNvGraphicFramePr>
          <p:nvPr/>
        </p:nvGraphicFramePr>
        <p:xfrm>
          <a:off x="7885113" y="1785938"/>
          <a:ext cx="530225" cy="1000125"/>
        </p:xfrm>
        <a:graphic>
          <a:graphicData uri="http://schemas.openxmlformats.org/presentationml/2006/ole">
            <mc:AlternateContent xmlns:mc="http://schemas.openxmlformats.org/markup-compatibility/2006">
              <mc:Choice xmlns:v="urn:schemas-microsoft-com:vml" Requires="v">
                <p:oleObj spid="_x0000_s18470" name="Equation" r:id="rId7" imgW="253890" imgH="457002" progId="Equation.3">
                  <p:embed/>
                </p:oleObj>
              </mc:Choice>
              <mc:Fallback>
                <p:oleObj name="Equation" r:id="rId7" imgW="253890" imgH="457002"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5113" y="1785938"/>
                        <a:ext cx="530225"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8" name="直線單箭頭接點 17"/>
          <p:cNvCxnSpPr/>
          <p:nvPr/>
        </p:nvCxnSpPr>
        <p:spPr>
          <a:xfrm rot="5400000" flipH="1" flipV="1">
            <a:off x="571500" y="5286375"/>
            <a:ext cx="1500188" cy="642938"/>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單箭頭接點 18"/>
          <p:cNvCxnSpPr/>
          <p:nvPr/>
        </p:nvCxnSpPr>
        <p:spPr>
          <a:xfrm rot="5400000" flipH="1" flipV="1">
            <a:off x="2786063" y="4714875"/>
            <a:ext cx="1500188" cy="642937"/>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線單箭頭接點 19"/>
          <p:cNvCxnSpPr/>
          <p:nvPr/>
        </p:nvCxnSpPr>
        <p:spPr>
          <a:xfrm flipV="1">
            <a:off x="1643063" y="4286250"/>
            <a:ext cx="2214562" cy="5715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單箭頭接點 21"/>
          <p:cNvCxnSpPr/>
          <p:nvPr/>
        </p:nvCxnSpPr>
        <p:spPr>
          <a:xfrm flipV="1">
            <a:off x="1000125" y="4286250"/>
            <a:ext cx="2857500" cy="2071688"/>
          </a:xfrm>
          <a:prstGeom prst="straightConnector1">
            <a:avLst/>
          </a:prstGeom>
          <a:ln w="38100">
            <a:solidFill>
              <a:srgbClr val="00B0F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8448" name="文字方塊 22"/>
          <p:cNvSpPr txBox="1">
            <a:spLocks noChangeArrowheads="1"/>
          </p:cNvSpPr>
          <p:nvPr/>
        </p:nvSpPr>
        <p:spPr bwMode="auto">
          <a:xfrm>
            <a:off x="6662738" y="2058988"/>
            <a:ext cx="2143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algn="ctr" eaLnBrk="1" hangingPunct="1">
              <a:buClrTx/>
              <a:buSzTx/>
              <a:buFontTx/>
              <a:buNone/>
            </a:pPr>
            <a:r>
              <a:rPr lang="en-US" altLang="zh-TW" sz="1800">
                <a:latin typeface="Arial" charset="0"/>
              </a:rPr>
              <a:t>+</a:t>
            </a:r>
            <a:endParaRPr lang="zh-TW" altLang="en-US" sz="1800">
              <a:latin typeface="Arial" charset="0"/>
            </a:endParaRPr>
          </a:p>
        </p:txBody>
      </p:sp>
      <p:sp>
        <p:nvSpPr>
          <p:cNvPr id="24" name="文字方塊 23"/>
          <p:cNvSpPr txBox="1">
            <a:spLocks noChangeArrowheads="1"/>
          </p:cNvSpPr>
          <p:nvPr/>
        </p:nvSpPr>
        <p:spPr bwMode="auto">
          <a:xfrm>
            <a:off x="7526338" y="2071688"/>
            <a:ext cx="2143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algn="ctr" eaLnBrk="1" hangingPunct="1">
              <a:buClrTx/>
              <a:buSzTx/>
              <a:buFontTx/>
              <a:buNone/>
            </a:pPr>
            <a:r>
              <a:rPr lang="en-US" altLang="zh-TW" sz="1800">
                <a:latin typeface="Arial" charset="0"/>
              </a:rPr>
              <a:t>=</a:t>
            </a:r>
            <a:endParaRPr lang="zh-TW" altLang="en-US" sz="18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2882"/>
                                        </p:tgtEl>
                                        <p:attrNameLst>
                                          <p:attrName>style.visibility</p:attrName>
                                        </p:attrNameLst>
                                      </p:cBhvr>
                                      <p:to>
                                        <p:strVal val="visible"/>
                                      </p:to>
                                    </p:set>
                                    <p:animEffect transition="in" filter="fade">
                                      <p:cBhvr>
                                        <p:cTn id="7" dur="2000"/>
                                        <p:tgtEl>
                                          <p:spTgt spid="122882"/>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2000"/>
                                        <p:tgtEl>
                                          <p:spTgt spid="1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20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122883"/>
                                        </p:tgtEl>
                                        <p:attrNameLst>
                                          <p:attrName>style.visibility</p:attrName>
                                        </p:attrNameLst>
                                      </p:cBhvr>
                                      <p:to>
                                        <p:strVal val="visible"/>
                                      </p:to>
                                    </p:set>
                                    <p:animEffect transition="in" filter="fade">
                                      <p:cBhvr>
                                        <p:cTn id="18" dur="2000"/>
                                        <p:tgtEl>
                                          <p:spTgt spid="12288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2000"/>
                                        <p:tgtEl>
                                          <p:spTgt spid="24"/>
                                        </p:tgtEl>
                                      </p:cBhvr>
                                    </p:animEffect>
                                  </p:childTnLst>
                                </p:cTn>
                              </p:par>
                              <p:par>
                                <p:cTn id="24" presetID="10" presetClass="entr" presetSubtype="0" fill="hold" nodeType="withEffect">
                                  <p:stCondLst>
                                    <p:cond delay="0"/>
                                  </p:stCondLst>
                                  <p:childTnLst>
                                    <p:set>
                                      <p:cBhvr>
                                        <p:cTn id="25" dur="1" fill="hold">
                                          <p:stCondLst>
                                            <p:cond delay="0"/>
                                          </p:stCondLst>
                                        </p:cTn>
                                        <p:tgtEl>
                                          <p:spTgt spid="122884"/>
                                        </p:tgtEl>
                                        <p:attrNameLst>
                                          <p:attrName>style.visibility</p:attrName>
                                        </p:attrNameLst>
                                      </p:cBhvr>
                                      <p:to>
                                        <p:strVal val="visible"/>
                                      </p:to>
                                    </p:set>
                                    <p:animEffect transition="in" filter="fade">
                                      <p:cBhvr>
                                        <p:cTn id="26" dur="2000"/>
                                        <p:tgtEl>
                                          <p:spTgt spid="122884"/>
                                        </p:tgtEl>
                                      </p:cBhvr>
                                    </p:animEffect>
                                  </p:childTnLst>
                                </p:cTn>
                              </p:par>
                              <p:par>
                                <p:cTn id="27" presetID="10"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2000"/>
                                        <p:tgtEl>
                                          <p:spTgt spid="19"/>
                                        </p:tgtEl>
                                      </p:cBhvr>
                                    </p:animEffect>
                                  </p:childTnLst>
                                </p:cTn>
                              </p:par>
                              <p:par>
                                <p:cTn id="30" presetID="10" presetClass="entr" presetSubtype="0"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2000"/>
                                        <p:tgtEl>
                                          <p:spTgt spid="2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6754C2BA-D2C6-4DF6-AE66-5E65D4FD727F}" type="slidenum">
              <a:rPr lang="es-ES" altLang="zh-TW" sz="1800">
                <a:latin typeface="Arial" charset="0"/>
              </a:rPr>
              <a:pPr lvl="1" eaLnBrk="1" hangingPunct="1">
                <a:spcBef>
                  <a:spcPct val="0"/>
                </a:spcBef>
                <a:buClrTx/>
                <a:buSzTx/>
                <a:buFontTx/>
                <a:buNone/>
              </a:pPr>
              <a:t>12</a:t>
            </a:fld>
            <a:endParaRPr lang="es-ES" altLang="zh-TW" sz="1800">
              <a:latin typeface="Arial" charset="0"/>
            </a:endParaRPr>
          </a:p>
        </p:txBody>
      </p:sp>
      <p:sp>
        <p:nvSpPr>
          <p:cNvPr id="23555"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3556" name="Rectangle 2"/>
          <p:cNvSpPr>
            <a:spLocks noGrp="1" noChangeArrowheads="1"/>
          </p:cNvSpPr>
          <p:nvPr>
            <p:ph type="title"/>
          </p:nvPr>
        </p:nvSpPr>
        <p:spPr/>
        <p:txBody>
          <a:bodyPr/>
          <a:lstStyle/>
          <a:p>
            <a:pPr>
              <a:defRPr/>
            </a:pPr>
            <a:r>
              <a:rPr lang="en-US" altLang="zh-TW" smtClean="0"/>
              <a:t>Vectors Lack Position</a:t>
            </a:r>
          </a:p>
        </p:txBody>
      </p:sp>
      <p:sp>
        <p:nvSpPr>
          <p:cNvPr id="19461" name="Rectangle 3"/>
          <p:cNvSpPr>
            <a:spLocks noGrp="1" noChangeArrowheads="1"/>
          </p:cNvSpPr>
          <p:nvPr>
            <p:ph type="body" idx="1"/>
          </p:nvPr>
        </p:nvSpPr>
        <p:spPr/>
        <p:txBody>
          <a:bodyPr/>
          <a:lstStyle/>
          <a:p>
            <a:pPr>
              <a:lnSpc>
                <a:spcPct val="90000"/>
              </a:lnSpc>
            </a:pPr>
            <a:r>
              <a:rPr lang="en-US" altLang="zh-TW" sz="2800" smtClean="0"/>
              <a:t>These vectors are identical</a:t>
            </a:r>
          </a:p>
          <a:p>
            <a:pPr lvl="1">
              <a:lnSpc>
                <a:spcPct val="90000"/>
              </a:lnSpc>
            </a:pPr>
            <a:r>
              <a:rPr lang="en-US" altLang="zh-TW" smtClean="0">
                <a:ea typeface="MS PGothic" pitchFamily="34" charset="-128"/>
              </a:rPr>
              <a:t>Same length and magnitude</a:t>
            </a:r>
          </a:p>
          <a:p>
            <a:pPr lvl="1">
              <a:lnSpc>
                <a:spcPct val="90000"/>
              </a:lnSpc>
            </a:pPr>
            <a:endParaRPr lang="en-US" altLang="zh-TW" smtClean="0">
              <a:ea typeface="MS PGothic" pitchFamily="34" charset="-128"/>
            </a:endParaRPr>
          </a:p>
          <a:p>
            <a:pPr lvl="1">
              <a:lnSpc>
                <a:spcPct val="90000"/>
              </a:lnSpc>
            </a:pPr>
            <a:endParaRPr lang="en-US" altLang="zh-TW" sz="2200" smtClean="0">
              <a:ea typeface="MS PGothic" pitchFamily="34" charset="-128"/>
            </a:endParaRPr>
          </a:p>
          <a:p>
            <a:pPr lvl="1">
              <a:lnSpc>
                <a:spcPct val="90000"/>
              </a:lnSpc>
            </a:pPr>
            <a:endParaRPr lang="en-US" altLang="zh-TW" sz="2200" smtClean="0">
              <a:ea typeface="MS PGothic" pitchFamily="34" charset="-128"/>
            </a:endParaRPr>
          </a:p>
          <a:p>
            <a:pPr lvl="1">
              <a:lnSpc>
                <a:spcPct val="90000"/>
              </a:lnSpc>
            </a:pPr>
            <a:endParaRPr lang="en-US" altLang="zh-TW" sz="2200" smtClean="0">
              <a:ea typeface="MS PGothic" pitchFamily="34" charset="-128"/>
            </a:endParaRPr>
          </a:p>
          <a:p>
            <a:pPr lvl="1">
              <a:lnSpc>
                <a:spcPct val="90000"/>
              </a:lnSpc>
            </a:pPr>
            <a:endParaRPr lang="en-US" altLang="zh-TW" sz="2200" smtClean="0">
              <a:ea typeface="MS PGothic" pitchFamily="34" charset="-128"/>
            </a:endParaRPr>
          </a:p>
          <a:p>
            <a:pPr lvl="1">
              <a:lnSpc>
                <a:spcPct val="90000"/>
              </a:lnSpc>
            </a:pPr>
            <a:endParaRPr lang="en-US" altLang="zh-TW" sz="2200" smtClean="0">
              <a:ea typeface="MS PGothic" pitchFamily="34" charset="-128"/>
            </a:endParaRPr>
          </a:p>
          <a:p>
            <a:pPr lvl="1">
              <a:lnSpc>
                <a:spcPct val="90000"/>
              </a:lnSpc>
            </a:pPr>
            <a:endParaRPr lang="en-US" altLang="zh-TW" sz="2200" smtClean="0">
              <a:ea typeface="MS PGothic" pitchFamily="34" charset="-128"/>
            </a:endParaRPr>
          </a:p>
          <a:p>
            <a:pPr>
              <a:lnSpc>
                <a:spcPct val="90000"/>
              </a:lnSpc>
            </a:pPr>
            <a:r>
              <a:rPr lang="en-US" altLang="zh-TW" sz="2800" smtClean="0"/>
              <a:t>Vectors spaces insufficient for geometry</a:t>
            </a:r>
          </a:p>
          <a:p>
            <a:pPr lvl="1">
              <a:lnSpc>
                <a:spcPct val="90000"/>
              </a:lnSpc>
            </a:pPr>
            <a:r>
              <a:rPr lang="en-US" altLang="zh-TW" smtClean="0">
                <a:ea typeface="MS PGothic" pitchFamily="34" charset="-128"/>
              </a:rPr>
              <a:t>Need points</a:t>
            </a:r>
          </a:p>
        </p:txBody>
      </p:sp>
      <p:pic>
        <p:nvPicPr>
          <p:cNvPr id="19462" name="Picture 7" descr="AN04F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854325"/>
            <a:ext cx="2071688"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標題 1"/>
          <p:cNvSpPr>
            <a:spLocks noGrp="1"/>
          </p:cNvSpPr>
          <p:nvPr>
            <p:ph type="title"/>
          </p:nvPr>
        </p:nvSpPr>
        <p:spPr/>
        <p:txBody>
          <a:bodyPr/>
          <a:lstStyle/>
          <a:p>
            <a:pPr eaLnBrk="1" hangingPunct="1">
              <a:defRPr/>
            </a:pPr>
            <a:r>
              <a:rPr lang="en-US" altLang="zh-TW" smtClean="0"/>
              <a:t>Vector Operations</a:t>
            </a:r>
            <a:endParaRPr lang="zh-TW" altLang="en-US" smtClean="0"/>
          </a:p>
        </p:txBody>
      </p:sp>
      <p:sp>
        <p:nvSpPr>
          <p:cNvPr id="20483" name="內容版面配置區 2"/>
          <p:cNvSpPr>
            <a:spLocks noGrp="1"/>
          </p:cNvSpPr>
          <p:nvPr>
            <p:ph idx="1"/>
          </p:nvPr>
        </p:nvSpPr>
        <p:spPr>
          <a:xfrm>
            <a:off x="457200" y="1357313"/>
            <a:ext cx="8229600" cy="4768850"/>
          </a:xfrm>
        </p:spPr>
        <p:txBody>
          <a:bodyPr/>
          <a:lstStyle/>
          <a:p>
            <a:pPr eaLnBrk="1" hangingPunct="1"/>
            <a:r>
              <a:rPr lang="en-US" altLang="zh-TW" sz="2800" smtClean="0"/>
              <a:t>Vector</a:t>
            </a:r>
            <a:endParaRPr lang="en-US" altLang="zh-TW" smtClean="0"/>
          </a:p>
          <a:p>
            <a:pPr lvl="1" eaLnBrk="1" hangingPunct="1"/>
            <a:r>
              <a:rPr lang="en-US" altLang="zh-TW" sz="2000" smtClean="0"/>
              <a:t>an n-tuple of real numbers (scalars)</a:t>
            </a:r>
          </a:p>
          <a:p>
            <a:pPr lvl="1" eaLnBrk="1" hangingPunct="1"/>
            <a:r>
              <a:rPr lang="en-US" altLang="zh-TW" sz="2000" smtClean="0"/>
              <a:t>two operations: addition &amp; multiplication</a:t>
            </a:r>
          </a:p>
          <a:p>
            <a:pPr eaLnBrk="1" hangingPunct="1"/>
            <a:r>
              <a:rPr lang="en-US" altLang="zh-TW" sz="2800" smtClean="0"/>
              <a:t>Commutative Laws</a:t>
            </a:r>
          </a:p>
          <a:p>
            <a:pPr lvl="1" eaLnBrk="1" hangingPunct="1"/>
            <a:r>
              <a:rPr lang="en-US" altLang="zh-TW" sz="2000" i="1" smtClean="0"/>
              <a:t>a+ b= b+ a</a:t>
            </a:r>
          </a:p>
          <a:p>
            <a:pPr lvl="1" eaLnBrk="1" hangingPunct="1"/>
            <a:r>
              <a:rPr lang="en-US" altLang="zh-TW" sz="2000" i="1" smtClean="0"/>
              <a:t>a•b= b•a</a:t>
            </a:r>
          </a:p>
          <a:p>
            <a:pPr eaLnBrk="1" hangingPunct="1"/>
            <a:r>
              <a:rPr lang="en-US" altLang="zh-TW" sz="2800" i="1" smtClean="0"/>
              <a:t>Identities</a:t>
            </a:r>
            <a:endParaRPr lang="en-US" altLang="zh-TW" i="1" smtClean="0"/>
          </a:p>
          <a:p>
            <a:pPr lvl="1" eaLnBrk="1" hangingPunct="1"/>
            <a:r>
              <a:rPr lang="en-US" altLang="zh-TW" sz="2000" i="1" smtClean="0"/>
              <a:t>a+ 0 = a</a:t>
            </a:r>
          </a:p>
          <a:p>
            <a:pPr lvl="1" eaLnBrk="1" hangingPunct="1"/>
            <a:r>
              <a:rPr lang="en-US" altLang="zh-TW" sz="2000" i="1" smtClean="0"/>
              <a:t>a•1 = a</a:t>
            </a:r>
            <a:endParaRPr lang="en-US" altLang="zh-TW" i="1" smtClean="0"/>
          </a:p>
          <a:p>
            <a:pPr eaLnBrk="1" hangingPunct="1"/>
            <a:r>
              <a:rPr lang="en-US" altLang="zh-TW" sz="2800" smtClean="0"/>
              <a:t>Associative Laws</a:t>
            </a:r>
          </a:p>
          <a:p>
            <a:pPr lvl="1" eaLnBrk="1" hangingPunct="1"/>
            <a:r>
              <a:rPr lang="en-US" altLang="zh-TW" sz="2000" smtClean="0"/>
              <a:t>(a+ b) + c= a+ (b+ c)</a:t>
            </a:r>
          </a:p>
          <a:p>
            <a:pPr lvl="1" eaLnBrk="1" hangingPunct="1"/>
            <a:r>
              <a:rPr lang="en-US" altLang="zh-TW" sz="2000" smtClean="0"/>
              <a:t>(a•b) •c= a•(b•c)</a:t>
            </a:r>
            <a:endParaRPr lang="en-US" altLang="zh-TW" smtClean="0"/>
          </a:p>
          <a:p>
            <a:pPr eaLnBrk="1" hangingPunct="1">
              <a:buFont typeface="Arial" charset="0"/>
              <a:buNone/>
            </a:pPr>
            <a:endParaRPr lang="zh-TW" altLang="en-US" smtClean="0"/>
          </a:p>
        </p:txBody>
      </p:sp>
      <p:sp>
        <p:nvSpPr>
          <p:cNvPr id="20484" name="文字方塊 3"/>
          <p:cNvSpPr txBox="1">
            <a:spLocks noChangeArrowheads="1"/>
          </p:cNvSpPr>
          <p:nvPr/>
        </p:nvSpPr>
        <p:spPr bwMode="auto">
          <a:xfrm>
            <a:off x="4572000" y="3429000"/>
            <a:ext cx="22558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endParaRPr lang="zh-TW" altLang="en-US" sz="1800">
              <a:latin typeface="Arial" charset="0"/>
            </a:endParaRPr>
          </a:p>
        </p:txBody>
      </p:sp>
      <p:sp>
        <p:nvSpPr>
          <p:cNvPr id="6" name="內容版面配置區 2"/>
          <p:cNvSpPr txBox="1">
            <a:spLocks/>
          </p:cNvSpPr>
          <p:nvPr/>
        </p:nvSpPr>
        <p:spPr bwMode="auto">
          <a:xfrm>
            <a:off x="4714875" y="2714625"/>
            <a:ext cx="4143375" cy="3929063"/>
          </a:xfrm>
          <a:prstGeom prst="rect">
            <a:avLst/>
          </a:prstGeom>
          <a:noFill/>
          <a:ln w="9525">
            <a:noFill/>
            <a:miter lim="800000"/>
            <a:headEnd/>
            <a:tailEnd/>
          </a:ln>
        </p:spPr>
        <p:txBody>
          <a:bodyPr/>
          <a:lstStyle/>
          <a:p>
            <a:pPr marL="342900" indent="-342900">
              <a:spcBef>
                <a:spcPct val="20000"/>
              </a:spcBef>
              <a:buFont typeface="Arial" charset="0"/>
              <a:buChar char="•"/>
              <a:defRPr/>
            </a:pPr>
            <a:r>
              <a:rPr kumimoji="0" lang="en-US" altLang="zh-TW" sz="2800" dirty="0">
                <a:latin typeface="+mn-lt"/>
                <a:ea typeface="+mn-ea"/>
              </a:rPr>
              <a:t>Distributive Laws</a:t>
            </a:r>
          </a:p>
          <a:p>
            <a:pPr marL="742950" lvl="1" indent="-285750">
              <a:spcBef>
                <a:spcPct val="20000"/>
              </a:spcBef>
              <a:buFont typeface="Arial" charset="0"/>
              <a:buChar char="–"/>
              <a:defRPr/>
            </a:pPr>
            <a:r>
              <a:rPr kumimoji="0" lang="en-US" altLang="zh-TW" sz="2000" dirty="0">
                <a:latin typeface="+mn-lt"/>
                <a:ea typeface="+mn-ea"/>
              </a:rPr>
              <a:t>a•(b+ c) = </a:t>
            </a:r>
            <a:r>
              <a:rPr kumimoji="0" lang="en-US" altLang="zh-TW" sz="2000" dirty="0" err="1">
                <a:latin typeface="+mn-lt"/>
                <a:ea typeface="+mn-ea"/>
              </a:rPr>
              <a:t>a•b</a:t>
            </a:r>
            <a:r>
              <a:rPr kumimoji="0" lang="en-US" altLang="zh-TW" sz="2000" dirty="0">
                <a:latin typeface="+mn-lt"/>
                <a:ea typeface="+mn-ea"/>
              </a:rPr>
              <a:t>+ </a:t>
            </a:r>
            <a:r>
              <a:rPr kumimoji="0" lang="en-US" altLang="zh-TW" sz="2000" dirty="0" err="1">
                <a:latin typeface="+mn-lt"/>
                <a:ea typeface="+mn-ea"/>
              </a:rPr>
              <a:t>a•c</a:t>
            </a:r>
            <a:endParaRPr kumimoji="0" lang="en-US" altLang="zh-TW" sz="2000" dirty="0">
              <a:latin typeface="+mn-lt"/>
              <a:ea typeface="+mn-ea"/>
            </a:endParaRPr>
          </a:p>
          <a:p>
            <a:pPr marL="742950" lvl="1" indent="-285750">
              <a:spcBef>
                <a:spcPct val="20000"/>
              </a:spcBef>
              <a:buFont typeface="Arial" charset="0"/>
              <a:buChar char="–"/>
              <a:defRPr/>
            </a:pPr>
            <a:r>
              <a:rPr kumimoji="0" lang="en-US" altLang="zh-TW" sz="2000" dirty="0">
                <a:latin typeface="+mn-lt"/>
                <a:ea typeface="+mn-ea"/>
              </a:rPr>
              <a:t>(a+ b) •c= </a:t>
            </a:r>
            <a:r>
              <a:rPr kumimoji="0" lang="en-US" altLang="zh-TW" sz="2000" dirty="0" err="1">
                <a:latin typeface="+mn-lt"/>
                <a:ea typeface="+mn-ea"/>
              </a:rPr>
              <a:t>a•c</a:t>
            </a:r>
            <a:r>
              <a:rPr kumimoji="0" lang="en-US" altLang="zh-TW" sz="2000" dirty="0">
                <a:latin typeface="+mn-lt"/>
                <a:ea typeface="+mn-ea"/>
              </a:rPr>
              <a:t>+ </a:t>
            </a:r>
            <a:r>
              <a:rPr kumimoji="0" lang="en-US" altLang="zh-TW" sz="2000" dirty="0" err="1">
                <a:latin typeface="+mn-lt"/>
                <a:ea typeface="+mn-ea"/>
              </a:rPr>
              <a:t>b•c</a:t>
            </a:r>
            <a:endParaRPr kumimoji="0" lang="en-US" altLang="zh-TW" dirty="0">
              <a:latin typeface="+mn-lt"/>
              <a:ea typeface="+mn-ea"/>
            </a:endParaRPr>
          </a:p>
          <a:p>
            <a:pPr marL="342900" indent="-342900">
              <a:spcBef>
                <a:spcPct val="20000"/>
              </a:spcBef>
              <a:buFont typeface="Arial" charset="0"/>
              <a:buChar char="•"/>
              <a:defRPr/>
            </a:pPr>
            <a:r>
              <a:rPr kumimoji="0" lang="en-US" altLang="zh-TW" sz="2800" dirty="0">
                <a:latin typeface="+mn-lt"/>
                <a:ea typeface="+mn-ea"/>
              </a:rPr>
              <a:t>Inverse</a:t>
            </a:r>
          </a:p>
          <a:p>
            <a:pPr marL="742950" lvl="1" indent="-285750">
              <a:spcBef>
                <a:spcPct val="20000"/>
              </a:spcBef>
              <a:buFont typeface="Arial" charset="0"/>
              <a:buChar char="–"/>
              <a:defRPr/>
            </a:pPr>
            <a:r>
              <a:rPr kumimoji="0" lang="en-US" altLang="zh-TW" sz="2000" dirty="0">
                <a:latin typeface="+mn-lt"/>
                <a:ea typeface="+mn-ea"/>
              </a:rPr>
              <a:t>a+ b= 0 -&gt; b= -a</a:t>
            </a:r>
          </a:p>
          <a:p>
            <a:pPr marL="342900" indent="-342900">
              <a:spcBef>
                <a:spcPct val="20000"/>
              </a:spcBef>
              <a:buFont typeface="Arial" charset="0"/>
              <a:buChar char="•"/>
              <a:defRPr/>
            </a:pPr>
            <a:endParaRPr kumimoji="0" lang="zh-TW" altLang="en-US" sz="3200" dirty="0">
              <a:latin typeface="+mn-lt"/>
              <a:ea typeface="+mn-ea"/>
            </a:endParaRPr>
          </a:p>
        </p:txBody>
      </p:sp>
    </p:spTree>
  </p:cSld>
  <p:clrMapOvr>
    <a:masterClrMapping/>
  </p:clrMapOvr>
  <p:transition spd="med">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標題 1"/>
          <p:cNvSpPr>
            <a:spLocks noGrp="1"/>
          </p:cNvSpPr>
          <p:nvPr>
            <p:ph type="title"/>
          </p:nvPr>
        </p:nvSpPr>
        <p:spPr/>
        <p:txBody>
          <a:bodyPr/>
          <a:lstStyle/>
          <a:p>
            <a:pPr eaLnBrk="1" hangingPunct="1">
              <a:defRPr/>
            </a:pPr>
            <a:r>
              <a:rPr lang="en-US" altLang="zh-TW" smtClean="0"/>
              <a:t>The Vector Dot Product</a:t>
            </a:r>
            <a:endParaRPr lang="zh-TW" altLang="en-US" smtClean="0"/>
          </a:p>
        </p:txBody>
      </p:sp>
      <p:sp>
        <p:nvSpPr>
          <p:cNvPr id="21507" name="內容版面配置區 2"/>
          <p:cNvSpPr>
            <a:spLocks noGrp="1"/>
          </p:cNvSpPr>
          <p:nvPr>
            <p:ph idx="1"/>
          </p:nvPr>
        </p:nvSpPr>
        <p:spPr/>
        <p:txBody>
          <a:bodyPr/>
          <a:lstStyle/>
          <a:p>
            <a:pPr eaLnBrk="1" hangingPunct="1"/>
            <a:endParaRPr lang="zh-TW" altLang="en-US" smtClean="0"/>
          </a:p>
        </p:txBody>
      </p:sp>
      <p:pic>
        <p:nvPicPr>
          <p:cNvPr id="215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1557338"/>
            <a:ext cx="6286500"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 Box 6"/>
          <p:cNvSpPr txBox="1">
            <a:spLocks noChangeArrowheads="1"/>
          </p:cNvSpPr>
          <p:nvPr/>
        </p:nvSpPr>
        <p:spPr bwMode="auto">
          <a:xfrm>
            <a:off x="6731000" y="5445125"/>
            <a:ext cx="1944688"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algn="ctr" eaLnBrk="1" hangingPunct="1">
              <a:spcBef>
                <a:spcPct val="50000"/>
              </a:spcBef>
              <a:buClrTx/>
              <a:buSzTx/>
              <a:buFontTx/>
              <a:buNone/>
            </a:pPr>
            <a:r>
              <a:rPr lang="en-US" altLang="zh-TW" sz="1800" b="1">
                <a:latin typeface="Arial" charset="0"/>
              </a:rPr>
              <a:t>Euclidean norm</a:t>
            </a:r>
          </a:p>
          <a:p>
            <a:pPr algn="ctr" eaLnBrk="1" hangingPunct="1">
              <a:spcBef>
                <a:spcPct val="50000"/>
              </a:spcBef>
              <a:buClrTx/>
              <a:buSzTx/>
              <a:buFontTx/>
              <a:buNone/>
            </a:pPr>
            <a:r>
              <a:rPr lang="en-US" altLang="zh-TW" sz="1800" b="1">
                <a:latin typeface="Arial" charset="0"/>
              </a:rPr>
              <a:t>Or L2 norm</a:t>
            </a:r>
            <a:endParaRPr lang="en-US" altLang="zh-TW" sz="1800">
              <a:latin typeface="Arial" charset="0"/>
            </a:endParaRPr>
          </a:p>
        </p:txBody>
      </p:sp>
    </p:spTree>
  </p:cSld>
  <p:clrMapOvr>
    <a:masterClrMapping/>
  </p:clrMapOvr>
  <p:transition spd="med">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標題 1"/>
          <p:cNvSpPr>
            <a:spLocks noGrp="1"/>
          </p:cNvSpPr>
          <p:nvPr>
            <p:ph type="title"/>
          </p:nvPr>
        </p:nvSpPr>
        <p:spPr/>
        <p:txBody>
          <a:bodyPr/>
          <a:lstStyle/>
          <a:p>
            <a:pPr eaLnBrk="1" hangingPunct="1">
              <a:defRPr/>
            </a:pPr>
            <a:r>
              <a:rPr lang="en-US" altLang="zh-TW" smtClean="0"/>
              <a:t>Projection</a:t>
            </a:r>
            <a:endParaRPr lang="zh-TW" altLang="en-US" smtClean="0"/>
          </a:p>
        </p:txBody>
      </p:sp>
      <p:sp>
        <p:nvSpPr>
          <p:cNvPr id="22531" name="內容版面配置區 2"/>
          <p:cNvSpPr>
            <a:spLocks noGrp="1"/>
          </p:cNvSpPr>
          <p:nvPr>
            <p:ph idx="1"/>
          </p:nvPr>
        </p:nvSpPr>
        <p:spPr/>
        <p:txBody>
          <a:bodyPr/>
          <a:lstStyle/>
          <a:p>
            <a:pPr eaLnBrk="1" hangingPunct="1"/>
            <a:endParaRPr lang="zh-TW" altLang="en-US" smtClean="0"/>
          </a:p>
        </p:txBody>
      </p:sp>
      <p:pic>
        <p:nvPicPr>
          <p:cNvPr id="2253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25" y="1849438"/>
            <a:ext cx="8058150" cy="405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DEAECEE5-BC50-4B0F-809F-508441EDAD5A}" type="slidenum">
              <a:rPr lang="es-ES" altLang="zh-TW" sz="1800">
                <a:latin typeface="Arial" charset="0"/>
              </a:rPr>
              <a:pPr lvl="1" eaLnBrk="1" hangingPunct="1">
                <a:spcBef>
                  <a:spcPct val="0"/>
                </a:spcBef>
                <a:buClrTx/>
                <a:buSzTx/>
                <a:buFontTx/>
                <a:buNone/>
              </a:pPr>
              <a:t>16</a:t>
            </a:fld>
            <a:endParaRPr lang="es-ES" altLang="zh-TW" sz="1800">
              <a:latin typeface="Arial" charset="0"/>
            </a:endParaRPr>
          </a:p>
        </p:txBody>
      </p:sp>
      <p:sp>
        <p:nvSpPr>
          <p:cNvPr id="24579"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4580" name="Rectangle 2"/>
          <p:cNvSpPr>
            <a:spLocks noGrp="1" noChangeArrowheads="1"/>
          </p:cNvSpPr>
          <p:nvPr>
            <p:ph type="title"/>
          </p:nvPr>
        </p:nvSpPr>
        <p:spPr/>
        <p:txBody>
          <a:bodyPr/>
          <a:lstStyle/>
          <a:p>
            <a:pPr>
              <a:defRPr/>
            </a:pPr>
            <a:r>
              <a:rPr lang="en-US" altLang="zh-TW" smtClean="0"/>
              <a:t>Points</a:t>
            </a:r>
          </a:p>
        </p:txBody>
      </p:sp>
      <p:sp>
        <p:nvSpPr>
          <p:cNvPr id="23557" name="Rectangle 3"/>
          <p:cNvSpPr>
            <a:spLocks noGrp="1" noChangeArrowheads="1"/>
          </p:cNvSpPr>
          <p:nvPr>
            <p:ph type="body" idx="1"/>
          </p:nvPr>
        </p:nvSpPr>
        <p:spPr/>
        <p:txBody>
          <a:bodyPr/>
          <a:lstStyle/>
          <a:p>
            <a:r>
              <a:rPr lang="en-US" altLang="zh-TW" smtClean="0"/>
              <a:t>Location in space</a:t>
            </a:r>
          </a:p>
          <a:p>
            <a:r>
              <a:rPr lang="en-US" altLang="zh-TW" smtClean="0"/>
              <a:t>Operations allowed between points and vectors</a:t>
            </a:r>
          </a:p>
          <a:p>
            <a:pPr lvl="1"/>
            <a:r>
              <a:rPr lang="en-US" altLang="zh-TW" smtClean="0">
                <a:ea typeface="MS PGothic" pitchFamily="34" charset="-128"/>
              </a:rPr>
              <a:t>Point-point subtraction yields a vector</a:t>
            </a:r>
          </a:p>
          <a:p>
            <a:pPr lvl="1"/>
            <a:r>
              <a:rPr lang="en-US" altLang="zh-TW" smtClean="0">
                <a:ea typeface="MS PGothic" pitchFamily="34" charset="-128"/>
              </a:rPr>
              <a:t>Equivalent to point-vector addition </a:t>
            </a:r>
          </a:p>
        </p:txBody>
      </p:sp>
      <p:pic>
        <p:nvPicPr>
          <p:cNvPr id="23558" name="Picture 7" descr="AN04F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8813" y="4429125"/>
            <a:ext cx="250031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Text Box 8"/>
          <p:cNvSpPr txBox="1">
            <a:spLocks noChangeArrowheads="1"/>
          </p:cNvSpPr>
          <p:nvPr/>
        </p:nvSpPr>
        <p:spPr bwMode="auto">
          <a:xfrm>
            <a:off x="4643438" y="5572125"/>
            <a:ext cx="11969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2800">
                <a:latin typeface="Arial" charset="0"/>
              </a:rPr>
              <a:t>P=</a:t>
            </a:r>
            <a:r>
              <a:rPr lang="en-US" altLang="zh-TW" sz="2800" i="1">
                <a:latin typeface="Arial" charset="0"/>
              </a:rPr>
              <a:t>v</a:t>
            </a:r>
            <a:r>
              <a:rPr lang="en-US" altLang="zh-TW" sz="2800">
                <a:latin typeface="Arial" charset="0"/>
              </a:rPr>
              <a:t>+Q</a:t>
            </a:r>
          </a:p>
        </p:txBody>
      </p:sp>
      <p:sp>
        <p:nvSpPr>
          <p:cNvPr id="23560" name="Text Box 9"/>
          <p:cNvSpPr txBox="1">
            <a:spLocks noChangeArrowheads="1"/>
          </p:cNvSpPr>
          <p:nvPr/>
        </p:nvSpPr>
        <p:spPr bwMode="auto">
          <a:xfrm>
            <a:off x="4643438" y="4643438"/>
            <a:ext cx="11160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2800" i="1">
                <a:latin typeface="Arial" charset="0"/>
              </a:rPr>
              <a:t>v</a:t>
            </a:r>
            <a:r>
              <a:rPr lang="en-US" altLang="zh-TW" sz="2800">
                <a:latin typeface="Arial" charset="0"/>
              </a:rPr>
              <a:t>=P-Q</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BA469131-C12B-4EE1-AD52-9C2BE6F3C061}" type="slidenum">
              <a:rPr lang="es-ES" altLang="zh-TW" sz="1800">
                <a:latin typeface="Arial" charset="0"/>
              </a:rPr>
              <a:pPr lvl="1" eaLnBrk="1" hangingPunct="1">
                <a:spcBef>
                  <a:spcPct val="0"/>
                </a:spcBef>
                <a:buClrTx/>
                <a:buSzTx/>
                <a:buFontTx/>
                <a:buNone/>
              </a:pPr>
              <a:t>17</a:t>
            </a:fld>
            <a:endParaRPr lang="es-ES" altLang="zh-TW" sz="1800">
              <a:latin typeface="Arial" charset="0"/>
            </a:endParaRPr>
          </a:p>
        </p:txBody>
      </p:sp>
      <p:sp>
        <p:nvSpPr>
          <p:cNvPr id="25603"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5604" name="Rectangle 2"/>
          <p:cNvSpPr>
            <a:spLocks noGrp="1" noChangeArrowheads="1"/>
          </p:cNvSpPr>
          <p:nvPr>
            <p:ph type="title"/>
          </p:nvPr>
        </p:nvSpPr>
        <p:spPr/>
        <p:txBody>
          <a:bodyPr/>
          <a:lstStyle/>
          <a:p>
            <a:pPr>
              <a:defRPr/>
            </a:pPr>
            <a:r>
              <a:rPr lang="en-US" altLang="zh-TW" smtClean="0"/>
              <a:t>Affine Spaces</a:t>
            </a:r>
          </a:p>
        </p:txBody>
      </p:sp>
      <p:sp>
        <p:nvSpPr>
          <p:cNvPr id="24581" name="Rectangle 3"/>
          <p:cNvSpPr>
            <a:spLocks noGrp="1" noChangeArrowheads="1"/>
          </p:cNvSpPr>
          <p:nvPr>
            <p:ph type="body" idx="1"/>
          </p:nvPr>
        </p:nvSpPr>
        <p:spPr/>
        <p:txBody>
          <a:bodyPr/>
          <a:lstStyle/>
          <a:p>
            <a:r>
              <a:rPr lang="en-US" altLang="zh-TW" smtClean="0"/>
              <a:t>Point + a vector space</a:t>
            </a:r>
          </a:p>
          <a:p>
            <a:r>
              <a:rPr lang="en-US" altLang="zh-TW" smtClean="0"/>
              <a:t>Operations</a:t>
            </a:r>
          </a:p>
          <a:p>
            <a:pPr lvl="1"/>
            <a:r>
              <a:rPr lang="en-US" altLang="zh-TW" smtClean="0">
                <a:ea typeface="MS PGothic" pitchFamily="34" charset="-128"/>
              </a:rPr>
              <a:t>Vector-vector addition</a:t>
            </a:r>
          </a:p>
          <a:p>
            <a:pPr lvl="1"/>
            <a:r>
              <a:rPr lang="en-US" altLang="zh-TW" smtClean="0">
                <a:ea typeface="MS PGothic" pitchFamily="34" charset="-128"/>
              </a:rPr>
              <a:t>Scalar-vector multiplication</a:t>
            </a:r>
          </a:p>
          <a:p>
            <a:pPr lvl="1"/>
            <a:r>
              <a:rPr lang="en-US" altLang="zh-TW" smtClean="0">
                <a:ea typeface="MS PGothic" pitchFamily="34" charset="-128"/>
              </a:rPr>
              <a:t>Point-vector addition</a:t>
            </a:r>
          </a:p>
          <a:p>
            <a:pPr lvl="1"/>
            <a:r>
              <a:rPr lang="en-US" altLang="zh-TW" smtClean="0">
                <a:ea typeface="MS PGothic" pitchFamily="34" charset="-128"/>
              </a:rPr>
              <a:t>Scalar-scalar operations</a:t>
            </a:r>
          </a:p>
          <a:p>
            <a:r>
              <a:rPr lang="en-US" altLang="zh-TW" sz="2700" smtClean="0"/>
              <a:t>For any point define</a:t>
            </a:r>
          </a:p>
          <a:p>
            <a:pPr lvl="1"/>
            <a:r>
              <a:rPr lang="en-US" altLang="zh-TW" smtClean="0">
                <a:latin typeface="Times New Roman" pitchFamily="18" charset="0"/>
                <a:ea typeface="MS PGothic" pitchFamily="34" charset="-128"/>
              </a:rPr>
              <a:t>1 </a:t>
            </a:r>
            <a:r>
              <a:rPr lang="en-US" altLang="zh-TW" smtClean="0">
                <a:latin typeface="Times New Roman" pitchFamily="18" charset="0"/>
                <a:ea typeface="MS PGothic" pitchFamily="34" charset="-128"/>
                <a:cs typeface="Times New Roman" pitchFamily="18" charset="0"/>
              </a:rPr>
              <a:t>• </a:t>
            </a:r>
            <a:r>
              <a:rPr lang="en-US" altLang="zh-TW" smtClean="0">
                <a:latin typeface="Times New Roman" pitchFamily="18" charset="0"/>
                <a:ea typeface="MS PGothic" pitchFamily="34" charset="-128"/>
              </a:rPr>
              <a:t>P = P</a:t>
            </a:r>
          </a:p>
          <a:p>
            <a:pPr lvl="1"/>
            <a:r>
              <a:rPr lang="en-US" altLang="zh-TW" smtClean="0">
                <a:latin typeface="Times New Roman" pitchFamily="18" charset="0"/>
                <a:ea typeface="MS PGothic" pitchFamily="34" charset="-128"/>
              </a:rPr>
              <a:t>0 • P = </a:t>
            </a:r>
            <a:r>
              <a:rPr lang="en-US" altLang="zh-TW" b="1" smtClean="0">
                <a:latin typeface="Times New Roman" pitchFamily="18" charset="0"/>
                <a:ea typeface="MS PGothic" pitchFamily="34" charset="-128"/>
              </a:rPr>
              <a:t>0</a:t>
            </a:r>
            <a:r>
              <a:rPr lang="en-US" altLang="zh-TW" smtClean="0">
                <a:ea typeface="MS PGothic" pitchFamily="34" charset="-128"/>
              </a:rPr>
              <a:t> (zero vector)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39BB3583-64B9-47D9-A639-048ED762C664}" type="slidenum">
              <a:rPr lang="es-ES" altLang="zh-TW" sz="1800">
                <a:latin typeface="Arial" charset="0"/>
              </a:rPr>
              <a:pPr lvl="1" eaLnBrk="1" hangingPunct="1">
                <a:spcBef>
                  <a:spcPct val="0"/>
                </a:spcBef>
                <a:buClrTx/>
                <a:buSzTx/>
                <a:buFontTx/>
                <a:buNone/>
              </a:pPr>
              <a:t>18</a:t>
            </a:fld>
            <a:endParaRPr lang="es-ES" altLang="zh-TW" sz="1800">
              <a:latin typeface="Arial" charset="0"/>
            </a:endParaRPr>
          </a:p>
        </p:txBody>
      </p:sp>
      <p:sp>
        <p:nvSpPr>
          <p:cNvPr id="26627" name="Footer Placeholder 4"/>
          <p:cNvSpPr>
            <a:spLocks noGrp="1"/>
          </p:cNvSpPr>
          <p:nvPr>
            <p:ph type="ftr" sz="quarter" idx="11"/>
          </p:nvPr>
        </p:nvSpPr>
        <p:spPr/>
        <p:txBody>
          <a:bodyPr/>
          <a:lstStyle/>
          <a:p>
            <a:pPr>
              <a:defRPr/>
            </a:pPr>
            <a:r>
              <a:rPr lang="en-US" altLang="zh-TW"/>
              <a:t>Angel: Interactive Computer Graphics 5E © Addison-Wesley 2009</a:t>
            </a:r>
          </a:p>
        </p:txBody>
      </p:sp>
      <p:pic>
        <p:nvPicPr>
          <p:cNvPr id="25604" name="Picture 7" descr="AN04F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352800"/>
            <a:ext cx="24828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Rectangle 2"/>
          <p:cNvSpPr>
            <a:spLocks noGrp="1" noChangeArrowheads="1"/>
          </p:cNvSpPr>
          <p:nvPr>
            <p:ph type="title"/>
          </p:nvPr>
        </p:nvSpPr>
        <p:spPr/>
        <p:txBody>
          <a:bodyPr/>
          <a:lstStyle/>
          <a:p>
            <a:pPr>
              <a:defRPr/>
            </a:pPr>
            <a:r>
              <a:rPr lang="en-US" altLang="zh-TW" smtClean="0"/>
              <a:t>Lines</a:t>
            </a:r>
          </a:p>
        </p:txBody>
      </p:sp>
      <p:sp>
        <p:nvSpPr>
          <p:cNvPr id="25606" name="Rectangle 3"/>
          <p:cNvSpPr>
            <a:spLocks noGrp="1" noChangeArrowheads="1"/>
          </p:cNvSpPr>
          <p:nvPr>
            <p:ph type="body" idx="1"/>
          </p:nvPr>
        </p:nvSpPr>
        <p:spPr/>
        <p:txBody>
          <a:bodyPr/>
          <a:lstStyle/>
          <a:p>
            <a:r>
              <a:rPr lang="en-US" altLang="zh-TW" smtClean="0"/>
              <a:t>Consider all points of the form</a:t>
            </a:r>
          </a:p>
          <a:p>
            <a:pPr lvl="1"/>
            <a:r>
              <a:rPr lang="en-US" altLang="zh-TW" smtClean="0">
                <a:latin typeface="Times New Roman" pitchFamily="18" charset="0"/>
                <a:ea typeface="MS PGothic" pitchFamily="34" charset="-128"/>
              </a:rPr>
              <a:t>P(</a:t>
            </a:r>
            <a:r>
              <a:rPr lang="en-US" altLang="zh-TW" smtClean="0">
                <a:latin typeface="Symbol" pitchFamily="18" charset="2"/>
                <a:ea typeface="MS PGothic" pitchFamily="34" charset="-128"/>
              </a:rPr>
              <a:t>a</a:t>
            </a:r>
            <a:r>
              <a:rPr lang="en-US" altLang="zh-TW" smtClean="0">
                <a:latin typeface="Times New Roman" pitchFamily="18" charset="0"/>
                <a:ea typeface="MS PGothic" pitchFamily="34" charset="-128"/>
              </a:rPr>
              <a:t>)=P</a:t>
            </a:r>
            <a:r>
              <a:rPr lang="en-US" altLang="zh-TW" baseline="-25000" smtClean="0">
                <a:latin typeface="Times New Roman" pitchFamily="18" charset="0"/>
                <a:ea typeface="MS PGothic" pitchFamily="34" charset="-128"/>
              </a:rPr>
              <a:t>0</a:t>
            </a:r>
            <a:r>
              <a:rPr lang="en-US" altLang="zh-TW" smtClean="0">
                <a:latin typeface="Times New Roman" pitchFamily="18" charset="0"/>
                <a:ea typeface="MS PGothic" pitchFamily="34" charset="-128"/>
              </a:rPr>
              <a:t> + </a:t>
            </a:r>
            <a:r>
              <a:rPr lang="en-US" altLang="zh-TW" smtClean="0">
                <a:solidFill>
                  <a:srgbClr val="FF0000"/>
                </a:solidFill>
                <a:latin typeface="Symbol" pitchFamily="18" charset="2"/>
                <a:ea typeface="MS PGothic" pitchFamily="34" charset="-128"/>
              </a:rPr>
              <a:t>a</a:t>
            </a:r>
            <a:r>
              <a:rPr lang="en-US" altLang="zh-TW" smtClean="0">
                <a:solidFill>
                  <a:srgbClr val="FF0000"/>
                </a:solidFill>
                <a:latin typeface="Times New Roman" pitchFamily="18" charset="0"/>
                <a:ea typeface="MS PGothic" pitchFamily="34" charset="-128"/>
              </a:rPr>
              <a:t> </a:t>
            </a:r>
            <a:r>
              <a:rPr lang="en-US" altLang="zh-TW" b="1" smtClean="0">
                <a:latin typeface="Times New Roman" pitchFamily="18" charset="0"/>
                <a:ea typeface="MS PGothic" pitchFamily="34" charset="-128"/>
              </a:rPr>
              <a:t>d</a:t>
            </a:r>
          </a:p>
          <a:p>
            <a:pPr lvl="1"/>
            <a:r>
              <a:rPr lang="en-US" altLang="zh-TW" smtClean="0">
                <a:ea typeface="MS PGothic" pitchFamily="34" charset="-128"/>
              </a:rPr>
              <a:t>Set of all points that pass through P</a:t>
            </a:r>
            <a:r>
              <a:rPr lang="en-US" altLang="zh-TW" baseline="-25000" smtClean="0">
                <a:latin typeface="Times New Roman" pitchFamily="18" charset="0"/>
                <a:ea typeface="MS PGothic" pitchFamily="34" charset="-128"/>
              </a:rPr>
              <a:t>0</a:t>
            </a:r>
            <a:r>
              <a:rPr lang="en-US" altLang="zh-TW" smtClean="0">
                <a:ea typeface="MS PGothic" pitchFamily="34" charset="-128"/>
              </a:rPr>
              <a:t> in the direction of the vector </a:t>
            </a:r>
            <a:r>
              <a:rPr lang="en-US" altLang="zh-TW" b="1" smtClean="0">
                <a:latin typeface="Times New Roman" pitchFamily="18" charset="0"/>
                <a:ea typeface="MS PGothic" pitchFamily="34" charset="-128"/>
              </a:rPr>
              <a:t>d</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BF9C6BD9-6098-430C-83FF-F399604FF235}" type="slidenum">
              <a:rPr lang="es-ES" altLang="zh-TW" sz="1800">
                <a:latin typeface="Arial" charset="0"/>
              </a:rPr>
              <a:pPr lvl="1" eaLnBrk="1" hangingPunct="1">
                <a:spcBef>
                  <a:spcPct val="0"/>
                </a:spcBef>
                <a:buClrTx/>
                <a:buSzTx/>
                <a:buFontTx/>
                <a:buNone/>
              </a:pPr>
              <a:t>19</a:t>
            </a:fld>
            <a:endParaRPr lang="es-ES" altLang="zh-TW" sz="1800">
              <a:latin typeface="Arial" charset="0"/>
            </a:endParaRPr>
          </a:p>
        </p:txBody>
      </p:sp>
      <p:sp>
        <p:nvSpPr>
          <p:cNvPr id="27651"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7652" name="Rectangle 2"/>
          <p:cNvSpPr>
            <a:spLocks noGrp="1" noChangeArrowheads="1"/>
          </p:cNvSpPr>
          <p:nvPr>
            <p:ph type="title"/>
          </p:nvPr>
        </p:nvSpPr>
        <p:spPr/>
        <p:txBody>
          <a:bodyPr/>
          <a:lstStyle/>
          <a:p>
            <a:pPr>
              <a:defRPr/>
            </a:pPr>
            <a:r>
              <a:rPr lang="en-US" altLang="zh-TW" smtClean="0"/>
              <a:t>Parametric Form</a:t>
            </a:r>
          </a:p>
        </p:txBody>
      </p:sp>
      <p:sp>
        <p:nvSpPr>
          <p:cNvPr id="26629" name="Rectangle 3"/>
          <p:cNvSpPr>
            <a:spLocks noGrp="1" noChangeArrowheads="1"/>
          </p:cNvSpPr>
          <p:nvPr>
            <p:ph type="body" idx="1"/>
          </p:nvPr>
        </p:nvSpPr>
        <p:spPr/>
        <p:txBody>
          <a:bodyPr/>
          <a:lstStyle/>
          <a:p>
            <a:pPr>
              <a:lnSpc>
                <a:spcPct val="90000"/>
              </a:lnSpc>
            </a:pPr>
            <a:r>
              <a:rPr lang="en-US" altLang="zh-TW" smtClean="0"/>
              <a:t>This form is known as the parametric form of the line</a:t>
            </a:r>
          </a:p>
          <a:p>
            <a:pPr lvl="1">
              <a:lnSpc>
                <a:spcPct val="90000"/>
              </a:lnSpc>
            </a:pPr>
            <a:r>
              <a:rPr lang="en-US" altLang="zh-TW" smtClean="0">
                <a:ea typeface="MS PGothic" pitchFamily="34" charset="-128"/>
              </a:rPr>
              <a:t>More robust and general than other forms</a:t>
            </a:r>
          </a:p>
          <a:p>
            <a:pPr lvl="1">
              <a:lnSpc>
                <a:spcPct val="90000"/>
              </a:lnSpc>
            </a:pPr>
            <a:r>
              <a:rPr lang="en-US" altLang="zh-TW" smtClean="0">
                <a:ea typeface="MS PGothic" pitchFamily="34" charset="-128"/>
              </a:rPr>
              <a:t>Extends to curves and surfaces</a:t>
            </a:r>
          </a:p>
          <a:p>
            <a:pPr>
              <a:lnSpc>
                <a:spcPct val="90000"/>
              </a:lnSpc>
            </a:pPr>
            <a:r>
              <a:rPr lang="en-US" altLang="zh-TW" smtClean="0"/>
              <a:t>Two-dimensional forms</a:t>
            </a:r>
          </a:p>
          <a:p>
            <a:pPr lvl="1">
              <a:lnSpc>
                <a:spcPct val="90000"/>
              </a:lnSpc>
            </a:pPr>
            <a:r>
              <a:rPr lang="en-US" altLang="zh-TW" smtClean="0">
                <a:ea typeface="MS PGothic" pitchFamily="34" charset="-128"/>
              </a:rPr>
              <a:t>Explicit: </a:t>
            </a:r>
            <a:r>
              <a:rPr lang="en-US" altLang="zh-TW" smtClean="0">
                <a:latin typeface="Times New Roman" pitchFamily="18" charset="0"/>
                <a:ea typeface="MS PGothic" pitchFamily="34" charset="-128"/>
              </a:rPr>
              <a:t>y = mx +h</a:t>
            </a:r>
          </a:p>
          <a:p>
            <a:pPr lvl="1">
              <a:lnSpc>
                <a:spcPct val="90000"/>
              </a:lnSpc>
            </a:pPr>
            <a:r>
              <a:rPr lang="en-US" altLang="zh-TW" smtClean="0">
                <a:ea typeface="MS PGothic" pitchFamily="34" charset="-128"/>
              </a:rPr>
              <a:t>Implicit: </a:t>
            </a:r>
            <a:r>
              <a:rPr lang="en-US" altLang="zh-TW" smtClean="0">
                <a:latin typeface="Times New Roman" pitchFamily="18" charset="0"/>
                <a:ea typeface="MS PGothic" pitchFamily="34" charset="-128"/>
              </a:rPr>
              <a:t>ax + by +c =0</a:t>
            </a:r>
          </a:p>
          <a:p>
            <a:pPr lvl="1">
              <a:lnSpc>
                <a:spcPct val="90000"/>
              </a:lnSpc>
            </a:pPr>
            <a:r>
              <a:rPr lang="en-US" altLang="zh-TW" smtClean="0">
                <a:ea typeface="MS PGothic" pitchFamily="34" charset="-128"/>
              </a:rPr>
              <a:t>Parametric: </a:t>
            </a:r>
          </a:p>
          <a:p>
            <a:pPr lvl="1">
              <a:lnSpc>
                <a:spcPct val="90000"/>
              </a:lnSpc>
              <a:buFontTx/>
              <a:buNone/>
            </a:pPr>
            <a:r>
              <a:rPr lang="en-US" altLang="zh-TW" smtClean="0">
                <a:latin typeface="Times New Roman" pitchFamily="18" charset="0"/>
                <a:ea typeface="MS PGothic" pitchFamily="34" charset="-128"/>
              </a:rPr>
              <a:t>        x(</a:t>
            </a:r>
            <a:r>
              <a:rPr lang="en-US" altLang="zh-TW" smtClean="0">
                <a:latin typeface="Symbol" pitchFamily="18" charset="2"/>
                <a:ea typeface="MS PGothic" pitchFamily="34" charset="-128"/>
              </a:rPr>
              <a:t>a</a:t>
            </a:r>
            <a:r>
              <a:rPr lang="en-US" altLang="zh-TW" smtClean="0">
                <a:latin typeface="Times New Roman" pitchFamily="18" charset="0"/>
                <a:ea typeface="MS PGothic" pitchFamily="34" charset="-128"/>
              </a:rPr>
              <a:t>) = </a:t>
            </a:r>
            <a:r>
              <a:rPr lang="en-US" altLang="zh-TW" smtClean="0">
                <a:latin typeface="Symbol" pitchFamily="18" charset="2"/>
                <a:ea typeface="MS PGothic" pitchFamily="34" charset="-128"/>
              </a:rPr>
              <a:t>a</a:t>
            </a:r>
            <a:r>
              <a:rPr lang="en-US" altLang="zh-TW" smtClean="0">
                <a:latin typeface="Times New Roman" pitchFamily="18" charset="0"/>
                <a:ea typeface="MS PGothic" pitchFamily="34" charset="-128"/>
              </a:rPr>
              <a:t>x</a:t>
            </a:r>
            <a:r>
              <a:rPr lang="en-US" altLang="zh-TW" baseline="-25000" smtClean="0">
                <a:latin typeface="Times New Roman" pitchFamily="18" charset="0"/>
                <a:ea typeface="MS PGothic" pitchFamily="34" charset="-128"/>
              </a:rPr>
              <a:t>0</a:t>
            </a:r>
            <a:r>
              <a:rPr lang="en-US" altLang="zh-TW" smtClean="0">
                <a:latin typeface="Times New Roman" pitchFamily="18" charset="0"/>
                <a:ea typeface="MS PGothic" pitchFamily="34" charset="-128"/>
              </a:rPr>
              <a:t> + (1-</a:t>
            </a:r>
            <a:r>
              <a:rPr lang="en-US" altLang="zh-TW" smtClean="0">
                <a:latin typeface="Symbol" pitchFamily="18" charset="2"/>
                <a:ea typeface="MS PGothic" pitchFamily="34" charset="-128"/>
              </a:rPr>
              <a:t>a</a:t>
            </a:r>
            <a:r>
              <a:rPr lang="en-US" altLang="zh-TW" smtClean="0">
                <a:latin typeface="Times New Roman" pitchFamily="18" charset="0"/>
                <a:ea typeface="MS PGothic" pitchFamily="34" charset="-128"/>
              </a:rPr>
              <a:t>)x</a:t>
            </a:r>
            <a:r>
              <a:rPr lang="en-US" altLang="zh-TW" baseline="-25000" smtClean="0">
                <a:latin typeface="Times New Roman" pitchFamily="18" charset="0"/>
                <a:ea typeface="MS PGothic" pitchFamily="34" charset="-128"/>
              </a:rPr>
              <a:t>1</a:t>
            </a:r>
          </a:p>
          <a:p>
            <a:pPr lvl="1">
              <a:lnSpc>
                <a:spcPct val="90000"/>
              </a:lnSpc>
              <a:buFontTx/>
              <a:buNone/>
            </a:pPr>
            <a:r>
              <a:rPr lang="en-US" altLang="zh-TW" smtClean="0">
                <a:latin typeface="Times New Roman" pitchFamily="18" charset="0"/>
                <a:ea typeface="MS PGothic" pitchFamily="34" charset="-128"/>
              </a:rPr>
              <a:t>        y(</a:t>
            </a:r>
            <a:r>
              <a:rPr lang="en-US" altLang="zh-TW" smtClean="0">
                <a:latin typeface="Symbol" pitchFamily="18" charset="2"/>
                <a:ea typeface="MS PGothic" pitchFamily="34" charset="-128"/>
              </a:rPr>
              <a:t>a</a:t>
            </a:r>
            <a:r>
              <a:rPr lang="en-US" altLang="zh-TW" smtClean="0">
                <a:latin typeface="Times New Roman" pitchFamily="18" charset="0"/>
                <a:ea typeface="MS PGothic" pitchFamily="34" charset="-128"/>
              </a:rPr>
              <a:t>) = </a:t>
            </a:r>
            <a:r>
              <a:rPr lang="en-US" altLang="zh-TW" smtClean="0">
                <a:latin typeface="Symbol" pitchFamily="18" charset="2"/>
                <a:ea typeface="MS PGothic" pitchFamily="34" charset="-128"/>
              </a:rPr>
              <a:t>a</a:t>
            </a:r>
            <a:r>
              <a:rPr lang="en-US" altLang="zh-TW" smtClean="0">
                <a:latin typeface="Times New Roman" pitchFamily="18" charset="0"/>
                <a:ea typeface="MS PGothic" pitchFamily="34" charset="-128"/>
              </a:rPr>
              <a:t>y</a:t>
            </a:r>
            <a:r>
              <a:rPr lang="en-US" altLang="zh-TW" baseline="-25000" smtClean="0">
                <a:latin typeface="Times New Roman" pitchFamily="18" charset="0"/>
                <a:ea typeface="MS PGothic" pitchFamily="34" charset="-128"/>
              </a:rPr>
              <a:t>0</a:t>
            </a:r>
            <a:r>
              <a:rPr lang="en-US" altLang="zh-TW" smtClean="0">
                <a:latin typeface="Times New Roman" pitchFamily="18" charset="0"/>
                <a:ea typeface="MS PGothic" pitchFamily="34" charset="-128"/>
              </a:rPr>
              <a:t> + (1-</a:t>
            </a:r>
            <a:r>
              <a:rPr lang="en-US" altLang="zh-TW" smtClean="0">
                <a:latin typeface="Symbol" pitchFamily="18" charset="2"/>
                <a:ea typeface="MS PGothic" pitchFamily="34" charset="-128"/>
              </a:rPr>
              <a:t>a</a:t>
            </a:r>
            <a:r>
              <a:rPr lang="en-US" altLang="zh-TW" smtClean="0">
                <a:latin typeface="Times New Roman" pitchFamily="18" charset="0"/>
                <a:ea typeface="MS PGothic" pitchFamily="34" charset="-128"/>
              </a:rPr>
              <a:t>)y</a:t>
            </a:r>
            <a:r>
              <a:rPr lang="en-US" altLang="zh-TW" baseline="-25000" smtClean="0">
                <a:latin typeface="Times New Roman" pitchFamily="18" charset="0"/>
                <a:ea typeface="MS PGothic" pitchFamily="34" charset="-128"/>
              </a:rPr>
              <a:t>1</a:t>
            </a:r>
          </a:p>
          <a:p>
            <a:pPr lvl="1">
              <a:lnSpc>
                <a:spcPct val="90000"/>
              </a:lnSpc>
            </a:pPr>
            <a:endParaRPr lang="en-US" altLang="zh-TW" smtClean="0">
              <a:latin typeface="Times New Roman" pitchFamily="18" charset="0"/>
              <a:ea typeface="MS PGothic" pitchFamily="34"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en-US" altLang="zh-TW" dirty="0" smtClean="0"/>
              <a:t>Outline</a:t>
            </a:r>
            <a:endParaRPr lang="zh-TW" altLang="en-US" dirty="0"/>
          </a:p>
        </p:txBody>
      </p:sp>
      <p:sp>
        <p:nvSpPr>
          <p:cNvPr id="9219" name="內容版面配置區 2"/>
          <p:cNvSpPr>
            <a:spLocks noGrp="1"/>
          </p:cNvSpPr>
          <p:nvPr>
            <p:ph idx="1"/>
          </p:nvPr>
        </p:nvSpPr>
        <p:spPr/>
        <p:txBody>
          <a:bodyPr/>
          <a:lstStyle/>
          <a:p>
            <a:r>
              <a:rPr lang="en-US" altLang="zh-TW" smtClean="0"/>
              <a:t>Geometry</a:t>
            </a:r>
          </a:p>
          <a:p>
            <a:endParaRPr lang="en-US" altLang="zh-TW" smtClean="0"/>
          </a:p>
          <a:p>
            <a:r>
              <a:rPr lang="en-US" altLang="zh-TW" smtClean="0"/>
              <a:t>Representation</a:t>
            </a:r>
          </a:p>
          <a:p>
            <a:endParaRPr lang="en-US" altLang="zh-TW" smtClean="0"/>
          </a:p>
          <a:p>
            <a:r>
              <a:rPr lang="en-US" altLang="zh-TW" smtClean="0"/>
              <a:t>Transformations</a:t>
            </a:r>
          </a:p>
          <a:p>
            <a:endParaRPr lang="en-US" altLang="zh-TW" smtClean="0"/>
          </a:p>
          <a:p>
            <a:r>
              <a:rPr lang="en-US" altLang="zh-TW" smtClean="0"/>
              <a:t>OpenGL Transformations</a:t>
            </a:r>
            <a:endParaRPr lang="zh-TW" alt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94FCD881-8225-4B56-A3C2-D1EB94AA3A36}" type="slidenum">
              <a:rPr lang="es-ES" altLang="zh-TW" sz="1800">
                <a:latin typeface="Arial" charset="0"/>
              </a:rPr>
              <a:pPr lvl="1" eaLnBrk="1" hangingPunct="1">
                <a:spcBef>
                  <a:spcPct val="0"/>
                </a:spcBef>
                <a:buClrTx/>
                <a:buSzTx/>
                <a:buFontTx/>
                <a:buNone/>
              </a:pPr>
              <a:t>20</a:t>
            </a:fld>
            <a:endParaRPr lang="es-ES" altLang="zh-TW" sz="1800">
              <a:latin typeface="Arial" charset="0"/>
            </a:endParaRPr>
          </a:p>
        </p:txBody>
      </p:sp>
      <p:sp>
        <p:nvSpPr>
          <p:cNvPr id="28675"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8676" name="Rectangle 2"/>
          <p:cNvSpPr>
            <a:spLocks noGrp="1" noChangeArrowheads="1"/>
          </p:cNvSpPr>
          <p:nvPr>
            <p:ph type="title"/>
          </p:nvPr>
        </p:nvSpPr>
        <p:spPr/>
        <p:txBody>
          <a:bodyPr/>
          <a:lstStyle/>
          <a:p>
            <a:pPr>
              <a:defRPr/>
            </a:pPr>
            <a:r>
              <a:rPr lang="en-US" altLang="zh-TW" smtClean="0"/>
              <a:t>Rays and Line Segments</a:t>
            </a:r>
          </a:p>
        </p:txBody>
      </p:sp>
      <p:sp>
        <p:nvSpPr>
          <p:cNvPr id="27653" name="Rectangle 3"/>
          <p:cNvSpPr>
            <a:spLocks noGrp="1" noChangeArrowheads="1"/>
          </p:cNvSpPr>
          <p:nvPr>
            <p:ph type="body" idx="1"/>
          </p:nvPr>
        </p:nvSpPr>
        <p:spPr/>
        <p:txBody>
          <a:bodyPr/>
          <a:lstStyle/>
          <a:p>
            <a:r>
              <a:rPr lang="en-US" altLang="zh-TW" smtClean="0"/>
              <a:t>If </a:t>
            </a:r>
            <a:r>
              <a:rPr lang="en-US" altLang="zh-TW" smtClean="0">
                <a:latin typeface="Symbol" pitchFamily="18" charset="2"/>
              </a:rPr>
              <a:t>a</a:t>
            </a:r>
            <a:r>
              <a:rPr lang="en-US" altLang="zh-TW" smtClean="0"/>
              <a:t> &gt;= 0, then </a:t>
            </a:r>
            <a:r>
              <a:rPr lang="en-US" altLang="zh-TW" smtClean="0">
                <a:latin typeface="Times New Roman" pitchFamily="18" charset="0"/>
              </a:rPr>
              <a:t>P(</a:t>
            </a:r>
            <a:r>
              <a:rPr lang="en-US" altLang="zh-TW" smtClean="0">
                <a:latin typeface="Symbol" pitchFamily="18" charset="2"/>
              </a:rPr>
              <a:t>a</a:t>
            </a:r>
            <a:r>
              <a:rPr lang="en-US" altLang="zh-TW" smtClean="0">
                <a:latin typeface="Times New Roman" pitchFamily="18" charset="0"/>
              </a:rPr>
              <a:t>)</a:t>
            </a:r>
            <a:r>
              <a:rPr lang="en-US" altLang="zh-TW" smtClean="0"/>
              <a:t> is the </a:t>
            </a:r>
            <a:r>
              <a:rPr lang="en-US" altLang="zh-TW" i="1" smtClean="0"/>
              <a:t>ray</a:t>
            </a:r>
            <a:r>
              <a:rPr lang="en-US" altLang="zh-TW" smtClean="0"/>
              <a:t> leaving P</a:t>
            </a:r>
            <a:r>
              <a:rPr lang="en-US" altLang="zh-TW" baseline="-25000" smtClean="0"/>
              <a:t>0</a:t>
            </a:r>
            <a:r>
              <a:rPr lang="en-US" altLang="zh-TW" smtClean="0"/>
              <a:t> in the direction </a:t>
            </a:r>
            <a:r>
              <a:rPr lang="en-US" altLang="zh-TW" b="1" smtClean="0">
                <a:latin typeface="Times New Roman" pitchFamily="18" charset="0"/>
              </a:rPr>
              <a:t>d</a:t>
            </a:r>
          </a:p>
          <a:p>
            <a:pPr>
              <a:buFontTx/>
              <a:buNone/>
            </a:pPr>
            <a:r>
              <a:rPr lang="en-US" altLang="zh-TW" smtClean="0"/>
              <a:t> If we use two points to define </a:t>
            </a:r>
            <a:r>
              <a:rPr lang="en-US" altLang="zh-TW" smtClean="0">
                <a:latin typeface="Times New Roman" pitchFamily="18" charset="0"/>
              </a:rPr>
              <a:t>v</a:t>
            </a:r>
            <a:r>
              <a:rPr lang="en-US" altLang="zh-TW" smtClean="0"/>
              <a:t>, then</a:t>
            </a:r>
          </a:p>
          <a:p>
            <a:pPr>
              <a:buFontTx/>
              <a:buNone/>
            </a:pPr>
            <a:r>
              <a:rPr lang="en-US" altLang="zh-TW" smtClean="0">
                <a:latin typeface="Times New Roman" pitchFamily="18" charset="0"/>
              </a:rPr>
              <a:t>P( </a:t>
            </a:r>
            <a:r>
              <a:rPr lang="en-US" altLang="zh-TW" smtClean="0">
                <a:latin typeface="Symbol" pitchFamily="18" charset="2"/>
              </a:rPr>
              <a:t>a</a:t>
            </a:r>
            <a:r>
              <a:rPr lang="en-US" altLang="zh-TW" smtClean="0">
                <a:latin typeface="Times New Roman" pitchFamily="18" charset="0"/>
              </a:rPr>
              <a:t>) = Q + </a:t>
            </a:r>
            <a:r>
              <a:rPr lang="en-US" altLang="zh-TW" smtClean="0">
                <a:solidFill>
                  <a:srgbClr val="FF0000"/>
                </a:solidFill>
                <a:latin typeface="Symbol" pitchFamily="18" charset="2"/>
              </a:rPr>
              <a:t>a</a:t>
            </a:r>
            <a:r>
              <a:rPr lang="en-US" altLang="zh-TW" smtClean="0">
                <a:latin typeface="Times New Roman" pitchFamily="18" charset="0"/>
              </a:rPr>
              <a:t> (R-Q)=Q+</a:t>
            </a:r>
            <a:r>
              <a:rPr lang="en-US" altLang="zh-TW" smtClean="0">
                <a:latin typeface="Symbol" pitchFamily="18" charset="2"/>
              </a:rPr>
              <a:t>a</a:t>
            </a:r>
            <a:r>
              <a:rPr lang="en-US" altLang="zh-TW" smtClean="0">
                <a:latin typeface="Times New Roman" pitchFamily="18" charset="0"/>
              </a:rPr>
              <a:t>v</a:t>
            </a:r>
          </a:p>
          <a:p>
            <a:pPr>
              <a:buFontTx/>
              <a:buNone/>
            </a:pPr>
            <a:r>
              <a:rPr lang="en-US" altLang="zh-TW" smtClean="0">
                <a:latin typeface="Times New Roman" pitchFamily="18" charset="0"/>
              </a:rPr>
              <a:t>         =</a:t>
            </a:r>
            <a:r>
              <a:rPr lang="en-US" altLang="zh-TW" smtClean="0">
                <a:solidFill>
                  <a:srgbClr val="FF0000"/>
                </a:solidFill>
                <a:latin typeface="Symbol" pitchFamily="18" charset="2"/>
              </a:rPr>
              <a:t>a</a:t>
            </a:r>
            <a:r>
              <a:rPr lang="en-US" altLang="zh-TW" smtClean="0">
                <a:latin typeface="Times New Roman" pitchFamily="18" charset="0"/>
              </a:rPr>
              <a:t>R + (1-</a:t>
            </a:r>
            <a:r>
              <a:rPr lang="en-US" altLang="zh-TW" smtClean="0">
                <a:latin typeface="Symbol" pitchFamily="18" charset="2"/>
              </a:rPr>
              <a:t>a</a:t>
            </a:r>
            <a:r>
              <a:rPr lang="en-US" altLang="zh-TW" smtClean="0">
                <a:latin typeface="Times New Roman" pitchFamily="18" charset="0"/>
              </a:rPr>
              <a:t>)Q</a:t>
            </a:r>
          </a:p>
          <a:p>
            <a:pPr>
              <a:buFontTx/>
              <a:buNone/>
            </a:pPr>
            <a:r>
              <a:rPr lang="en-US" altLang="zh-TW" smtClean="0"/>
              <a:t>For </a:t>
            </a:r>
            <a:r>
              <a:rPr lang="en-US" altLang="zh-TW" smtClean="0">
                <a:latin typeface="Times New Roman" pitchFamily="18" charset="0"/>
              </a:rPr>
              <a:t>0&lt;=</a:t>
            </a:r>
            <a:r>
              <a:rPr lang="en-US" altLang="zh-TW" smtClean="0">
                <a:latin typeface="Symbol" pitchFamily="18" charset="2"/>
              </a:rPr>
              <a:t>a</a:t>
            </a:r>
            <a:r>
              <a:rPr lang="en-US" altLang="zh-TW" smtClean="0">
                <a:latin typeface="Times New Roman" pitchFamily="18" charset="0"/>
              </a:rPr>
              <a:t>&lt;=1</a:t>
            </a:r>
            <a:r>
              <a:rPr lang="en-US" altLang="zh-TW" smtClean="0"/>
              <a:t> we get all the</a:t>
            </a:r>
          </a:p>
          <a:p>
            <a:pPr>
              <a:buFontTx/>
              <a:buNone/>
            </a:pPr>
            <a:r>
              <a:rPr lang="en-US" altLang="zh-TW" smtClean="0"/>
              <a:t>points on the </a:t>
            </a:r>
            <a:r>
              <a:rPr lang="en-US" altLang="zh-TW" i="1" smtClean="0"/>
              <a:t>line segment</a:t>
            </a:r>
          </a:p>
          <a:p>
            <a:pPr>
              <a:buFontTx/>
              <a:buNone/>
            </a:pPr>
            <a:r>
              <a:rPr lang="en-US" altLang="zh-TW" smtClean="0"/>
              <a:t>joining </a:t>
            </a:r>
            <a:r>
              <a:rPr lang="en-US" altLang="zh-TW" smtClean="0">
                <a:latin typeface="Times New Roman" pitchFamily="18" charset="0"/>
              </a:rPr>
              <a:t>R</a:t>
            </a:r>
            <a:r>
              <a:rPr lang="en-US" altLang="zh-TW" smtClean="0"/>
              <a:t> and </a:t>
            </a:r>
            <a:r>
              <a:rPr lang="en-US" altLang="zh-TW" smtClean="0">
                <a:latin typeface="Times New Roman" pitchFamily="18" charset="0"/>
              </a:rPr>
              <a:t>Q</a:t>
            </a:r>
          </a:p>
        </p:txBody>
      </p:sp>
      <p:pic>
        <p:nvPicPr>
          <p:cNvPr id="27654" name="Picture 5" descr="AN04F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3352800"/>
            <a:ext cx="3048000" cy="269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45F97E1C-2CB9-40AC-98BE-FC4781DA715B}" type="slidenum">
              <a:rPr lang="es-ES" altLang="zh-TW" sz="1800">
                <a:latin typeface="Arial" charset="0"/>
              </a:rPr>
              <a:pPr lvl="1" eaLnBrk="1" hangingPunct="1">
                <a:spcBef>
                  <a:spcPct val="0"/>
                </a:spcBef>
                <a:buClrTx/>
                <a:buSzTx/>
                <a:buFontTx/>
                <a:buNone/>
              </a:pPr>
              <a:t>21</a:t>
            </a:fld>
            <a:endParaRPr lang="es-ES" altLang="zh-TW" sz="1800">
              <a:latin typeface="Arial" charset="0"/>
            </a:endParaRPr>
          </a:p>
        </p:txBody>
      </p:sp>
      <p:sp>
        <p:nvSpPr>
          <p:cNvPr id="29699"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9700" name="Rectangle 2"/>
          <p:cNvSpPr>
            <a:spLocks noGrp="1" noChangeArrowheads="1"/>
          </p:cNvSpPr>
          <p:nvPr>
            <p:ph type="title"/>
          </p:nvPr>
        </p:nvSpPr>
        <p:spPr/>
        <p:txBody>
          <a:bodyPr/>
          <a:lstStyle/>
          <a:p>
            <a:pPr>
              <a:defRPr/>
            </a:pPr>
            <a:r>
              <a:rPr lang="en-US" altLang="zh-TW" smtClean="0"/>
              <a:t>Convexity</a:t>
            </a:r>
          </a:p>
        </p:txBody>
      </p:sp>
      <p:sp>
        <p:nvSpPr>
          <p:cNvPr id="39941" name="Rectangle 3"/>
          <p:cNvSpPr>
            <a:spLocks noGrp="1" noChangeArrowheads="1"/>
          </p:cNvSpPr>
          <p:nvPr>
            <p:ph type="body" idx="1"/>
          </p:nvPr>
        </p:nvSpPr>
        <p:spPr/>
        <p:txBody>
          <a:bodyPr/>
          <a:lstStyle/>
          <a:p>
            <a:r>
              <a:rPr lang="en-US" altLang="zh-TW" smtClean="0"/>
              <a:t>An object is </a:t>
            </a:r>
            <a:r>
              <a:rPr lang="en-US" altLang="zh-TW" i="1" smtClean="0"/>
              <a:t>convex</a:t>
            </a:r>
            <a:r>
              <a:rPr lang="en-US" altLang="zh-TW" smtClean="0"/>
              <a:t> iff for any two points in the object, all points on the line segment between these points are also in the object.</a:t>
            </a:r>
          </a:p>
        </p:txBody>
      </p:sp>
      <p:sp>
        <p:nvSpPr>
          <p:cNvPr id="28678" name="Freeform 4"/>
          <p:cNvSpPr>
            <a:spLocks/>
          </p:cNvSpPr>
          <p:nvPr/>
        </p:nvSpPr>
        <p:spPr bwMode="auto">
          <a:xfrm>
            <a:off x="1828800" y="3429000"/>
            <a:ext cx="1981200" cy="2209800"/>
          </a:xfrm>
          <a:custGeom>
            <a:avLst/>
            <a:gdLst>
              <a:gd name="T0" fmla="*/ 0 w 912"/>
              <a:gd name="T1" fmla="*/ 2147483647 h 1152"/>
              <a:gd name="T2" fmla="*/ 2147483647 w 912"/>
              <a:gd name="T3" fmla="*/ 0 h 1152"/>
              <a:gd name="T4" fmla="*/ 2147483647 w 912"/>
              <a:gd name="T5" fmla="*/ 2147483647 h 1152"/>
              <a:gd name="T6" fmla="*/ 2147483647 w 912"/>
              <a:gd name="T7" fmla="*/ 2147483647 h 1152"/>
              <a:gd name="T8" fmla="*/ 2147483647 w 912"/>
              <a:gd name="T9" fmla="*/ 2147483647 h 1152"/>
              <a:gd name="T10" fmla="*/ 0 w 912"/>
              <a:gd name="T11" fmla="*/ 2147483647 h 1152"/>
              <a:gd name="T12" fmla="*/ 0 60000 65536"/>
              <a:gd name="T13" fmla="*/ 0 60000 65536"/>
              <a:gd name="T14" fmla="*/ 0 60000 65536"/>
              <a:gd name="T15" fmla="*/ 0 60000 65536"/>
              <a:gd name="T16" fmla="*/ 0 60000 65536"/>
              <a:gd name="T17" fmla="*/ 0 60000 65536"/>
              <a:gd name="T18" fmla="*/ 0 w 912"/>
              <a:gd name="T19" fmla="*/ 0 h 1152"/>
              <a:gd name="T20" fmla="*/ 912 w 912"/>
              <a:gd name="T21" fmla="*/ 1152 h 1152"/>
            </a:gdLst>
            <a:ahLst/>
            <a:cxnLst>
              <a:cxn ang="T12">
                <a:pos x="T0" y="T1"/>
              </a:cxn>
              <a:cxn ang="T13">
                <a:pos x="T2" y="T3"/>
              </a:cxn>
              <a:cxn ang="T14">
                <a:pos x="T4" y="T5"/>
              </a:cxn>
              <a:cxn ang="T15">
                <a:pos x="T6" y="T7"/>
              </a:cxn>
              <a:cxn ang="T16">
                <a:pos x="T8" y="T9"/>
              </a:cxn>
              <a:cxn ang="T17">
                <a:pos x="T10" y="T11"/>
              </a:cxn>
            </a:cxnLst>
            <a:rect l="T18" t="T19" r="T20" b="T21"/>
            <a:pathLst>
              <a:path w="912" h="1152">
                <a:moveTo>
                  <a:pt x="0" y="480"/>
                </a:moveTo>
                <a:lnTo>
                  <a:pt x="432" y="0"/>
                </a:lnTo>
                <a:lnTo>
                  <a:pt x="912" y="576"/>
                </a:lnTo>
                <a:lnTo>
                  <a:pt x="768" y="1056"/>
                </a:lnTo>
                <a:lnTo>
                  <a:pt x="96" y="1152"/>
                </a:lnTo>
                <a:lnTo>
                  <a:pt x="0" y="480"/>
                </a:lnTo>
                <a:close/>
              </a:path>
            </a:pathLst>
          </a:custGeom>
          <a:solidFill>
            <a:schemeClr val="accent1"/>
          </a:solidFill>
          <a:ln w="12700">
            <a:solidFill>
              <a:schemeClr val="tx1"/>
            </a:solidFill>
            <a:round/>
            <a:headEnd type="none" w="sm" len="sm"/>
            <a:tailEnd type="none" w="sm" len="sm"/>
          </a:ln>
        </p:spPr>
        <p:txBody>
          <a:bodyPr anchor="ctr" anchorCtr="1"/>
          <a:lstStyle/>
          <a:p>
            <a:endParaRPr lang="zh-TW" altLang="en-US"/>
          </a:p>
        </p:txBody>
      </p:sp>
      <p:sp>
        <p:nvSpPr>
          <p:cNvPr id="28679" name="Freeform 5"/>
          <p:cNvSpPr>
            <a:spLocks/>
          </p:cNvSpPr>
          <p:nvPr/>
        </p:nvSpPr>
        <p:spPr bwMode="auto">
          <a:xfrm>
            <a:off x="4876800" y="3352800"/>
            <a:ext cx="2133600" cy="2743200"/>
          </a:xfrm>
          <a:custGeom>
            <a:avLst/>
            <a:gdLst>
              <a:gd name="T0" fmla="*/ 0 w 1344"/>
              <a:gd name="T1" fmla="*/ 2147483647 h 1728"/>
              <a:gd name="T2" fmla="*/ 2147483647 w 1344"/>
              <a:gd name="T3" fmla="*/ 0 h 1728"/>
              <a:gd name="T4" fmla="*/ 2147483647 w 1344"/>
              <a:gd name="T5" fmla="*/ 2147483647 h 1728"/>
              <a:gd name="T6" fmla="*/ 2147483647 w 1344"/>
              <a:gd name="T7" fmla="*/ 2147483647 h 1728"/>
              <a:gd name="T8" fmla="*/ 2147483647 w 1344"/>
              <a:gd name="T9" fmla="*/ 2147483647 h 1728"/>
              <a:gd name="T10" fmla="*/ 2147483647 w 1344"/>
              <a:gd name="T11" fmla="*/ 2147483647 h 1728"/>
              <a:gd name="T12" fmla="*/ 0 w 1344"/>
              <a:gd name="T13" fmla="*/ 2147483647 h 1728"/>
              <a:gd name="T14" fmla="*/ 0 60000 65536"/>
              <a:gd name="T15" fmla="*/ 0 60000 65536"/>
              <a:gd name="T16" fmla="*/ 0 60000 65536"/>
              <a:gd name="T17" fmla="*/ 0 60000 65536"/>
              <a:gd name="T18" fmla="*/ 0 60000 65536"/>
              <a:gd name="T19" fmla="*/ 0 60000 65536"/>
              <a:gd name="T20" fmla="*/ 0 60000 65536"/>
              <a:gd name="T21" fmla="*/ 0 w 1344"/>
              <a:gd name="T22" fmla="*/ 0 h 1728"/>
              <a:gd name="T23" fmla="*/ 1344 w 1344"/>
              <a:gd name="T24" fmla="*/ 1728 h 17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44" h="1728">
                <a:moveTo>
                  <a:pt x="0" y="720"/>
                </a:moveTo>
                <a:lnTo>
                  <a:pt x="144" y="0"/>
                </a:lnTo>
                <a:lnTo>
                  <a:pt x="1296" y="96"/>
                </a:lnTo>
                <a:lnTo>
                  <a:pt x="384" y="336"/>
                </a:lnTo>
                <a:lnTo>
                  <a:pt x="1344" y="960"/>
                </a:lnTo>
                <a:lnTo>
                  <a:pt x="432" y="1728"/>
                </a:lnTo>
                <a:lnTo>
                  <a:pt x="0" y="720"/>
                </a:lnTo>
                <a:close/>
              </a:path>
            </a:pathLst>
          </a:custGeom>
          <a:solidFill>
            <a:schemeClr val="accent1"/>
          </a:solidFill>
          <a:ln w="12700">
            <a:solidFill>
              <a:schemeClr val="tx1"/>
            </a:solidFill>
            <a:round/>
            <a:headEnd type="none" w="sm" len="sm"/>
            <a:tailEnd type="none" w="sm" len="sm"/>
          </a:ln>
        </p:spPr>
        <p:txBody>
          <a:bodyPr anchor="ctr" anchorCtr="1"/>
          <a:lstStyle/>
          <a:p>
            <a:endParaRPr lang="zh-TW" altLang="en-US"/>
          </a:p>
        </p:txBody>
      </p:sp>
      <p:sp>
        <p:nvSpPr>
          <p:cNvPr id="39944" name="Line 6"/>
          <p:cNvSpPr>
            <a:spLocks noChangeShapeType="1"/>
          </p:cNvSpPr>
          <p:nvPr/>
        </p:nvSpPr>
        <p:spPr bwMode="auto">
          <a:xfrm flipV="1">
            <a:off x="2438400" y="4114800"/>
            <a:ext cx="609600" cy="10668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39945" name="Line 7"/>
          <p:cNvSpPr>
            <a:spLocks noChangeShapeType="1"/>
          </p:cNvSpPr>
          <p:nvPr/>
        </p:nvSpPr>
        <p:spPr bwMode="auto">
          <a:xfrm flipH="1">
            <a:off x="5562600" y="3581400"/>
            <a:ext cx="304800" cy="1371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39946" name="Text Box 8"/>
          <p:cNvSpPr txBox="1">
            <a:spLocks noChangeArrowheads="1"/>
          </p:cNvSpPr>
          <p:nvPr/>
        </p:nvSpPr>
        <p:spPr bwMode="auto">
          <a:xfrm>
            <a:off x="2590800" y="38100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P</a:t>
            </a:r>
          </a:p>
        </p:txBody>
      </p:sp>
      <p:sp>
        <p:nvSpPr>
          <p:cNvPr id="39947" name="Text Box 9"/>
          <p:cNvSpPr txBox="1">
            <a:spLocks noChangeArrowheads="1"/>
          </p:cNvSpPr>
          <p:nvPr/>
        </p:nvSpPr>
        <p:spPr bwMode="auto">
          <a:xfrm>
            <a:off x="2057400" y="48768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Q</a:t>
            </a:r>
          </a:p>
        </p:txBody>
      </p:sp>
      <p:sp>
        <p:nvSpPr>
          <p:cNvPr id="39948" name="Text Box 10"/>
          <p:cNvSpPr txBox="1">
            <a:spLocks noChangeArrowheads="1"/>
          </p:cNvSpPr>
          <p:nvPr/>
        </p:nvSpPr>
        <p:spPr bwMode="auto">
          <a:xfrm>
            <a:off x="5715000" y="48006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Q</a:t>
            </a:r>
          </a:p>
        </p:txBody>
      </p:sp>
      <p:sp>
        <p:nvSpPr>
          <p:cNvPr id="39949" name="Text Box 11"/>
          <p:cNvSpPr txBox="1">
            <a:spLocks noChangeArrowheads="1"/>
          </p:cNvSpPr>
          <p:nvPr/>
        </p:nvSpPr>
        <p:spPr bwMode="auto">
          <a:xfrm>
            <a:off x="5410200" y="33528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P</a:t>
            </a:r>
          </a:p>
        </p:txBody>
      </p:sp>
      <p:sp>
        <p:nvSpPr>
          <p:cNvPr id="28686" name="Text Box 12"/>
          <p:cNvSpPr txBox="1">
            <a:spLocks noChangeArrowheads="1"/>
          </p:cNvSpPr>
          <p:nvPr/>
        </p:nvSpPr>
        <p:spPr bwMode="auto">
          <a:xfrm>
            <a:off x="1981200" y="5867400"/>
            <a:ext cx="1063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convex</a:t>
            </a:r>
          </a:p>
        </p:txBody>
      </p:sp>
      <p:sp>
        <p:nvSpPr>
          <p:cNvPr id="28687" name="Text Box 13"/>
          <p:cNvSpPr txBox="1">
            <a:spLocks noChangeArrowheads="1"/>
          </p:cNvSpPr>
          <p:nvPr/>
        </p:nvSpPr>
        <p:spPr bwMode="auto">
          <a:xfrm>
            <a:off x="6172200" y="5715000"/>
            <a:ext cx="1528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not convex</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44"/>
                                        </p:tgtEl>
                                        <p:attrNameLst>
                                          <p:attrName>style.visibility</p:attrName>
                                        </p:attrNameLst>
                                      </p:cBhvr>
                                      <p:to>
                                        <p:strVal val="visible"/>
                                      </p:to>
                                    </p:set>
                                    <p:animEffect transition="in" filter="fade">
                                      <p:cBhvr>
                                        <p:cTn id="7" dur="2000"/>
                                        <p:tgtEl>
                                          <p:spTgt spid="3994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947"/>
                                        </p:tgtEl>
                                        <p:attrNameLst>
                                          <p:attrName>style.visibility</p:attrName>
                                        </p:attrNameLst>
                                      </p:cBhvr>
                                      <p:to>
                                        <p:strVal val="visible"/>
                                      </p:to>
                                    </p:set>
                                    <p:animEffect transition="in" filter="fade">
                                      <p:cBhvr>
                                        <p:cTn id="10" dur="2000"/>
                                        <p:tgtEl>
                                          <p:spTgt spid="3994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9946"/>
                                        </p:tgtEl>
                                        <p:attrNameLst>
                                          <p:attrName>style.visibility</p:attrName>
                                        </p:attrNameLst>
                                      </p:cBhvr>
                                      <p:to>
                                        <p:strVal val="visible"/>
                                      </p:to>
                                    </p:set>
                                    <p:animEffect transition="in" filter="fade">
                                      <p:cBhvr>
                                        <p:cTn id="13" dur="2000"/>
                                        <p:tgtEl>
                                          <p:spTgt spid="3994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9948"/>
                                        </p:tgtEl>
                                        <p:attrNameLst>
                                          <p:attrName>style.visibility</p:attrName>
                                        </p:attrNameLst>
                                      </p:cBhvr>
                                      <p:to>
                                        <p:strVal val="visible"/>
                                      </p:to>
                                    </p:set>
                                    <p:animEffect transition="in" filter="fade">
                                      <p:cBhvr>
                                        <p:cTn id="16" dur="2000"/>
                                        <p:tgtEl>
                                          <p:spTgt spid="3994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9945"/>
                                        </p:tgtEl>
                                        <p:attrNameLst>
                                          <p:attrName>style.visibility</p:attrName>
                                        </p:attrNameLst>
                                      </p:cBhvr>
                                      <p:to>
                                        <p:strVal val="visible"/>
                                      </p:to>
                                    </p:set>
                                    <p:animEffect transition="in" filter="fade">
                                      <p:cBhvr>
                                        <p:cTn id="19" dur="2000"/>
                                        <p:tgtEl>
                                          <p:spTgt spid="3994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9949"/>
                                        </p:tgtEl>
                                        <p:attrNameLst>
                                          <p:attrName>style.visibility</p:attrName>
                                        </p:attrNameLst>
                                      </p:cBhvr>
                                      <p:to>
                                        <p:strVal val="visible"/>
                                      </p:to>
                                    </p:set>
                                    <p:animEffect transition="in" filter="fade">
                                      <p:cBhvr>
                                        <p:cTn id="22" dur="2000"/>
                                        <p:tgtEl>
                                          <p:spTgt spid="3994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9941">
                                            <p:txEl>
                                              <p:pRg st="0" end="0"/>
                                            </p:txEl>
                                          </p:spTgt>
                                        </p:tgtEl>
                                        <p:attrNameLst>
                                          <p:attrName>style.visibility</p:attrName>
                                        </p:attrNameLst>
                                      </p:cBhvr>
                                      <p:to>
                                        <p:strVal val="visible"/>
                                      </p:to>
                                    </p:set>
                                    <p:animEffect transition="in" filter="fade">
                                      <p:cBhvr>
                                        <p:cTn id="27" dur="2000"/>
                                        <p:tgtEl>
                                          <p:spTgt spid="399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4" grpId="0" animBg="1"/>
      <p:bldP spid="39945" grpId="0" animBg="1"/>
      <p:bldP spid="39946" grpId="0"/>
      <p:bldP spid="39947" grpId="0"/>
      <p:bldP spid="39948" grpId="0"/>
      <p:bldP spid="3994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887ECBA8-8F8D-48FD-B32B-A5BC8A358D48}" type="slidenum">
              <a:rPr lang="es-ES" altLang="zh-TW" sz="1800">
                <a:latin typeface="Arial" charset="0"/>
              </a:rPr>
              <a:pPr lvl="1" eaLnBrk="1" hangingPunct="1">
                <a:spcBef>
                  <a:spcPct val="0"/>
                </a:spcBef>
                <a:buClrTx/>
                <a:buSzTx/>
                <a:buFontTx/>
                <a:buNone/>
              </a:pPr>
              <a:t>22</a:t>
            </a:fld>
            <a:endParaRPr lang="es-ES" altLang="zh-TW" sz="1800">
              <a:latin typeface="Arial" charset="0"/>
            </a:endParaRPr>
          </a:p>
        </p:txBody>
      </p:sp>
      <p:sp>
        <p:nvSpPr>
          <p:cNvPr id="30723"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30724" name="Rectangle 2"/>
          <p:cNvSpPr>
            <a:spLocks noGrp="1" noChangeArrowheads="1"/>
          </p:cNvSpPr>
          <p:nvPr>
            <p:ph type="title"/>
          </p:nvPr>
        </p:nvSpPr>
        <p:spPr/>
        <p:txBody>
          <a:bodyPr/>
          <a:lstStyle/>
          <a:p>
            <a:pPr>
              <a:defRPr/>
            </a:pPr>
            <a:r>
              <a:rPr lang="en-US" altLang="zh-TW" smtClean="0"/>
              <a:t>Affine Sums</a:t>
            </a:r>
          </a:p>
        </p:txBody>
      </p:sp>
      <p:sp>
        <p:nvSpPr>
          <p:cNvPr id="29701" name="Rectangle 3"/>
          <p:cNvSpPr>
            <a:spLocks noGrp="1" noChangeArrowheads="1"/>
          </p:cNvSpPr>
          <p:nvPr>
            <p:ph type="body" idx="1"/>
          </p:nvPr>
        </p:nvSpPr>
        <p:spPr/>
        <p:txBody>
          <a:bodyPr/>
          <a:lstStyle/>
          <a:p>
            <a:pPr>
              <a:lnSpc>
                <a:spcPct val="90000"/>
              </a:lnSpc>
            </a:pPr>
            <a:r>
              <a:rPr lang="en-US" altLang="zh-TW" smtClean="0"/>
              <a:t>Consider the “sum”</a:t>
            </a:r>
          </a:p>
          <a:p>
            <a:pPr>
              <a:lnSpc>
                <a:spcPct val="90000"/>
              </a:lnSpc>
              <a:buFontTx/>
              <a:buNone/>
            </a:pPr>
            <a:r>
              <a:rPr lang="en-US" altLang="zh-TW" smtClean="0">
                <a:latin typeface="Times New Roman" pitchFamily="18" charset="0"/>
              </a:rPr>
              <a:t>    P=</a:t>
            </a:r>
            <a:r>
              <a:rPr lang="en-US" altLang="zh-TW" smtClean="0">
                <a:latin typeface="Symbol" pitchFamily="18" charset="2"/>
              </a:rPr>
              <a:t>a</a:t>
            </a:r>
            <a:r>
              <a:rPr lang="en-US" altLang="zh-TW" baseline="-25000" smtClean="0">
                <a:latin typeface="Times New Roman" pitchFamily="18" charset="0"/>
              </a:rPr>
              <a:t>1</a:t>
            </a:r>
            <a:r>
              <a:rPr lang="en-US" altLang="zh-TW" smtClean="0">
                <a:latin typeface="Times New Roman" pitchFamily="18" charset="0"/>
              </a:rPr>
              <a:t>P</a:t>
            </a:r>
            <a:r>
              <a:rPr lang="en-US" altLang="zh-TW" baseline="-25000" smtClean="0">
                <a:latin typeface="Times New Roman" pitchFamily="18" charset="0"/>
              </a:rPr>
              <a:t>1</a:t>
            </a:r>
            <a:r>
              <a:rPr lang="en-US" altLang="zh-TW" smtClean="0">
                <a:latin typeface="Times New Roman" pitchFamily="18" charset="0"/>
              </a:rPr>
              <a:t>+</a:t>
            </a:r>
            <a:r>
              <a:rPr lang="en-US" altLang="zh-TW" smtClean="0">
                <a:latin typeface="Symbol" pitchFamily="18" charset="2"/>
              </a:rPr>
              <a:t>a</a:t>
            </a:r>
            <a:r>
              <a:rPr lang="en-US" altLang="zh-TW" baseline="-25000" smtClean="0">
                <a:latin typeface="Times New Roman" pitchFamily="18" charset="0"/>
              </a:rPr>
              <a:t>2</a:t>
            </a:r>
            <a:r>
              <a:rPr lang="en-US" altLang="zh-TW" smtClean="0">
                <a:latin typeface="Times New Roman" pitchFamily="18" charset="0"/>
              </a:rPr>
              <a:t>P</a:t>
            </a:r>
            <a:r>
              <a:rPr lang="en-US" altLang="zh-TW" baseline="-25000" smtClean="0">
                <a:latin typeface="Times New Roman" pitchFamily="18" charset="0"/>
              </a:rPr>
              <a:t>2</a:t>
            </a:r>
            <a:r>
              <a:rPr lang="en-US" altLang="zh-TW" smtClean="0">
                <a:latin typeface="Times New Roman" pitchFamily="18" charset="0"/>
              </a:rPr>
              <a:t>+…..+</a:t>
            </a:r>
            <a:r>
              <a:rPr lang="en-US" altLang="zh-TW" smtClean="0">
                <a:latin typeface="Symbol" pitchFamily="18" charset="2"/>
              </a:rPr>
              <a:t>a</a:t>
            </a:r>
            <a:r>
              <a:rPr lang="en-US" altLang="zh-TW" baseline="-25000" smtClean="0">
                <a:latin typeface="Times New Roman" pitchFamily="18" charset="0"/>
              </a:rPr>
              <a:t>n</a:t>
            </a:r>
            <a:r>
              <a:rPr lang="en-US" altLang="zh-TW" smtClean="0">
                <a:latin typeface="Times New Roman" pitchFamily="18" charset="0"/>
              </a:rPr>
              <a:t>P</a:t>
            </a:r>
            <a:r>
              <a:rPr lang="en-US" altLang="zh-TW" baseline="-25000" smtClean="0">
                <a:latin typeface="Times New Roman" pitchFamily="18" charset="0"/>
              </a:rPr>
              <a:t>n</a:t>
            </a:r>
          </a:p>
          <a:p>
            <a:pPr>
              <a:lnSpc>
                <a:spcPct val="90000"/>
              </a:lnSpc>
              <a:buFontTx/>
              <a:buNone/>
            </a:pPr>
            <a:r>
              <a:rPr lang="en-US" altLang="zh-TW" smtClean="0"/>
              <a:t>Can show by induction that this sum makes sense iff</a:t>
            </a:r>
          </a:p>
          <a:p>
            <a:pPr>
              <a:lnSpc>
                <a:spcPct val="90000"/>
              </a:lnSpc>
              <a:buFontTx/>
              <a:buNone/>
            </a:pPr>
            <a:r>
              <a:rPr lang="en-US" altLang="zh-TW" smtClean="0">
                <a:latin typeface="Symbol" pitchFamily="18" charset="2"/>
              </a:rPr>
              <a:t>    a</a:t>
            </a:r>
            <a:r>
              <a:rPr lang="en-US" altLang="zh-TW" baseline="-25000" smtClean="0"/>
              <a:t>1</a:t>
            </a:r>
            <a:r>
              <a:rPr lang="en-US" altLang="zh-TW" smtClean="0"/>
              <a:t>+</a:t>
            </a:r>
            <a:r>
              <a:rPr lang="en-US" altLang="zh-TW" smtClean="0">
                <a:latin typeface="Symbol" pitchFamily="18" charset="2"/>
              </a:rPr>
              <a:t>a</a:t>
            </a:r>
            <a:r>
              <a:rPr lang="en-US" altLang="zh-TW" baseline="-25000" smtClean="0"/>
              <a:t>2</a:t>
            </a:r>
            <a:r>
              <a:rPr lang="en-US" altLang="zh-TW" smtClean="0"/>
              <a:t>+…..</a:t>
            </a:r>
            <a:r>
              <a:rPr lang="en-US" altLang="zh-TW" smtClean="0">
                <a:latin typeface="Symbol" pitchFamily="18" charset="2"/>
              </a:rPr>
              <a:t>a</a:t>
            </a:r>
            <a:r>
              <a:rPr lang="en-US" altLang="zh-TW" baseline="-25000" smtClean="0"/>
              <a:t>n</a:t>
            </a:r>
            <a:r>
              <a:rPr lang="en-US" altLang="zh-TW" smtClean="0"/>
              <a:t>=1</a:t>
            </a:r>
          </a:p>
          <a:p>
            <a:pPr>
              <a:lnSpc>
                <a:spcPct val="90000"/>
              </a:lnSpc>
              <a:buFontTx/>
              <a:buNone/>
            </a:pPr>
            <a:r>
              <a:rPr lang="en-US" altLang="zh-TW" smtClean="0"/>
              <a:t>in which case we have the </a:t>
            </a:r>
            <a:r>
              <a:rPr lang="en-US" altLang="zh-TW" i="1" smtClean="0"/>
              <a:t>affine sum </a:t>
            </a:r>
            <a:r>
              <a:rPr lang="en-US" altLang="zh-TW" smtClean="0"/>
              <a:t>of the points </a:t>
            </a:r>
            <a:r>
              <a:rPr lang="en-US" altLang="zh-TW" smtClean="0">
                <a:latin typeface="Times New Roman" pitchFamily="18" charset="0"/>
              </a:rPr>
              <a:t>P</a:t>
            </a:r>
            <a:r>
              <a:rPr lang="en-US" altLang="zh-TW" baseline="-25000" smtClean="0">
                <a:latin typeface="Times New Roman" pitchFamily="18" charset="0"/>
              </a:rPr>
              <a:t>1</a:t>
            </a:r>
            <a:r>
              <a:rPr lang="en-US" altLang="zh-TW" smtClean="0">
                <a:latin typeface="Symbol" pitchFamily="18" charset="2"/>
              </a:rPr>
              <a:t>,</a:t>
            </a:r>
            <a:r>
              <a:rPr lang="en-US" altLang="zh-TW" smtClean="0">
                <a:latin typeface="Times New Roman" pitchFamily="18" charset="0"/>
              </a:rPr>
              <a:t>P</a:t>
            </a:r>
            <a:r>
              <a:rPr lang="en-US" altLang="zh-TW" baseline="-25000" smtClean="0">
                <a:latin typeface="Times New Roman" pitchFamily="18" charset="0"/>
              </a:rPr>
              <a:t>2</a:t>
            </a:r>
            <a:r>
              <a:rPr lang="en-US" altLang="zh-TW" smtClean="0">
                <a:latin typeface="Times New Roman" pitchFamily="18" charset="0"/>
              </a:rPr>
              <a:t>,…..P</a:t>
            </a:r>
            <a:r>
              <a:rPr lang="en-US" altLang="zh-TW" baseline="-25000" smtClean="0">
                <a:latin typeface="Times New Roman" pitchFamily="18" charset="0"/>
              </a:rPr>
              <a:t>n</a:t>
            </a:r>
            <a:endParaRPr lang="en-US" altLang="zh-TW" smtClean="0"/>
          </a:p>
          <a:p>
            <a:pPr>
              <a:lnSpc>
                <a:spcPct val="90000"/>
              </a:lnSpc>
            </a:pPr>
            <a:r>
              <a:rPr lang="en-US" altLang="zh-TW" smtClean="0"/>
              <a:t>If, in addition, </a:t>
            </a:r>
            <a:r>
              <a:rPr lang="en-US" altLang="zh-TW" smtClean="0">
                <a:latin typeface="Symbol" pitchFamily="18" charset="2"/>
              </a:rPr>
              <a:t>a</a:t>
            </a:r>
            <a:r>
              <a:rPr lang="en-US" altLang="zh-TW" baseline="-25000" smtClean="0">
                <a:latin typeface="Times New Roman" pitchFamily="18" charset="0"/>
              </a:rPr>
              <a:t>i</a:t>
            </a:r>
            <a:r>
              <a:rPr lang="en-US" altLang="zh-TW" smtClean="0">
                <a:latin typeface="Times New Roman" pitchFamily="18" charset="0"/>
              </a:rPr>
              <a:t>&gt;=0</a:t>
            </a:r>
            <a:r>
              <a:rPr lang="en-US" altLang="zh-TW" smtClean="0"/>
              <a:t>, we have the </a:t>
            </a:r>
            <a:r>
              <a:rPr lang="en-US" altLang="zh-TW" i="1" smtClean="0"/>
              <a:t>convex hull</a:t>
            </a:r>
            <a:r>
              <a:rPr lang="en-US" altLang="zh-TW" smtClean="0"/>
              <a:t> of </a:t>
            </a:r>
            <a:r>
              <a:rPr lang="en-US" altLang="zh-TW" smtClean="0">
                <a:latin typeface="Times New Roman" pitchFamily="18" charset="0"/>
              </a:rPr>
              <a:t>P</a:t>
            </a:r>
            <a:r>
              <a:rPr lang="en-US" altLang="zh-TW" baseline="-25000" smtClean="0">
                <a:latin typeface="Times New Roman" pitchFamily="18" charset="0"/>
              </a:rPr>
              <a:t>1</a:t>
            </a:r>
            <a:r>
              <a:rPr lang="en-US" altLang="zh-TW" smtClean="0">
                <a:latin typeface="Symbol" pitchFamily="18" charset="2"/>
              </a:rPr>
              <a:t>,</a:t>
            </a:r>
            <a:r>
              <a:rPr lang="en-US" altLang="zh-TW" smtClean="0">
                <a:latin typeface="Times New Roman" pitchFamily="18" charset="0"/>
              </a:rPr>
              <a:t>P</a:t>
            </a:r>
            <a:r>
              <a:rPr lang="en-US" altLang="zh-TW" baseline="-25000" smtClean="0">
                <a:latin typeface="Times New Roman" pitchFamily="18" charset="0"/>
              </a:rPr>
              <a:t>2</a:t>
            </a:r>
            <a:r>
              <a:rPr lang="en-US" altLang="zh-TW" smtClean="0">
                <a:latin typeface="Times New Roman" pitchFamily="18" charset="0"/>
              </a:rPr>
              <a:t>,…..P</a:t>
            </a:r>
            <a:r>
              <a:rPr lang="en-US" altLang="zh-TW" baseline="-25000" smtClean="0">
                <a:latin typeface="Times New Roman" pitchFamily="18" charset="0"/>
              </a:rPr>
              <a:t>n</a:t>
            </a:r>
            <a:endParaRPr lang="en-US" altLang="zh-TW" smtClean="0"/>
          </a:p>
          <a:p>
            <a:pPr>
              <a:lnSpc>
                <a:spcPct val="90000"/>
              </a:lnSpc>
              <a:buFontTx/>
              <a:buNone/>
            </a:pPr>
            <a:endParaRPr lang="en-US" altLang="zh-TW" baseline="-25000" smtClean="0">
              <a:latin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70263FAD-9001-416B-ABFD-EDFEC8CB049B}" type="slidenum">
              <a:rPr lang="es-ES" altLang="zh-TW" sz="1800">
                <a:latin typeface="Arial" charset="0"/>
              </a:rPr>
              <a:pPr lvl="1" eaLnBrk="1" hangingPunct="1">
                <a:spcBef>
                  <a:spcPct val="0"/>
                </a:spcBef>
                <a:buClrTx/>
                <a:buSzTx/>
                <a:buFontTx/>
                <a:buNone/>
              </a:pPr>
              <a:t>23</a:t>
            </a:fld>
            <a:endParaRPr lang="es-ES" altLang="zh-TW" sz="1800">
              <a:latin typeface="Arial" charset="0"/>
            </a:endParaRPr>
          </a:p>
        </p:txBody>
      </p:sp>
      <p:sp>
        <p:nvSpPr>
          <p:cNvPr id="31747"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31748" name="Rectangle 2"/>
          <p:cNvSpPr>
            <a:spLocks noGrp="1" noChangeArrowheads="1"/>
          </p:cNvSpPr>
          <p:nvPr>
            <p:ph type="title"/>
          </p:nvPr>
        </p:nvSpPr>
        <p:spPr/>
        <p:txBody>
          <a:bodyPr/>
          <a:lstStyle/>
          <a:p>
            <a:pPr>
              <a:defRPr/>
            </a:pPr>
            <a:r>
              <a:rPr lang="en-US" altLang="zh-TW" dirty="0" smtClean="0"/>
              <a:t>Convex Hull</a:t>
            </a:r>
          </a:p>
        </p:txBody>
      </p:sp>
      <p:sp>
        <p:nvSpPr>
          <p:cNvPr id="30725" name="Rectangle 3"/>
          <p:cNvSpPr>
            <a:spLocks noGrp="1" noChangeArrowheads="1"/>
          </p:cNvSpPr>
          <p:nvPr>
            <p:ph type="body" idx="1"/>
          </p:nvPr>
        </p:nvSpPr>
        <p:spPr>
          <a:xfrm>
            <a:off x="457200" y="1524000"/>
            <a:ext cx="8382000" cy="4724400"/>
          </a:xfrm>
        </p:spPr>
        <p:txBody>
          <a:bodyPr/>
          <a:lstStyle/>
          <a:p>
            <a:r>
              <a:rPr lang="en-US" altLang="zh-TW" smtClean="0"/>
              <a:t>Smallest convex object containing </a:t>
            </a:r>
            <a:r>
              <a:rPr lang="en-US" altLang="zh-TW" smtClean="0">
                <a:latin typeface="Times New Roman" pitchFamily="18" charset="0"/>
              </a:rPr>
              <a:t>P</a:t>
            </a:r>
            <a:r>
              <a:rPr lang="en-US" altLang="zh-TW" baseline="-25000" smtClean="0">
                <a:latin typeface="Times New Roman" pitchFamily="18" charset="0"/>
              </a:rPr>
              <a:t>1</a:t>
            </a:r>
            <a:r>
              <a:rPr lang="en-US" altLang="zh-TW" smtClean="0">
                <a:latin typeface="Symbol" pitchFamily="18" charset="2"/>
              </a:rPr>
              <a:t>,</a:t>
            </a:r>
            <a:r>
              <a:rPr lang="en-US" altLang="zh-TW" smtClean="0">
                <a:latin typeface="Times New Roman" pitchFamily="18" charset="0"/>
              </a:rPr>
              <a:t>P</a:t>
            </a:r>
            <a:r>
              <a:rPr lang="en-US" altLang="zh-TW" baseline="-25000" smtClean="0">
                <a:latin typeface="Times New Roman" pitchFamily="18" charset="0"/>
              </a:rPr>
              <a:t>2</a:t>
            </a:r>
            <a:r>
              <a:rPr lang="en-US" altLang="zh-TW" smtClean="0">
                <a:latin typeface="Times New Roman" pitchFamily="18" charset="0"/>
              </a:rPr>
              <a:t>,…..P</a:t>
            </a:r>
            <a:r>
              <a:rPr lang="en-US" altLang="zh-TW" baseline="-25000" smtClean="0">
                <a:latin typeface="Times New Roman" pitchFamily="18" charset="0"/>
              </a:rPr>
              <a:t>n</a:t>
            </a:r>
          </a:p>
          <a:p>
            <a:r>
              <a:rPr lang="en-US" altLang="zh-TW" smtClean="0"/>
              <a:t>Formed by “shrink wrapping” points</a:t>
            </a:r>
          </a:p>
        </p:txBody>
      </p:sp>
      <p:sp>
        <p:nvSpPr>
          <p:cNvPr id="8" name="橢圓 7"/>
          <p:cNvSpPr/>
          <p:nvPr/>
        </p:nvSpPr>
        <p:spPr>
          <a:xfrm>
            <a:off x="2928938" y="2714625"/>
            <a:ext cx="214312" cy="21431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 name="橢圓 8"/>
          <p:cNvSpPr/>
          <p:nvPr/>
        </p:nvSpPr>
        <p:spPr>
          <a:xfrm>
            <a:off x="6500813" y="3000375"/>
            <a:ext cx="214312" cy="21431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0" name="橢圓 9"/>
          <p:cNvSpPr/>
          <p:nvPr/>
        </p:nvSpPr>
        <p:spPr>
          <a:xfrm>
            <a:off x="5857875" y="5786438"/>
            <a:ext cx="214313" cy="21431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 name="橢圓 10"/>
          <p:cNvSpPr/>
          <p:nvPr/>
        </p:nvSpPr>
        <p:spPr>
          <a:xfrm>
            <a:off x="4357688" y="6072188"/>
            <a:ext cx="214312" cy="21431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 name="橢圓 11"/>
          <p:cNvSpPr/>
          <p:nvPr/>
        </p:nvSpPr>
        <p:spPr>
          <a:xfrm>
            <a:off x="2857500" y="5357813"/>
            <a:ext cx="214313" cy="21431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 name="橢圓 12"/>
          <p:cNvSpPr/>
          <p:nvPr/>
        </p:nvSpPr>
        <p:spPr>
          <a:xfrm>
            <a:off x="1571625" y="3714750"/>
            <a:ext cx="214313" cy="21431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 name="橢圓 13"/>
          <p:cNvSpPr/>
          <p:nvPr/>
        </p:nvSpPr>
        <p:spPr>
          <a:xfrm>
            <a:off x="2214563" y="3714750"/>
            <a:ext cx="214312" cy="21431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 name="橢圓 14"/>
          <p:cNvSpPr/>
          <p:nvPr/>
        </p:nvSpPr>
        <p:spPr>
          <a:xfrm>
            <a:off x="5572125" y="5429250"/>
            <a:ext cx="214313" cy="21431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 name="橢圓 15"/>
          <p:cNvSpPr/>
          <p:nvPr/>
        </p:nvSpPr>
        <p:spPr>
          <a:xfrm>
            <a:off x="4643438" y="5357813"/>
            <a:ext cx="214312" cy="21431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 name="橢圓 16"/>
          <p:cNvSpPr/>
          <p:nvPr/>
        </p:nvSpPr>
        <p:spPr>
          <a:xfrm>
            <a:off x="5286375" y="4143375"/>
            <a:ext cx="214313" cy="21431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 name="橢圓 17"/>
          <p:cNvSpPr/>
          <p:nvPr/>
        </p:nvSpPr>
        <p:spPr>
          <a:xfrm>
            <a:off x="5500688" y="3429000"/>
            <a:ext cx="214312" cy="21431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 name="橢圓 18"/>
          <p:cNvSpPr/>
          <p:nvPr/>
        </p:nvSpPr>
        <p:spPr>
          <a:xfrm>
            <a:off x="4572000" y="3214688"/>
            <a:ext cx="214313" cy="21431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 name="橢圓 19"/>
          <p:cNvSpPr/>
          <p:nvPr/>
        </p:nvSpPr>
        <p:spPr>
          <a:xfrm>
            <a:off x="3357563" y="3714750"/>
            <a:ext cx="214312" cy="21431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 name="橢圓 20"/>
          <p:cNvSpPr/>
          <p:nvPr/>
        </p:nvSpPr>
        <p:spPr>
          <a:xfrm>
            <a:off x="3571875" y="4286250"/>
            <a:ext cx="214313" cy="21431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 name="橢圓 21"/>
          <p:cNvSpPr/>
          <p:nvPr/>
        </p:nvSpPr>
        <p:spPr>
          <a:xfrm>
            <a:off x="4143375" y="3929063"/>
            <a:ext cx="214313" cy="21431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3" name="手繪多邊形 22"/>
          <p:cNvSpPr/>
          <p:nvPr/>
        </p:nvSpPr>
        <p:spPr>
          <a:xfrm>
            <a:off x="1635125" y="2813050"/>
            <a:ext cx="4976813" cy="3376613"/>
          </a:xfrm>
          <a:custGeom>
            <a:avLst/>
            <a:gdLst>
              <a:gd name="connsiteX0" fmla="*/ 1371600 w 4976446"/>
              <a:gd name="connsiteY0" fmla="*/ 0 h 3376247"/>
              <a:gd name="connsiteX1" fmla="*/ 4976446 w 4976446"/>
              <a:gd name="connsiteY1" fmla="*/ 281354 h 3376247"/>
              <a:gd name="connsiteX2" fmla="*/ 4343400 w 4976446"/>
              <a:gd name="connsiteY2" fmla="*/ 3094893 h 3376247"/>
              <a:gd name="connsiteX3" fmla="*/ 2813539 w 4976446"/>
              <a:gd name="connsiteY3" fmla="*/ 3376247 h 3376247"/>
              <a:gd name="connsiteX4" fmla="*/ 1301262 w 4976446"/>
              <a:gd name="connsiteY4" fmla="*/ 2655277 h 3376247"/>
              <a:gd name="connsiteX5" fmla="*/ 0 w 4976446"/>
              <a:gd name="connsiteY5" fmla="*/ 984739 h 3376247"/>
              <a:gd name="connsiteX6" fmla="*/ 1371600 w 4976446"/>
              <a:gd name="connsiteY6" fmla="*/ 0 h 3376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6446" h="3376247">
                <a:moveTo>
                  <a:pt x="1371600" y="0"/>
                </a:moveTo>
                <a:lnTo>
                  <a:pt x="4976446" y="281354"/>
                </a:lnTo>
                <a:lnTo>
                  <a:pt x="4343400" y="3094893"/>
                </a:lnTo>
                <a:lnTo>
                  <a:pt x="2813539" y="3376247"/>
                </a:lnTo>
                <a:lnTo>
                  <a:pt x="1301262" y="2655277"/>
                </a:lnTo>
                <a:lnTo>
                  <a:pt x="0" y="984739"/>
                </a:lnTo>
                <a:lnTo>
                  <a:pt x="1371600"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6E967B3B-C59B-408D-9FBE-488834576A84}" type="slidenum">
              <a:rPr lang="es-ES" altLang="zh-TW" sz="1800">
                <a:latin typeface="Arial" charset="0"/>
              </a:rPr>
              <a:pPr lvl="1" eaLnBrk="1" hangingPunct="1">
                <a:spcBef>
                  <a:spcPct val="0"/>
                </a:spcBef>
                <a:buClrTx/>
                <a:buSzTx/>
                <a:buFontTx/>
                <a:buNone/>
              </a:pPr>
              <a:t>24</a:t>
            </a:fld>
            <a:endParaRPr lang="es-ES" altLang="zh-TW" sz="1800">
              <a:latin typeface="Arial" charset="0"/>
            </a:endParaRPr>
          </a:p>
        </p:txBody>
      </p:sp>
      <p:sp>
        <p:nvSpPr>
          <p:cNvPr id="32771"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32772" name="Rectangle 2"/>
          <p:cNvSpPr>
            <a:spLocks noGrp="1" noChangeArrowheads="1"/>
          </p:cNvSpPr>
          <p:nvPr>
            <p:ph type="title"/>
          </p:nvPr>
        </p:nvSpPr>
        <p:spPr/>
        <p:txBody>
          <a:bodyPr/>
          <a:lstStyle/>
          <a:p>
            <a:pPr>
              <a:defRPr/>
            </a:pPr>
            <a:r>
              <a:rPr lang="en-US" altLang="zh-TW" smtClean="0"/>
              <a:t>Curves and Surfaces</a:t>
            </a:r>
          </a:p>
        </p:txBody>
      </p:sp>
      <p:sp>
        <p:nvSpPr>
          <p:cNvPr id="31749" name="Rectangle 3"/>
          <p:cNvSpPr>
            <a:spLocks noGrp="1" noChangeArrowheads="1"/>
          </p:cNvSpPr>
          <p:nvPr>
            <p:ph type="body" idx="1"/>
          </p:nvPr>
        </p:nvSpPr>
        <p:spPr/>
        <p:txBody>
          <a:bodyPr/>
          <a:lstStyle/>
          <a:p>
            <a:r>
              <a:rPr lang="en-US" altLang="zh-TW" smtClean="0"/>
              <a:t>Curves are one parameter entities of the form </a:t>
            </a:r>
            <a:r>
              <a:rPr lang="en-US" altLang="zh-TW" smtClean="0">
                <a:latin typeface="Times New Roman" pitchFamily="18" charset="0"/>
              </a:rPr>
              <a:t>P(</a:t>
            </a:r>
            <a:r>
              <a:rPr lang="en-US" altLang="zh-TW" smtClean="0">
                <a:latin typeface="Symbol" pitchFamily="18" charset="2"/>
              </a:rPr>
              <a:t>a</a:t>
            </a:r>
            <a:r>
              <a:rPr lang="en-US" altLang="zh-TW" smtClean="0">
                <a:latin typeface="Times New Roman" pitchFamily="18" charset="0"/>
              </a:rPr>
              <a:t>)</a:t>
            </a:r>
            <a:r>
              <a:rPr lang="en-US" altLang="zh-TW" smtClean="0"/>
              <a:t> where the function is nonlinear</a:t>
            </a:r>
          </a:p>
          <a:p>
            <a:r>
              <a:rPr lang="en-US" altLang="zh-TW" smtClean="0"/>
              <a:t>Surfaces are formed from two-parameter functions </a:t>
            </a:r>
            <a:r>
              <a:rPr lang="en-US" altLang="zh-TW" smtClean="0">
                <a:latin typeface="Times New Roman" pitchFamily="18" charset="0"/>
              </a:rPr>
              <a:t>P(</a:t>
            </a:r>
            <a:r>
              <a:rPr lang="en-US" altLang="zh-TW" smtClean="0">
                <a:latin typeface="Symbol" pitchFamily="18" charset="2"/>
              </a:rPr>
              <a:t>a</a:t>
            </a:r>
            <a:r>
              <a:rPr lang="en-US" altLang="zh-TW" smtClean="0">
                <a:latin typeface="Times New Roman" pitchFamily="18" charset="0"/>
              </a:rPr>
              <a:t>, </a:t>
            </a:r>
            <a:r>
              <a:rPr lang="en-US" altLang="zh-TW" smtClean="0">
                <a:latin typeface="Symbol" pitchFamily="18" charset="2"/>
              </a:rPr>
              <a:t>b</a:t>
            </a:r>
            <a:r>
              <a:rPr lang="en-US" altLang="zh-TW" smtClean="0">
                <a:latin typeface="Times New Roman" pitchFamily="18" charset="0"/>
              </a:rPr>
              <a:t>)</a:t>
            </a:r>
          </a:p>
          <a:p>
            <a:pPr lvl="1"/>
            <a:r>
              <a:rPr lang="en-US" altLang="zh-TW" smtClean="0">
                <a:ea typeface="MS PGothic" pitchFamily="34" charset="-128"/>
              </a:rPr>
              <a:t>Linear functions give planes and polygons</a:t>
            </a:r>
          </a:p>
        </p:txBody>
      </p:sp>
      <p:sp>
        <p:nvSpPr>
          <p:cNvPr id="31750" name="Freeform 4"/>
          <p:cNvSpPr>
            <a:spLocks/>
          </p:cNvSpPr>
          <p:nvPr/>
        </p:nvSpPr>
        <p:spPr bwMode="auto">
          <a:xfrm>
            <a:off x="1066800" y="4572000"/>
            <a:ext cx="2362200" cy="838200"/>
          </a:xfrm>
          <a:custGeom>
            <a:avLst/>
            <a:gdLst>
              <a:gd name="T0" fmla="*/ 0 w 1488"/>
              <a:gd name="T1" fmla="*/ 2147483647 h 528"/>
              <a:gd name="T2" fmla="*/ 2147483647 w 1488"/>
              <a:gd name="T3" fmla="*/ 2147483647 h 528"/>
              <a:gd name="T4" fmla="*/ 2147483647 w 1488"/>
              <a:gd name="T5" fmla="*/ 2147483647 h 528"/>
              <a:gd name="T6" fmla="*/ 2147483647 w 1488"/>
              <a:gd name="T7" fmla="*/ 2147483647 h 528"/>
              <a:gd name="T8" fmla="*/ 0 60000 65536"/>
              <a:gd name="T9" fmla="*/ 0 60000 65536"/>
              <a:gd name="T10" fmla="*/ 0 60000 65536"/>
              <a:gd name="T11" fmla="*/ 0 60000 65536"/>
              <a:gd name="T12" fmla="*/ 0 w 1488"/>
              <a:gd name="T13" fmla="*/ 0 h 528"/>
              <a:gd name="T14" fmla="*/ 1488 w 1488"/>
              <a:gd name="T15" fmla="*/ 528 h 528"/>
            </a:gdLst>
            <a:ahLst/>
            <a:cxnLst>
              <a:cxn ang="T8">
                <a:pos x="T0" y="T1"/>
              </a:cxn>
              <a:cxn ang="T9">
                <a:pos x="T2" y="T3"/>
              </a:cxn>
              <a:cxn ang="T10">
                <a:pos x="T4" y="T5"/>
              </a:cxn>
              <a:cxn ang="T11">
                <a:pos x="T6" y="T7"/>
              </a:cxn>
            </a:cxnLst>
            <a:rect l="T12" t="T13" r="T14" b="T15"/>
            <a:pathLst>
              <a:path w="1488" h="528">
                <a:moveTo>
                  <a:pt x="0" y="440"/>
                </a:moveTo>
                <a:cubicBezTo>
                  <a:pt x="360" y="220"/>
                  <a:pt x="720" y="0"/>
                  <a:pt x="864" y="8"/>
                </a:cubicBezTo>
                <a:cubicBezTo>
                  <a:pt x="1008" y="16"/>
                  <a:pt x="760" y="448"/>
                  <a:pt x="864" y="488"/>
                </a:cubicBezTo>
                <a:cubicBezTo>
                  <a:pt x="968" y="528"/>
                  <a:pt x="1376" y="288"/>
                  <a:pt x="1488" y="248"/>
                </a:cubicBezTo>
              </a:path>
            </a:pathLst>
          </a:custGeom>
          <a:noFill/>
          <a:ln w="28575">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nchor="ctr" anchorCtr="1"/>
          <a:lstStyle/>
          <a:p>
            <a:endParaRPr lang="zh-TW" altLang="en-US"/>
          </a:p>
        </p:txBody>
      </p:sp>
      <p:sp>
        <p:nvSpPr>
          <p:cNvPr id="31751" name="Text Box 5"/>
          <p:cNvSpPr txBox="1">
            <a:spLocks noChangeArrowheads="1"/>
          </p:cNvSpPr>
          <p:nvPr/>
        </p:nvSpPr>
        <p:spPr bwMode="auto">
          <a:xfrm>
            <a:off x="1828800" y="5486400"/>
            <a:ext cx="91440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3100">
                <a:latin typeface="Arial" charset="0"/>
              </a:rPr>
              <a:t>P(</a:t>
            </a:r>
            <a:r>
              <a:rPr lang="en-US" altLang="zh-TW" sz="3100">
                <a:latin typeface="Symbol" pitchFamily="18" charset="2"/>
              </a:rPr>
              <a:t>a</a:t>
            </a:r>
            <a:r>
              <a:rPr lang="en-US" altLang="zh-TW" sz="3100">
                <a:latin typeface="Arial" charset="0"/>
              </a:rPr>
              <a:t>)</a:t>
            </a:r>
          </a:p>
        </p:txBody>
      </p:sp>
      <p:sp>
        <p:nvSpPr>
          <p:cNvPr id="31752" name="Freeform 7"/>
          <p:cNvSpPr>
            <a:spLocks/>
          </p:cNvSpPr>
          <p:nvPr/>
        </p:nvSpPr>
        <p:spPr bwMode="auto">
          <a:xfrm>
            <a:off x="4343400" y="4419600"/>
            <a:ext cx="2743200" cy="1600200"/>
          </a:xfrm>
          <a:custGeom>
            <a:avLst/>
            <a:gdLst>
              <a:gd name="T0" fmla="*/ 0 w 1728"/>
              <a:gd name="T1" fmla="*/ 2147483647 h 1008"/>
              <a:gd name="T2" fmla="*/ 2147483647 w 1728"/>
              <a:gd name="T3" fmla="*/ 0 h 1008"/>
              <a:gd name="T4" fmla="*/ 2147483647 w 1728"/>
              <a:gd name="T5" fmla="*/ 0 h 1008"/>
              <a:gd name="T6" fmla="*/ 2147483647 w 1728"/>
              <a:gd name="T7" fmla="*/ 2147483647 h 1008"/>
              <a:gd name="T8" fmla="*/ 2147483647 w 1728"/>
              <a:gd name="T9" fmla="*/ 2147483647 h 1008"/>
              <a:gd name="T10" fmla="*/ 2147483647 w 1728"/>
              <a:gd name="T11" fmla="*/ 2147483647 h 1008"/>
              <a:gd name="T12" fmla="*/ 0 w 1728"/>
              <a:gd name="T13" fmla="*/ 2147483647 h 1008"/>
              <a:gd name="T14" fmla="*/ 0 60000 65536"/>
              <a:gd name="T15" fmla="*/ 0 60000 65536"/>
              <a:gd name="T16" fmla="*/ 0 60000 65536"/>
              <a:gd name="T17" fmla="*/ 0 60000 65536"/>
              <a:gd name="T18" fmla="*/ 0 60000 65536"/>
              <a:gd name="T19" fmla="*/ 0 60000 65536"/>
              <a:gd name="T20" fmla="*/ 0 60000 65536"/>
              <a:gd name="T21" fmla="*/ 0 w 1728"/>
              <a:gd name="T22" fmla="*/ 0 h 1008"/>
              <a:gd name="T23" fmla="*/ 1728 w 1728"/>
              <a:gd name="T24" fmla="*/ 1008 h 10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8" h="1008">
                <a:moveTo>
                  <a:pt x="0" y="528"/>
                </a:moveTo>
                <a:lnTo>
                  <a:pt x="432" y="0"/>
                </a:lnTo>
                <a:lnTo>
                  <a:pt x="1728" y="0"/>
                </a:lnTo>
                <a:lnTo>
                  <a:pt x="1008" y="384"/>
                </a:lnTo>
                <a:lnTo>
                  <a:pt x="1584" y="528"/>
                </a:lnTo>
                <a:lnTo>
                  <a:pt x="768" y="1008"/>
                </a:lnTo>
                <a:lnTo>
                  <a:pt x="0" y="528"/>
                </a:lnTo>
                <a:close/>
              </a:path>
            </a:pathLst>
          </a:custGeom>
          <a:solidFill>
            <a:schemeClr val="accent1"/>
          </a:solidFill>
          <a:ln w="12700">
            <a:solidFill>
              <a:schemeClr val="tx1"/>
            </a:solidFill>
            <a:round/>
            <a:headEnd type="none" w="sm" len="sm"/>
            <a:tailEnd type="none" w="sm" len="sm"/>
          </a:ln>
        </p:spPr>
        <p:txBody>
          <a:bodyPr anchor="ctr" anchorCtr="1"/>
          <a:lstStyle/>
          <a:p>
            <a:endParaRPr lang="zh-TW" altLang="en-US"/>
          </a:p>
        </p:txBody>
      </p:sp>
      <p:sp>
        <p:nvSpPr>
          <p:cNvPr id="31753" name="Text Box 8"/>
          <p:cNvSpPr txBox="1">
            <a:spLocks noChangeArrowheads="1"/>
          </p:cNvSpPr>
          <p:nvPr/>
        </p:nvSpPr>
        <p:spPr bwMode="auto">
          <a:xfrm>
            <a:off x="6629400" y="5562600"/>
            <a:ext cx="13271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3100">
                <a:latin typeface="Arial" charset="0"/>
              </a:rPr>
              <a:t>P(</a:t>
            </a:r>
            <a:r>
              <a:rPr lang="en-US" altLang="zh-TW" sz="3100">
                <a:latin typeface="Symbol" pitchFamily="18" charset="2"/>
              </a:rPr>
              <a:t>a</a:t>
            </a:r>
            <a:r>
              <a:rPr lang="en-US" altLang="zh-TW" sz="3100">
                <a:latin typeface="Arial" charset="0"/>
              </a:rPr>
              <a:t>, </a:t>
            </a:r>
            <a:r>
              <a:rPr lang="en-US" altLang="zh-TW" sz="3100">
                <a:latin typeface="Symbol" pitchFamily="18" charset="2"/>
              </a:rPr>
              <a:t>b</a:t>
            </a:r>
            <a:r>
              <a:rPr lang="en-US" altLang="zh-TW" sz="3100">
                <a:latin typeface="Arial" charset="0"/>
              </a:rPr>
              <a: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C93EEE56-B24E-4E78-B7BE-3987DDEEC0F0}" type="slidenum">
              <a:rPr lang="es-ES" altLang="zh-TW" sz="1800">
                <a:latin typeface="Arial" charset="0"/>
              </a:rPr>
              <a:pPr lvl="1" eaLnBrk="1" hangingPunct="1">
                <a:spcBef>
                  <a:spcPct val="0"/>
                </a:spcBef>
                <a:buClrTx/>
                <a:buSzTx/>
                <a:buFontTx/>
                <a:buNone/>
              </a:pPr>
              <a:t>25</a:t>
            </a:fld>
            <a:endParaRPr lang="es-ES" altLang="zh-TW" sz="1800">
              <a:latin typeface="Arial" charset="0"/>
            </a:endParaRPr>
          </a:p>
        </p:txBody>
      </p:sp>
      <p:sp>
        <p:nvSpPr>
          <p:cNvPr id="33795"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33796" name="Rectangle 2"/>
          <p:cNvSpPr>
            <a:spLocks noGrp="1" noChangeArrowheads="1"/>
          </p:cNvSpPr>
          <p:nvPr>
            <p:ph type="title"/>
          </p:nvPr>
        </p:nvSpPr>
        <p:spPr/>
        <p:txBody>
          <a:bodyPr/>
          <a:lstStyle/>
          <a:p>
            <a:pPr>
              <a:defRPr/>
            </a:pPr>
            <a:r>
              <a:rPr lang="en-US" altLang="zh-TW" dirty="0" smtClean="0"/>
              <a:t>Planes</a:t>
            </a:r>
          </a:p>
        </p:txBody>
      </p:sp>
      <p:sp>
        <p:nvSpPr>
          <p:cNvPr id="32773" name="Rectangle 3"/>
          <p:cNvSpPr>
            <a:spLocks noGrp="1" noChangeArrowheads="1"/>
          </p:cNvSpPr>
          <p:nvPr>
            <p:ph type="body" idx="1"/>
          </p:nvPr>
        </p:nvSpPr>
        <p:spPr/>
        <p:txBody>
          <a:bodyPr/>
          <a:lstStyle/>
          <a:p>
            <a:r>
              <a:rPr lang="en-US" altLang="zh-TW" smtClean="0"/>
              <a:t>A plane can be defined by a point and two vectors or by three points</a:t>
            </a:r>
          </a:p>
        </p:txBody>
      </p:sp>
      <p:sp>
        <p:nvSpPr>
          <p:cNvPr id="32774" name="Text Box 6"/>
          <p:cNvSpPr txBox="1">
            <a:spLocks noChangeArrowheads="1"/>
          </p:cNvSpPr>
          <p:nvPr/>
        </p:nvSpPr>
        <p:spPr bwMode="auto">
          <a:xfrm>
            <a:off x="838200" y="5486400"/>
            <a:ext cx="23733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P(</a:t>
            </a:r>
            <a:r>
              <a:rPr lang="en-US" altLang="zh-TW" sz="1800">
                <a:latin typeface="Symbol" pitchFamily="18" charset="2"/>
              </a:rPr>
              <a:t>a</a:t>
            </a:r>
            <a:r>
              <a:rPr lang="en-US" altLang="zh-TW" sz="1800">
                <a:latin typeface="Arial" charset="0"/>
              </a:rPr>
              <a:t>,</a:t>
            </a:r>
            <a:r>
              <a:rPr lang="en-US" altLang="zh-TW" sz="1800">
                <a:latin typeface="Symbol" pitchFamily="18" charset="2"/>
              </a:rPr>
              <a:t>b</a:t>
            </a:r>
            <a:r>
              <a:rPr lang="en-US" altLang="zh-TW" sz="1800">
                <a:latin typeface="Arial" charset="0"/>
              </a:rPr>
              <a:t>)=R+</a:t>
            </a:r>
            <a:r>
              <a:rPr lang="en-US" altLang="zh-TW" sz="1800">
                <a:latin typeface="Symbol" pitchFamily="18" charset="2"/>
              </a:rPr>
              <a:t>a</a:t>
            </a:r>
            <a:r>
              <a:rPr lang="en-US" altLang="zh-TW" sz="1800">
                <a:latin typeface="Arial" charset="0"/>
              </a:rPr>
              <a:t>u+</a:t>
            </a:r>
            <a:r>
              <a:rPr lang="en-US" altLang="zh-TW" sz="1800">
                <a:latin typeface="Symbol" pitchFamily="18" charset="2"/>
              </a:rPr>
              <a:t>b</a:t>
            </a:r>
            <a:r>
              <a:rPr lang="en-US" altLang="zh-TW" sz="1800">
                <a:latin typeface="Arial" charset="0"/>
              </a:rPr>
              <a:t>v</a:t>
            </a:r>
          </a:p>
        </p:txBody>
      </p:sp>
      <p:sp>
        <p:nvSpPr>
          <p:cNvPr id="44039" name="Text Box 7"/>
          <p:cNvSpPr txBox="1">
            <a:spLocks noChangeArrowheads="1"/>
          </p:cNvSpPr>
          <p:nvPr/>
        </p:nvSpPr>
        <p:spPr bwMode="auto">
          <a:xfrm>
            <a:off x="4038600" y="5410200"/>
            <a:ext cx="28007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dirty="0">
                <a:latin typeface="Arial" charset="0"/>
              </a:rPr>
              <a:t>P(</a:t>
            </a:r>
            <a:r>
              <a:rPr lang="en-US" altLang="zh-TW" sz="1800" dirty="0" err="1">
                <a:latin typeface="Symbol" pitchFamily="18" charset="2"/>
              </a:rPr>
              <a:t>a</a:t>
            </a:r>
            <a:r>
              <a:rPr lang="en-US" altLang="zh-TW" sz="1800" dirty="0" err="1">
                <a:latin typeface="Arial" charset="0"/>
              </a:rPr>
              <a:t>,</a:t>
            </a:r>
            <a:r>
              <a:rPr lang="en-US" altLang="zh-TW" sz="1800" dirty="0" err="1">
                <a:latin typeface="Symbol" pitchFamily="18" charset="2"/>
              </a:rPr>
              <a:t>b</a:t>
            </a:r>
            <a:r>
              <a:rPr lang="en-US" altLang="zh-TW" sz="1800" dirty="0">
                <a:latin typeface="Arial" charset="0"/>
              </a:rPr>
              <a:t>)=</a:t>
            </a:r>
            <a:r>
              <a:rPr lang="en-US" altLang="zh-TW" sz="1800" dirty="0" err="1">
                <a:latin typeface="Arial" charset="0"/>
              </a:rPr>
              <a:t>R+</a:t>
            </a:r>
            <a:r>
              <a:rPr lang="en-US" altLang="zh-TW" sz="1800" dirty="0" err="1">
                <a:latin typeface="Symbol" pitchFamily="18" charset="2"/>
              </a:rPr>
              <a:t>a</a:t>
            </a:r>
            <a:r>
              <a:rPr lang="en-US" altLang="zh-TW" sz="1800" dirty="0">
                <a:latin typeface="Arial" charset="0"/>
              </a:rPr>
              <a:t>(Q-R)+</a:t>
            </a:r>
            <a:r>
              <a:rPr lang="en-US" altLang="zh-TW" sz="1800" dirty="0" smtClean="0">
                <a:latin typeface="Symbol" pitchFamily="18" charset="2"/>
              </a:rPr>
              <a:t>b</a:t>
            </a:r>
            <a:r>
              <a:rPr lang="en-US" altLang="zh-TW" sz="1800" dirty="0" smtClean="0">
                <a:latin typeface="Arial" charset="0"/>
              </a:rPr>
              <a:t>(P-R)</a:t>
            </a:r>
            <a:endParaRPr lang="en-US" altLang="zh-TW" sz="1800" dirty="0">
              <a:latin typeface="Arial" charset="0"/>
            </a:endParaRPr>
          </a:p>
        </p:txBody>
      </p:sp>
      <p:sp>
        <p:nvSpPr>
          <p:cNvPr id="44040" name="Line 8"/>
          <p:cNvSpPr>
            <a:spLocks noChangeShapeType="1"/>
          </p:cNvSpPr>
          <p:nvPr/>
        </p:nvSpPr>
        <p:spPr bwMode="auto">
          <a:xfrm flipV="1">
            <a:off x="1600200" y="2819400"/>
            <a:ext cx="1828800" cy="2286000"/>
          </a:xfrm>
          <a:prstGeom prst="line">
            <a:avLst/>
          </a:prstGeom>
          <a:noFill/>
          <a:ln w="38100">
            <a:solidFill>
              <a:schemeClr val="accent2"/>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44041" name="Line 9"/>
          <p:cNvSpPr>
            <a:spLocks noChangeShapeType="1"/>
          </p:cNvSpPr>
          <p:nvPr/>
        </p:nvSpPr>
        <p:spPr bwMode="auto">
          <a:xfrm flipV="1">
            <a:off x="1600200" y="4495800"/>
            <a:ext cx="1752600" cy="609600"/>
          </a:xfrm>
          <a:prstGeom prst="line">
            <a:avLst/>
          </a:prstGeom>
          <a:noFill/>
          <a:ln w="28575">
            <a:solidFill>
              <a:schemeClr val="accent2"/>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44043" name="Text Box 11"/>
          <p:cNvSpPr txBox="1">
            <a:spLocks noChangeArrowheads="1"/>
          </p:cNvSpPr>
          <p:nvPr/>
        </p:nvSpPr>
        <p:spPr bwMode="auto">
          <a:xfrm>
            <a:off x="2498725" y="48418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u</a:t>
            </a:r>
          </a:p>
        </p:txBody>
      </p:sp>
      <p:sp>
        <p:nvSpPr>
          <p:cNvPr id="44044" name="Text Box 12"/>
          <p:cNvSpPr txBox="1">
            <a:spLocks noChangeArrowheads="1"/>
          </p:cNvSpPr>
          <p:nvPr/>
        </p:nvSpPr>
        <p:spPr bwMode="auto">
          <a:xfrm>
            <a:off x="2147888" y="350043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v</a:t>
            </a:r>
          </a:p>
        </p:txBody>
      </p:sp>
      <p:sp>
        <p:nvSpPr>
          <p:cNvPr id="32780" name="Text Box 14"/>
          <p:cNvSpPr txBox="1">
            <a:spLocks noChangeArrowheads="1"/>
          </p:cNvSpPr>
          <p:nvPr/>
        </p:nvSpPr>
        <p:spPr bwMode="auto">
          <a:xfrm>
            <a:off x="990600" y="48006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R</a:t>
            </a:r>
          </a:p>
        </p:txBody>
      </p:sp>
      <p:sp>
        <p:nvSpPr>
          <p:cNvPr id="44046" name="Line 15"/>
          <p:cNvSpPr>
            <a:spLocks noChangeShapeType="1"/>
          </p:cNvSpPr>
          <p:nvPr/>
        </p:nvSpPr>
        <p:spPr bwMode="auto">
          <a:xfrm flipV="1">
            <a:off x="4892675" y="2701925"/>
            <a:ext cx="1828800" cy="2286000"/>
          </a:xfrm>
          <a:prstGeom prst="line">
            <a:avLst/>
          </a:prstGeom>
          <a:noFill/>
          <a:ln w="38100">
            <a:solidFill>
              <a:schemeClr val="accent2"/>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44047" name="Line 16"/>
          <p:cNvSpPr>
            <a:spLocks noChangeShapeType="1"/>
          </p:cNvSpPr>
          <p:nvPr/>
        </p:nvSpPr>
        <p:spPr bwMode="auto">
          <a:xfrm flipV="1">
            <a:off x="4892675" y="4378325"/>
            <a:ext cx="1752600" cy="609600"/>
          </a:xfrm>
          <a:prstGeom prst="line">
            <a:avLst/>
          </a:prstGeom>
          <a:noFill/>
          <a:ln w="28575">
            <a:solidFill>
              <a:schemeClr val="accent2"/>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44049" name="Text Box 18"/>
          <p:cNvSpPr txBox="1">
            <a:spLocks noChangeArrowheads="1"/>
          </p:cNvSpPr>
          <p:nvPr/>
        </p:nvSpPr>
        <p:spPr bwMode="auto">
          <a:xfrm>
            <a:off x="6781800" y="22860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P</a:t>
            </a:r>
          </a:p>
        </p:txBody>
      </p:sp>
      <p:sp>
        <p:nvSpPr>
          <p:cNvPr id="44050" name="Oval 20"/>
          <p:cNvSpPr>
            <a:spLocks noChangeArrowheads="1"/>
          </p:cNvSpPr>
          <p:nvPr/>
        </p:nvSpPr>
        <p:spPr bwMode="auto">
          <a:xfrm>
            <a:off x="4800600" y="4953000"/>
            <a:ext cx="136525" cy="136525"/>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endParaRPr lang="zh-TW" altLang="zh-TW" sz="1800">
              <a:latin typeface="Arial" charset="0"/>
            </a:endParaRPr>
          </a:p>
        </p:txBody>
      </p:sp>
      <p:sp>
        <p:nvSpPr>
          <p:cNvPr id="44051" name="Text Box 21"/>
          <p:cNvSpPr txBox="1">
            <a:spLocks noChangeArrowheads="1"/>
          </p:cNvSpPr>
          <p:nvPr/>
        </p:nvSpPr>
        <p:spPr bwMode="auto">
          <a:xfrm>
            <a:off x="4267200" y="47244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R</a:t>
            </a:r>
          </a:p>
        </p:txBody>
      </p:sp>
      <p:sp>
        <p:nvSpPr>
          <p:cNvPr id="44052" name="Text Box 22"/>
          <p:cNvSpPr txBox="1">
            <a:spLocks noChangeArrowheads="1"/>
          </p:cNvSpPr>
          <p:nvPr/>
        </p:nvSpPr>
        <p:spPr bwMode="auto">
          <a:xfrm>
            <a:off x="6656388" y="4232275"/>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Q</a:t>
            </a:r>
          </a:p>
        </p:txBody>
      </p:sp>
      <p:sp>
        <p:nvSpPr>
          <p:cNvPr id="32787" name="Oval 23"/>
          <p:cNvSpPr>
            <a:spLocks noChangeArrowheads="1"/>
          </p:cNvSpPr>
          <p:nvPr/>
        </p:nvSpPr>
        <p:spPr bwMode="auto">
          <a:xfrm>
            <a:off x="1600200" y="5029200"/>
            <a:ext cx="136525" cy="136525"/>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endParaRPr lang="zh-TW" altLang="zh-TW" sz="1800">
              <a:latin typeface="Arial" charset="0"/>
            </a:endParaRPr>
          </a:p>
        </p:txBody>
      </p:sp>
      <p:sp>
        <p:nvSpPr>
          <p:cNvPr id="44054" name="Oval 24"/>
          <p:cNvSpPr>
            <a:spLocks noChangeArrowheads="1"/>
          </p:cNvSpPr>
          <p:nvPr/>
        </p:nvSpPr>
        <p:spPr bwMode="auto">
          <a:xfrm>
            <a:off x="6629400" y="4343400"/>
            <a:ext cx="136525" cy="136525"/>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endParaRPr lang="zh-TW" altLang="zh-TW" sz="1800">
              <a:latin typeface="Arial" charset="0"/>
            </a:endParaRPr>
          </a:p>
        </p:txBody>
      </p:sp>
      <p:sp>
        <p:nvSpPr>
          <p:cNvPr id="44055" name="Oval 25"/>
          <p:cNvSpPr>
            <a:spLocks noChangeArrowheads="1"/>
          </p:cNvSpPr>
          <p:nvPr/>
        </p:nvSpPr>
        <p:spPr bwMode="auto">
          <a:xfrm>
            <a:off x="6705600" y="2667000"/>
            <a:ext cx="136525" cy="136525"/>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endParaRPr lang="zh-TW" altLang="zh-TW" sz="18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040"/>
                                        </p:tgtEl>
                                        <p:attrNameLst>
                                          <p:attrName>style.visibility</p:attrName>
                                        </p:attrNameLst>
                                      </p:cBhvr>
                                      <p:to>
                                        <p:strVal val="visible"/>
                                      </p:to>
                                    </p:set>
                                    <p:animEffect transition="in" filter="fade">
                                      <p:cBhvr>
                                        <p:cTn id="7" dur="2000"/>
                                        <p:tgtEl>
                                          <p:spTgt spid="440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044"/>
                                        </p:tgtEl>
                                        <p:attrNameLst>
                                          <p:attrName>style.visibility</p:attrName>
                                        </p:attrNameLst>
                                      </p:cBhvr>
                                      <p:to>
                                        <p:strVal val="visible"/>
                                      </p:to>
                                    </p:set>
                                    <p:animEffect transition="in" filter="fade">
                                      <p:cBhvr>
                                        <p:cTn id="10" dur="2000"/>
                                        <p:tgtEl>
                                          <p:spTgt spid="4404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4041"/>
                                        </p:tgtEl>
                                        <p:attrNameLst>
                                          <p:attrName>style.visibility</p:attrName>
                                        </p:attrNameLst>
                                      </p:cBhvr>
                                      <p:to>
                                        <p:strVal val="visible"/>
                                      </p:to>
                                    </p:set>
                                    <p:animEffect transition="in" filter="fade">
                                      <p:cBhvr>
                                        <p:cTn id="15" dur="2000"/>
                                        <p:tgtEl>
                                          <p:spTgt spid="4404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4043"/>
                                        </p:tgtEl>
                                        <p:attrNameLst>
                                          <p:attrName>style.visibility</p:attrName>
                                        </p:attrNameLst>
                                      </p:cBhvr>
                                      <p:to>
                                        <p:strVal val="visible"/>
                                      </p:to>
                                    </p:set>
                                    <p:animEffect transition="in" filter="fade">
                                      <p:cBhvr>
                                        <p:cTn id="18" dur="2000"/>
                                        <p:tgtEl>
                                          <p:spTgt spid="4404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4039"/>
                                        </p:tgtEl>
                                        <p:attrNameLst>
                                          <p:attrName>style.visibility</p:attrName>
                                        </p:attrNameLst>
                                      </p:cBhvr>
                                      <p:to>
                                        <p:strVal val="visible"/>
                                      </p:to>
                                    </p:set>
                                    <p:animEffect transition="in" filter="fade">
                                      <p:cBhvr>
                                        <p:cTn id="23" dur="2000"/>
                                        <p:tgtEl>
                                          <p:spTgt spid="4403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4050"/>
                                        </p:tgtEl>
                                        <p:attrNameLst>
                                          <p:attrName>style.visibility</p:attrName>
                                        </p:attrNameLst>
                                      </p:cBhvr>
                                      <p:to>
                                        <p:strVal val="visible"/>
                                      </p:to>
                                    </p:set>
                                    <p:animEffect transition="in" filter="fade">
                                      <p:cBhvr>
                                        <p:cTn id="26" dur="2000"/>
                                        <p:tgtEl>
                                          <p:spTgt spid="4405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4051"/>
                                        </p:tgtEl>
                                        <p:attrNameLst>
                                          <p:attrName>style.visibility</p:attrName>
                                        </p:attrNameLst>
                                      </p:cBhvr>
                                      <p:to>
                                        <p:strVal val="visible"/>
                                      </p:to>
                                    </p:set>
                                    <p:animEffect transition="in" filter="fade">
                                      <p:cBhvr>
                                        <p:cTn id="29" dur="2000"/>
                                        <p:tgtEl>
                                          <p:spTgt spid="4405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4054"/>
                                        </p:tgtEl>
                                        <p:attrNameLst>
                                          <p:attrName>style.visibility</p:attrName>
                                        </p:attrNameLst>
                                      </p:cBhvr>
                                      <p:to>
                                        <p:strVal val="visible"/>
                                      </p:to>
                                    </p:set>
                                    <p:animEffect transition="in" filter="fade">
                                      <p:cBhvr>
                                        <p:cTn id="32" dur="2000"/>
                                        <p:tgtEl>
                                          <p:spTgt spid="4405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4052"/>
                                        </p:tgtEl>
                                        <p:attrNameLst>
                                          <p:attrName>style.visibility</p:attrName>
                                        </p:attrNameLst>
                                      </p:cBhvr>
                                      <p:to>
                                        <p:strVal val="visible"/>
                                      </p:to>
                                    </p:set>
                                    <p:animEffect transition="in" filter="fade">
                                      <p:cBhvr>
                                        <p:cTn id="35" dur="2000"/>
                                        <p:tgtEl>
                                          <p:spTgt spid="4405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4055"/>
                                        </p:tgtEl>
                                        <p:attrNameLst>
                                          <p:attrName>style.visibility</p:attrName>
                                        </p:attrNameLst>
                                      </p:cBhvr>
                                      <p:to>
                                        <p:strVal val="visible"/>
                                      </p:to>
                                    </p:set>
                                    <p:animEffect transition="in" filter="fade">
                                      <p:cBhvr>
                                        <p:cTn id="38" dur="2000"/>
                                        <p:tgtEl>
                                          <p:spTgt spid="4405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4049"/>
                                        </p:tgtEl>
                                        <p:attrNameLst>
                                          <p:attrName>style.visibility</p:attrName>
                                        </p:attrNameLst>
                                      </p:cBhvr>
                                      <p:to>
                                        <p:strVal val="visible"/>
                                      </p:to>
                                    </p:set>
                                    <p:animEffect transition="in" filter="fade">
                                      <p:cBhvr>
                                        <p:cTn id="41" dur="2000"/>
                                        <p:tgtEl>
                                          <p:spTgt spid="4404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4046"/>
                                        </p:tgtEl>
                                        <p:attrNameLst>
                                          <p:attrName>style.visibility</p:attrName>
                                        </p:attrNameLst>
                                      </p:cBhvr>
                                      <p:to>
                                        <p:strVal val="visible"/>
                                      </p:to>
                                    </p:set>
                                    <p:animEffect transition="in" filter="fade">
                                      <p:cBhvr>
                                        <p:cTn id="46" dur="2000"/>
                                        <p:tgtEl>
                                          <p:spTgt spid="4404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4047"/>
                                        </p:tgtEl>
                                        <p:attrNameLst>
                                          <p:attrName>style.visibility</p:attrName>
                                        </p:attrNameLst>
                                      </p:cBhvr>
                                      <p:to>
                                        <p:strVal val="visible"/>
                                      </p:to>
                                    </p:set>
                                    <p:animEffect transition="in" filter="fade">
                                      <p:cBhvr>
                                        <p:cTn id="49" dur="2000"/>
                                        <p:tgtEl>
                                          <p:spTgt spid="440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9" grpId="0"/>
      <p:bldP spid="44040" grpId="0" animBg="1"/>
      <p:bldP spid="44041" grpId="0" animBg="1"/>
      <p:bldP spid="44043" grpId="0"/>
      <p:bldP spid="44044" grpId="0"/>
      <p:bldP spid="44046" grpId="0" animBg="1"/>
      <p:bldP spid="44047" grpId="0" animBg="1"/>
      <p:bldP spid="44049" grpId="0"/>
      <p:bldP spid="44050" grpId="0" animBg="1"/>
      <p:bldP spid="44051" grpId="0"/>
      <p:bldP spid="44052" grpId="0"/>
      <p:bldP spid="44054" grpId="0" animBg="1"/>
      <p:bldP spid="4405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2588" y="1857375"/>
            <a:ext cx="4848225"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AAB3B16E-DA8C-4D10-9792-BDC669F73A6C}" type="slidenum">
              <a:rPr lang="es-ES" altLang="zh-TW" sz="1800">
                <a:latin typeface="Arial" charset="0"/>
              </a:rPr>
              <a:pPr lvl="1" eaLnBrk="1" hangingPunct="1">
                <a:spcBef>
                  <a:spcPct val="0"/>
                </a:spcBef>
                <a:buClrTx/>
                <a:buSzTx/>
                <a:buFontTx/>
                <a:buNone/>
              </a:pPr>
              <a:t>26</a:t>
            </a:fld>
            <a:endParaRPr lang="es-ES" altLang="zh-TW" sz="1800">
              <a:latin typeface="Arial" charset="0"/>
            </a:endParaRPr>
          </a:p>
        </p:txBody>
      </p:sp>
      <p:sp>
        <p:nvSpPr>
          <p:cNvPr id="34819"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34820" name="Rectangle 2"/>
          <p:cNvSpPr>
            <a:spLocks noGrp="1" noChangeArrowheads="1"/>
          </p:cNvSpPr>
          <p:nvPr>
            <p:ph type="title"/>
          </p:nvPr>
        </p:nvSpPr>
        <p:spPr/>
        <p:txBody>
          <a:bodyPr/>
          <a:lstStyle/>
          <a:p>
            <a:pPr>
              <a:defRPr/>
            </a:pPr>
            <a:r>
              <a:rPr lang="en-US" altLang="zh-TW" smtClean="0"/>
              <a:t>Triangles</a:t>
            </a:r>
          </a:p>
        </p:txBody>
      </p:sp>
      <p:sp>
        <p:nvSpPr>
          <p:cNvPr id="33798" name="Line 6"/>
          <p:cNvSpPr>
            <a:spLocks noChangeShapeType="1"/>
          </p:cNvSpPr>
          <p:nvPr/>
        </p:nvSpPr>
        <p:spPr bwMode="auto">
          <a:xfrm>
            <a:off x="1447800" y="3733800"/>
            <a:ext cx="1828800" cy="1219200"/>
          </a:xfrm>
          <a:prstGeom prst="line">
            <a:avLst/>
          </a:prstGeom>
          <a:noFill/>
          <a:ln w="12700">
            <a:solidFill>
              <a:schemeClr val="accent2"/>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33799" name="Text Box 12"/>
          <p:cNvSpPr>
            <a:spLocks noGrp="1" noChangeArrowheads="1"/>
          </p:cNvSpPr>
          <p:nvPr>
            <p:ph type="body" idx="1"/>
          </p:nvPr>
        </p:nvSpPr>
        <p:spPr>
          <a:xfrm>
            <a:off x="304800" y="3124200"/>
            <a:ext cx="3200400" cy="457200"/>
          </a:xfrm>
          <a:noFill/>
        </p:spPr>
        <p:txBody>
          <a:bodyPr/>
          <a:lstStyle/>
          <a:p>
            <a:pPr>
              <a:buFontTx/>
              <a:buNone/>
            </a:pPr>
            <a:r>
              <a:rPr lang="en-US" altLang="zh-TW" sz="2400" smtClean="0">
                <a:latin typeface="Times New Roman" pitchFamily="18" charset="0"/>
              </a:rPr>
              <a:t>convex sum of P and Q</a:t>
            </a:r>
          </a:p>
        </p:txBody>
      </p:sp>
      <p:sp>
        <p:nvSpPr>
          <p:cNvPr id="33800" name="Text Box 15"/>
          <p:cNvSpPr txBox="1">
            <a:spLocks noChangeArrowheads="1"/>
          </p:cNvSpPr>
          <p:nvPr/>
        </p:nvSpPr>
        <p:spPr bwMode="auto">
          <a:xfrm>
            <a:off x="1751013" y="5708650"/>
            <a:ext cx="5514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for 0&lt;=</a:t>
            </a:r>
            <a:r>
              <a:rPr lang="en-US" altLang="zh-TW" sz="1800">
                <a:latin typeface="Symbol" pitchFamily="18" charset="2"/>
              </a:rPr>
              <a:t>a</a:t>
            </a:r>
            <a:r>
              <a:rPr lang="en-US" altLang="zh-TW" sz="1800">
                <a:latin typeface="Arial" charset="0"/>
              </a:rPr>
              <a:t>,</a:t>
            </a:r>
            <a:r>
              <a:rPr lang="en-US" altLang="zh-TW" sz="1800">
                <a:latin typeface="Symbol" pitchFamily="18" charset="2"/>
              </a:rPr>
              <a:t>b</a:t>
            </a:r>
            <a:r>
              <a:rPr lang="en-US" altLang="zh-TW" sz="1800">
                <a:latin typeface="Arial" charset="0"/>
              </a:rPr>
              <a:t>&lt;=1, we get all points in triangle</a:t>
            </a:r>
          </a:p>
        </p:txBody>
      </p:sp>
      <p:sp>
        <p:nvSpPr>
          <p:cNvPr id="12" name="橢圓 11"/>
          <p:cNvSpPr/>
          <p:nvPr/>
        </p:nvSpPr>
        <p:spPr>
          <a:xfrm>
            <a:off x="4643438" y="4857750"/>
            <a:ext cx="214312" cy="2143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4CE2A2E2-E49B-4BAE-A27E-01DB087FB8F8}" type="slidenum">
              <a:rPr lang="es-ES" altLang="zh-TW" sz="1800">
                <a:latin typeface="Arial" charset="0"/>
              </a:rPr>
              <a:pPr lvl="1" eaLnBrk="1" hangingPunct="1">
                <a:spcBef>
                  <a:spcPct val="0"/>
                </a:spcBef>
                <a:buClrTx/>
                <a:buSzTx/>
                <a:buFontTx/>
                <a:buNone/>
              </a:pPr>
              <a:t>27</a:t>
            </a:fld>
            <a:endParaRPr lang="es-ES" altLang="zh-TW" sz="1800">
              <a:latin typeface="Arial" charset="0"/>
            </a:endParaRPr>
          </a:p>
        </p:txBody>
      </p:sp>
      <p:sp>
        <p:nvSpPr>
          <p:cNvPr id="34819"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34820" name="Rectangle 2"/>
          <p:cNvSpPr>
            <a:spLocks noGrp="1" noChangeArrowheads="1"/>
          </p:cNvSpPr>
          <p:nvPr>
            <p:ph type="title"/>
          </p:nvPr>
        </p:nvSpPr>
        <p:spPr/>
        <p:txBody>
          <a:bodyPr/>
          <a:lstStyle/>
          <a:p>
            <a:pPr>
              <a:defRPr/>
            </a:pPr>
            <a:r>
              <a:rPr lang="en-US" altLang="zh-TW" smtClean="0"/>
              <a:t>Triangles</a:t>
            </a:r>
          </a:p>
        </p:txBody>
      </p:sp>
      <p:pic>
        <p:nvPicPr>
          <p:cNvPr id="34821" name="Picture 5" descr="AN04F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828800"/>
            <a:ext cx="5097463" cy="387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Line 6"/>
          <p:cNvSpPr>
            <a:spLocks noChangeShapeType="1"/>
          </p:cNvSpPr>
          <p:nvPr/>
        </p:nvSpPr>
        <p:spPr bwMode="auto">
          <a:xfrm>
            <a:off x="1447800" y="3733800"/>
            <a:ext cx="1828800" cy="1219200"/>
          </a:xfrm>
          <a:prstGeom prst="line">
            <a:avLst/>
          </a:prstGeom>
          <a:noFill/>
          <a:ln w="12700">
            <a:solidFill>
              <a:schemeClr val="accent2"/>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34823" name="Line 8"/>
          <p:cNvSpPr>
            <a:spLocks noChangeShapeType="1"/>
          </p:cNvSpPr>
          <p:nvPr/>
        </p:nvSpPr>
        <p:spPr bwMode="auto">
          <a:xfrm flipH="1">
            <a:off x="5105400" y="3048000"/>
            <a:ext cx="1295400" cy="762000"/>
          </a:xfrm>
          <a:prstGeom prst="line">
            <a:avLst/>
          </a:prstGeom>
          <a:noFill/>
          <a:ln w="12700">
            <a:solidFill>
              <a:schemeClr val="accent2"/>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34824" name="Text Box 12"/>
          <p:cNvSpPr>
            <a:spLocks noGrp="1" noChangeArrowheads="1"/>
          </p:cNvSpPr>
          <p:nvPr>
            <p:ph type="body" idx="1"/>
          </p:nvPr>
        </p:nvSpPr>
        <p:spPr>
          <a:xfrm>
            <a:off x="304800" y="3124200"/>
            <a:ext cx="3200400" cy="457200"/>
          </a:xfrm>
          <a:noFill/>
        </p:spPr>
        <p:txBody>
          <a:bodyPr/>
          <a:lstStyle/>
          <a:p>
            <a:pPr>
              <a:buFontTx/>
              <a:buNone/>
            </a:pPr>
            <a:r>
              <a:rPr lang="en-US" altLang="zh-TW" sz="2400" smtClean="0">
                <a:latin typeface="Times New Roman" pitchFamily="18" charset="0"/>
              </a:rPr>
              <a:t>convex sum of P and Q</a:t>
            </a:r>
          </a:p>
        </p:txBody>
      </p:sp>
      <p:sp>
        <p:nvSpPr>
          <p:cNvPr id="34825" name="Text Box 14"/>
          <p:cNvSpPr txBox="1">
            <a:spLocks noChangeArrowheads="1"/>
          </p:cNvSpPr>
          <p:nvPr/>
        </p:nvSpPr>
        <p:spPr bwMode="auto">
          <a:xfrm>
            <a:off x="5541963" y="2514600"/>
            <a:ext cx="3414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convex sum of S(</a:t>
            </a:r>
            <a:r>
              <a:rPr lang="en-US" altLang="zh-TW" sz="1800">
                <a:latin typeface="Symbol" pitchFamily="18" charset="2"/>
              </a:rPr>
              <a:t>a</a:t>
            </a:r>
            <a:r>
              <a:rPr lang="en-US" altLang="zh-TW" sz="1800">
                <a:latin typeface="Arial" charset="0"/>
              </a:rPr>
              <a:t>) and R</a:t>
            </a:r>
          </a:p>
        </p:txBody>
      </p:sp>
      <p:sp>
        <p:nvSpPr>
          <p:cNvPr id="34826" name="Text Box 15"/>
          <p:cNvSpPr txBox="1">
            <a:spLocks noChangeArrowheads="1"/>
          </p:cNvSpPr>
          <p:nvPr/>
        </p:nvSpPr>
        <p:spPr bwMode="auto">
          <a:xfrm>
            <a:off x="1751013" y="5708650"/>
            <a:ext cx="5514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for 0&lt;=</a:t>
            </a:r>
            <a:r>
              <a:rPr lang="en-US" altLang="zh-TW" sz="1800">
                <a:latin typeface="Symbol" pitchFamily="18" charset="2"/>
              </a:rPr>
              <a:t>a</a:t>
            </a:r>
            <a:r>
              <a:rPr lang="en-US" altLang="zh-TW" sz="1800">
                <a:latin typeface="Arial" charset="0"/>
              </a:rPr>
              <a:t>,</a:t>
            </a:r>
            <a:r>
              <a:rPr lang="en-US" altLang="zh-TW" sz="1800">
                <a:latin typeface="Symbol" pitchFamily="18" charset="2"/>
              </a:rPr>
              <a:t>b</a:t>
            </a:r>
            <a:r>
              <a:rPr lang="en-US" altLang="zh-TW" sz="1800">
                <a:latin typeface="Arial" charset="0"/>
              </a:rPr>
              <a:t>&lt;=1, we get all points in triangle</a:t>
            </a:r>
          </a:p>
        </p:txBody>
      </p:sp>
      <p:graphicFrame>
        <p:nvGraphicFramePr>
          <p:cNvPr id="34827" name="物件 3"/>
          <p:cNvGraphicFramePr>
            <a:graphicFrameLocks noChangeAspect="1"/>
          </p:cNvGraphicFramePr>
          <p:nvPr>
            <p:extLst>
              <p:ext uri="{D42A27DB-BD31-4B8C-83A1-F6EECF244321}">
                <p14:modId xmlns:p14="http://schemas.microsoft.com/office/powerpoint/2010/main" val="262564187"/>
              </p:ext>
            </p:extLst>
          </p:nvPr>
        </p:nvGraphicFramePr>
        <p:xfrm>
          <a:off x="5994400" y="3486150"/>
          <a:ext cx="2962275" cy="323850"/>
        </p:xfrm>
        <a:graphic>
          <a:graphicData uri="http://schemas.openxmlformats.org/presentationml/2006/ole">
            <mc:AlternateContent xmlns:mc="http://schemas.openxmlformats.org/markup-compatibility/2006">
              <mc:Choice xmlns:v="urn:schemas-microsoft-com:vml" Requires="v">
                <p:oleObj spid="_x0000_s34835" name="方程式" r:id="rId4" imgW="1854000" imgH="203040" progId="Equation.3">
                  <p:embed/>
                </p:oleObj>
              </mc:Choice>
              <mc:Fallback>
                <p:oleObj name="方程式" r:id="rId4" imgW="1854000" imgH="203040" progId="Equation.3">
                  <p:embed/>
                  <p:pic>
                    <p:nvPicPr>
                      <p:cNvPr id="0" name="物件 3"/>
                      <p:cNvPicPr>
                        <a:picLocks noChangeAspect="1" noChangeArrowheads="1"/>
                      </p:cNvPicPr>
                      <p:nvPr/>
                    </p:nvPicPr>
                    <p:blipFill>
                      <a:blip r:embed="rId5"/>
                      <a:srcRect/>
                      <a:stretch>
                        <a:fillRect/>
                      </a:stretch>
                    </p:blipFill>
                    <p:spPr bwMode="auto">
                      <a:xfrm>
                        <a:off x="5994400" y="3486150"/>
                        <a:ext cx="29622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568CBD8A-3172-4128-9BCD-B89A282384A3}" type="slidenum">
              <a:rPr lang="es-ES" altLang="zh-TW" sz="1800">
                <a:latin typeface="Arial" charset="0"/>
              </a:rPr>
              <a:pPr lvl="1" eaLnBrk="1" hangingPunct="1">
                <a:spcBef>
                  <a:spcPct val="0"/>
                </a:spcBef>
                <a:buClrTx/>
                <a:buSzTx/>
                <a:buFontTx/>
                <a:buNone/>
              </a:pPr>
              <a:t>28</a:t>
            </a:fld>
            <a:endParaRPr lang="es-ES" altLang="zh-TW" sz="1800">
              <a:latin typeface="Arial" charset="0"/>
            </a:endParaRPr>
          </a:p>
        </p:txBody>
      </p:sp>
      <p:sp>
        <p:nvSpPr>
          <p:cNvPr id="35843" name="Footer Placeholder 4"/>
          <p:cNvSpPr>
            <a:spLocks noGrp="1"/>
          </p:cNvSpPr>
          <p:nvPr>
            <p:ph type="ftr" sz="quarter" idx="11"/>
          </p:nvPr>
        </p:nvSpPr>
        <p:spPr/>
        <p:txBody>
          <a:bodyPr/>
          <a:lstStyle/>
          <a:p>
            <a:pPr>
              <a:defRPr/>
            </a:pPr>
            <a:r>
              <a:rPr lang="en-US" altLang="zh-TW"/>
              <a:t>Angel: Interactive Computer Graphics 5E © Addison-Wesley 2009</a:t>
            </a:r>
          </a:p>
        </p:txBody>
      </p:sp>
      <p:pic>
        <p:nvPicPr>
          <p:cNvPr id="35844" name="Picture 5" descr="AN04F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581400"/>
            <a:ext cx="327660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Rectangle 2"/>
          <p:cNvSpPr>
            <a:spLocks noGrp="1" noChangeArrowheads="1"/>
          </p:cNvSpPr>
          <p:nvPr>
            <p:ph type="title"/>
          </p:nvPr>
        </p:nvSpPr>
        <p:spPr/>
        <p:txBody>
          <a:bodyPr/>
          <a:lstStyle/>
          <a:p>
            <a:pPr>
              <a:defRPr/>
            </a:pPr>
            <a:r>
              <a:rPr lang="en-US" altLang="zh-TW" smtClean="0"/>
              <a:t>Normals</a:t>
            </a:r>
          </a:p>
        </p:txBody>
      </p:sp>
      <p:sp>
        <p:nvSpPr>
          <p:cNvPr id="35846" name="Rectangle 3"/>
          <p:cNvSpPr>
            <a:spLocks noGrp="1" noChangeArrowheads="1"/>
          </p:cNvSpPr>
          <p:nvPr>
            <p:ph type="body" idx="1"/>
          </p:nvPr>
        </p:nvSpPr>
        <p:spPr>
          <a:xfrm>
            <a:off x="457200" y="1831106"/>
            <a:ext cx="8229600" cy="4625975"/>
          </a:xfrm>
        </p:spPr>
        <p:txBody>
          <a:bodyPr/>
          <a:lstStyle/>
          <a:p>
            <a:r>
              <a:rPr lang="en-US" altLang="zh-TW" sz="2700" dirty="0" smtClean="0"/>
              <a:t>Every plane has a vector n normal (perpendicular, orthogonal) to it</a:t>
            </a:r>
          </a:p>
          <a:p>
            <a:r>
              <a:rPr lang="en-US" altLang="zh-TW" sz="2700" dirty="0" smtClean="0"/>
              <a:t>From point-two vector form</a:t>
            </a:r>
            <a:r>
              <a:rPr lang="en-US" altLang="zh-TW" dirty="0" smtClean="0"/>
              <a:t> </a:t>
            </a:r>
            <a:r>
              <a:rPr lang="en-US" altLang="zh-TW" sz="2400" dirty="0" smtClean="0">
                <a:latin typeface="Times New Roman" pitchFamily="18" charset="0"/>
              </a:rPr>
              <a:t>P(</a:t>
            </a:r>
            <a:r>
              <a:rPr lang="en-US" altLang="zh-TW" sz="2400" dirty="0" err="1" smtClean="0">
                <a:latin typeface="Symbol" pitchFamily="18" charset="2"/>
              </a:rPr>
              <a:t>a</a:t>
            </a:r>
            <a:r>
              <a:rPr lang="en-US" altLang="zh-TW" sz="2400" dirty="0" err="1" smtClean="0">
                <a:latin typeface="Times New Roman" pitchFamily="18" charset="0"/>
              </a:rPr>
              <a:t>,</a:t>
            </a:r>
            <a:r>
              <a:rPr lang="en-US" altLang="zh-TW" sz="2400" dirty="0" err="1" smtClean="0">
                <a:latin typeface="Symbol" pitchFamily="18" charset="2"/>
              </a:rPr>
              <a:t>b</a:t>
            </a:r>
            <a:r>
              <a:rPr lang="en-US" altLang="zh-TW" sz="2400" dirty="0" smtClean="0">
                <a:latin typeface="Times New Roman" pitchFamily="18" charset="0"/>
              </a:rPr>
              <a:t>)=</a:t>
            </a:r>
            <a:r>
              <a:rPr lang="en-US" altLang="zh-TW" sz="2400" dirty="0" err="1" smtClean="0">
                <a:latin typeface="Times New Roman" pitchFamily="18" charset="0"/>
              </a:rPr>
              <a:t>R+</a:t>
            </a:r>
            <a:r>
              <a:rPr lang="en-US" altLang="zh-TW" sz="2400" dirty="0" err="1" smtClean="0">
                <a:latin typeface="Symbol" pitchFamily="18" charset="2"/>
              </a:rPr>
              <a:t>a</a:t>
            </a:r>
            <a:r>
              <a:rPr lang="en-US" altLang="zh-TW" sz="2400" dirty="0" err="1" smtClean="0">
                <a:latin typeface="Times New Roman" pitchFamily="18" charset="0"/>
              </a:rPr>
              <a:t>u+</a:t>
            </a:r>
            <a:r>
              <a:rPr lang="en-US" altLang="zh-TW" sz="2400" dirty="0" err="1" smtClean="0">
                <a:latin typeface="Symbol" pitchFamily="18" charset="2"/>
              </a:rPr>
              <a:t>b</a:t>
            </a:r>
            <a:r>
              <a:rPr lang="en-US" altLang="zh-TW" sz="2400" dirty="0" err="1" smtClean="0">
                <a:latin typeface="Times New Roman" pitchFamily="18" charset="0"/>
              </a:rPr>
              <a:t>v</a:t>
            </a:r>
            <a:r>
              <a:rPr lang="en-US" altLang="zh-TW" sz="2400" dirty="0" smtClean="0">
                <a:latin typeface="Times New Roman" pitchFamily="18" charset="0"/>
              </a:rPr>
              <a:t>, </a:t>
            </a:r>
          </a:p>
          <a:p>
            <a:r>
              <a:rPr lang="en-US" altLang="zh-TW" sz="2800" dirty="0" smtClean="0"/>
              <a:t>we know  we can use the cross product to find     </a:t>
            </a:r>
          </a:p>
          <a:p>
            <a:r>
              <a:rPr lang="en-US" altLang="zh-TW" sz="2800" dirty="0" smtClean="0">
                <a:latin typeface="Times New Roman" pitchFamily="18" charset="0"/>
              </a:rPr>
              <a:t>n = u  </a:t>
            </a:r>
            <a:r>
              <a:rPr lang="en-US" altLang="zh-TW" sz="2800" dirty="0" smtClean="0">
                <a:latin typeface="Times New Roman" pitchFamily="18" charset="0"/>
                <a:sym typeface="Symbol" pitchFamily="18" charset="2"/>
              </a:rPr>
              <a:t></a:t>
            </a:r>
            <a:r>
              <a:rPr lang="en-US" altLang="zh-TW" sz="2800" dirty="0" smtClean="0">
                <a:latin typeface="Times New Roman" pitchFamily="18" charset="0"/>
              </a:rPr>
              <a:t> v </a:t>
            </a:r>
            <a:r>
              <a:rPr lang="en-US" altLang="zh-TW" sz="2800" dirty="0" smtClean="0"/>
              <a:t>and </a:t>
            </a:r>
          </a:p>
          <a:p>
            <a:r>
              <a:rPr lang="en-US" altLang="zh-TW" sz="2800" dirty="0" smtClean="0"/>
              <a:t>the equivalent form</a:t>
            </a:r>
          </a:p>
          <a:p>
            <a:pPr>
              <a:buFontTx/>
              <a:buNone/>
            </a:pPr>
            <a:r>
              <a:rPr lang="en-US" altLang="zh-TW" sz="2800" dirty="0" smtClean="0">
                <a:latin typeface="Times New Roman" pitchFamily="18" charset="0"/>
              </a:rPr>
              <a:t>    (P(</a:t>
            </a:r>
            <a:r>
              <a:rPr lang="en-US" altLang="zh-TW" sz="2800" dirty="0" smtClean="0">
                <a:latin typeface="Symbol" pitchFamily="18" charset="2"/>
              </a:rPr>
              <a:t>a, </a:t>
            </a:r>
            <a:r>
              <a:rPr lang="en-US" altLang="zh-TW" sz="2800" dirty="0" smtClean="0">
                <a:latin typeface="Symbol" pitchFamily="18" charset="2"/>
                <a:sym typeface="Symbol" panose="05050102010706020507" pitchFamily="18" charset="2"/>
              </a:rPr>
              <a:t></a:t>
            </a:r>
            <a:r>
              <a:rPr lang="en-US" altLang="zh-TW" sz="2800" dirty="0" smtClean="0">
                <a:latin typeface="Times New Roman" pitchFamily="18" charset="0"/>
              </a:rPr>
              <a:t>)-P) </a:t>
            </a:r>
            <a:r>
              <a:rPr lang="en-US" altLang="zh-TW" sz="2800" dirty="0" smtClean="0">
                <a:latin typeface="Times New Roman" pitchFamily="18" charset="0"/>
                <a:sym typeface="Symbol" pitchFamily="18" charset="2"/>
              </a:rPr>
              <a:t> n=0</a:t>
            </a:r>
            <a:r>
              <a:rPr lang="en-US" altLang="zh-TW" sz="2800" dirty="0" smtClean="0">
                <a:latin typeface="Times New Roman" pitchFamily="18" charset="0"/>
              </a:rPr>
              <a:t> </a:t>
            </a:r>
          </a:p>
          <a:p>
            <a:pPr>
              <a:buFontTx/>
              <a:buNone/>
            </a:pPr>
            <a:r>
              <a:rPr lang="en-US" altLang="zh-TW" dirty="0" smtClean="0"/>
              <a:t> </a:t>
            </a:r>
          </a:p>
        </p:txBody>
      </p:sp>
      <p:sp>
        <p:nvSpPr>
          <p:cNvPr id="35847" name="Text Box 6"/>
          <p:cNvSpPr txBox="1">
            <a:spLocks noChangeArrowheads="1"/>
          </p:cNvSpPr>
          <p:nvPr/>
        </p:nvSpPr>
        <p:spPr bwMode="auto">
          <a:xfrm>
            <a:off x="7704931" y="52655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dirty="0">
                <a:latin typeface="Arial" charset="0"/>
              </a:rPr>
              <a:t>u</a:t>
            </a:r>
          </a:p>
        </p:txBody>
      </p:sp>
      <p:sp>
        <p:nvSpPr>
          <p:cNvPr id="35848" name="Text Box 7"/>
          <p:cNvSpPr txBox="1">
            <a:spLocks noChangeArrowheads="1"/>
          </p:cNvSpPr>
          <p:nvPr/>
        </p:nvSpPr>
        <p:spPr bwMode="auto">
          <a:xfrm>
            <a:off x="6732240" y="4681537"/>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dirty="0">
                <a:latin typeface="Arial" charset="0"/>
              </a:rPr>
              <a:t>v</a:t>
            </a:r>
          </a:p>
        </p:txBody>
      </p:sp>
      <p:sp>
        <p:nvSpPr>
          <p:cNvPr id="35849" name="Text Box 8"/>
          <p:cNvSpPr txBox="1">
            <a:spLocks noChangeArrowheads="1"/>
          </p:cNvSpPr>
          <p:nvPr/>
        </p:nvSpPr>
        <p:spPr bwMode="auto">
          <a:xfrm>
            <a:off x="6244034" y="5420072"/>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dirty="0">
                <a:latin typeface="Arial" charset="0"/>
              </a:rPr>
              <a:t>P</a:t>
            </a:r>
          </a:p>
        </p:txBody>
      </p:sp>
      <p:graphicFrame>
        <p:nvGraphicFramePr>
          <p:cNvPr id="2" name="物件 1"/>
          <p:cNvGraphicFramePr>
            <a:graphicFrameLocks noChangeAspect="1"/>
          </p:cNvGraphicFramePr>
          <p:nvPr>
            <p:extLst>
              <p:ext uri="{D42A27DB-BD31-4B8C-83A1-F6EECF244321}">
                <p14:modId xmlns:p14="http://schemas.microsoft.com/office/powerpoint/2010/main" val="2503305779"/>
              </p:ext>
            </p:extLst>
          </p:nvPr>
        </p:nvGraphicFramePr>
        <p:xfrm>
          <a:off x="4413250" y="3327400"/>
          <a:ext cx="317500" cy="203200"/>
        </p:xfrm>
        <a:graphic>
          <a:graphicData uri="http://schemas.openxmlformats.org/presentationml/2006/ole">
            <mc:AlternateContent xmlns:mc="http://schemas.openxmlformats.org/markup-compatibility/2006">
              <mc:Choice xmlns:v="urn:schemas-microsoft-com:vml" Requires="v">
                <p:oleObj spid="_x0000_s87050" name="方程式" r:id="rId4" imgW="317160" imgH="203040" progId="Equation.3">
                  <p:embed/>
                </p:oleObj>
              </mc:Choice>
              <mc:Fallback>
                <p:oleObj name="方程式" r:id="rId4" imgW="317160" imgH="203040" progId="Equation.3">
                  <p:embed/>
                  <p:pic>
                    <p:nvPicPr>
                      <p:cNvPr id="0" name=""/>
                      <p:cNvPicPr/>
                      <p:nvPr/>
                    </p:nvPicPr>
                    <p:blipFill>
                      <a:blip r:embed="rId5"/>
                      <a:stretch>
                        <a:fillRect/>
                      </a:stretch>
                    </p:blipFill>
                    <p:spPr>
                      <a:xfrm>
                        <a:off x="4413250" y="3327400"/>
                        <a:ext cx="317500" cy="203200"/>
                      </a:xfrm>
                      <a:prstGeom prst="rect">
                        <a:avLst/>
                      </a:prstGeom>
                    </p:spPr>
                  </p:pic>
                </p:oleObj>
              </mc:Fallback>
            </mc:AlternateContent>
          </a:graphicData>
        </a:graphic>
      </p:graphicFrame>
      <p:graphicFrame>
        <p:nvGraphicFramePr>
          <p:cNvPr id="12" name="物件 3"/>
          <p:cNvGraphicFramePr>
            <a:graphicFrameLocks noChangeAspect="1"/>
          </p:cNvGraphicFramePr>
          <p:nvPr>
            <p:extLst>
              <p:ext uri="{D42A27DB-BD31-4B8C-83A1-F6EECF244321}">
                <p14:modId xmlns:p14="http://schemas.microsoft.com/office/powerpoint/2010/main" val="2195752316"/>
              </p:ext>
            </p:extLst>
          </p:nvPr>
        </p:nvGraphicFramePr>
        <p:xfrm>
          <a:off x="5394325" y="5784701"/>
          <a:ext cx="831850" cy="323850"/>
        </p:xfrm>
        <a:graphic>
          <a:graphicData uri="http://schemas.openxmlformats.org/presentationml/2006/ole">
            <mc:AlternateContent xmlns:mc="http://schemas.openxmlformats.org/markup-compatibility/2006">
              <mc:Choice xmlns:v="urn:schemas-microsoft-com:vml" Requires="v">
                <p:oleObj spid="_x0000_s87051" name="方程式" r:id="rId6" imgW="520560" imgH="203040" progId="Equation.3">
                  <p:embed/>
                </p:oleObj>
              </mc:Choice>
              <mc:Fallback>
                <p:oleObj name="方程式" r:id="rId6" imgW="520560" imgH="203040" progId="Equation.3">
                  <p:embed/>
                  <p:pic>
                    <p:nvPicPr>
                      <p:cNvPr id="0" name=""/>
                      <p:cNvPicPr>
                        <a:picLocks noChangeAspect="1" noChangeArrowheads="1"/>
                      </p:cNvPicPr>
                      <p:nvPr/>
                    </p:nvPicPr>
                    <p:blipFill>
                      <a:blip r:embed="rId7"/>
                      <a:srcRect/>
                      <a:stretch>
                        <a:fillRect/>
                      </a:stretch>
                    </p:blipFill>
                    <p:spPr bwMode="auto">
                      <a:xfrm>
                        <a:off x="5394325" y="5784701"/>
                        <a:ext cx="831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4" name="直線單箭頭接點 3"/>
          <p:cNvCxnSpPr>
            <a:stCxn id="35849" idx="0"/>
            <a:endCxn id="35847" idx="1"/>
          </p:cNvCxnSpPr>
          <p:nvPr/>
        </p:nvCxnSpPr>
        <p:spPr>
          <a:xfrm>
            <a:off x="6421041" y="5420072"/>
            <a:ext cx="1283890" cy="741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直線單箭頭接點 5"/>
          <p:cNvCxnSpPr/>
          <p:nvPr/>
        </p:nvCxnSpPr>
        <p:spPr>
          <a:xfrm flipV="1">
            <a:off x="6421040" y="4903985"/>
            <a:ext cx="479475" cy="5160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標題 1"/>
          <p:cNvSpPr>
            <a:spLocks noGrp="1"/>
          </p:cNvSpPr>
          <p:nvPr>
            <p:ph type="title"/>
          </p:nvPr>
        </p:nvSpPr>
        <p:spPr/>
        <p:txBody>
          <a:bodyPr/>
          <a:lstStyle/>
          <a:p>
            <a:pPr eaLnBrk="1" hangingPunct="1">
              <a:defRPr/>
            </a:pPr>
            <a:r>
              <a:rPr lang="en-US" altLang="zh-TW" smtClean="0"/>
              <a:t>Cross Product of Vectors</a:t>
            </a:r>
            <a:endParaRPr lang="zh-TW" altLang="en-US" smtClean="0"/>
          </a:p>
        </p:txBody>
      </p:sp>
      <p:sp>
        <p:nvSpPr>
          <p:cNvPr id="36867" name="內容版面配置區 2"/>
          <p:cNvSpPr>
            <a:spLocks noGrp="1"/>
          </p:cNvSpPr>
          <p:nvPr>
            <p:ph idx="1"/>
          </p:nvPr>
        </p:nvSpPr>
        <p:spPr/>
        <p:txBody>
          <a:bodyPr/>
          <a:lstStyle/>
          <a:p>
            <a:pPr eaLnBrk="1" hangingPunct="1"/>
            <a:endParaRPr lang="zh-TW" altLang="en-US" smtClean="0"/>
          </a:p>
        </p:txBody>
      </p:sp>
      <p:pic>
        <p:nvPicPr>
          <p:cNvPr id="368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71625"/>
            <a:ext cx="8890000"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直線單箭頭接點 5"/>
          <p:cNvCxnSpPr/>
          <p:nvPr/>
        </p:nvCxnSpPr>
        <p:spPr>
          <a:xfrm>
            <a:off x="4071938" y="6000750"/>
            <a:ext cx="1643062" cy="50006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870" name="文字方塊 6"/>
          <p:cNvSpPr txBox="1">
            <a:spLocks noChangeArrowheads="1"/>
          </p:cNvSpPr>
          <p:nvPr/>
        </p:nvSpPr>
        <p:spPr bwMode="auto">
          <a:xfrm>
            <a:off x="5857875" y="6215063"/>
            <a:ext cx="428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i="1">
                <a:latin typeface="Arial" charset="0"/>
              </a:rPr>
              <a:t>v</a:t>
            </a:r>
            <a:endParaRPr lang="zh-TW" altLang="en-US" sz="1800" i="1">
              <a:latin typeface="Arial" charset="0"/>
            </a:endParaRPr>
          </a:p>
        </p:txBody>
      </p:sp>
      <p:cxnSp>
        <p:nvCxnSpPr>
          <p:cNvPr id="8" name="直線單箭頭接點 7"/>
          <p:cNvCxnSpPr/>
          <p:nvPr/>
        </p:nvCxnSpPr>
        <p:spPr>
          <a:xfrm flipV="1">
            <a:off x="4071938" y="5286375"/>
            <a:ext cx="1285875" cy="7143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文字方塊 11"/>
          <p:cNvSpPr txBox="1">
            <a:spLocks noChangeArrowheads="1"/>
          </p:cNvSpPr>
          <p:nvPr/>
        </p:nvSpPr>
        <p:spPr bwMode="auto">
          <a:xfrm>
            <a:off x="5357813" y="5143500"/>
            <a:ext cx="428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i="1">
                <a:latin typeface="Arial" charset="0"/>
              </a:rPr>
              <a:t>w</a:t>
            </a:r>
            <a:endParaRPr lang="zh-TW" altLang="en-US" sz="1800" i="1">
              <a:latin typeface="Arial" charset="0"/>
            </a:endParaRPr>
          </a:p>
        </p:txBody>
      </p:sp>
      <p:sp>
        <p:nvSpPr>
          <p:cNvPr id="13" name="弧形箭號 (上彎) 12"/>
          <p:cNvSpPr/>
          <p:nvPr/>
        </p:nvSpPr>
        <p:spPr>
          <a:xfrm rot="16200000">
            <a:off x="4768850" y="5697538"/>
            <a:ext cx="465137" cy="35718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cxnSp>
        <p:nvCxnSpPr>
          <p:cNvPr id="14" name="直線單箭頭接點 13"/>
          <p:cNvCxnSpPr/>
          <p:nvPr/>
        </p:nvCxnSpPr>
        <p:spPr>
          <a:xfrm rot="16200000" flipV="1">
            <a:off x="3607595" y="5536406"/>
            <a:ext cx="938212" cy="95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文字方塊 17"/>
          <p:cNvSpPr txBox="1">
            <a:spLocks noChangeArrowheads="1"/>
          </p:cNvSpPr>
          <p:nvPr/>
        </p:nvSpPr>
        <p:spPr bwMode="auto">
          <a:xfrm>
            <a:off x="3643313" y="5072063"/>
            <a:ext cx="428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i="1">
                <a:latin typeface="Arial" charset="0"/>
              </a:rPr>
              <a:t>N</a:t>
            </a:r>
            <a:endParaRPr lang="zh-TW" altLang="en-US" sz="1800" i="1">
              <a:latin typeface="Arial" charset="0"/>
            </a:endParaRPr>
          </a:p>
        </p:txBody>
      </p:sp>
      <p:cxnSp>
        <p:nvCxnSpPr>
          <p:cNvPr id="20" name="直線接點 19"/>
          <p:cNvCxnSpPr/>
          <p:nvPr/>
        </p:nvCxnSpPr>
        <p:spPr>
          <a:xfrm>
            <a:off x="4071938" y="5786438"/>
            <a:ext cx="214312"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rot="5400000">
            <a:off x="4152900" y="5919788"/>
            <a:ext cx="276225" cy="95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2000"/>
                                        <p:tgtEl>
                                          <p:spTgt spid="1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20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2000"/>
                                        <p:tgtEl>
                                          <p:spTgt spid="1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2000"/>
                                        <p:tgtEl>
                                          <p:spTgt spid="2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pPr>
              <a:defRPr/>
            </a:pPr>
            <a:r>
              <a:rPr lang="en-US" altLang="zh-TW" dirty="0" smtClean="0"/>
              <a:t>Geometry</a:t>
            </a:r>
            <a:endParaRPr lang="zh-TW" altLang="en-US" dirty="0"/>
          </a:p>
        </p:txBody>
      </p:sp>
      <p:sp>
        <p:nvSpPr>
          <p:cNvPr id="10243" name="文字版面配置區 4"/>
          <p:cNvSpPr>
            <a:spLocks noGrp="1"/>
          </p:cNvSpPr>
          <p:nvPr>
            <p:ph type="body" idx="1"/>
          </p:nvPr>
        </p:nvSpPr>
        <p:spPr>
          <a:xfrm>
            <a:off x="741363" y="1828800"/>
            <a:ext cx="8021637" cy="685800"/>
          </a:xfrm>
        </p:spPr>
        <p:txBody>
          <a:bodyPr/>
          <a:lstStyle/>
          <a:p>
            <a:endParaRPr lang="zh-TW" alt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749300" y="119063"/>
            <a:ext cx="8013700" cy="1636712"/>
          </a:xfrm>
        </p:spPr>
        <p:txBody>
          <a:bodyPr/>
          <a:lstStyle/>
          <a:p>
            <a:pPr>
              <a:defRPr/>
            </a:pPr>
            <a:r>
              <a:rPr lang="en-US" altLang="zh-TW" dirty="0" smtClean="0"/>
              <a:t>Representation</a:t>
            </a:r>
            <a:endParaRPr lang="zh-TW" altLang="en-US" dirty="0"/>
          </a:p>
        </p:txBody>
      </p:sp>
      <p:sp>
        <p:nvSpPr>
          <p:cNvPr id="37891" name="文字版面配置區 4"/>
          <p:cNvSpPr>
            <a:spLocks noGrp="1"/>
          </p:cNvSpPr>
          <p:nvPr>
            <p:ph type="body" idx="1"/>
          </p:nvPr>
        </p:nvSpPr>
        <p:spPr>
          <a:xfrm>
            <a:off x="741363" y="1828800"/>
            <a:ext cx="8021637" cy="685800"/>
          </a:xfrm>
        </p:spPr>
        <p:txBody>
          <a:bodyPr/>
          <a:lstStyle/>
          <a:p>
            <a:endParaRPr lang="zh-TW" alt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B67E3C37-F5BC-48C6-AD3E-C5D016DA266D}" type="slidenum">
              <a:rPr lang="es-ES" altLang="zh-TW" sz="1800">
                <a:latin typeface="Arial" charset="0"/>
              </a:rPr>
              <a:pPr lvl="1" eaLnBrk="1" hangingPunct="1">
                <a:spcBef>
                  <a:spcPct val="0"/>
                </a:spcBef>
                <a:buClrTx/>
                <a:buSzTx/>
                <a:buFontTx/>
                <a:buNone/>
              </a:pPr>
              <a:t>31</a:t>
            </a:fld>
            <a:endParaRPr lang="es-ES" altLang="zh-TW" sz="1800">
              <a:latin typeface="Arial" charset="0"/>
            </a:endParaRPr>
          </a:p>
        </p:txBody>
      </p:sp>
      <p:sp>
        <p:nvSpPr>
          <p:cNvPr id="16387"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16388" name="Rectangle 2"/>
          <p:cNvSpPr>
            <a:spLocks noGrp="1" noChangeArrowheads="1"/>
          </p:cNvSpPr>
          <p:nvPr>
            <p:ph type="title"/>
          </p:nvPr>
        </p:nvSpPr>
        <p:spPr>
          <a:xfrm>
            <a:off x="1371600" y="152400"/>
            <a:ext cx="6248400" cy="1066800"/>
          </a:xfrm>
        </p:spPr>
        <p:txBody>
          <a:bodyPr/>
          <a:lstStyle/>
          <a:p>
            <a:pPr>
              <a:defRPr/>
            </a:pPr>
            <a:r>
              <a:rPr lang="en-US" altLang="zh-TW" dirty="0" smtClean="0"/>
              <a:t>Objectives</a:t>
            </a:r>
          </a:p>
        </p:txBody>
      </p:sp>
      <p:sp>
        <p:nvSpPr>
          <p:cNvPr id="38917" name="Rectangle 3"/>
          <p:cNvSpPr>
            <a:spLocks noGrp="1" noChangeArrowheads="1"/>
          </p:cNvSpPr>
          <p:nvPr>
            <p:ph type="body" idx="1"/>
          </p:nvPr>
        </p:nvSpPr>
        <p:spPr>
          <a:xfrm>
            <a:off x="685800" y="1524000"/>
            <a:ext cx="7620000" cy="4724400"/>
          </a:xfrm>
        </p:spPr>
        <p:txBody>
          <a:bodyPr/>
          <a:lstStyle/>
          <a:p>
            <a:r>
              <a:rPr lang="en-US" altLang="zh-TW" smtClean="0"/>
              <a:t>Introduce concepts such as dimension and basis</a:t>
            </a:r>
          </a:p>
          <a:p>
            <a:r>
              <a:rPr lang="en-US" altLang="zh-TW" smtClean="0"/>
              <a:t>Introduce coordinate systems for representing vectors spaces and frames for representing affine spaces</a:t>
            </a:r>
          </a:p>
          <a:p>
            <a:r>
              <a:rPr lang="en-US" altLang="zh-TW" smtClean="0"/>
              <a:t>Discuss change of frames and bases</a:t>
            </a:r>
          </a:p>
          <a:p>
            <a:r>
              <a:rPr lang="en-US" altLang="zh-TW" smtClean="0"/>
              <a:t>Introduce homogeneous coordinates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919458B1-9151-4BA9-9512-F78B5F35410D}" type="slidenum">
              <a:rPr lang="es-ES" altLang="zh-TW" sz="1800">
                <a:latin typeface="Arial" charset="0"/>
              </a:rPr>
              <a:pPr lvl="1" eaLnBrk="1" hangingPunct="1">
                <a:spcBef>
                  <a:spcPct val="0"/>
                </a:spcBef>
                <a:buClrTx/>
                <a:buSzTx/>
                <a:buFontTx/>
                <a:buNone/>
              </a:pPr>
              <a:t>32</a:t>
            </a:fld>
            <a:endParaRPr lang="es-ES" altLang="zh-TW" sz="1800">
              <a:latin typeface="Arial" charset="0"/>
            </a:endParaRPr>
          </a:p>
        </p:txBody>
      </p:sp>
      <p:sp>
        <p:nvSpPr>
          <p:cNvPr id="17411"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17412" name="Rectangle 2"/>
          <p:cNvSpPr>
            <a:spLocks noGrp="1" noChangeArrowheads="1"/>
          </p:cNvSpPr>
          <p:nvPr>
            <p:ph type="title"/>
          </p:nvPr>
        </p:nvSpPr>
        <p:spPr/>
        <p:txBody>
          <a:bodyPr/>
          <a:lstStyle/>
          <a:p>
            <a:pPr>
              <a:defRPr/>
            </a:pPr>
            <a:r>
              <a:rPr lang="en-US" altLang="zh-TW" smtClean="0"/>
              <a:t>Linear Independence</a:t>
            </a:r>
          </a:p>
        </p:txBody>
      </p:sp>
      <p:sp>
        <p:nvSpPr>
          <p:cNvPr id="39941" name="Rectangle 3"/>
          <p:cNvSpPr>
            <a:spLocks noGrp="1" noChangeArrowheads="1"/>
          </p:cNvSpPr>
          <p:nvPr>
            <p:ph type="body" idx="1"/>
          </p:nvPr>
        </p:nvSpPr>
        <p:spPr/>
        <p:txBody>
          <a:bodyPr/>
          <a:lstStyle/>
          <a:p>
            <a:r>
              <a:rPr lang="en-US" altLang="zh-TW" smtClean="0"/>
              <a:t>A set of vectors </a:t>
            </a:r>
            <a:r>
              <a:rPr lang="en-US" altLang="zh-TW" i="1" smtClean="0">
                <a:latin typeface="Times New Roman" pitchFamily="18" charset="0"/>
              </a:rPr>
              <a:t>v</a:t>
            </a:r>
            <a:r>
              <a:rPr lang="en-US" altLang="zh-TW" baseline="-25000" smtClean="0"/>
              <a:t>1</a:t>
            </a:r>
            <a:r>
              <a:rPr lang="en-US" altLang="zh-TW" smtClean="0"/>
              <a:t>, </a:t>
            </a:r>
            <a:r>
              <a:rPr lang="en-US" altLang="zh-TW" i="1" smtClean="0">
                <a:latin typeface="Times New Roman" pitchFamily="18" charset="0"/>
              </a:rPr>
              <a:t>v</a:t>
            </a:r>
            <a:r>
              <a:rPr lang="en-US" altLang="zh-TW" baseline="-25000" smtClean="0"/>
              <a:t>2</a:t>
            </a:r>
            <a:r>
              <a:rPr lang="en-US" altLang="zh-TW" smtClean="0"/>
              <a:t>, …, </a:t>
            </a:r>
            <a:r>
              <a:rPr lang="en-US" altLang="zh-TW" i="1" smtClean="0">
                <a:latin typeface="Times New Roman" pitchFamily="18" charset="0"/>
              </a:rPr>
              <a:t>v</a:t>
            </a:r>
            <a:r>
              <a:rPr lang="en-US" altLang="zh-TW" baseline="-25000" smtClean="0"/>
              <a:t>n</a:t>
            </a:r>
            <a:r>
              <a:rPr lang="en-US" altLang="zh-TW" smtClean="0"/>
              <a:t> is </a:t>
            </a:r>
            <a:r>
              <a:rPr lang="en-US" altLang="zh-TW" i="1" smtClean="0"/>
              <a:t>linearly independent</a:t>
            </a:r>
            <a:r>
              <a:rPr lang="en-US" altLang="zh-TW" smtClean="0"/>
              <a:t> if </a:t>
            </a:r>
          </a:p>
          <a:p>
            <a:pPr>
              <a:buFontTx/>
              <a:buNone/>
            </a:pPr>
            <a:r>
              <a:rPr lang="en-US" altLang="zh-TW" i="1" smtClean="0">
                <a:latin typeface="Times New Roman" pitchFamily="18" charset="0"/>
              </a:rPr>
              <a:t>        </a:t>
            </a:r>
            <a:r>
              <a:rPr lang="en-US" altLang="zh-TW" smtClean="0">
                <a:latin typeface="Symbol" pitchFamily="18" charset="2"/>
              </a:rPr>
              <a:t>a</a:t>
            </a:r>
            <a:r>
              <a:rPr lang="en-US" altLang="zh-TW" baseline="-25000" smtClean="0">
                <a:latin typeface="Times New Roman" pitchFamily="18" charset="0"/>
              </a:rPr>
              <a:t>1</a:t>
            </a:r>
            <a:r>
              <a:rPr lang="en-US" altLang="zh-TW" i="1" smtClean="0">
                <a:latin typeface="Times New Roman" pitchFamily="18" charset="0"/>
              </a:rPr>
              <a:t>v</a:t>
            </a:r>
            <a:r>
              <a:rPr lang="en-US" altLang="zh-TW" baseline="-25000" smtClean="0"/>
              <a:t>1</a:t>
            </a:r>
            <a:r>
              <a:rPr lang="en-US" altLang="zh-TW" smtClean="0"/>
              <a:t>+</a:t>
            </a:r>
            <a:r>
              <a:rPr lang="en-US" altLang="zh-TW" smtClean="0">
                <a:latin typeface="Symbol" pitchFamily="18" charset="2"/>
              </a:rPr>
              <a:t>a</a:t>
            </a:r>
            <a:r>
              <a:rPr lang="en-US" altLang="zh-TW" baseline="-25000" smtClean="0">
                <a:latin typeface="Times New Roman" pitchFamily="18" charset="0"/>
              </a:rPr>
              <a:t>2</a:t>
            </a:r>
            <a:r>
              <a:rPr lang="en-US" altLang="zh-TW" i="1" smtClean="0">
                <a:latin typeface="Times New Roman" pitchFamily="18" charset="0"/>
              </a:rPr>
              <a:t>v</a:t>
            </a:r>
            <a:r>
              <a:rPr lang="en-US" altLang="zh-TW" baseline="-25000" smtClean="0"/>
              <a:t>2</a:t>
            </a:r>
            <a:r>
              <a:rPr lang="en-US" altLang="zh-TW" smtClean="0"/>
              <a:t>+.. </a:t>
            </a:r>
            <a:r>
              <a:rPr lang="en-US" altLang="zh-TW" smtClean="0">
                <a:latin typeface="Symbol" pitchFamily="18" charset="2"/>
              </a:rPr>
              <a:t>a</a:t>
            </a:r>
            <a:r>
              <a:rPr lang="en-US" altLang="zh-TW" baseline="-25000" smtClean="0">
                <a:latin typeface="Times New Roman" pitchFamily="18" charset="0"/>
              </a:rPr>
              <a:t>n</a:t>
            </a:r>
            <a:r>
              <a:rPr lang="en-US" altLang="zh-TW" i="1" smtClean="0">
                <a:latin typeface="Times New Roman" pitchFamily="18" charset="0"/>
              </a:rPr>
              <a:t>v</a:t>
            </a:r>
            <a:r>
              <a:rPr lang="en-US" altLang="zh-TW" baseline="-25000" smtClean="0">
                <a:latin typeface="Times New Roman" pitchFamily="18" charset="0"/>
              </a:rPr>
              <a:t>n</a:t>
            </a:r>
            <a:r>
              <a:rPr lang="en-US" altLang="zh-TW" smtClean="0"/>
              <a:t>=0 iff </a:t>
            </a:r>
            <a:r>
              <a:rPr lang="en-US" altLang="zh-TW" smtClean="0">
                <a:latin typeface="Symbol" pitchFamily="18" charset="2"/>
              </a:rPr>
              <a:t>a</a:t>
            </a:r>
            <a:r>
              <a:rPr lang="en-US" altLang="zh-TW" baseline="-25000" smtClean="0">
                <a:latin typeface="Times New Roman" pitchFamily="18" charset="0"/>
              </a:rPr>
              <a:t>1</a:t>
            </a:r>
            <a:r>
              <a:rPr lang="en-US" altLang="zh-TW" smtClean="0"/>
              <a:t>=</a:t>
            </a:r>
            <a:r>
              <a:rPr lang="en-US" altLang="zh-TW" smtClean="0">
                <a:latin typeface="Symbol" pitchFamily="18" charset="2"/>
              </a:rPr>
              <a:t>a</a:t>
            </a:r>
            <a:r>
              <a:rPr lang="en-US" altLang="zh-TW" baseline="-25000" smtClean="0">
                <a:latin typeface="Times New Roman" pitchFamily="18" charset="0"/>
              </a:rPr>
              <a:t>2</a:t>
            </a:r>
            <a:r>
              <a:rPr lang="en-US" altLang="zh-TW" smtClean="0"/>
              <a:t>=…=0</a:t>
            </a:r>
          </a:p>
          <a:p>
            <a:r>
              <a:rPr lang="en-US" altLang="zh-TW" smtClean="0"/>
              <a:t>If a set of vectors is linearly independent, we cannot represent one in terms of the others </a:t>
            </a:r>
          </a:p>
          <a:p>
            <a:r>
              <a:rPr lang="en-US" altLang="zh-TW" smtClean="0"/>
              <a:t>If a set of vectors is linearly dependent, as least one can be written in terms of the others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9E428ED5-8F22-4231-AC24-88B3ADBA81F1}" type="slidenum">
              <a:rPr lang="es-ES" altLang="zh-TW" sz="1800">
                <a:latin typeface="Arial" charset="0"/>
              </a:rPr>
              <a:pPr lvl="1" eaLnBrk="1" hangingPunct="1">
                <a:spcBef>
                  <a:spcPct val="0"/>
                </a:spcBef>
                <a:buClrTx/>
                <a:buSzTx/>
                <a:buFontTx/>
                <a:buNone/>
              </a:pPr>
              <a:t>33</a:t>
            </a:fld>
            <a:endParaRPr lang="es-ES" altLang="zh-TW" sz="1800">
              <a:latin typeface="Arial" charset="0"/>
            </a:endParaRPr>
          </a:p>
        </p:txBody>
      </p:sp>
      <p:sp>
        <p:nvSpPr>
          <p:cNvPr id="18435"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18436" name="Rectangle 2"/>
          <p:cNvSpPr>
            <a:spLocks noGrp="1" noChangeArrowheads="1"/>
          </p:cNvSpPr>
          <p:nvPr>
            <p:ph type="title"/>
          </p:nvPr>
        </p:nvSpPr>
        <p:spPr/>
        <p:txBody>
          <a:bodyPr/>
          <a:lstStyle/>
          <a:p>
            <a:pPr>
              <a:defRPr/>
            </a:pPr>
            <a:r>
              <a:rPr lang="en-US" altLang="zh-TW" smtClean="0"/>
              <a:t>Dimension</a:t>
            </a:r>
          </a:p>
        </p:txBody>
      </p:sp>
      <p:sp>
        <p:nvSpPr>
          <p:cNvPr id="40965" name="Rectangle 3"/>
          <p:cNvSpPr>
            <a:spLocks noGrp="1" noChangeArrowheads="1"/>
          </p:cNvSpPr>
          <p:nvPr>
            <p:ph type="body" idx="1"/>
          </p:nvPr>
        </p:nvSpPr>
        <p:spPr/>
        <p:txBody>
          <a:bodyPr/>
          <a:lstStyle/>
          <a:p>
            <a:r>
              <a:rPr lang="en-US" altLang="zh-TW" sz="2700" smtClean="0"/>
              <a:t>In a vector space, the maximum number of linearly independent vectors is fixed and is called the </a:t>
            </a:r>
            <a:r>
              <a:rPr lang="en-US" altLang="zh-TW" sz="2700" i="1" smtClean="0"/>
              <a:t>dimension</a:t>
            </a:r>
            <a:r>
              <a:rPr lang="en-US" altLang="zh-TW" sz="2700" smtClean="0"/>
              <a:t> of the space</a:t>
            </a:r>
          </a:p>
          <a:p>
            <a:r>
              <a:rPr lang="en-US" altLang="zh-TW" sz="2700" smtClean="0"/>
              <a:t>In an </a:t>
            </a:r>
            <a:r>
              <a:rPr lang="en-US" altLang="zh-TW" sz="2700" i="1" smtClean="0"/>
              <a:t>n</a:t>
            </a:r>
            <a:r>
              <a:rPr lang="en-US" altLang="zh-TW" sz="2700" smtClean="0"/>
              <a:t>-dimensional space, any set of n linearly independent vectors form a </a:t>
            </a:r>
            <a:r>
              <a:rPr lang="en-US" altLang="zh-TW" sz="2700" i="1" smtClean="0"/>
              <a:t>basis</a:t>
            </a:r>
            <a:r>
              <a:rPr lang="en-US" altLang="zh-TW" sz="2700" smtClean="0"/>
              <a:t> for the space</a:t>
            </a:r>
          </a:p>
          <a:p>
            <a:r>
              <a:rPr lang="en-US" altLang="zh-TW" sz="2700" smtClean="0"/>
              <a:t>Given a basis </a:t>
            </a:r>
            <a:r>
              <a:rPr lang="en-US" altLang="zh-TW" sz="2700" i="1" smtClean="0">
                <a:latin typeface="Times New Roman" pitchFamily="18" charset="0"/>
              </a:rPr>
              <a:t>v</a:t>
            </a:r>
            <a:r>
              <a:rPr lang="en-US" altLang="zh-TW" sz="2700" baseline="-25000" smtClean="0">
                <a:latin typeface="Times New Roman" pitchFamily="18" charset="0"/>
              </a:rPr>
              <a:t>1</a:t>
            </a:r>
            <a:r>
              <a:rPr lang="en-US" altLang="zh-TW" sz="2700" smtClean="0">
                <a:latin typeface="Times New Roman" pitchFamily="18" charset="0"/>
              </a:rPr>
              <a:t>, </a:t>
            </a:r>
            <a:r>
              <a:rPr lang="en-US" altLang="zh-TW" sz="2700" i="1" smtClean="0">
                <a:latin typeface="Times New Roman" pitchFamily="18" charset="0"/>
              </a:rPr>
              <a:t>v</a:t>
            </a:r>
            <a:r>
              <a:rPr lang="en-US" altLang="zh-TW" sz="2700" baseline="-25000" smtClean="0">
                <a:latin typeface="Times New Roman" pitchFamily="18" charset="0"/>
              </a:rPr>
              <a:t>2</a:t>
            </a:r>
            <a:r>
              <a:rPr lang="en-US" altLang="zh-TW" sz="2700" smtClean="0">
                <a:latin typeface="Times New Roman" pitchFamily="18" charset="0"/>
              </a:rPr>
              <a:t>,…., </a:t>
            </a:r>
            <a:r>
              <a:rPr lang="en-US" altLang="zh-TW" sz="2700" i="1" smtClean="0">
                <a:latin typeface="Times New Roman" pitchFamily="18" charset="0"/>
              </a:rPr>
              <a:t>v</a:t>
            </a:r>
            <a:r>
              <a:rPr lang="en-US" altLang="zh-TW" sz="2700" baseline="-25000" smtClean="0">
                <a:latin typeface="Times New Roman" pitchFamily="18" charset="0"/>
              </a:rPr>
              <a:t>n</a:t>
            </a:r>
            <a:r>
              <a:rPr lang="en-US" altLang="zh-TW" sz="2700" smtClean="0"/>
              <a:t>, any vector </a:t>
            </a:r>
            <a:r>
              <a:rPr lang="en-US" altLang="zh-TW" sz="2700" i="1" smtClean="0">
                <a:latin typeface="Times New Roman" pitchFamily="18" charset="0"/>
              </a:rPr>
              <a:t>v</a:t>
            </a:r>
            <a:r>
              <a:rPr lang="en-US" altLang="zh-TW" sz="2700" smtClean="0"/>
              <a:t> can be written as</a:t>
            </a:r>
          </a:p>
          <a:p>
            <a:pPr>
              <a:buFontTx/>
              <a:buNone/>
            </a:pPr>
            <a:r>
              <a:rPr lang="en-US" altLang="zh-TW" sz="2700" i="1" smtClean="0">
                <a:latin typeface="Times New Roman" pitchFamily="18" charset="0"/>
              </a:rPr>
              <a:t>      v=</a:t>
            </a:r>
            <a:r>
              <a:rPr lang="en-US" altLang="zh-TW" sz="2700" smtClean="0">
                <a:latin typeface="Symbol" pitchFamily="18" charset="2"/>
              </a:rPr>
              <a:t>a</a:t>
            </a:r>
            <a:r>
              <a:rPr lang="en-US" altLang="zh-TW" sz="2700" baseline="-25000" smtClean="0">
                <a:latin typeface="Times New Roman" pitchFamily="18" charset="0"/>
              </a:rPr>
              <a:t>1</a:t>
            </a:r>
            <a:r>
              <a:rPr lang="en-US" altLang="zh-TW" sz="2700" i="1" smtClean="0">
                <a:latin typeface="Times New Roman" pitchFamily="18" charset="0"/>
              </a:rPr>
              <a:t>v</a:t>
            </a:r>
            <a:r>
              <a:rPr lang="en-US" altLang="zh-TW" sz="2700" baseline="-25000" smtClean="0">
                <a:latin typeface="Times New Roman" pitchFamily="18" charset="0"/>
              </a:rPr>
              <a:t>1</a:t>
            </a:r>
            <a:r>
              <a:rPr lang="en-US" altLang="zh-TW" sz="2700" i="1" smtClean="0">
                <a:latin typeface="Times New Roman" pitchFamily="18" charset="0"/>
              </a:rPr>
              <a:t>+ </a:t>
            </a:r>
            <a:r>
              <a:rPr lang="en-US" altLang="zh-TW" sz="2700" smtClean="0">
                <a:latin typeface="Symbol" pitchFamily="18" charset="2"/>
              </a:rPr>
              <a:t>a</a:t>
            </a:r>
            <a:r>
              <a:rPr lang="en-US" altLang="zh-TW" sz="2700" baseline="-25000" smtClean="0">
                <a:latin typeface="Times New Roman" pitchFamily="18" charset="0"/>
              </a:rPr>
              <a:t>2</a:t>
            </a:r>
            <a:r>
              <a:rPr lang="en-US" altLang="zh-TW" sz="2700" i="1" smtClean="0">
                <a:latin typeface="Times New Roman" pitchFamily="18" charset="0"/>
              </a:rPr>
              <a:t>v</a:t>
            </a:r>
            <a:r>
              <a:rPr lang="en-US" altLang="zh-TW" sz="2700" baseline="-25000" smtClean="0">
                <a:latin typeface="Times New Roman" pitchFamily="18" charset="0"/>
              </a:rPr>
              <a:t>2</a:t>
            </a:r>
            <a:r>
              <a:rPr lang="en-US" altLang="zh-TW" sz="2700" i="1" smtClean="0">
                <a:latin typeface="Times New Roman" pitchFamily="18" charset="0"/>
              </a:rPr>
              <a:t> </a:t>
            </a:r>
            <a:r>
              <a:rPr lang="en-US" altLang="zh-TW" sz="2700" smtClean="0">
                <a:latin typeface="Times New Roman" pitchFamily="18" charset="0"/>
              </a:rPr>
              <a:t>+….+</a:t>
            </a:r>
            <a:r>
              <a:rPr lang="en-US" altLang="zh-TW" sz="2700" smtClean="0">
                <a:latin typeface="Symbol" pitchFamily="18" charset="2"/>
              </a:rPr>
              <a:t>a</a:t>
            </a:r>
            <a:r>
              <a:rPr lang="en-US" altLang="zh-TW" sz="2700" baseline="-25000" smtClean="0">
                <a:latin typeface="Times New Roman" pitchFamily="18" charset="0"/>
              </a:rPr>
              <a:t>n</a:t>
            </a:r>
            <a:r>
              <a:rPr lang="en-US" altLang="zh-TW" sz="2700" i="1" smtClean="0">
                <a:latin typeface="Times New Roman" pitchFamily="18" charset="0"/>
              </a:rPr>
              <a:t>v</a:t>
            </a:r>
            <a:r>
              <a:rPr lang="en-US" altLang="zh-TW" sz="2700" baseline="-25000" smtClean="0">
                <a:latin typeface="Times New Roman" pitchFamily="18" charset="0"/>
              </a:rPr>
              <a:t>n</a:t>
            </a:r>
          </a:p>
          <a:p>
            <a:pPr>
              <a:buFontTx/>
              <a:buNone/>
            </a:pPr>
            <a:r>
              <a:rPr lang="en-US" altLang="zh-TW" sz="2700" smtClean="0"/>
              <a:t>where the {</a:t>
            </a:r>
            <a:r>
              <a:rPr lang="en-US" altLang="zh-TW" sz="2700" smtClean="0">
                <a:latin typeface="Symbol" pitchFamily="18" charset="2"/>
              </a:rPr>
              <a:t>a</a:t>
            </a:r>
            <a:r>
              <a:rPr lang="en-US" altLang="zh-TW" sz="2700" baseline="-25000" smtClean="0">
                <a:latin typeface="Times New Roman" pitchFamily="18" charset="0"/>
              </a:rPr>
              <a:t>i</a:t>
            </a:r>
            <a:r>
              <a:rPr lang="en-US" altLang="zh-TW" sz="2700" smtClean="0"/>
              <a:t>} are unique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84FFD23C-CCE2-4811-938B-167E6235BD20}" type="slidenum">
              <a:rPr lang="es-ES" altLang="zh-TW" sz="1800">
                <a:latin typeface="Arial" charset="0"/>
              </a:rPr>
              <a:pPr lvl="1" eaLnBrk="1" hangingPunct="1">
                <a:spcBef>
                  <a:spcPct val="0"/>
                </a:spcBef>
                <a:buClrTx/>
                <a:buSzTx/>
                <a:buFontTx/>
                <a:buNone/>
              </a:pPr>
              <a:t>34</a:t>
            </a:fld>
            <a:endParaRPr lang="es-ES" altLang="zh-TW" sz="1800">
              <a:latin typeface="Arial" charset="0"/>
            </a:endParaRPr>
          </a:p>
        </p:txBody>
      </p:sp>
      <p:sp>
        <p:nvSpPr>
          <p:cNvPr id="19459"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19460" name="Rectangle 2"/>
          <p:cNvSpPr>
            <a:spLocks noGrp="1" noChangeArrowheads="1"/>
          </p:cNvSpPr>
          <p:nvPr>
            <p:ph type="title"/>
          </p:nvPr>
        </p:nvSpPr>
        <p:spPr/>
        <p:txBody>
          <a:bodyPr/>
          <a:lstStyle/>
          <a:p>
            <a:pPr>
              <a:defRPr/>
            </a:pPr>
            <a:r>
              <a:rPr lang="en-US" altLang="zh-TW" smtClean="0"/>
              <a:t>Representation</a:t>
            </a:r>
          </a:p>
        </p:txBody>
      </p:sp>
      <p:sp>
        <p:nvSpPr>
          <p:cNvPr id="41989" name="Rectangle 3"/>
          <p:cNvSpPr>
            <a:spLocks noGrp="1" noChangeArrowheads="1"/>
          </p:cNvSpPr>
          <p:nvPr>
            <p:ph type="body" idx="1"/>
          </p:nvPr>
        </p:nvSpPr>
        <p:spPr/>
        <p:txBody>
          <a:bodyPr/>
          <a:lstStyle/>
          <a:p>
            <a:r>
              <a:rPr lang="en-US" altLang="zh-TW" smtClean="0"/>
              <a:t>Until now we have been able to work with geometric entities without using any frame of reference, such as a coordinate system</a:t>
            </a:r>
          </a:p>
          <a:p>
            <a:r>
              <a:rPr lang="en-US" altLang="zh-TW" smtClean="0"/>
              <a:t>Need a frame of reference to relate points and objects to our physical world. </a:t>
            </a:r>
          </a:p>
          <a:p>
            <a:pPr lvl="1"/>
            <a:r>
              <a:rPr lang="en-US" altLang="zh-TW" smtClean="0">
                <a:ea typeface="MS PGothic" pitchFamily="34" charset="-128"/>
              </a:rPr>
              <a:t>For example, where is a point? Can’t answer without a reference system</a:t>
            </a:r>
          </a:p>
          <a:p>
            <a:pPr lvl="1"/>
            <a:r>
              <a:rPr lang="en-US" altLang="zh-TW" smtClean="0">
                <a:ea typeface="MS PGothic" pitchFamily="34" charset="-128"/>
              </a:rPr>
              <a:t>World coordinates</a:t>
            </a:r>
          </a:p>
          <a:p>
            <a:pPr lvl="1"/>
            <a:r>
              <a:rPr lang="en-US" altLang="zh-TW" smtClean="0">
                <a:ea typeface="MS PGothic" pitchFamily="34" charset="-128"/>
              </a:rPr>
              <a:t>Camera coordinates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1C3B229A-D082-400F-96E0-47B6ED802C0F}" type="slidenum">
              <a:rPr lang="es-ES" altLang="zh-TW" sz="1800">
                <a:latin typeface="Arial" charset="0"/>
              </a:rPr>
              <a:pPr lvl="1" eaLnBrk="1" hangingPunct="1">
                <a:spcBef>
                  <a:spcPct val="0"/>
                </a:spcBef>
                <a:buClrTx/>
                <a:buSzTx/>
                <a:buFontTx/>
                <a:buNone/>
              </a:pPr>
              <a:t>35</a:t>
            </a:fld>
            <a:endParaRPr lang="es-ES" altLang="zh-TW" sz="1800">
              <a:latin typeface="Arial" charset="0"/>
            </a:endParaRPr>
          </a:p>
        </p:txBody>
      </p:sp>
      <p:sp>
        <p:nvSpPr>
          <p:cNvPr id="20484"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0485" name="Rectangle 2"/>
          <p:cNvSpPr>
            <a:spLocks noGrp="1" noChangeArrowheads="1"/>
          </p:cNvSpPr>
          <p:nvPr>
            <p:ph type="title"/>
          </p:nvPr>
        </p:nvSpPr>
        <p:spPr/>
        <p:txBody>
          <a:bodyPr/>
          <a:lstStyle/>
          <a:p>
            <a:pPr>
              <a:defRPr/>
            </a:pPr>
            <a:r>
              <a:rPr lang="en-US" altLang="zh-TW" smtClean="0"/>
              <a:t>Coordinate Systems</a:t>
            </a:r>
          </a:p>
        </p:txBody>
      </p:sp>
      <p:sp>
        <p:nvSpPr>
          <p:cNvPr id="43013" name="Rectangle 3"/>
          <p:cNvSpPr>
            <a:spLocks noGrp="1" noChangeArrowheads="1"/>
          </p:cNvSpPr>
          <p:nvPr>
            <p:ph type="body" idx="1"/>
          </p:nvPr>
        </p:nvSpPr>
        <p:spPr/>
        <p:txBody>
          <a:bodyPr/>
          <a:lstStyle/>
          <a:p>
            <a:r>
              <a:rPr lang="en-US" altLang="zh-TW" sz="2700" smtClean="0"/>
              <a:t>Consider a basis </a:t>
            </a:r>
            <a:r>
              <a:rPr lang="en-US" altLang="zh-TW" sz="2700" i="1" smtClean="0">
                <a:latin typeface="Times New Roman" pitchFamily="18" charset="0"/>
              </a:rPr>
              <a:t>v</a:t>
            </a:r>
            <a:r>
              <a:rPr lang="en-US" altLang="zh-TW" sz="2700" baseline="-25000" smtClean="0">
                <a:latin typeface="Times New Roman" pitchFamily="18" charset="0"/>
              </a:rPr>
              <a:t>1</a:t>
            </a:r>
            <a:r>
              <a:rPr lang="en-US" altLang="zh-TW" sz="2700" smtClean="0">
                <a:latin typeface="Times New Roman" pitchFamily="18" charset="0"/>
              </a:rPr>
              <a:t>, </a:t>
            </a:r>
            <a:r>
              <a:rPr lang="en-US" altLang="zh-TW" sz="2700" i="1" smtClean="0">
                <a:latin typeface="Times New Roman" pitchFamily="18" charset="0"/>
              </a:rPr>
              <a:t>v</a:t>
            </a:r>
            <a:r>
              <a:rPr lang="en-US" altLang="zh-TW" sz="2700" baseline="-25000" smtClean="0">
                <a:latin typeface="Times New Roman" pitchFamily="18" charset="0"/>
              </a:rPr>
              <a:t>2</a:t>
            </a:r>
            <a:r>
              <a:rPr lang="en-US" altLang="zh-TW" sz="2700" smtClean="0">
                <a:latin typeface="Times New Roman" pitchFamily="18" charset="0"/>
              </a:rPr>
              <a:t>,…., </a:t>
            </a:r>
            <a:r>
              <a:rPr lang="en-US" altLang="zh-TW" sz="2700" i="1" smtClean="0">
                <a:latin typeface="Times New Roman" pitchFamily="18" charset="0"/>
              </a:rPr>
              <a:t>v</a:t>
            </a:r>
            <a:r>
              <a:rPr lang="en-US" altLang="zh-TW" sz="2700" baseline="-25000" smtClean="0">
                <a:latin typeface="Times New Roman" pitchFamily="18" charset="0"/>
              </a:rPr>
              <a:t>n</a:t>
            </a:r>
          </a:p>
          <a:p>
            <a:r>
              <a:rPr lang="en-US" altLang="zh-TW" sz="2700" smtClean="0"/>
              <a:t>A vector is written </a:t>
            </a:r>
            <a:r>
              <a:rPr lang="en-US" altLang="zh-TW" sz="2700" i="1" smtClean="0">
                <a:latin typeface="Times New Roman" pitchFamily="18" charset="0"/>
              </a:rPr>
              <a:t>v=</a:t>
            </a:r>
            <a:r>
              <a:rPr lang="en-US" altLang="zh-TW" sz="2700" smtClean="0">
                <a:latin typeface="Symbol" pitchFamily="18" charset="2"/>
              </a:rPr>
              <a:t>a</a:t>
            </a:r>
            <a:r>
              <a:rPr lang="en-US" altLang="zh-TW" sz="2700" baseline="-25000" smtClean="0">
                <a:latin typeface="Times New Roman" pitchFamily="18" charset="0"/>
              </a:rPr>
              <a:t>1</a:t>
            </a:r>
            <a:r>
              <a:rPr lang="en-US" altLang="zh-TW" sz="2700" i="1" smtClean="0">
                <a:latin typeface="Times New Roman" pitchFamily="18" charset="0"/>
              </a:rPr>
              <a:t>v</a:t>
            </a:r>
            <a:r>
              <a:rPr lang="en-US" altLang="zh-TW" sz="2700" baseline="-25000" smtClean="0">
                <a:latin typeface="Times New Roman" pitchFamily="18" charset="0"/>
              </a:rPr>
              <a:t>1</a:t>
            </a:r>
            <a:r>
              <a:rPr lang="en-US" altLang="zh-TW" sz="2700" i="1" smtClean="0">
                <a:latin typeface="Times New Roman" pitchFamily="18" charset="0"/>
              </a:rPr>
              <a:t>+ </a:t>
            </a:r>
            <a:r>
              <a:rPr lang="en-US" altLang="zh-TW" sz="2700" smtClean="0">
                <a:latin typeface="Symbol" pitchFamily="18" charset="2"/>
              </a:rPr>
              <a:t>a</a:t>
            </a:r>
            <a:r>
              <a:rPr lang="en-US" altLang="zh-TW" sz="2700" baseline="-25000" smtClean="0">
                <a:latin typeface="Times New Roman" pitchFamily="18" charset="0"/>
              </a:rPr>
              <a:t>2</a:t>
            </a:r>
            <a:r>
              <a:rPr lang="en-US" altLang="zh-TW" sz="2700" i="1" smtClean="0">
                <a:latin typeface="Times New Roman" pitchFamily="18" charset="0"/>
              </a:rPr>
              <a:t>v</a:t>
            </a:r>
            <a:r>
              <a:rPr lang="en-US" altLang="zh-TW" sz="2700" baseline="-25000" smtClean="0">
                <a:latin typeface="Times New Roman" pitchFamily="18" charset="0"/>
              </a:rPr>
              <a:t>2</a:t>
            </a:r>
            <a:r>
              <a:rPr lang="en-US" altLang="zh-TW" sz="2700" i="1" smtClean="0">
                <a:latin typeface="Times New Roman" pitchFamily="18" charset="0"/>
              </a:rPr>
              <a:t> </a:t>
            </a:r>
            <a:r>
              <a:rPr lang="en-US" altLang="zh-TW" sz="2700" smtClean="0">
                <a:latin typeface="Times New Roman" pitchFamily="18" charset="0"/>
              </a:rPr>
              <a:t>+….+</a:t>
            </a:r>
            <a:r>
              <a:rPr lang="en-US" altLang="zh-TW" sz="2700" smtClean="0">
                <a:latin typeface="Symbol" pitchFamily="18" charset="2"/>
              </a:rPr>
              <a:t>a</a:t>
            </a:r>
            <a:r>
              <a:rPr lang="en-US" altLang="zh-TW" sz="2700" baseline="-25000" smtClean="0">
                <a:latin typeface="Times New Roman" pitchFamily="18" charset="0"/>
              </a:rPr>
              <a:t>n</a:t>
            </a:r>
            <a:r>
              <a:rPr lang="en-US" altLang="zh-TW" sz="2700" i="1" smtClean="0">
                <a:latin typeface="Times New Roman" pitchFamily="18" charset="0"/>
              </a:rPr>
              <a:t>v</a:t>
            </a:r>
            <a:r>
              <a:rPr lang="en-US" altLang="zh-TW" sz="2700" baseline="-25000" smtClean="0">
                <a:latin typeface="Times New Roman" pitchFamily="18" charset="0"/>
              </a:rPr>
              <a:t>n</a:t>
            </a:r>
          </a:p>
          <a:p>
            <a:r>
              <a:rPr lang="en-US" altLang="zh-TW" sz="2700" smtClean="0"/>
              <a:t>The list of scalars </a:t>
            </a:r>
            <a:r>
              <a:rPr lang="en-US" altLang="zh-TW" sz="2700" smtClean="0">
                <a:latin typeface="Times New Roman" pitchFamily="18" charset="0"/>
              </a:rPr>
              <a:t>{</a:t>
            </a:r>
            <a:r>
              <a:rPr lang="en-US" altLang="zh-TW" sz="2700" smtClean="0">
                <a:latin typeface="Symbol" pitchFamily="18" charset="2"/>
              </a:rPr>
              <a:t>a</a:t>
            </a:r>
            <a:r>
              <a:rPr lang="en-US" altLang="zh-TW" sz="2700" baseline="-25000" smtClean="0">
                <a:latin typeface="Times New Roman" pitchFamily="18" charset="0"/>
              </a:rPr>
              <a:t>1</a:t>
            </a:r>
            <a:r>
              <a:rPr lang="en-US" altLang="zh-TW" sz="2700" i="1" smtClean="0">
                <a:latin typeface="Times New Roman" pitchFamily="18" charset="0"/>
              </a:rPr>
              <a:t>, </a:t>
            </a:r>
            <a:r>
              <a:rPr lang="en-US" altLang="zh-TW" sz="2700" smtClean="0">
                <a:latin typeface="Symbol" pitchFamily="18" charset="2"/>
              </a:rPr>
              <a:t>a</a:t>
            </a:r>
            <a:r>
              <a:rPr lang="en-US" altLang="zh-TW" sz="2700" baseline="-25000" smtClean="0">
                <a:latin typeface="Times New Roman" pitchFamily="18" charset="0"/>
              </a:rPr>
              <a:t>2</a:t>
            </a:r>
            <a:r>
              <a:rPr lang="en-US" altLang="zh-TW" sz="2700" i="1" smtClean="0">
                <a:latin typeface="Times New Roman" pitchFamily="18" charset="0"/>
              </a:rPr>
              <a:t>,</a:t>
            </a:r>
            <a:r>
              <a:rPr lang="en-US" altLang="zh-TW" sz="2700" smtClean="0">
                <a:latin typeface="Times New Roman" pitchFamily="18" charset="0"/>
              </a:rPr>
              <a:t> …. </a:t>
            </a:r>
            <a:r>
              <a:rPr lang="en-US" altLang="zh-TW" sz="2700" smtClean="0">
                <a:latin typeface="Symbol" pitchFamily="18" charset="2"/>
              </a:rPr>
              <a:t>a</a:t>
            </a:r>
            <a:r>
              <a:rPr lang="en-US" altLang="zh-TW" sz="2700" baseline="-25000" smtClean="0">
                <a:latin typeface="Times New Roman" pitchFamily="18" charset="0"/>
              </a:rPr>
              <a:t>n</a:t>
            </a:r>
            <a:r>
              <a:rPr lang="en-US" altLang="zh-TW" sz="2700" smtClean="0">
                <a:latin typeface="Times New Roman" pitchFamily="18" charset="0"/>
              </a:rPr>
              <a:t>}</a:t>
            </a:r>
            <a:r>
              <a:rPr lang="en-US" altLang="zh-TW" sz="2700" smtClean="0"/>
              <a:t>is the </a:t>
            </a:r>
            <a:r>
              <a:rPr lang="en-US" altLang="zh-TW" sz="2700" i="1" smtClean="0"/>
              <a:t>representation </a:t>
            </a:r>
            <a:r>
              <a:rPr lang="en-US" altLang="zh-TW" sz="2700" smtClean="0"/>
              <a:t>of</a:t>
            </a:r>
            <a:r>
              <a:rPr lang="en-US" altLang="zh-TW" sz="2700" i="1" smtClean="0"/>
              <a:t> </a:t>
            </a:r>
            <a:r>
              <a:rPr lang="en-US" altLang="zh-TW" sz="2700" i="1" smtClean="0">
                <a:latin typeface="Times New Roman" pitchFamily="18" charset="0"/>
              </a:rPr>
              <a:t>v</a:t>
            </a:r>
            <a:r>
              <a:rPr lang="en-US" altLang="zh-TW" sz="2700" i="1" smtClean="0"/>
              <a:t> </a:t>
            </a:r>
            <a:r>
              <a:rPr lang="en-US" altLang="zh-TW" sz="2700" smtClean="0"/>
              <a:t>with respect to the given basis</a:t>
            </a:r>
          </a:p>
          <a:p>
            <a:r>
              <a:rPr lang="en-US" altLang="zh-TW" sz="2700" smtClean="0"/>
              <a:t>We can write the representation as a row or column array of scalars</a:t>
            </a:r>
            <a:endParaRPr lang="en-US" altLang="zh-TW" sz="2700" baseline="-25000" smtClean="0"/>
          </a:p>
        </p:txBody>
      </p:sp>
      <p:sp>
        <p:nvSpPr>
          <p:cNvPr id="43014" name="Text Box 4"/>
          <p:cNvSpPr txBox="1">
            <a:spLocks noChangeArrowheads="1"/>
          </p:cNvSpPr>
          <p:nvPr/>
        </p:nvSpPr>
        <p:spPr bwMode="auto">
          <a:xfrm>
            <a:off x="2305050" y="5038725"/>
            <a:ext cx="324961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b="1">
                <a:latin typeface="Arial" charset="0"/>
              </a:rPr>
              <a:t>a</a:t>
            </a:r>
            <a:r>
              <a:rPr lang="en-US" altLang="zh-TW" sz="1800">
                <a:latin typeface="Arial" charset="0"/>
              </a:rPr>
              <a:t>=[</a:t>
            </a:r>
            <a:r>
              <a:rPr lang="en-US" altLang="zh-TW" sz="3100">
                <a:latin typeface="Symbol" pitchFamily="18" charset="2"/>
              </a:rPr>
              <a:t>a</a:t>
            </a:r>
            <a:r>
              <a:rPr lang="en-US" altLang="zh-TW" sz="3100" baseline="-25000">
                <a:latin typeface="Arial" charset="0"/>
              </a:rPr>
              <a:t>1</a:t>
            </a:r>
            <a:r>
              <a:rPr lang="en-US" altLang="zh-TW" sz="3100" i="1">
                <a:latin typeface="Arial" charset="0"/>
              </a:rPr>
              <a:t>  </a:t>
            </a:r>
            <a:r>
              <a:rPr lang="en-US" altLang="zh-TW" sz="3100">
                <a:latin typeface="Symbol" pitchFamily="18" charset="2"/>
              </a:rPr>
              <a:t>a</a:t>
            </a:r>
            <a:r>
              <a:rPr lang="en-US" altLang="zh-TW" sz="3100" baseline="-25000">
                <a:latin typeface="Arial" charset="0"/>
              </a:rPr>
              <a:t>2</a:t>
            </a:r>
            <a:r>
              <a:rPr lang="en-US" altLang="zh-TW" sz="3100" i="1">
                <a:latin typeface="Arial" charset="0"/>
              </a:rPr>
              <a:t> </a:t>
            </a:r>
            <a:r>
              <a:rPr lang="en-US" altLang="zh-TW" sz="3100">
                <a:latin typeface="Arial" charset="0"/>
              </a:rPr>
              <a:t> …. </a:t>
            </a:r>
            <a:r>
              <a:rPr lang="en-US" altLang="zh-TW" sz="3100">
                <a:latin typeface="Symbol" pitchFamily="18" charset="2"/>
              </a:rPr>
              <a:t>a</a:t>
            </a:r>
            <a:r>
              <a:rPr lang="en-US" altLang="zh-TW" sz="3100" baseline="-25000">
                <a:latin typeface="Arial" charset="0"/>
              </a:rPr>
              <a:t>n</a:t>
            </a:r>
            <a:r>
              <a:rPr lang="en-US" altLang="zh-TW" sz="3100">
                <a:latin typeface="Arial" charset="0"/>
              </a:rPr>
              <a:t>]</a:t>
            </a:r>
            <a:r>
              <a:rPr lang="en-US" altLang="zh-TW" sz="4000" baseline="30000">
                <a:latin typeface="Arial" charset="0"/>
              </a:rPr>
              <a:t>T</a:t>
            </a:r>
            <a:r>
              <a:rPr lang="en-US" altLang="zh-TW" sz="1800">
                <a:latin typeface="Arial" charset="0"/>
              </a:rPr>
              <a:t>=</a:t>
            </a:r>
          </a:p>
        </p:txBody>
      </p:sp>
      <p:graphicFrame>
        <p:nvGraphicFramePr>
          <p:cNvPr id="43015" name="Object 2"/>
          <p:cNvGraphicFramePr>
            <a:graphicFrameLocks noChangeAspect="1"/>
          </p:cNvGraphicFramePr>
          <p:nvPr/>
        </p:nvGraphicFramePr>
        <p:xfrm>
          <a:off x="5562600" y="4419600"/>
          <a:ext cx="660400" cy="2057400"/>
        </p:xfrm>
        <a:graphic>
          <a:graphicData uri="http://schemas.openxmlformats.org/presentationml/2006/ole">
            <mc:AlternateContent xmlns:mc="http://schemas.openxmlformats.org/markup-compatibility/2006">
              <mc:Choice xmlns:v="urn:schemas-microsoft-com:vml" Requires="v">
                <p:oleObj spid="_x0000_s43022" name="Equation" r:id="rId3" imgW="342900" imgH="1066800" progId="Equation.3">
                  <p:embed/>
                </p:oleObj>
              </mc:Choice>
              <mc:Fallback>
                <p:oleObj name="Equation" r:id="rId3" imgW="342900" imgH="10668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4419600"/>
                        <a:ext cx="660400" cy="205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0F810BFA-AFCB-4213-83FF-EFCC1688DD89}" type="slidenum">
              <a:rPr lang="es-ES" altLang="zh-TW" sz="1800">
                <a:latin typeface="Arial" charset="0"/>
              </a:rPr>
              <a:pPr lvl="1" eaLnBrk="1" hangingPunct="1">
                <a:spcBef>
                  <a:spcPct val="0"/>
                </a:spcBef>
                <a:buClrTx/>
                <a:buSzTx/>
                <a:buFontTx/>
                <a:buNone/>
              </a:pPr>
              <a:t>36</a:t>
            </a:fld>
            <a:endParaRPr lang="es-ES" altLang="zh-TW" sz="1800">
              <a:latin typeface="Arial" charset="0"/>
            </a:endParaRPr>
          </a:p>
        </p:txBody>
      </p:sp>
      <p:sp>
        <p:nvSpPr>
          <p:cNvPr id="21507"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1508" name="Rectangle 2"/>
          <p:cNvSpPr>
            <a:spLocks noGrp="1" noChangeArrowheads="1"/>
          </p:cNvSpPr>
          <p:nvPr>
            <p:ph type="title"/>
          </p:nvPr>
        </p:nvSpPr>
        <p:spPr/>
        <p:txBody>
          <a:bodyPr/>
          <a:lstStyle/>
          <a:p>
            <a:pPr>
              <a:defRPr/>
            </a:pPr>
            <a:r>
              <a:rPr lang="en-US" altLang="zh-TW" smtClean="0"/>
              <a:t>Example</a:t>
            </a:r>
          </a:p>
        </p:txBody>
      </p:sp>
      <p:sp>
        <p:nvSpPr>
          <p:cNvPr id="44037" name="Rectangle 3"/>
          <p:cNvSpPr>
            <a:spLocks noGrp="1" noChangeArrowheads="1"/>
          </p:cNvSpPr>
          <p:nvPr>
            <p:ph type="body" idx="1"/>
          </p:nvPr>
        </p:nvSpPr>
        <p:spPr/>
        <p:txBody>
          <a:bodyPr/>
          <a:lstStyle/>
          <a:p>
            <a:r>
              <a:rPr lang="en-US" altLang="zh-TW" smtClean="0">
                <a:latin typeface="Times New Roman" pitchFamily="18" charset="0"/>
              </a:rPr>
              <a:t>v=2v</a:t>
            </a:r>
            <a:r>
              <a:rPr lang="en-US" altLang="zh-TW" baseline="-25000" smtClean="0">
                <a:latin typeface="Times New Roman" pitchFamily="18" charset="0"/>
              </a:rPr>
              <a:t>1</a:t>
            </a:r>
            <a:r>
              <a:rPr lang="en-US" altLang="zh-TW" smtClean="0">
                <a:latin typeface="Times New Roman" pitchFamily="18" charset="0"/>
              </a:rPr>
              <a:t>+3v</a:t>
            </a:r>
            <a:r>
              <a:rPr lang="en-US" altLang="zh-TW" baseline="-25000" smtClean="0">
                <a:latin typeface="Times New Roman" pitchFamily="18" charset="0"/>
              </a:rPr>
              <a:t>2</a:t>
            </a:r>
            <a:r>
              <a:rPr lang="en-US" altLang="zh-TW" smtClean="0">
                <a:latin typeface="Times New Roman" pitchFamily="18" charset="0"/>
              </a:rPr>
              <a:t>-4v</a:t>
            </a:r>
            <a:r>
              <a:rPr lang="en-US" altLang="zh-TW" baseline="-25000" smtClean="0">
                <a:latin typeface="Times New Roman" pitchFamily="18" charset="0"/>
              </a:rPr>
              <a:t>3</a:t>
            </a:r>
          </a:p>
          <a:p>
            <a:r>
              <a:rPr lang="en-US" altLang="zh-TW" b="1" smtClean="0">
                <a:latin typeface="Times New Roman" pitchFamily="18" charset="0"/>
              </a:rPr>
              <a:t>a</a:t>
            </a:r>
            <a:r>
              <a:rPr lang="en-US" altLang="zh-TW" smtClean="0">
                <a:latin typeface="Times New Roman" pitchFamily="18" charset="0"/>
              </a:rPr>
              <a:t>=[2 3 –4]</a:t>
            </a:r>
            <a:r>
              <a:rPr lang="en-US" altLang="zh-TW" baseline="30000" smtClean="0">
                <a:latin typeface="Times New Roman" pitchFamily="18" charset="0"/>
              </a:rPr>
              <a:t>T</a:t>
            </a:r>
          </a:p>
          <a:p>
            <a:r>
              <a:rPr lang="en-US" altLang="zh-TW" smtClean="0"/>
              <a:t>Note that this representation is with respect to a particular basis</a:t>
            </a:r>
          </a:p>
          <a:p>
            <a:r>
              <a:rPr lang="en-US" altLang="zh-TW" smtClean="0"/>
              <a:t>For example, in OpenGL we start by representing vectors using the object  basis but later the system needs a representation in terms of the camera or eye basis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D2508E51-C1B4-44AC-B0AA-E86DDC126131}" type="slidenum">
              <a:rPr lang="es-ES" altLang="zh-TW" sz="1800">
                <a:latin typeface="Arial" charset="0"/>
              </a:rPr>
              <a:pPr lvl="1" eaLnBrk="1" hangingPunct="1">
                <a:spcBef>
                  <a:spcPct val="0"/>
                </a:spcBef>
                <a:buClrTx/>
                <a:buSzTx/>
                <a:buFontTx/>
                <a:buNone/>
              </a:pPr>
              <a:t>37</a:t>
            </a:fld>
            <a:endParaRPr lang="es-ES" altLang="zh-TW" sz="1800">
              <a:latin typeface="Arial" charset="0"/>
            </a:endParaRPr>
          </a:p>
        </p:txBody>
      </p:sp>
      <p:sp>
        <p:nvSpPr>
          <p:cNvPr id="22531"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2532" name="Rectangle 2"/>
          <p:cNvSpPr>
            <a:spLocks noGrp="1" noChangeArrowheads="1"/>
          </p:cNvSpPr>
          <p:nvPr>
            <p:ph type="title"/>
          </p:nvPr>
        </p:nvSpPr>
        <p:spPr/>
        <p:txBody>
          <a:bodyPr/>
          <a:lstStyle/>
          <a:p>
            <a:pPr>
              <a:defRPr/>
            </a:pPr>
            <a:r>
              <a:rPr lang="en-US" altLang="zh-TW" smtClean="0"/>
              <a:t>Coordinate Systems</a:t>
            </a:r>
          </a:p>
        </p:txBody>
      </p:sp>
      <p:sp>
        <p:nvSpPr>
          <p:cNvPr id="51205" name="Rectangle 3"/>
          <p:cNvSpPr>
            <a:spLocks noGrp="1" noChangeArrowheads="1"/>
          </p:cNvSpPr>
          <p:nvPr>
            <p:ph type="body" idx="1"/>
          </p:nvPr>
        </p:nvSpPr>
        <p:spPr/>
        <p:txBody>
          <a:bodyPr/>
          <a:lstStyle/>
          <a:p>
            <a:r>
              <a:rPr lang="en-US" altLang="zh-TW" smtClean="0"/>
              <a:t>Which is correct?</a:t>
            </a:r>
          </a:p>
          <a:p>
            <a:endParaRPr lang="en-US" altLang="zh-TW" smtClean="0"/>
          </a:p>
          <a:p>
            <a:endParaRPr lang="en-US" altLang="zh-TW" smtClean="0"/>
          </a:p>
          <a:p>
            <a:endParaRPr lang="en-US" altLang="zh-TW" smtClean="0"/>
          </a:p>
          <a:p>
            <a:endParaRPr lang="en-US" altLang="zh-TW" smtClean="0"/>
          </a:p>
          <a:p>
            <a:endParaRPr lang="en-US" altLang="zh-TW" smtClean="0"/>
          </a:p>
          <a:p>
            <a:r>
              <a:rPr lang="en-US" altLang="zh-TW" smtClean="0"/>
              <a:t>Both are because vectors have no fixed location</a:t>
            </a:r>
          </a:p>
        </p:txBody>
      </p:sp>
      <p:grpSp>
        <p:nvGrpSpPr>
          <p:cNvPr id="45062" name="Group 7"/>
          <p:cNvGrpSpPr>
            <a:grpSpLocks/>
          </p:cNvGrpSpPr>
          <p:nvPr/>
        </p:nvGrpSpPr>
        <p:grpSpPr bwMode="auto">
          <a:xfrm>
            <a:off x="1447800" y="2209800"/>
            <a:ext cx="1981200" cy="2209800"/>
            <a:chOff x="912" y="1680"/>
            <a:chExt cx="1248" cy="1392"/>
          </a:xfrm>
        </p:grpSpPr>
        <p:sp>
          <p:nvSpPr>
            <p:cNvPr id="45070" name="Line 4"/>
            <p:cNvSpPr>
              <a:spLocks noChangeShapeType="1"/>
            </p:cNvSpPr>
            <p:nvPr/>
          </p:nvSpPr>
          <p:spPr bwMode="auto">
            <a:xfrm>
              <a:off x="1296" y="2448"/>
              <a:ext cx="864" cy="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45071" name="Line 5"/>
            <p:cNvSpPr>
              <a:spLocks noChangeShapeType="1"/>
            </p:cNvSpPr>
            <p:nvPr/>
          </p:nvSpPr>
          <p:spPr bwMode="auto">
            <a:xfrm flipV="1">
              <a:off x="1296" y="1680"/>
              <a:ext cx="0" cy="768"/>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45072" name="Line 6"/>
            <p:cNvSpPr>
              <a:spLocks noChangeShapeType="1"/>
            </p:cNvSpPr>
            <p:nvPr/>
          </p:nvSpPr>
          <p:spPr bwMode="auto">
            <a:xfrm flipH="1">
              <a:off x="912" y="2448"/>
              <a:ext cx="384" cy="624"/>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grpSp>
      <p:sp>
        <p:nvSpPr>
          <p:cNvPr id="45063" name="Line 8"/>
          <p:cNvSpPr>
            <a:spLocks noChangeShapeType="1"/>
          </p:cNvSpPr>
          <p:nvPr/>
        </p:nvSpPr>
        <p:spPr bwMode="auto">
          <a:xfrm flipV="1">
            <a:off x="2514600" y="2590800"/>
            <a:ext cx="1066800" cy="609600"/>
          </a:xfrm>
          <a:prstGeom prst="line">
            <a:avLst/>
          </a:prstGeom>
          <a:noFill/>
          <a:ln w="28575">
            <a:solidFill>
              <a:schemeClr val="accent2"/>
            </a:solidFill>
            <a:round/>
            <a:headEnd type="none" w="sm" len="sm"/>
            <a:tailEnd type="triangl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45064" name="Text Box 9"/>
          <p:cNvSpPr txBox="1">
            <a:spLocks noChangeArrowheads="1"/>
          </p:cNvSpPr>
          <p:nvPr/>
        </p:nvSpPr>
        <p:spPr bwMode="auto">
          <a:xfrm>
            <a:off x="2965450" y="2860675"/>
            <a:ext cx="31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i="1">
                <a:latin typeface="Arial" charset="0"/>
              </a:rPr>
              <a:t>v</a:t>
            </a:r>
          </a:p>
        </p:txBody>
      </p:sp>
      <p:sp>
        <p:nvSpPr>
          <p:cNvPr id="45065" name="Line 11"/>
          <p:cNvSpPr>
            <a:spLocks noChangeShapeType="1"/>
          </p:cNvSpPr>
          <p:nvPr/>
        </p:nvSpPr>
        <p:spPr bwMode="auto">
          <a:xfrm>
            <a:off x="5867400" y="2971800"/>
            <a:ext cx="1371600" cy="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45066" name="Line 12"/>
          <p:cNvSpPr>
            <a:spLocks noChangeShapeType="1"/>
          </p:cNvSpPr>
          <p:nvPr/>
        </p:nvSpPr>
        <p:spPr bwMode="auto">
          <a:xfrm flipV="1">
            <a:off x="5638800" y="2133600"/>
            <a:ext cx="0" cy="121920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45067" name="Line 13"/>
          <p:cNvSpPr>
            <a:spLocks noChangeShapeType="1"/>
          </p:cNvSpPr>
          <p:nvPr/>
        </p:nvSpPr>
        <p:spPr bwMode="auto">
          <a:xfrm flipH="1">
            <a:off x="5867400" y="3200400"/>
            <a:ext cx="609600" cy="99060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45068" name="Line 14"/>
          <p:cNvSpPr>
            <a:spLocks noChangeShapeType="1"/>
          </p:cNvSpPr>
          <p:nvPr/>
        </p:nvSpPr>
        <p:spPr bwMode="auto">
          <a:xfrm flipV="1">
            <a:off x="5181600" y="3276600"/>
            <a:ext cx="1066800" cy="609600"/>
          </a:xfrm>
          <a:prstGeom prst="line">
            <a:avLst/>
          </a:prstGeom>
          <a:noFill/>
          <a:ln w="28575">
            <a:solidFill>
              <a:schemeClr val="accent2"/>
            </a:solidFill>
            <a:round/>
            <a:headEnd type="none" w="sm" len="sm"/>
            <a:tailEnd type="triangl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45069" name="Text Box 15"/>
          <p:cNvSpPr txBox="1">
            <a:spLocks noChangeArrowheads="1"/>
          </p:cNvSpPr>
          <p:nvPr/>
        </p:nvSpPr>
        <p:spPr bwMode="auto">
          <a:xfrm>
            <a:off x="5181600" y="3352800"/>
            <a:ext cx="31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i="1">
                <a:latin typeface="Arial" charset="0"/>
              </a:rPr>
              <a:t>v</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1205">
                                            <p:txEl>
                                              <p:pRg st="6" end="6"/>
                                            </p:txEl>
                                          </p:spTgt>
                                        </p:tgtEl>
                                        <p:attrNameLst>
                                          <p:attrName>style.visibility</p:attrName>
                                        </p:attrNameLst>
                                      </p:cBhvr>
                                      <p:to>
                                        <p:strVal val="visible"/>
                                      </p:to>
                                    </p:set>
                                    <p:animEffect transition="in" filter="fade">
                                      <p:cBhvr>
                                        <p:cTn id="7" dur="2000"/>
                                        <p:tgtEl>
                                          <p:spTgt spid="5120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CA17236C-580A-486E-B3D0-3A3295D071D9}" type="slidenum">
              <a:rPr lang="es-ES" altLang="zh-TW" sz="1800">
                <a:latin typeface="Arial" charset="0"/>
              </a:rPr>
              <a:pPr lvl="1" eaLnBrk="1" hangingPunct="1">
                <a:spcBef>
                  <a:spcPct val="0"/>
                </a:spcBef>
                <a:buClrTx/>
                <a:buSzTx/>
                <a:buFontTx/>
                <a:buNone/>
              </a:pPr>
              <a:t>38</a:t>
            </a:fld>
            <a:endParaRPr lang="es-ES" altLang="zh-TW" sz="1800">
              <a:latin typeface="Arial" charset="0"/>
            </a:endParaRPr>
          </a:p>
        </p:txBody>
      </p:sp>
      <p:sp>
        <p:nvSpPr>
          <p:cNvPr id="23555"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3556" name="Rectangle 2"/>
          <p:cNvSpPr>
            <a:spLocks noGrp="1" noChangeArrowheads="1"/>
          </p:cNvSpPr>
          <p:nvPr>
            <p:ph type="title"/>
          </p:nvPr>
        </p:nvSpPr>
        <p:spPr/>
        <p:txBody>
          <a:bodyPr/>
          <a:lstStyle/>
          <a:p>
            <a:pPr>
              <a:defRPr/>
            </a:pPr>
            <a:r>
              <a:rPr lang="en-US" altLang="zh-TW" smtClean="0"/>
              <a:t>Frames</a:t>
            </a:r>
          </a:p>
        </p:txBody>
      </p:sp>
      <p:sp>
        <p:nvSpPr>
          <p:cNvPr id="46085" name="Rectangle 3"/>
          <p:cNvSpPr>
            <a:spLocks noGrp="1" noChangeArrowheads="1"/>
          </p:cNvSpPr>
          <p:nvPr>
            <p:ph type="body" idx="1"/>
          </p:nvPr>
        </p:nvSpPr>
        <p:spPr/>
        <p:txBody>
          <a:bodyPr/>
          <a:lstStyle/>
          <a:p>
            <a:r>
              <a:rPr lang="en-US" altLang="zh-TW" smtClean="0"/>
              <a:t>A coordinate system is insufficient to represent points</a:t>
            </a:r>
          </a:p>
          <a:p>
            <a:r>
              <a:rPr lang="en-US" altLang="zh-TW" smtClean="0"/>
              <a:t>If we work in an affine space we can add a single point, the </a:t>
            </a:r>
            <a:r>
              <a:rPr lang="en-US" altLang="zh-TW" i="1" smtClean="0">
                <a:solidFill>
                  <a:srgbClr val="FF0000"/>
                </a:solidFill>
              </a:rPr>
              <a:t>origin</a:t>
            </a:r>
            <a:r>
              <a:rPr lang="en-US" altLang="zh-TW" smtClean="0"/>
              <a:t>, to the </a:t>
            </a:r>
            <a:r>
              <a:rPr lang="en-US" altLang="zh-TW" smtClean="0">
                <a:solidFill>
                  <a:srgbClr val="FF0000"/>
                </a:solidFill>
              </a:rPr>
              <a:t>basis vectors </a:t>
            </a:r>
            <a:r>
              <a:rPr lang="en-US" altLang="zh-TW" smtClean="0"/>
              <a:t>to form a </a:t>
            </a:r>
            <a:r>
              <a:rPr lang="en-US" altLang="zh-TW" i="1" smtClean="0">
                <a:solidFill>
                  <a:srgbClr val="FF0000"/>
                </a:solidFill>
              </a:rPr>
              <a:t>frame</a:t>
            </a:r>
          </a:p>
        </p:txBody>
      </p:sp>
      <p:grpSp>
        <p:nvGrpSpPr>
          <p:cNvPr id="46086" name="Group 5"/>
          <p:cNvGrpSpPr>
            <a:grpSpLocks/>
          </p:cNvGrpSpPr>
          <p:nvPr/>
        </p:nvGrpSpPr>
        <p:grpSpPr bwMode="auto">
          <a:xfrm>
            <a:off x="3876675" y="4076700"/>
            <a:ext cx="1981200" cy="2209800"/>
            <a:chOff x="912" y="1680"/>
            <a:chExt cx="1248" cy="1392"/>
          </a:xfrm>
        </p:grpSpPr>
        <p:sp>
          <p:nvSpPr>
            <p:cNvPr id="46091" name="Line 6"/>
            <p:cNvSpPr>
              <a:spLocks noChangeShapeType="1"/>
            </p:cNvSpPr>
            <p:nvPr/>
          </p:nvSpPr>
          <p:spPr bwMode="auto">
            <a:xfrm>
              <a:off x="1296" y="2448"/>
              <a:ext cx="864" cy="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46092" name="Line 7"/>
            <p:cNvSpPr>
              <a:spLocks noChangeShapeType="1"/>
            </p:cNvSpPr>
            <p:nvPr/>
          </p:nvSpPr>
          <p:spPr bwMode="auto">
            <a:xfrm flipV="1">
              <a:off x="1296" y="1680"/>
              <a:ext cx="0" cy="768"/>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46093" name="Line 8"/>
            <p:cNvSpPr>
              <a:spLocks noChangeShapeType="1"/>
            </p:cNvSpPr>
            <p:nvPr/>
          </p:nvSpPr>
          <p:spPr bwMode="auto">
            <a:xfrm flipH="1">
              <a:off x="912" y="2448"/>
              <a:ext cx="384" cy="624"/>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grpSp>
      <p:sp>
        <p:nvSpPr>
          <p:cNvPr id="46087" name="Text Box 9"/>
          <p:cNvSpPr txBox="1">
            <a:spLocks noChangeArrowheads="1"/>
          </p:cNvSpPr>
          <p:nvPr/>
        </p:nvSpPr>
        <p:spPr bwMode="auto">
          <a:xfrm>
            <a:off x="3978275" y="4991100"/>
            <a:ext cx="455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P</a:t>
            </a:r>
            <a:r>
              <a:rPr lang="en-US" altLang="zh-TW" sz="1800" baseline="-25000">
                <a:latin typeface="Arial" charset="0"/>
              </a:rPr>
              <a:t>0</a:t>
            </a:r>
          </a:p>
        </p:txBody>
      </p:sp>
      <p:sp>
        <p:nvSpPr>
          <p:cNvPr id="46088" name="Text Box 10"/>
          <p:cNvSpPr txBox="1">
            <a:spLocks noChangeArrowheads="1"/>
          </p:cNvSpPr>
          <p:nvPr/>
        </p:nvSpPr>
        <p:spPr bwMode="auto">
          <a:xfrm>
            <a:off x="5191125" y="4651375"/>
            <a:ext cx="42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i="1">
                <a:latin typeface="Arial" charset="0"/>
              </a:rPr>
              <a:t>v</a:t>
            </a:r>
            <a:r>
              <a:rPr lang="en-US" altLang="zh-TW" sz="1800" baseline="-25000">
                <a:latin typeface="Arial" charset="0"/>
              </a:rPr>
              <a:t>1</a:t>
            </a:r>
          </a:p>
        </p:txBody>
      </p:sp>
      <p:sp>
        <p:nvSpPr>
          <p:cNvPr id="46089" name="Text Box 11"/>
          <p:cNvSpPr txBox="1">
            <a:spLocks noChangeArrowheads="1"/>
          </p:cNvSpPr>
          <p:nvPr/>
        </p:nvSpPr>
        <p:spPr bwMode="auto">
          <a:xfrm>
            <a:off x="4494213" y="4381500"/>
            <a:ext cx="420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i="1">
                <a:latin typeface="Arial" charset="0"/>
              </a:rPr>
              <a:t>v</a:t>
            </a:r>
            <a:r>
              <a:rPr lang="en-US" altLang="zh-TW" sz="1800" baseline="-25000">
                <a:latin typeface="Arial" charset="0"/>
              </a:rPr>
              <a:t>2</a:t>
            </a:r>
          </a:p>
        </p:txBody>
      </p:sp>
      <p:sp>
        <p:nvSpPr>
          <p:cNvPr id="46090" name="Text Box 12"/>
          <p:cNvSpPr txBox="1">
            <a:spLocks noChangeArrowheads="1"/>
          </p:cNvSpPr>
          <p:nvPr/>
        </p:nvSpPr>
        <p:spPr bwMode="auto">
          <a:xfrm>
            <a:off x="4333875" y="5600700"/>
            <a:ext cx="42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i="1">
                <a:latin typeface="Arial" charset="0"/>
              </a:rPr>
              <a:t>v</a:t>
            </a:r>
            <a:r>
              <a:rPr lang="en-US" altLang="zh-TW" sz="1800" baseline="-25000">
                <a:latin typeface="Arial" charset="0"/>
              </a:rPr>
              <a:t>3</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50A9E534-AD52-4EA1-9C4E-CA12E0923476}" type="slidenum">
              <a:rPr lang="es-ES" altLang="zh-TW" sz="1800">
                <a:latin typeface="Arial" charset="0"/>
              </a:rPr>
              <a:pPr lvl="1" eaLnBrk="1" hangingPunct="1">
                <a:spcBef>
                  <a:spcPct val="0"/>
                </a:spcBef>
                <a:buClrTx/>
                <a:buSzTx/>
                <a:buFontTx/>
                <a:buNone/>
              </a:pPr>
              <a:t>39</a:t>
            </a:fld>
            <a:endParaRPr lang="es-ES" altLang="zh-TW" sz="1800">
              <a:latin typeface="Arial" charset="0"/>
            </a:endParaRPr>
          </a:p>
        </p:txBody>
      </p:sp>
      <p:sp>
        <p:nvSpPr>
          <p:cNvPr id="24579"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4580" name="Rectangle 2"/>
          <p:cNvSpPr>
            <a:spLocks noGrp="1" noChangeArrowheads="1"/>
          </p:cNvSpPr>
          <p:nvPr>
            <p:ph type="title"/>
          </p:nvPr>
        </p:nvSpPr>
        <p:spPr/>
        <p:txBody>
          <a:bodyPr/>
          <a:lstStyle/>
          <a:p>
            <a:pPr>
              <a:defRPr/>
            </a:pPr>
            <a:r>
              <a:rPr lang="en-US" altLang="zh-TW" smtClean="0"/>
              <a:t>Representation in a Frame</a:t>
            </a:r>
          </a:p>
        </p:txBody>
      </p:sp>
      <p:sp>
        <p:nvSpPr>
          <p:cNvPr id="47109" name="Rectangle 3"/>
          <p:cNvSpPr>
            <a:spLocks noGrp="1" noChangeArrowheads="1"/>
          </p:cNvSpPr>
          <p:nvPr>
            <p:ph type="body" idx="1"/>
          </p:nvPr>
        </p:nvSpPr>
        <p:spPr/>
        <p:txBody>
          <a:bodyPr/>
          <a:lstStyle/>
          <a:p>
            <a:r>
              <a:rPr lang="en-US" altLang="zh-TW" smtClean="0"/>
              <a:t>Frame determined by </a:t>
            </a:r>
            <a:r>
              <a:rPr lang="en-US" altLang="zh-TW" smtClean="0">
                <a:latin typeface="Times New Roman" pitchFamily="18" charset="0"/>
              </a:rPr>
              <a:t>(P</a:t>
            </a:r>
            <a:r>
              <a:rPr lang="en-US" altLang="zh-TW" baseline="-25000" smtClean="0">
                <a:latin typeface="Times New Roman" pitchFamily="18" charset="0"/>
              </a:rPr>
              <a:t>0</a:t>
            </a:r>
            <a:r>
              <a:rPr lang="en-US" altLang="zh-TW" smtClean="0">
                <a:latin typeface="Times New Roman" pitchFamily="18" charset="0"/>
              </a:rPr>
              <a:t>, v</a:t>
            </a:r>
            <a:r>
              <a:rPr lang="en-US" altLang="zh-TW" baseline="-25000" smtClean="0">
                <a:latin typeface="Times New Roman" pitchFamily="18" charset="0"/>
              </a:rPr>
              <a:t>1</a:t>
            </a:r>
            <a:r>
              <a:rPr lang="en-US" altLang="zh-TW" smtClean="0">
                <a:latin typeface="Times New Roman" pitchFamily="18" charset="0"/>
              </a:rPr>
              <a:t>, v</a:t>
            </a:r>
            <a:r>
              <a:rPr lang="en-US" altLang="zh-TW" baseline="-25000" smtClean="0">
                <a:latin typeface="Times New Roman" pitchFamily="18" charset="0"/>
              </a:rPr>
              <a:t>2</a:t>
            </a:r>
            <a:r>
              <a:rPr lang="en-US" altLang="zh-TW" smtClean="0">
                <a:latin typeface="Times New Roman" pitchFamily="18" charset="0"/>
              </a:rPr>
              <a:t>, v</a:t>
            </a:r>
            <a:r>
              <a:rPr lang="en-US" altLang="zh-TW" baseline="-25000" smtClean="0">
                <a:latin typeface="Times New Roman" pitchFamily="18" charset="0"/>
              </a:rPr>
              <a:t>3</a:t>
            </a:r>
            <a:r>
              <a:rPr lang="en-US" altLang="zh-TW" smtClean="0">
                <a:latin typeface="Times New Roman" pitchFamily="18" charset="0"/>
              </a:rPr>
              <a:t>)</a:t>
            </a:r>
          </a:p>
          <a:p>
            <a:r>
              <a:rPr lang="en-US" altLang="zh-TW" smtClean="0"/>
              <a:t>Within this frame, </a:t>
            </a:r>
          </a:p>
          <a:p>
            <a:pPr lvl="1"/>
            <a:r>
              <a:rPr lang="en-US" altLang="zh-TW" smtClean="0"/>
              <a:t>Every vector can be written as </a:t>
            </a:r>
          </a:p>
          <a:p>
            <a:pPr>
              <a:buFontTx/>
              <a:buNone/>
            </a:pPr>
            <a:r>
              <a:rPr lang="en-US" altLang="zh-TW" i="1" smtClean="0">
                <a:latin typeface="Times New Roman" pitchFamily="18" charset="0"/>
              </a:rPr>
              <a:t>     v</a:t>
            </a:r>
            <a:r>
              <a:rPr lang="en-US" altLang="zh-TW" smtClean="0"/>
              <a:t> = </a:t>
            </a:r>
            <a:r>
              <a:rPr lang="en-US" altLang="zh-TW" smtClean="0">
                <a:latin typeface="Symbol" pitchFamily="18" charset="2"/>
              </a:rPr>
              <a:t>a</a:t>
            </a:r>
            <a:r>
              <a:rPr lang="en-US" altLang="zh-TW" baseline="-25000" smtClean="0">
                <a:latin typeface="Times New Roman" pitchFamily="18" charset="0"/>
              </a:rPr>
              <a:t>1</a:t>
            </a:r>
            <a:r>
              <a:rPr lang="en-US" altLang="zh-TW" i="1" smtClean="0">
                <a:latin typeface="Times New Roman" pitchFamily="18" charset="0"/>
              </a:rPr>
              <a:t>v</a:t>
            </a:r>
            <a:r>
              <a:rPr lang="en-US" altLang="zh-TW" baseline="-25000" smtClean="0">
                <a:latin typeface="Times New Roman" pitchFamily="18" charset="0"/>
              </a:rPr>
              <a:t>1</a:t>
            </a:r>
            <a:r>
              <a:rPr lang="en-US" altLang="zh-TW" i="1" smtClean="0">
                <a:latin typeface="Times New Roman" pitchFamily="18" charset="0"/>
              </a:rPr>
              <a:t>+ </a:t>
            </a:r>
            <a:r>
              <a:rPr lang="en-US" altLang="zh-TW" smtClean="0">
                <a:latin typeface="Symbol" pitchFamily="18" charset="2"/>
              </a:rPr>
              <a:t>a</a:t>
            </a:r>
            <a:r>
              <a:rPr lang="en-US" altLang="zh-TW" baseline="-25000" smtClean="0">
                <a:latin typeface="Times New Roman" pitchFamily="18" charset="0"/>
              </a:rPr>
              <a:t>2</a:t>
            </a:r>
            <a:r>
              <a:rPr lang="en-US" altLang="zh-TW" i="1" smtClean="0">
                <a:latin typeface="Times New Roman" pitchFamily="18" charset="0"/>
              </a:rPr>
              <a:t>v</a:t>
            </a:r>
            <a:r>
              <a:rPr lang="en-US" altLang="zh-TW" baseline="-25000" smtClean="0">
                <a:latin typeface="Times New Roman" pitchFamily="18" charset="0"/>
              </a:rPr>
              <a:t>2</a:t>
            </a:r>
            <a:r>
              <a:rPr lang="en-US" altLang="zh-TW" i="1" smtClean="0">
                <a:latin typeface="Times New Roman" pitchFamily="18" charset="0"/>
              </a:rPr>
              <a:t> </a:t>
            </a:r>
            <a:r>
              <a:rPr lang="en-US" altLang="zh-TW" smtClean="0">
                <a:latin typeface="Times New Roman" pitchFamily="18" charset="0"/>
              </a:rPr>
              <a:t>+….+</a:t>
            </a:r>
            <a:r>
              <a:rPr lang="en-US" altLang="zh-TW" smtClean="0">
                <a:latin typeface="Symbol" pitchFamily="18" charset="2"/>
              </a:rPr>
              <a:t>a</a:t>
            </a:r>
            <a:r>
              <a:rPr lang="en-US" altLang="zh-TW" baseline="-25000" smtClean="0">
                <a:latin typeface="Times New Roman" pitchFamily="18" charset="0"/>
              </a:rPr>
              <a:t>n</a:t>
            </a:r>
            <a:r>
              <a:rPr lang="en-US" altLang="zh-TW" i="1" smtClean="0">
                <a:latin typeface="Times New Roman" pitchFamily="18" charset="0"/>
              </a:rPr>
              <a:t>v</a:t>
            </a:r>
            <a:r>
              <a:rPr lang="en-US" altLang="zh-TW" baseline="-25000" smtClean="0">
                <a:latin typeface="Times New Roman" pitchFamily="18" charset="0"/>
              </a:rPr>
              <a:t>n</a:t>
            </a:r>
          </a:p>
          <a:p>
            <a:pPr lvl="1"/>
            <a:endParaRPr lang="en-US" altLang="zh-TW" smtClean="0"/>
          </a:p>
          <a:p>
            <a:pPr lvl="1"/>
            <a:r>
              <a:rPr lang="en-US" altLang="zh-TW" smtClean="0"/>
              <a:t>Every point can be written as</a:t>
            </a:r>
          </a:p>
          <a:p>
            <a:pPr>
              <a:buFontTx/>
              <a:buNone/>
            </a:pPr>
            <a:r>
              <a:rPr lang="en-US" altLang="zh-TW" smtClean="0">
                <a:latin typeface="Times New Roman" pitchFamily="18" charset="0"/>
              </a:rPr>
              <a:t>     P</a:t>
            </a:r>
            <a:r>
              <a:rPr lang="en-US" altLang="zh-TW" smtClean="0"/>
              <a:t> = </a:t>
            </a:r>
            <a:r>
              <a:rPr lang="en-US" altLang="zh-TW" smtClean="0">
                <a:solidFill>
                  <a:srgbClr val="FF0000"/>
                </a:solidFill>
                <a:latin typeface="Times New Roman" pitchFamily="18" charset="0"/>
              </a:rPr>
              <a:t>P</a:t>
            </a:r>
            <a:r>
              <a:rPr lang="en-US" altLang="zh-TW" baseline="-25000" smtClean="0">
                <a:solidFill>
                  <a:srgbClr val="FF0000"/>
                </a:solidFill>
                <a:latin typeface="Times New Roman" pitchFamily="18" charset="0"/>
              </a:rPr>
              <a:t>0</a:t>
            </a:r>
            <a:r>
              <a:rPr lang="en-US" altLang="zh-TW" baseline="-25000" smtClean="0">
                <a:latin typeface="Times New Roman" pitchFamily="18" charset="0"/>
              </a:rPr>
              <a:t> </a:t>
            </a:r>
            <a:r>
              <a:rPr lang="en-US" altLang="zh-TW" smtClean="0">
                <a:latin typeface="Times New Roman" pitchFamily="18" charset="0"/>
              </a:rPr>
              <a:t>+ </a:t>
            </a:r>
            <a:r>
              <a:rPr lang="en-US" altLang="zh-TW" smtClean="0">
                <a:latin typeface="Symbol" pitchFamily="18" charset="2"/>
              </a:rPr>
              <a:t>b</a:t>
            </a:r>
            <a:r>
              <a:rPr lang="en-US" altLang="zh-TW" baseline="-25000" smtClean="0">
                <a:latin typeface="Times New Roman" pitchFamily="18" charset="0"/>
              </a:rPr>
              <a:t>1</a:t>
            </a:r>
            <a:r>
              <a:rPr lang="en-US" altLang="zh-TW" i="1" smtClean="0">
                <a:latin typeface="Times New Roman" pitchFamily="18" charset="0"/>
              </a:rPr>
              <a:t>v</a:t>
            </a:r>
            <a:r>
              <a:rPr lang="en-US" altLang="zh-TW" baseline="-25000" smtClean="0">
                <a:latin typeface="Times New Roman" pitchFamily="18" charset="0"/>
              </a:rPr>
              <a:t>1</a:t>
            </a:r>
            <a:r>
              <a:rPr lang="en-US" altLang="zh-TW" i="1" smtClean="0">
                <a:latin typeface="Times New Roman" pitchFamily="18" charset="0"/>
              </a:rPr>
              <a:t>+ </a:t>
            </a:r>
            <a:r>
              <a:rPr lang="en-US" altLang="zh-TW" smtClean="0">
                <a:latin typeface="Symbol" pitchFamily="18" charset="2"/>
              </a:rPr>
              <a:t>b</a:t>
            </a:r>
            <a:r>
              <a:rPr lang="en-US" altLang="zh-TW" baseline="-25000" smtClean="0">
                <a:latin typeface="Times New Roman" pitchFamily="18" charset="0"/>
              </a:rPr>
              <a:t>2</a:t>
            </a:r>
            <a:r>
              <a:rPr lang="en-US" altLang="zh-TW" i="1" smtClean="0">
                <a:latin typeface="Times New Roman" pitchFamily="18" charset="0"/>
              </a:rPr>
              <a:t>v</a:t>
            </a:r>
            <a:r>
              <a:rPr lang="en-US" altLang="zh-TW" baseline="-25000" smtClean="0">
                <a:latin typeface="Times New Roman" pitchFamily="18" charset="0"/>
              </a:rPr>
              <a:t>2</a:t>
            </a:r>
            <a:r>
              <a:rPr lang="en-US" altLang="zh-TW" i="1" smtClean="0">
                <a:latin typeface="Times New Roman" pitchFamily="18" charset="0"/>
              </a:rPr>
              <a:t> </a:t>
            </a:r>
            <a:r>
              <a:rPr lang="en-US" altLang="zh-TW" smtClean="0">
                <a:latin typeface="Times New Roman" pitchFamily="18" charset="0"/>
              </a:rPr>
              <a:t>+….+</a:t>
            </a:r>
            <a:r>
              <a:rPr lang="en-US" altLang="zh-TW" smtClean="0">
                <a:latin typeface="Symbol" pitchFamily="18" charset="2"/>
              </a:rPr>
              <a:t>b</a:t>
            </a:r>
            <a:r>
              <a:rPr lang="en-US" altLang="zh-TW" baseline="-25000" smtClean="0">
                <a:latin typeface="Times New Roman" pitchFamily="18" charset="0"/>
              </a:rPr>
              <a:t>n</a:t>
            </a:r>
            <a:r>
              <a:rPr lang="en-US" altLang="zh-TW" i="1" smtClean="0">
                <a:latin typeface="Times New Roman" pitchFamily="18" charset="0"/>
              </a:rPr>
              <a:t>v</a:t>
            </a:r>
            <a:r>
              <a:rPr lang="en-US" altLang="zh-TW" baseline="-25000" smtClean="0">
                <a:latin typeface="Times New Roman" pitchFamily="18" charset="0"/>
              </a:rPr>
              <a:t>n</a:t>
            </a:r>
            <a:endParaRPr lang="en-US" altLang="zh-TW" smtClean="0">
              <a:latin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DBDD7A54-CCB1-4C7E-AFA4-AD0A5E600CCF}" type="slidenum">
              <a:rPr lang="es-ES" altLang="zh-TW" sz="1800">
                <a:latin typeface="Arial" charset="0"/>
              </a:rPr>
              <a:pPr lvl="1" eaLnBrk="1" hangingPunct="1">
                <a:spcBef>
                  <a:spcPct val="0"/>
                </a:spcBef>
                <a:buClrTx/>
                <a:buSzTx/>
                <a:buFontTx/>
                <a:buNone/>
              </a:pPr>
              <a:t>4</a:t>
            </a:fld>
            <a:endParaRPr lang="es-ES" altLang="zh-TW" sz="1800">
              <a:latin typeface="Arial" charset="0"/>
            </a:endParaRPr>
          </a:p>
        </p:txBody>
      </p:sp>
      <p:sp>
        <p:nvSpPr>
          <p:cNvPr id="16387"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16388" name="Rectangle 2"/>
          <p:cNvSpPr>
            <a:spLocks noGrp="1" noChangeArrowheads="1"/>
          </p:cNvSpPr>
          <p:nvPr>
            <p:ph type="title"/>
          </p:nvPr>
        </p:nvSpPr>
        <p:spPr>
          <a:xfrm>
            <a:off x="1371600" y="152400"/>
            <a:ext cx="6248400" cy="1066800"/>
          </a:xfrm>
        </p:spPr>
        <p:txBody>
          <a:bodyPr/>
          <a:lstStyle/>
          <a:p>
            <a:pPr>
              <a:defRPr/>
            </a:pPr>
            <a:r>
              <a:rPr lang="en-US" altLang="zh-TW" smtClean="0"/>
              <a:t>Objectives</a:t>
            </a:r>
          </a:p>
        </p:txBody>
      </p:sp>
      <p:sp>
        <p:nvSpPr>
          <p:cNvPr id="11269" name="Rectangle 3"/>
          <p:cNvSpPr>
            <a:spLocks noGrp="1" noChangeArrowheads="1"/>
          </p:cNvSpPr>
          <p:nvPr>
            <p:ph type="body" idx="1"/>
          </p:nvPr>
        </p:nvSpPr>
        <p:spPr>
          <a:xfrm>
            <a:off x="685800" y="1524000"/>
            <a:ext cx="7620000" cy="4724400"/>
          </a:xfrm>
        </p:spPr>
        <p:txBody>
          <a:bodyPr/>
          <a:lstStyle/>
          <a:p>
            <a:r>
              <a:rPr lang="en-US" altLang="zh-TW" smtClean="0"/>
              <a:t>Introduce the elements of geometry</a:t>
            </a:r>
          </a:p>
          <a:p>
            <a:pPr lvl="1"/>
            <a:r>
              <a:rPr lang="en-US" altLang="zh-TW" smtClean="0">
                <a:ea typeface="MS PGothic" pitchFamily="34" charset="-128"/>
              </a:rPr>
              <a:t>Scalars</a:t>
            </a:r>
          </a:p>
          <a:p>
            <a:pPr lvl="1"/>
            <a:r>
              <a:rPr lang="en-US" altLang="zh-TW" smtClean="0">
                <a:ea typeface="MS PGothic" pitchFamily="34" charset="-128"/>
              </a:rPr>
              <a:t>Vectors</a:t>
            </a:r>
          </a:p>
          <a:p>
            <a:pPr lvl="1"/>
            <a:r>
              <a:rPr lang="en-US" altLang="zh-TW" smtClean="0">
                <a:ea typeface="MS PGothic" pitchFamily="34" charset="-128"/>
              </a:rPr>
              <a:t>Points</a:t>
            </a:r>
          </a:p>
          <a:p>
            <a:r>
              <a:rPr lang="en-US" altLang="zh-TW" smtClean="0"/>
              <a:t>Develop mathematical operations among them in a coordinate-free manner</a:t>
            </a:r>
          </a:p>
          <a:p>
            <a:r>
              <a:rPr lang="en-US" altLang="zh-TW" smtClean="0"/>
              <a:t>Define basic primitives</a:t>
            </a:r>
          </a:p>
          <a:p>
            <a:pPr lvl="1"/>
            <a:r>
              <a:rPr lang="en-US" altLang="zh-TW" smtClean="0">
                <a:ea typeface="MS PGothic" pitchFamily="34" charset="-128"/>
              </a:rPr>
              <a:t>Line segments</a:t>
            </a:r>
          </a:p>
          <a:p>
            <a:pPr lvl="1"/>
            <a:r>
              <a:rPr lang="en-US" altLang="zh-TW" smtClean="0">
                <a:ea typeface="MS PGothic" pitchFamily="34" charset="-128"/>
              </a:rPr>
              <a:t>Polygons</a:t>
            </a:r>
          </a:p>
          <a:p>
            <a:pPr lvl="1"/>
            <a:endParaRPr lang="en-US" altLang="zh-TW" smtClean="0">
              <a:ea typeface="MS PGothic" pitchFamily="34" charset="-128"/>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p:txBody>
          <a:bodyPr/>
          <a:lstStyle/>
          <a:p>
            <a:pPr>
              <a:defRPr/>
            </a:pPr>
            <a:r>
              <a:rPr lang="en-US" altLang="zh-TW" dirty="0" smtClean="0"/>
              <a:t>Confusing Points and Vectors</a:t>
            </a:r>
          </a:p>
        </p:txBody>
      </p:sp>
      <p:sp>
        <p:nvSpPr>
          <p:cNvPr id="48131" name="Rectangle 3"/>
          <p:cNvSpPr>
            <a:spLocks noGrp="1" noChangeArrowheads="1"/>
          </p:cNvSpPr>
          <p:nvPr>
            <p:ph idx="1"/>
          </p:nvPr>
        </p:nvSpPr>
        <p:spPr/>
        <p:txBody>
          <a:bodyPr/>
          <a:lstStyle/>
          <a:p>
            <a:pPr>
              <a:buFontTx/>
              <a:buNone/>
            </a:pPr>
            <a:r>
              <a:rPr lang="en-US" altLang="zh-TW" sz="2700" smtClean="0"/>
              <a:t>Consider the point and the vector</a:t>
            </a:r>
          </a:p>
          <a:p>
            <a:pPr>
              <a:buFontTx/>
              <a:buNone/>
            </a:pPr>
            <a:r>
              <a:rPr lang="en-US" altLang="zh-TW" smtClean="0"/>
              <a:t>	</a:t>
            </a:r>
            <a:r>
              <a:rPr lang="en-US" altLang="zh-TW" sz="2700" smtClean="0">
                <a:latin typeface="Times New Roman" pitchFamily="18" charset="0"/>
              </a:rPr>
              <a:t>P</a:t>
            </a:r>
            <a:r>
              <a:rPr lang="en-US" altLang="zh-TW" sz="2700" smtClean="0"/>
              <a:t> = </a:t>
            </a:r>
            <a:r>
              <a:rPr lang="en-US" altLang="zh-TW" sz="2700" smtClean="0">
                <a:solidFill>
                  <a:srgbClr val="FF0000"/>
                </a:solidFill>
                <a:latin typeface="Times New Roman" pitchFamily="18" charset="0"/>
              </a:rPr>
              <a:t>P</a:t>
            </a:r>
            <a:r>
              <a:rPr lang="en-US" altLang="zh-TW" sz="2700" baseline="-25000" smtClean="0">
                <a:solidFill>
                  <a:srgbClr val="FF0000"/>
                </a:solidFill>
                <a:latin typeface="Times New Roman" pitchFamily="18" charset="0"/>
              </a:rPr>
              <a:t>0</a:t>
            </a:r>
            <a:r>
              <a:rPr lang="en-US" altLang="zh-TW" sz="2700" baseline="-25000" smtClean="0">
                <a:latin typeface="Times New Roman" pitchFamily="18" charset="0"/>
              </a:rPr>
              <a:t> </a:t>
            </a:r>
            <a:r>
              <a:rPr lang="en-US" altLang="zh-TW" sz="2700" smtClean="0">
                <a:latin typeface="Times New Roman" pitchFamily="18" charset="0"/>
              </a:rPr>
              <a:t>+ </a:t>
            </a:r>
            <a:r>
              <a:rPr lang="en-US" altLang="zh-TW" sz="2700" smtClean="0">
                <a:latin typeface="Symbol" pitchFamily="18" charset="2"/>
              </a:rPr>
              <a:t>b</a:t>
            </a:r>
            <a:r>
              <a:rPr lang="en-US" altLang="zh-TW" sz="2700" baseline="-25000" smtClean="0">
                <a:latin typeface="Times New Roman" pitchFamily="18" charset="0"/>
              </a:rPr>
              <a:t>1</a:t>
            </a:r>
            <a:r>
              <a:rPr lang="en-US" altLang="zh-TW" sz="2700" i="1" smtClean="0">
                <a:latin typeface="Times New Roman" pitchFamily="18" charset="0"/>
              </a:rPr>
              <a:t>v</a:t>
            </a:r>
            <a:r>
              <a:rPr lang="en-US" altLang="zh-TW" sz="2700" baseline="-25000" smtClean="0">
                <a:latin typeface="Times New Roman" pitchFamily="18" charset="0"/>
              </a:rPr>
              <a:t>1</a:t>
            </a:r>
            <a:r>
              <a:rPr lang="en-US" altLang="zh-TW" sz="2700" i="1" smtClean="0">
                <a:latin typeface="Times New Roman" pitchFamily="18" charset="0"/>
              </a:rPr>
              <a:t>+ </a:t>
            </a:r>
            <a:r>
              <a:rPr lang="en-US" altLang="zh-TW" sz="2700" smtClean="0">
                <a:latin typeface="Symbol" pitchFamily="18" charset="2"/>
              </a:rPr>
              <a:t>b</a:t>
            </a:r>
            <a:r>
              <a:rPr lang="en-US" altLang="zh-TW" sz="2700" baseline="-25000" smtClean="0">
                <a:latin typeface="Times New Roman" pitchFamily="18" charset="0"/>
              </a:rPr>
              <a:t>2</a:t>
            </a:r>
            <a:r>
              <a:rPr lang="en-US" altLang="zh-TW" sz="2700" i="1" smtClean="0">
                <a:latin typeface="Times New Roman" pitchFamily="18" charset="0"/>
              </a:rPr>
              <a:t>v</a:t>
            </a:r>
            <a:r>
              <a:rPr lang="en-US" altLang="zh-TW" sz="2700" baseline="-25000" smtClean="0">
                <a:latin typeface="Times New Roman" pitchFamily="18" charset="0"/>
              </a:rPr>
              <a:t>2</a:t>
            </a:r>
            <a:r>
              <a:rPr lang="en-US" altLang="zh-TW" sz="2700" i="1" smtClean="0">
                <a:latin typeface="Times New Roman" pitchFamily="18" charset="0"/>
              </a:rPr>
              <a:t> </a:t>
            </a:r>
            <a:r>
              <a:rPr lang="en-US" altLang="zh-TW" sz="2700" smtClean="0">
                <a:latin typeface="Times New Roman" pitchFamily="18" charset="0"/>
              </a:rPr>
              <a:t>+….+</a:t>
            </a:r>
            <a:r>
              <a:rPr lang="en-US" altLang="zh-TW" sz="2700" smtClean="0">
                <a:latin typeface="Symbol" pitchFamily="18" charset="2"/>
              </a:rPr>
              <a:t>b</a:t>
            </a:r>
            <a:r>
              <a:rPr lang="en-US" altLang="zh-TW" sz="2700" baseline="-25000" smtClean="0">
                <a:latin typeface="Times New Roman" pitchFamily="18" charset="0"/>
              </a:rPr>
              <a:t>n</a:t>
            </a:r>
            <a:r>
              <a:rPr lang="en-US" altLang="zh-TW" sz="2700" i="1" smtClean="0">
                <a:latin typeface="Times New Roman" pitchFamily="18" charset="0"/>
              </a:rPr>
              <a:t>v</a:t>
            </a:r>
            <a:r>
              <a:rPr lang="en-US" altLang="zh-TW" sz="2700" baseline="-25000" smtClean="0">
                <a:latin typeface="Times New Roman" pitchFamily="18" charset="0"/>
              </a:rPr>
              <a:t>n</a:t>
            </a:r>
            <a:endParaRPr lang="en-US" altLang="zh-TW" sz="2700" smtClean="0">
              <a:latin typeface="Times New Roman" pitchFamily="18" charset="0"/>
            </a:endParaRPr>
          </a:p>
          <a:p>
            <a:pPr>
              <a:buFontTx/>
              <a:buNone/>
            </a:pPr>
            <a:r>
              <a:rPr lang="en-US" altLang="zh-TW" sz="2700" i="1" smtClean="0">
                <a:latin typeface="Times New Roman" pitchFamily="18" charset="0"/>
              </a:rPr>
              <a:t>    v </a:t>
            </a:r>
            <a:r>
              <a:rPr lang="en-US" altLang="zh-TW" sz="2700" smtClean="0"/>
              <a:t>=          </a:t>
            </a:r>
            <a:r>
              <a:rPr lang="en-US" altLang="zh-TW" sz="2700" smtClean="0">
                <a:latin typeface="Symbol" pitchFamily="18" charset="2"/>
              </a:rPr>
              <a:t>a</a:t>
            </a:r>
            <a:r>
              <a:rPr lang="en-US" altLang="zh-TW" sz="2700" baseline="-25000" smtClean="0">
                <a:latin typeface="Times New Roman" pitchFamily="18" charset="0"/>
              </a:rPr>
              <a:t>1</a:t>
            </a:r>
            <a:r>
              <a:rPr lang="en-US" altLang="zh-TW" sz="2700" i="1" smtClean="0">
                <a:latin typeface="Times New Roman" pitchFamily="18" charset="0"/>
              </a:rPr>
              <a:t>v</a:t>
            </a:r>
            <a:r>
              <a:rPr lang="en-US" altLang="zh-TW" sz="2700" baseline="-25000" smtClean="0">
                <a:latin typeface="Times New Roman" pitchFamily="18" charset="0"/>
              </a:rPr>
              <a:t>1</a:t>
            </a:r>
            <a:r>
              <a:rPr lang="en-US" altLang="zh-TW" sz="2700" i="1" smtClean="0">
                <a:latin typeface="Times New Roman" pitchFamily="18" charset="0"/>
              </a:rPr>
              <a:t>+ </a:t>
            </a:r>
            <a:r>
              <a:rPr lang="en-US" altLang="zh-TW" sz="2700" smtClean="0">
                <a:latin typeface="Symbol" pitchFamily="18" charset="2"/>
              </a:rPr>
              <a:t>a</a:t>
            </a:r>
            <a:r>
              <a:rPr lang="en-US" altLang="zh-TW" sz="2700" baseline="-25000" smtClean="0">
                <a:latin typeface="Times New Roman" pitchFamily="18" charset="0"/>
              </a:rPr>
              <a:t>2</a:t>
            </a:r>
            <a:r>
              <a:rPr lang="en-US" altLang="zh-TW" sz="2700" i="1" smtClean="0">
                <a:latin typeface="Times New Roman" pitchFamily="18" charset="0"/>
              </a:rPr>
              <a:t>v</a:t>
            </a:r>
            <a:r>
              <a:rPr lang="en-US" altLang="zh-TW" sz="2700" baseline="-25000" smtClean="0">
                <a:latin typeface="Times New Roman" pitchFamily="18" charset="0"/>
              </a:rPr>
              <a:t>2</a:t>
            </a:r>
            <a:r>
              <a:rPr lang="en-US" altLang="zh-TW" sz="2700" i="1" smtClean="0">
                <a:latin typeface="Times New Roman" pitchFamily="18" charset="0"/>
              </a:rPr>
              <a:t> </a:t>
            </a:r>
            <a:r>
              <a:rPr lang="en-US" altLang="zh-TW" sz="2700" smtClean="0">
                <a:latin typeface="Times New Roman" pitchFamily="18" charset="0"/>
              </a:rPr>
              <a:t>+….+</a:t>
            </a:r>
            <a:r>
              <a:rPr lang="en-US" altLang="zh-TW" sz="2700" smtClean="0">
                <a:latin typeface="Symbol" pitchFamily="18" charset="2"/>
              </a:rPr>
              <a:t>a</a:t>
            </a:r>
            <a:r>
              <a:rPr lang="en-US" altLang="zh-TW" sz="2700" baseline="-25000" smtClean="0">
                <a:latin typeface="Times New Roman" pitchFamily="18" charset="0"/>
              </a:rPr>
              <a:t>n</a:t>
            </a:r>
            <a:r>
              <a:rPr lang="en-US" altLang="zh-TW" sz="2700" i="1" smtClean="0">
                <a:latin typeface="Times New Roman" pitchFamily="18" charset="0"/>
              </a:rPr>
              <a:t>v</a:t>
            </a:r>
            <a:r>
              <a:rPr lang="en-US" altLang="zh-TW" sz="2700" baseline="-25000" smtClean="0">
                <a:latin typeface="Times New Roman" pitchFamily="18" charset="0"/>
              </a:rPr>
              <a:t>n</a:t>
            </a:r>
          </a:p>
          <a:p>
            <a:pPr>
              <a:buFontTx/>
              <a:buNone/>
            </a:pPr>
            <a:r>
              <a:rPr lang="en-US" altLang="zh-TW" sz="2700" smtClean="0"/>
              <a:t>They appear to have the similar representations</a:t>
            </a:r>
          </a:p>
          <a:p>
            <a:pPr>
              <a:buFontTx/>
              <a:buNone/>
            </a:pPr>
            <a:r>
              <a:rPr lang="en-US" altLang="zh-TW" sz="2700" b="1" smtClean="0"/>
              <a:t>p</a:t>
            </a:r>
            <a:r>
              <a:rPr lang="en-US" altLang="zh-TW" sz="2700" smtClean="0"/>
              <a:t>=[</a:t>
            </a:r>
            <a:r>
              <a:rPr lang="en-US" altLang="zh-TW" sz="2700" smtClean="0">
                <a:latin typeface="Symbol" pitchFamily="18" charset="2"/>
              </a:rPr>
              <a:t>b</a:t>
            </a:r>
            <a:r>
              <a:rPr lang="en-US" altLang="zh-TW" sz="2700" baseline="-25000" smtClean="0">
                <a:latin typeface="Times New Roman" pitchFamily="18" charset="0"/>
              </a:rPr>
              <a:t>1 </a:t>
            </a:r>
            <a:r>
              <a:rPr lang="en-US" altLang="zh-TW" sz="2700" smtClean="0">
                <a:latin typeface="Symbol" pitchFamily="18" charset="2"/>
              </a:rPr>
              <a:t>b</a:t>
            </a:r>
            <a:r>
              <a:rPr lang="en-US" altLang="zh-TW" sz="2700" baseline="-25000" smtClean="0">
                <a:latin typeface="Times New Roman" pitchFamily="18" charset="0"/>
              </a:rPr>
              <a:t>2 </a:t>
            </a:r>
            <a:r>
              <a:rPr lang="en-US" altLang="zh-TW" sz="2700" smtClean="0">
                <a:latin typeface="Symbol" pitchFamily="18" charset="2"/>
              </a:rPr>
              <a:t>b</a:t>
            </a:r>
            <a:r>
              <a:rPr lang="en-US" altLang="zh-TW" sz="2700" baseline="-25000" smtClean="0">
                <a:latin typeface="Times New Roman" pitchFamily="18" charset="0"/>
              </a:rPr>
              <a:t>3</a:t>
            </a:r>
            <a:r>
              <a:rPr lang="en-US" altLang="zh-TW" sz="2700" smtClean="0">
                <a:latin typeface="Times New Roman" pitchFamily="18" charset="0"/>
              </a:rPr>
              <a:t>]</a:t>
            </a:r>
            <a:r>
              <a:rPr lang="en-US" altLang="zh-TW" sz="2800" baseline="30000" smtClean="0">
                <a:latin typeface="Times New Roman" pitchFamily="18" charset="0"/>
              </a:rPr>
              <a:t> T</a:t>
            </a:r>
            <a:r>
              <a:rPr lang="en-US" altLang="zh-TW" sz="2700" smtClean="0">
                <a:latin typeface="Times New Roman" pitchFamily="18" charset="0"/>
              </a:rPr>
              <a:t>           </a:t>
            </a:r>
            <a:r>
              <a:rPr lang="en-US" altLang="zh-TW" sz="2700" b="1" smtClean="0">
                <a:latin typeface="Times New Roman" pitchFamily="18" charset="0"/>
              </a:rPr>
              <a:t>v</a:t>
            </a:r>
            <a:r>
              <a:rPr lang="en-US" altLang="zh-TW" sz="2700" smtClean="0">
                <a:latin typeface="Times New Roman" pitchFamily="18" charset="0"/>
              </a:rPr>
              <a:t>=[</a:t>
            </a:r>
            <a:r>
              <a:rPr lang="en-US" altLang="zh-TW" sz="2700" smtClean="0">
                <a:latin typeface="Symbol" pitchFamily="18" charset="2"/>
              </a:rPr>
              <a:t>a</a:t>
            </a:r>
            <a:r>
              <a:rPr lang="en-US" altLang="zh-TW" sz="2700" baseline="-25000" smtClean="0">
                <a:latin typeface="Times New Roman" pitchFamily="18" charset="0"/>
              </a:rPr>
              <a:t>1 </a:t>
            </a:r>
            <a:r>
              <a:rPr lang="en-US" altLang="zh-TW" sz="2700" smtClean="0">
                <a:latin typeface="Symbol" pitchFamily="18" charset="2"/>
              </a:rPr>
              <a:t>a</a:t>
            </a:r>
            <a:r>
              <a:rPr lang="en-US" altLang="zh-TW" sz="2700" baseline="-25000" smtClean="0">
                <a:latin typeface="Times New Roman" pitchFamily="18" charset="0"/>
              </a:rPr>
              <a:t>2 </a:t>
            </a:r>
            <a:r>
              <a:rPr lang="en-US" altLang="zh-TW" sz="2700" smtClean="0">
                <a:latin typeface="Symbol" pitchFamily="18" charset="2"/>
              </a:rPr>
              <a:t>a</a:t>
            </a:r>
            <a:r>
              <a:rPr lang="en-US" altLang="zh-TW" sz="2700" baseline="-25000" smtClean="0">
                <a:latin typeface="Times New Roman" pitchFamily="18" charset="0"/>
              </a:rPr>
              <a:t>3</a:t>
            </a:r>
            <a:r>
              <a:rPr lang="en-US" altLang="zh-TW" sz="2700" smtClean="0">
                <a:latin typeface="Times New Roman" pitchFamily="18" charset="0"/>
              </a:rPr>
              <a:t>]</a:t>
            </a:r>
            <a:r>
              <a:rPr lang="en-US" altLang="zh-TW" sz="2800" baseline="30000" smtClean="0">
                <a:latin typeface="Times New Roman" pitchFamily="18" charset="0"/>
              </a:rPr>
              <a:t> T</a:t>
            </a:r>
            <a:endParaRPr lang="en-US" altLang="zh-TW" sz="2700" smtClean="0">
              <a:latin typeface="Times New Roman" pitchFamily="18" charset="0"/>
            </a:endParaRPr>
          </a:p>
          <a:p>
            <a:pPr>
              <a:buFontTx/>
              <a:buNone/>
            </a:pPr>
            <a:r>
              <a:rPr lang="en-US" altLang="zh-TW" sz="2700" smtClean="0">
                <a:latin typeface="Times New Roman" pitchFamily="18" charset="0"/>
              </a:rPr>
              <a:t>which confuses the point with the vector</a:t>
            </a:r>
          </a:p>
          <a:p>
            <a:pPr>
              <a:buFontTx/>
              <a:buNone/>
            </a:pPr>
            <a:r>
              <a:rPr lang="en-US" altLang="zh-TW" sz="2700" smtClean="0">
                <a:latin typeface="Times New Roman" pitchFamily="18" charset="0"/>
              </a:rPr>
              <a:t>A vector has no position</a:t>
            </a:r>
          </a:p>
        </p:txBody>
      </p:sp>
      <p:sp>
        <p:nvSpPr>
          <p:cNvPr id="25603" name="Footer Placeholder 4"/>
          <p:cNvSpPr>
            <a:spLocks noGrp="1"/>
          </p:cNvSpPr>
          <p:nvPr>
            <p:ph type="ftr" sz="quarter" idx="11"/>
          </p:nvPr>
        </p:nvSpPr>
        <p:spPr/>
        <p:txBody>
          <a:bodyPr/>
          <a:lstStyle/>
          <a:p>
            <a:pPr>
              <a:defRPr/>
            </a:pPr>
            <a:r>
              <a:rPr lang="en-US" altLang="zh-TW" dirty="0"/>
              <a:t>Angel: Interactive Computer Graphics 5E © Addison-Wesley 2009</a:t>
            </a:r>
          </a:p>
        </p:txBody>
      </p:sp>
      <p:sp>
        <p:nvSpPr>
          <p:cNvPr id="4813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E437CFBD-41A5-4014-9B26-DF70F045F085}" type="slidenum">
              <a:rPr lang="es-ES" altLang="zh-TW" sz="1800">
                <a:latin typeface="Arial" charset="0"/>
              </a:rPr>
              <a:pPr lvl="1" eaLnBrk="1" hangingPunct="1">
                <a:spcBef>
                  <a:spcPct val="0"/>
                </a:spcBef>
                <a:buClrTx/>
                <a:buSzTx/>
                <a:buFontTx/>
                <a:buNone/>
              </a:pPr>
              <a:t>40</a:t>
            </a:fld>
            <a:endParaRPr lang="es-ES" altLang="zh-TW" sz="1800">
              <a:latin typeface="Arial" charset="0"/>
            </a:endParaRPr>
          </a:p>
        </p:txBody>
      </p:sp>
      <p:grpSp>
        <p:nvGrpSpPr>
          <p:cNvPr id="48134" name="Group 4"/>
          <p:cNvGrpSpPr>
            <a:grpSpLocks/>
          </p:cNvGrpSpPr>
          <p:nvPr/>
        </p:nvGrpSpPr>
        <p:grpSpPr bwMode="auto">
          <a:xfrm>
            <a:off x="5791200" y="3962400"/>
            <a:ext cx="1981200" cy="2209800"/>
            <a:chOff x="912" y="1680"/>
            <a:chExt cx="1248" cy="1392"/>
          </a:xfrm>
        </p:grpSpPr>
        <p:sp>
          <p:nvSpPr>
            <p:cNvPr id="48146" name="Line 5"/>
            <p:cNvSpPr>
              <a:spLocks noChangeShapeType="1"/>
            </p:cNvSpPr>
            <p:nvPr/>
          </p:nvSpPr>
          <p:spPr bwMode="auto">
            <a:xfrm>
              <a:off x="1296" y="2448"/>
              <a:ext cx="864" cy="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48147" name="Line 6"/>
            <p:cNvSpPr>
              <a:spLocks noChangeShapeType="1"/>
            </p:cNvSpPr>
            <p:nvPr/>
          </p:nvSpPr>
          <p:spPr bwMode="auto">
            <a:xfrm flipV="1">
              <a:off x="1296" y="1680"/>
              <a:ext cx="0" cy="768"/>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48148" name="Line 7"/>
            <p:cNvSpPr>
              <a:spLocks noChangeShapeType="1"/>
            </p:cNvSpPr>
            <p:nvPr/>
          </p:nvSpPr>
          <p:spPr bwMode="auto">
            <a:xfrm flipH="1">
              <a:off x="912" y="2448"/>
              <a:ext cx="384" cy="624"/>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grpSp>
      <p:sp>
        <p:nvSpPr>
          <p:cNvPr id="48135" name="Line 8"/>
          <p:cNvSpPr>
            <a:spLocks noChangeShapeType="1"/>
          </p:cNvSpPr>
          <p:nvPr/>
        </p:nvSpPr>
        <p:spPr bwMode="auto">
          <a:xfrm flipV="1">
            <a:off x="6400800" y="4419600"/>
            <a:ext cx="914400" cy="762000"/>
          </a:xfrm>
          <a:prstGeom prst="line">
            <a:avLst/>
          </a:prstGeom>
          <a:noFill/>
          <a:ln w="12700">
            <a:solidFill>
              <a:schemeClr val="accent2"/>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48136" name="Text Box 9"/>
          <p:cNvSpPr txBox="1">
            <a:spLocks noChangeArrowheads="1"/>
          </p:cNvSpPr>
          <p:nvPr/>
        </p:nvSpPr>
        <p:spPr bwMode="auto">
          <a:xfrm>
            <a:off x="6918325" y="46132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b="1">
                <a:latin typeface="Arial" charset="0"/>
              </a:rPr>
              <a:t>v</a:t>
            </a:r>
          </a:p>
        </p:txBody>
      </p:sp>
      <p:sp>
        <p:nvSpPr>
          <p:cNvPr id="48137" name="Text Box 10"/>
          <p:cNvSpPr txBox="1">
            <a:spLocks noChangeArrowheads="1"/>
          </p:cNvSpPr>
          <p:nvPr/>
        </p:nvSpPr>
        <p:spPr bwMode="auto">
          <a:xfrm>
            <a:off x="7391400" y="41148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b="1">
                <a:latin typeface="Arial" charset="0"/>
              </a:rPr>
              <a:t>p</a:t>
            </a:r>
          </a:p>
        </p:txBody>
      </p:sp>
      <p:sp>
        <p:nvSpPr>
          <p:cNvPr id="48138" name="Line 11"/>
          <p:cNvSpPr>
            <a:spLocks noChangeShapeType="1"/>
          </p:cNvSpPr>
          <p:nvPr/>
        </p:nvSpPr>
        <p:spPr bwMode="auto">
          <a:xfrm flipV="1">
            <a:off x="6629400" y="3657600"/>
            <a:ext cx="914400" cy="762000"/>
          </a:xfrm>
          <a:prstGeom prst="line">
            <a:avLst/>
          </a:prstGeom>
          <a:noFill/>
          <a:ln w="12700">
            <a:solidFill>
              <a:schemeClr val="accent2"/>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48139" name="Text Box 13"/>
          <p:cNvSpPr txBox="1">
            <a:spLocks noChangeArrowheads="1"/>
          </p:cNvSpPr>
          <p:nvPr/>
        </p:nvSpPr>
        <p:spPr bwMode="auto">
          <a:xfrm>
            <a:off x="6781800" y="3733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b="1">
                <a:latin typeface="Arial" charset="0"/>
              </a:rPr>
              <a:t>v</a:t>
            </a:r>
          </a:p>
        </p:txBody>
      </p:sp>
      <p:sp>
        <p:nvSpPr>
          <p:cNvPr id="48140" name="Line 14"/>
          <p:cNvSpPr>
            <a:spLocks noChangeShapeType="1"/>
          </p:cNvSpPr>
          <p:nvPr/>
        </p:nvSpPr>
        <p:spPr bwMode="auto">
          <a:xfrm flipV="1">
            <a:off x="3886200" y="4343400"/>
            <a:ext cx="2667000" cy="12192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48141" name="Line 15"/>
          <p:cNvSpPr>
            <a:spLocks noChangeShapeType="1"/>
          </p:cNvSpPr>
          <p:nvPr/>
        </p:nvSpPr>
        <p:spPr bwMode="auto">
          <a:xfrm flipV="1">
            <a:off x="4114800" y="4648200"/>
            <a:ext cx="2743200" cy="9906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48142" name="Text Box 16"/>
          <p:cNvSpPr txBox="1">
            <a:spLocks noChangeArrowheads="1"/>
          </p:cNvSpPr>
          <p:nvPr/>
        </p:nvSpPr>
        <p:spPr bwMode="auto">
          <a:xfrm>
            <a:off x="165100" y="5410200"/>
            <a:ext cx="4017963" cy="46990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Vector can be placed anywhere</a:t>
            </a:r>
          </a:p>
        </p:txBody>
      </p:sp>
      <p:sp>
        <p:nvSpPr>
          <p:cNvPr id="48143" name="Oval 17"/>
          <p:cNvSpPr>
            <a:spLocks noChangeArrowheads="1"/>
          </p:cNvSpPr>
          <p:nvPr/>
        </p:nvSpPr>
        <p:spPr bwMode="auto">
          <a:xfrm>
            <a:off x="7239000" y="4267200"/>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endParaRPr lang="zh-TW" altLang="zh-TW" sz="1800">
              <a:latin typeface="Arial" charset="0"/>
            </a:endParaRPr>
          </a:p>
        </p:txBody>
      </p:sp>
      <p:sp>
        <p:nvSpPr>
          <p:cNvPr id="48144" name="Line 18"/>
          <p:cNvSpPr>
            <a:spLocks noChangeShapeType="1"/>
          </p:cNvSpPr>
          <p:nvPr/>
        </p:nvSpPr>
        <p:spPr bwMode="auto">
          <a:xfrm flipH="1" flipV="1">
            <a:off x="7391400" y="4495800"/>
            <a:ext cx="228600" cy="12192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48145" name="Text Box 19"/>
          <p:cNvSpPr txBox="1">
            <a:spLocks noChangeArrowheads="1"/>
          </p:cNvSpPr>
          <p:nvPr/>
        </p:nvSpPr>
        <p:spPr bwMode="auto">
          <a:xfrm>
            <a:off x="6553200" y="5867400"/>
            <a:ext cx="1608138" cy="46990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point: fixed</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D770E321-A68C-45BF-84CC-3E53BFCFCD05}" type="slidenum">
              <a:rPr lang="es-ES" altLang="zh-TW" sz="1800">
                <a:latin typeface="Arial" charset="0"/>
              </a:rPr>
              <a:pPr lvl="1" eaLnBrk="1" hangingPunct="1">
                <a:spcBef>
                  <a:spcPct val="0"/>
                </a:spcBef>
                <a:buClrTx/>
                <a:buSzTx/>
                <a:buFontTx/>
                <a:buNone/>
              </a:pPr>
              <a:t>41</a:t>
            </a:fld>
            <a:endParaRPr lang="es-ES" altLang="zh-TW" sz="1800">
              <a:latin typeface="Arial" charset="0"/>
            </a:endParaRPr>
          </a:p>
        </p:txBody>
      </p:sp>
      <p:sp>
        <p:nvSpPr>
          <p:cNvPr id="26627"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6628" name="Rectangle 2"/>
          <p:cNvSpPr>
            <a:spLocks noGrp="1" noChangeArrowheads="1"/>
          </p:cNvSpPr>
          <p:nvPr>
            <p:ph type="title"/>
          </p:nvPr>
        </p:nvSpPr>
        <p:spPr/>
        <p:txBody>
          <a:bodyPr/>
          <a:lstStyle/>
          <a:p>
            <a:pPr>
              <a:defRPr/>
            </a:pPr>
            <a:r>
              <a:rPr lang="en-US" altLang="zh-TW" smtClean="0"/>
              <a:t>A Single Representation </a:t>
            </a:r>
          </a:p>
        </p:txBody>
      </p:sp>
      <p:sp>
        <p:nvSpPr>
          <p:cNvPr id="49157" name="Rectangle 3"/>
          <p:cNvSpPr>
            <a:spLocks noGrp="1" noChangeArrowheads="1"/>
          </p:cNvSpPr>
          <p:nvPr>
            <p:ph type="body" idx="1"/>
          </p:nvPr>
        </p:nvSpPr>
        <p:spPr/>
        <p:txBody>
          <a:bodyPr/>
          <a:lstStyle/>
          <a:p>
            <a:pPr>
              <a:buFontTx/>
              <a:buNone/>
            </a:pPr>
            <a:r>
              <a:rPr lang="en-US" altLang="zh-TW" sz="2700" smtClean="0"/>
              <a:t>If we define </a:t>
            </a:r>
            <a:r>
              <a:rPr lang="en-US" altLang="zh-TW" sz="2700" smtClean="0">
                <a:latin typeface="Times New Roman" pitchFamily="18" charset="0"/>
              </a:rPr>
              <a:t>0</a:t>
            </a:r>
            <a:r>
              <a:rPr lang="en-US" altLang="zh-TW" sz="2700" smtClean="0">
                <a:latin typeface="Times New Roman" pitchFamily="18" charset="0"/>
                <a:cs typeface="Times New Roman" pitchFamily="18" charset="0"/>
              </a:rPr>
              <a:t>•</a:t>
            </a:r>
            <a:r>
              <a:rPr lang="en-US" altLang="zh-TW" sz="2700" smtClean="0">
                <a:latin typeface="Times New Roman" pitchFamily="18" charset="0"/>
              </a:rPr>
              <a:t>P = </a:t>
            </a:r>
            <a:r>
              <a:rPr lang="en-US" altLang="zh-TW" sz="2700" b="1" smtClean="0">
                <a:latin typeface="Times New Roman" pitchFamily="18" charset="0"/>
              </a:rPr>
              <a:t>0</a:t>
            </a:r>
            <a:r>
              <a:rPr lang="en-US" altLang="zh-TW" sz="2700" smtClean="0"/>
              <a:t> and </a:t>
            </a:r>
            <a:r>
              <a:rPr lang="en-US" altLang="zh-TW" sz="2700" smtClean="0">
                <a:latin typeface="Times New Roman" pitchFamily="18" charset="0"/>
              </a:rPr>
              <a:t>1</a:t>
            </a:r>
            <a:r>
              <a:rPr lang="en-US" altLang="zh-TW" sz="2700" smtClean="0">
                <a:latin typeface="Times New Roman" pitchFamily="18" charset="0"/>
                <a:cs typeface="Times New Roman" pitchFamily="18" charset="0"/>
              </a:rPr>
              <a:t>•</a:t>
            </a:r>
            <a:r>
              <a:rPr lang="en-US" altLang="zh-TW" sz="2700" smtClean="0">
                <a:latin typeface="Times New Roman" pitchFamily="18" charset="0"/>
              </a:rPr>
              <a:t>P =P</a:t>
            </a:r>
            <a:r>
              <a:rPr lang="en-US" altLang="zh-TW" sz="2700" smtClean="0"/>
              <a:t> then we can write</a:t>
            </a:r>
            <a:r>
              <a:rPr lang="en-US" altLang="zh-TW" smtClean="0"/>
              <a:t> </a:t>
            </a:r>
          </a:p>
          <a:p>
            <a:pPr>
              <a:buFontTx/>
              <a:buNone/>
            </a:pPr>
            <a:r>
              <a:rPr lang="en-US" altLang="zh-TW" sz="2700" smtClean="0">
                <a:latin typeface="Times New Roman" pitchFamily="18" charset="0"/>
              </a:rPr>
              <a:t>V </a:t>
            </a:r>
            <a:r>
              <a:rPr lang="en-US" altLang="zh-TW" sz="2700" i="1" smtClean="0">
                <a:latin typeface="Times New Roman" pitchFamily="18" charset="0"/>
              </a:rPr>
              <a:t>=</a:t>
            </a:r>
            <a:r>
              <a:rPr lang="en-US" altLang="zh-TW" sz="2700" smtClean="0">
                <a:latin typeface="Symbol" pitchFamily="18" charset="2"/>
              </a:rPr>
              <a:t>a</a:t>
            </a:r>
            <a:r>
              <a:rPr lang="en-US" altLang="zh-TW" sz="2700" baseline="-25000" smtClean="0">
                <a:latin typeface="Times New Roman" pitchFamily="18" charset="0"/>
              </a:rPr>
              <a:t>1</a:t>
            </a:r>
            <a:r>
              <a:rPr lang="en-US" altLang="zh-TW" sz="2700" i="1" smtClean="0">
                <a:latin typeface="Times New Roman" pitchFamily="18" charset="0"/>
              </a:rPr>
              <a:t>v</a:t>
            </a:r>
            <a:r>
              <a:rPr lang="en-US" altLang="zh-TW" sz="2700" baseline="-25000" smtClean="0">
                <a:latin typeface="Times New Roman" pitchFamily="18" charset="0"/>
              </a:rPr>
              <a:t>1</a:t>
            </a:r>
            <a:r>
              <a:rPr lang="en-US" altLang="zh-TW" sz="2700" i="1" smtClean="0">
                <a:latin typeface="Times New Roman" pitchFamily="18" charset="0"/>
              </a:rPr>
              <a:t>+ </a:t>
            </a:r>
            <a:r>
              <a:rPr lang="en-US" altLang="zh-TW" sz="2700" smtClean="0">
                <a:latin typeface="Symbol" pitchFamily="18" charset="2"/>
              </a:rPr>
              <a:t>a</a:t>
            </a:r>
            <a:r>
              <a:rPr lang="en-US" altLang="zh-TW" sz="2700" baseline="-25000" smtClean="0">
                <a:latin typeface="Times New Roman" pitchFamily="18" charset="0"/>
              </a:rPr>
              <a:t>2</a:t>
            </a:r>
            <a:r>
              <a:rPr lang="en-US" altLang="zh-TW" sz="2700" i="1" smtClean="0">
                <a:latin typeface="Times New Roman" pitchFamily="18" charset="0"/>
              </a:rPr>
              <a:t>v</a:t>
            </a:r>
            <a:r>
              <a:rPr lang="en-US" altLang="zh-TW" sz="2700" baseline="-25000" smtClean="0">
                <a:latin typeface="Times New Roman" pitchFamily="18" charset="0"/>
              </a:rPr>
              <a:t>2</a:t>
            </a:r>
            <a:r>
              <a:rPr lang="en-US" altLang="zh-TW" sz="2700" i="1" smtClean="0">
                <a:latin typeface="Times New Roman" pitchFamily="18" charset="0"/>
              </a:rPr>
              <a:t> </a:t>
            </a:r>
            <a:r>
              <a:rPr lang="en-US" altLang="zh-TW" sz="2700" smtClean="0">
                <a:latin typeface="Times New Roman" pitchFamily="18" charset="0"/>
              </a:rPr>
              <a:t>+</a:t>
            </a:r>
            <a:r>
              <a:rPr lang="en-US" altLang="zh-TW" sz="2700" smtClean="0">
                <a:latin typeface="Symbol" pitchFamily="18" charset="2"/>
              </a:rPr>
              <a:t>a</a:t>
            </a:r>
            <a:r>
              <a:rPr lang="en-US" altLang="zh-TW" sz="2700" baseline="-25000" smtClean="0">
                <a:latin typeface="Times New Roman" pitchFamily="18" charset="0"/>
              </a:rPr>
              <a:t>3</a:t>
            </a:r>
            <a:r>
              <a:rPr lang="en-US" altLang="zh-TW" sz="2700" i="1" smtClean="0">
                <a:latin typeface="Times New Roman" pitchFamily="18" charset="0"/>
              </a:rPr>
              <a:t>v</a:t>
            </a:r>
            <a:r>
              <a:rPr lang="en-US" altLang="zh-TW" sz="2700" baseline="-25000" smtClean="0">
                <a:latin typeface="Times New Roman" pitchFamily="18" charset="0"/>
              </a:rPr>
              <a:t>3 </a:t>
            </a:r>
            <a:r>
              <a:rPr lang="en-US" altLang="zh-TW" sz="2700" smtClean="0">
                <a:latin typeface="Times New Roman" pitchFamily="18" charset="0"/>
              </a:rPr>
              <a:t>= [</a:t>
            </a:r>
            <a:r>
              <a:rPr lang="en-US" altLang="zh-TW" sz="2700" smtClean="0">
                <a:latin typeface="Symbol" pitchFamily="18" charset="2"/>
              </a:rPr>
              <a:t>a</a:t>
            </a:r>
            <a:r>
              <a:rPr lang="en-US" altLang="zh-TW" sz="2700" baseline="-25000" smtClean="0">
                <a:latin typeface="Times New Roman" pitchFamily="18" charset="0"/>
              </a:rPr>
              <a:t>1 </a:t>
            </a:r>
            <a:r>
              <a:rPr lang="en-US" altLang="zh-TW" sz="2700" smtClean="0">
                <a:latin typeface="Symbol" pitchFamily="18" charset="2"/>
              </a:rPr>
              <a:t>a</a:t>
            </a:r>
            <a:r>
              <a:rPr lang="en-US" altLang="zh-TW" sz="2700" baseline="-25000" smtClean="0">
                <a:latin typeface="Times New Roman" pitchFamily="18" charset="0"/>
              </a:rPr>
              <a:t>2</a:t>
            </a:r>
            <a:r>
              <a:rPr lang="en-US" altLang="zh-TW" sz="2700" i="1" smtClean="0">
                <a:latin typeface="Times New Roman" pitchFamily="18" charset="0"/>
              </a:rPr>
              <a:t> </a:t>
            </a:r>
            <a:r>
              <a:rPr lang="en-US" altLang="zh-TW" sz="2700" smtClean="0">
                <a:latin typeface="Symbol" pitchFamily="18" charset="2"/>
              </a:rPr>
              <a:t>a</a:t>
            </a:r>
            <a:r>
              <a:rPr lang="en-US" altLang="zh-TW" sz="2700" baseline="-25000" smtClean="0">
                <a:latin typeface="Times New Roman" pitchFamily="18" charset="0"/>
              </a:rPr>
              <a:t>3</a:t>
            </a:r>
            <a:r>
              <a:rPr lang="en-US" altLang="zh-TW" sz="2700" i="1" smtClean="0">
                <a:latin typeface="Times New Roman" pitchFamily="18" charset="0"/>
              </a:rPr>
              <a:t> </a:t>
            </a:r>
            <a:r>
              <a:rPr lang="en-US" altLang="zh-TW" sz="2700" smtClean="0">
                <a:solidFill>
                  <a:srgbClr val="FF0000"/>
                </a:solidFill>
                <a:latin typeface="Times New Roman" pitchFamily="18" charset="0"/>
              </a:rPr>
              <a:t>0</a:t>
            </a:r>
            <a:r>
              <a:rPr lang="en-US" altLang="zh-TW" sz="2700" baseline="-25000" smtClean="0">
                <a:latin typeface="Times New Roman" pitchFamily="18" charset="0"/>
              </a:rPr>
              <a:t> </a:t>
            </a:r>
            <a:r>
              <a:rPr lang="en-US" altLang="zh-TW" sz="2700" smtClean="0">
                <a:latin typeface="Times New Roman" pitchFamily="18" charset="0"/>
              </a:rPr>
              <a:t>]</a:t>
            </a:r>
            <a:r>
              <a:rPr lang="en-US" altLang="zh-TW" sz="4000" baseline="30000" smtClean="0">
                <a:latin typeface="Times New Roman" pitchFamily="18" charset="0"/>
              </a:rPr>
              <a:t> </a:t>
            </a:r>
            <a:r>
              <a:rPr lang="en-US" altLang="zh-TW" sz="2700" smtClean="0">
                <a:latin typeface="Times New Roman" pitchFamily="18" charset="0"/>
              </a:rPr>
              <a:t>[</a:t>
            </a:r>
            <a:r>
              <a:rPr lang="en-US" altLang="zh-TW" sz="2700" i="1" smtClean="0">
                <a:latin typeface="Times New Roman" pitchFamily="18" charset="0"/>
              </a:rPr>
              <a:t>v</a:t>
            </a:r>
            <a:r>
              <a:rPr lang="en-US" altLang="zh-TW" sz="2700" baseline="-25000" smtClean="0">
                <a:latin typeface="Times New Roman" pitchFamily="18" charset="0"/>
              </a:rPr>
              <a:t>1</a:t>
            </a:r>
            <a:r>
              <a:rPr lang="en-US" altLang="zh-TW" sz="2700" i="1" smtClean="0">
                <a:latin typeface="Times New Roman" pitchFamily="18" charset="0"/>
              </a:rPr>
              <a:t> v</a:t>
            </a:r>
            <a:r>
              <a:rPr lang="en-US" altLang="zh-TW" sz="2700" baseline="-25000" smtClean="0">
                <a:latin typeface="Times New Roman" pitchFamily="18" charset="0"/>
              </a:rPr>
              <a:t>2</a:t>
            </a:r>
            <a:r>
              <a:rPr lang="en-US" altLang="zh-TW" sz="2700" i="1" smtClean="0">
                <a:latin typeface="Times New Roman" pitchFamily="18" charset="0"/>
              </a:rPr>
              <a:t> v</a:t>
            </a:r>
            <a:r>
              <a:rPr lang="en-US" altLang="zh-TW" sz="2700" baseline="-25000" smtClean="0">
                <a:latin typeface="Times New Roman" pitchFamily="18" charset="0"/>
              </a:rPr>
              <a:t>3</a:t>
            </a:r>
            <a:r>
              <a:rPr lang="en-US" altLang="zh-TW" baseline="-25000" smtClean="0">
                <a:latin typeface="Times New Roman" pitchFamily="18" charset="0"/>
              </a:rPr>
              <a:t>  </a:t>
            </a:r>
            <a:r>
              <a:rPr lang="en-US" altLang="zh-TW" smtClean="0">
                <a:latin typeface="Times New Roman" pitchFamily="18" charset="0"/>
              </a:rPr>
              <a:t>P</a:t>
            </a:r>
            <a:r>
              <a:rPr lang="en-US" altLang="zh-TW" baseline="-25000" smtClean="0">
                <a:latin typeface="Times New Roman" pitchFamily="18" charset="0"/>
              </a:rPr>
              <a:t>0</a:t>
            </a:r>
            <a:r>
              <a:rPr lang="en-US" altLang="zh-TW" smtClean="0">
                <a:latin typeface="Times New Roman" pitchFamily="18" charset="0"/>
              </a:rPr>
              <a:t>] </a:t>
            </a:r>
            <a:r>
              <a:rPr lang="en-US" altLang="zh-TW" sz="4000" baseline="30000" smtClean="0">
                <a:latin typeface="Times New Roman" pitchFamily="18" charset="0"/>
              </a:rPr>
              <a:t>T</a:t>
            </a:r>
          </a:p>
          <a:p>
            <a:pPr>
              <a:buFontTx/>
              <a:buNone/>
            </a:pPr>
            <a:r>
              <a:rPr lang="en-US" altLang="zh-TW" sz="2700" smtClean="0">
                <a:latin typeface="Times New Roman" pitchFamily="18" charset="0"/>
              </a:rPr>
              <a:t>P</a:t>
            </a:r>
            <a:r>
              <a:rPr lang="en-US" altLang="zh-TW" sz="2700" smtClean="0"/>
              <a:t> = </a:t>
            </a:r>
            <a:r>
              <a:rPr lang="en-US" altLang="zh-TW" sz="2700" smtClean="0">
                <a:solidFill>
                  <a:srgbClr val="FF0000"/>
                </a:solidFill>
                <a:latin typeface="Times New Roman" pitchFamily="18" charset="0"/>
              </a:rPr>
              <a:t>P</a:t>
            </a:r>
            <a:r>
              <a:rPr lang="en-US" altLang="zh-TW" sz="2700" baseline="-25000" smtClean="0">
                <a:solidFill>
                  <a:srgbClr val="FF0000"/>
                </a:solidFill>
                <a:latin typeface="Times New Roman" pitchFamily="18" charset="0"/>
              </a:rPr>
              <a:t>0</a:t>
            </a:r>
            <a:r>
              <a:rPr lang="en-US" altLang="zh-TW" sz="2700" baseline="-25000" smtClean="0">
                <a:latin typeface="Times New Roman" pitchFamily="18" charset="0"/>
              </a:rPr>
              <a:t> </a:t>
            </a:r>
            <a:r>
              <a:rPr lang="en-US" altLang="zh-TW" sz="2700" smtClean="0">
                <a:latin typeface="Times New Roman" pitchFamily="18" charset="0"/>
              </a:rPr>
              <a:t>+ </a:t>
            </a:r>
            <a:r>
              <a:rPr lang="en-US" altLang="zh-TW" sz="2700" smtClean="0">
                <a:latin typeface="Symbol" pitchFamily="18" charset="2"/>
              </a:rPr>
              <a:t>b</a:t>
            </a:r>
            <a:r>
              <a:rPr lang="en-US" altLang="zh-TW" sz="2700" baseline="-25000" smtClean="0">
                <a:latin typeface="Times New Roman" pitchFamily="18" charset="0"/>
              </a:rPr>
              <a:t>1</a:t>
            </a:r>
            <a:r>
              <a:rPr lang="en-US" altLang="zh-TW" sz="2700" i="1" smtClean="0">
                <a:latin typeface="Times New Roman" pitchFamily="18" charset="0"/>
              </a:rPr>
              <a:t>v</a:t>
            </a:r>
            <a:r>
              <a:rPr lang="en-US" altLang="zh-TW" sz="2700" baseline="-25000" smtClean="0">
                <a:latin typeface="Times New Roman" pitchFamily="18" charset="0"/>
              </a:rPr>
              <a:t>1</a:t>
            </a:r>
            <a:r>
              <a:rPr lang="en-US" altLang="zh-TW" sz="2700" i="1" smtClean="0">
                <a:latin typeface="Times New Roman" pitchFamily="18" charset="0"/>
              </a:rPr>
              <a:t>+ </a:t>
            </a:r>
            <a:r>
              <a:rPr lang="en-US" altLang="zh-TW" sz="2700" smtClean="0">
                <a:latin typeface="Symbol" pitchFamily="18" charset="2"/>
              </a:rPr>
              <a:t>b</a:t>
            </a:r>
            <a:r>
              <a:rPr lang="en-US" altLang="zh-TW" sz="2700" baseline="-25000" smtClean="0">
                <a:latin typeface="Times New Roman" pitchFamily="18" charset="0"/>
              </a:rPr>
              <a:t>2</a:t>
            </a:r>
            <a:r>
              <a:rPr lang="en-US" altLang="zh-TW" sz="2700" i="1" smtClean="0">
                <a:latin typeface="Times New Roman" pitchFamily="18" charset="0"/>
              </a:rPr>
              <a:t>v</a:t>
            </a:r>
            <a:r>
              <a:rPr lang="en-US" altLang="zh-TW" sz="2700" baseline="-25000" smtClean="0">
                <a:latin typeface="Times New Roman" pitchFamily="18" charset="0"/>
              </a:rPr>
              <a:t>2</a:t>
            </a:r>
            <a:r>
              <a:rPr lang="en-US" altLang="zh-TW" sz="2700" i="1" smtClean="0">
                <a:latin typeface="Times New Roman" pitchFamily="18" charset="0"/>
              </a:rPr>
              <a:t> </a:t>
            </a:r>
            <a:r>
              <a:rPr lang="en-US" altLang="zh-TW" sz="2700" smtClean="0">
                <a:latin typeface="Times New Roman" pitchFamily="18" charset="0"/>
              </a:rPr>
              <a:t>+</a:t>
            </a:r>
            <a:r>
              <a:rPr lang="en-US" altLang="zh-TW" sz="2700" smtClean="0">
                <a:latin typeface="Symbol" pitchFamily="18" charset="2"/>
              </a:rPr>
              <a:t>b</a:t>
            </a:r>
            <a:r>
              <a:rPr lang="en-US" altLang="zh-TW" sz="2700" baseline="-25000" smtClean="0">
                <a:latin typeface="Times New Roman" pitchFamily="18" charset="0"/>
              </a:rPr>
              <a:t>3</a:t>
            </a:r>
            <a:r>
              <a:rPr lang="en-US" altLang="zh-TW" sz="2700" i="1" smtClean="0">
                <a:latin typeface="Times New Roman" pitchFamily="18" charset="0"/>
              </a:rPr>
              <a:t>v</a:t>
            </a:r>
            <a:r>
              <a:rPr lang="en-US" altLang="zh-TW" sz="2700" baseline="-25000" smtClean="0">
                <a:latin typeface="Times New Roman" pitchFamily="18" charset="0"/>
              </a:rPr>
              <a:t>3</a:t>
            </a:r>
            <a:r>
              <a:rPr lang="en-US" altLang="zh-TW" sz="2700" smtClean="0">
                <a:latin typeface="Times New Roman" pitchFamily="18" charset="0"/>
              </a:rPr>
              <a:t>= [</a:t>
            </a:r>
            <a:r>
              <a:rPr lang="en-US" altLang="zh-TW" sz="2700" smtClean="0">
                <a:latin typeface="Symbol" pitchFamily="18" charset="2"/>
              </a:rPr>
              <a:t>b</a:t>
            </a:r>
            <a:r>
              <a:rPr lang="en-US" altLang="zh-TW" sz="2700" baseline="-25000" smtClean="0">
                <a:latin typeface="Times New Roman" pitchFamily="18" charset="0"/>
              </a:rPr>
              <a:t>1 </a:t>
            </a:r>
            <a:r>
              <a:rPr lang="en-US" altLang="zh-TW" sz="2700" smtClean="0">
                <a:latin typeface="Symbol" pitchFamily="18" charset="2"/>
              </a:rPr>
              <a:t>b</a:t>
            </a:r>
            <a:r>
              <a:rPr lang="en-US" altLang="zh-TW" sz="2700" baseline="-25000" smtClean="0">
                <a:latin typeface="Times New Roman" pitchFamily="18" charset="0"/>
              </a:rPr>
              <a:t>2</a:t>
            </a:r>
            <a:r>
              <a:rPr lang="en-US" altLang="zh-TW" sz="2700" i="1" smtClean="0">
                <a:latin typeface="Times New Roman" pitchFamily="18" charset="0"/>
              </a:rPr>
              <a:t> </a:t>
            </a:r>
            <a:r>
              <a:rPr lang="en-US" altLang="zh-TW" sz="2700" smtClean="0">
                <a:latin typeface="Symbol" pitchFamily="18" charset="2"/>
              </a:rPr>
              <a:t>b</a:t>
            </a:r>
            <a:r>
              <a:rPr lang="en-US" altLang="zh-TW" sz="2700" baseline="-25000" smtClean="0">
                <a:latin typeface="Times New Roman" pitchFamily="18" charset="0"/>
              </a:rPr>
              <a:t>3</a:t>
            </a:r>
            <a:r>
              <a:rPr lang="en-US" altLang="zh-TW" sz="2700" i="1" smtClean="0">
                <a:latin typeface="Times New Roman" pitchFamily="18" charset="0"/>
              </a:rPr>
              <a:t> </a:t>
            </a:r>
            <a:r>
              <a:rPr lang="en-US" altLang="zh-TW" sz="2700" smtClean="0">
                <a:solidFill>
                  <a:srgbClr val="FF0000"/>
                </a:solidFill>
                <a:latin typeface="Times New Roman" pitchFamily="18" charset="0"/>
              </a:rPr>
              <a:t>1</a:t>
            </a:r>
            <a:r>
              <a:rPr lang="en-US" altLang="zh-TW" sz="2700" baseline="-25000" smtClean="0">
                <a:latin typeface="Times New Roman" pitchFamily="18" charset="0"/>
              </a:rPr>
              <a:t> </a:t>
            </a:r>
            <a:r>
              <a:rPr lang="en-US" altLang="zh-TW" sz="2700" smtClean="0">
                <a:latin typeface="Times New Roman" pitchFamily="18" charset="0"/>
              </a:rPr>
              <a:t>]</a:t>
            </a:r>
            <a:r>
              <a:rPr lang="en-US" altLang="zh-TW" sz="4000" baseline="30000" smtClean="0">
                <a:latin typeface="Times New Roman" pitchFamily="18" charset="0"/>
              </a:rPr>
              <a:t> </a:t>
            </a:r>
            <a:r>
              <a:rPr lang="en-US" altLang="zh-TW" sz="2700" smtClean="0">
                <a:latin typeface="Times New Roman" pitchFamily="18" charset="0"/>
              </a:rPr>
              <a:t>[</a:t>
            </a:r>
            <a:r>
              <a:rPr lang="en-US" altLang="zh-TW" sz="2700" i="1" smtClean="0">
                <a:latin typeface="Times New Roman" pitchFamily="18" charset="0"/>
              </a:rPr>
              <a:t>v</a:t>
            </a:r>
            <a:r>
              <a:rPr lang="en-US" altLang="zh-TW" sz="2700" baseline="-25000" smtClean="0">
                <a:latin typeface="Times New Roman" pitchFamily="18" charset="0"/>
              </a:rPr>
              <a:t>1</a:t>
            </a:r>
            <a:r>
              <a:rPr lang="en-US" altLang="zh-TW" sz="2700" i="1" smtClean="0">
                <a:latin typeface="Times New Roman" pitchFamily="18" charset="0"/>
              </a:rPr>
              <a:t> v</a:t>
            </a:r>
            <a:r>
              <a:rPr lang="en-US" altLang="zh-TW" sz="2700" baseline="-25000" smtClean="0">
                <a:latin typeface="Times New Roman" pitchFamily="18" charset="0"/>
              </a:rPr>
              <a:t>2</a:t>
            </a:r>
            <a:r>
              <a:rPr lang="en-US" altLang="zh-TW" sz="2700" i="1" smtClean="0">
                <a:latin typeface="Times New Roman" pitchFamily="18" charset="0"/>
              </a:rPr>
              <a:t> v</a:t>
            </a:r>
            <a:r>
              <a:rPr lang="en-US" altLang="zh-TW" sz="2700" baseline="-25000" smtClean="0">
                <a:latin typeface="Times New Roman" pitchFamily="18" charset="0"/>
              </a:rPr>
              <a:t>3</a:t>
            </a:r>
            <a:r>
              <a:rPr lang="en-US" altLang="zh-TW" baseline="-25000" smtClean="0">
                <a:latin typeface="Times New Roman" pitchFamily="18" charset="0"/>
              </a:rPr>
              <a:t>  </a:t>
            </a:r>
            <a:r>
              <a:rPr lang="en-US" altLang="zh-TW" smtClean="0">
                <a:latin typeface="Times New Roman" pitchFamily="18" charset="0"/>
              </a:rPr>
              <a:t>P</a:t>
            </a:r>
            <a:r>
              <a:rPr lang="en-US" altLang="zh-TW" baseline="-25000" smtClean="0">
                <a:latin typeface="Times New Roman" pitchFamily="18" charset="0"/>
              </a:rPr>
              <a:t>0</a:t>
            </a:r>
            <a:r>
              <a:rPr lang="en-US" altLang="zh-TW" smtClean="0">
                <a:latin typeface="Times New Roman" pitchFamily="18" charset="0"/>
              </a:rPr>
              <a:t>] </a:t>
            </a:r>
            <a:r>
              <a:rPr lang="en-US" altLang="zh-TW" sz="4000" baseline="30000" smtClean="0">
                <a:latin typeface="Times New Roman" pitchFamily="18" charset="0"/>
              </a:rPr>
              <a:t>T</a:t>
            </a:r>
          </a:p>
          <a:p>
            <a:pPr>
              <a:buFontTx/>
              <a:buNone/>
            </a:pPr>
            <a:endParaRPr lang="en-US" altLang="zh-TW" sz="2800" smtClean="0"/>
          </a:p>
          <a:p>
            <a:pPr>
              <a:buFontTx/>
              <a:buNone/>
            </a:pPr>
            <a:r>
              <a:rPr lang="en-US" altLang="zh-TW" sz="2800" smtClean="0"/>
              <a:t>Thus we obtain the four-dimensional </a:t>
            </a:r>
            <a:r>
              <a:rPr lang="en-US" altLang="zh-TW" sz="2800" i="1" smtClean="0">
                <a:solidFill>
                  <a:srgbClr val="FF0000"/>
                </a:solidFill>
              </a:rPr>
              <a:t>homogeneous coordinate</a:t>
            </a:r>
            <a:r>
              <a:rPr lang="en-US" altLang="zh-TW" sz="2800" smtClean="0">
                <a:solidFill>
                  <a:srgbClr val="FF0000"/>
                </a:solidFill>
              </a:rPr>
              <a:t> representation</a:t>
            </a:r>
          </a:p>
          <a:p>
            <a:pPr>
              <a:buFontTx/>
              <a:buNone/>
            </a:pPr>
            <a:r>
              <a:rPr lang="en-US" altLang="zh-TW" sz="2800" b="1" smtClean="0">
                <a:latin typeface="Times New Roman" pitchFamily="18" charset="0"/>
              </a:rPr>
              <a:t>v</a:t>
            </a:r>
            <a:r>
              <a:rPr lang="en-US" altLang="zh-TW" sz="2800" smtClean="0">
                <a:latin typeface="Times New Roman" pitchFamily="18" charset="0"/>
              </a:rPr>
              <a:t> = </a:t>
            </a:r>
            <a:r>
              <a:rPr lang="en-US" altLang="zh-TW" sz="2700" smtClean="0">
                <a:latin typeface="Times New Roman" pitchFamily="18" charset="0"/>
              </a:rPr>
              <a:t>[</a:t>
            </a:r>
            <a:r>
              <a:rPr lang="en-US" altLang="zh-TW" sz="2700" smtClean="0">
                <a:latin typeface="Symbol" pitchFamily="18" charset="2"/>
              </a:rPr>
              <a:t>a</a:t>
            </a:r>
            <a:r>
              <a:rPr lang="en-US" altLang="zh-TW" sz="2700" baseline="-25000" smtClean="0">
                <a:latin typeface="Times New Roman" pitchFamily="18" charset="0"/>
              </a:rPr>
              <a:t>1 </a:t>
            </a:r>
            <a:r>
              <a:rPr lang="en-US" altLang="zh-TW" sz="2700" smtClean="0">
                <a:latin typeface="Symbol" pitchFamily="18" charset="2"/>
              </a:rPr>
              <a:t>a</a:t>
            </a:r>
            <a:r>
              <a:rPr lang="en-US" altLang="zh-TW" sz="2700" baseline="-25000" smtClean="0">
                <a:latin typeface="Times New Roman" pitchFamily="18" charset="0"/>
              </a:rPr>
              <a:t>2</a:t>
            </a:r>
            <a:r>
              <a:rPr lang="en-US" altLang="zh-TW" sz="2700" i="1" smtClean="0">
                <a:latin typeface="Times New Roman" pitchFamily="18" charset="0"/>
              </a:rPr>
              <a:t> </a:t>
            </a:r>
            <a:r>
              <a:rPr lang="en-US" altLang="zh-TW" sz="2700" smtClean="0">
                <a:latin typeface="Symbol" pitchFamily="18" charset="2"/>
              </a:rPr>
              <a:t>a</a:t>
            </a:r>
            <a:r>
              <a:rPr lang="en-US" altLang="zh-TW" sz="2700" baseline="-25000" smtClean="0">
                <a:latin typeface="Times New Roman" pitchFamily="18" charset="0"/>
              </a:rPr>
              <a:t>3</a:t>
            </a:r>
            <a:r>
              <a:rPr lang="en-US" altLang="zh-TW" sz="2700" i="1" smtClean="0">
                <a:latin typeface="Times New Roman" pitchFamily="18" charset="0"/>
              </a:rPr>
              <a:t> </a:t>
            </a:r>
            <a:r>
              <a:rPr lang="en-US" altLang="zh-TW" sz="2700" smtClean="0">
                <a:latin typeface="Times New Roman" pitchFamily="18" charset="0"/>
              </a:rPr>
              <a:t>0</a:t>
            </a:r>
            <a:r>
              <a:rPr lang="en-US" altLang="zh-TW" sz="2700" baseline="-25000" smtClean="0">
                <a:latin typeface="Times New Roman" pitchFamily="18" charset="0"/>
              </a:rPr>
              <a:t> </a:t>
            </a:r>
            <a:r>
              <a:rPr lang="en-US" altLang="zh-TW" sz="2700" smtClean="0">
                <a:latin typeface="Times New Roman" pitchFamily="18" charset="0"/>
              </a:rPr>
              <a:t>]</a:t>
            </a:r>
            <a:r>
              <a:rPr lang="en-US" altLang="zh-TW" sz="4000" baseline="30000" smtClean="0">
                <a:latin typeface="Times New Roman" pitchFamily="18" charset="0"/>
              </a:rPr>
              <a:t> T</a:t>
            </a:r>
            <a:endParaRPr lang="en-US" altLang="zh-TW" sz="2800" smtClean="0">
              <a:latin typeface="Times New Roman" pitchFamily="18" charset="0"/>
            </a:endParaRPr>
          </a:p>
          <a:p>
            <a:pPr>
              <a:buFontTx/>
              <a:buNone/>
            </a:pPr>
            <a:r>
              <a:rPr lang="en-US" altLang="zh-TW" sz="2800" b="1" smtClean="0">
                <a:latin typeface="Times New Roman" pitchFamily="18" charset="0"/>
              </a:rPr>
              <a:t>p</a:t>
            </a:r>
            <a:r>
              <a:rPr lang="en-US" altLang="zh-TW" sz="2800" smtClean="0">
                <a:latin typeface="Times New Roman" pitchFamily="18" charset="0"/>
              </a:rPr>
              <a:t> = </a:t>
            </a:r>
            <a:r>
              <a:rPr lang="en-US" altLang="zh-TW" sz="2700" smtClean="0">
                <a:latin typeface="Times New Roman" pitchFamily="18" charset="0"/>
              </a:rPr>
              <a:t>[</a:t>
            </a:r>
            <a:r>
              <a:rPr lang="en-US" altLang="zh-TW" sz="2700" smtClean="0">
                <a:latin typeface="Symbol" pitchFamily="18" charset="2"/>
              </a:rPr>
              <a:t>b</a:t>
            </a:r>
            <a:r>
              <a:rPr lang="en-US" altLang="zh-TW" sz="2700" baseline="-25000" smtClean="0">
                <a:latin typeface="Times New Roman" pitchFamily="18" charset="0"/>
              </a:rPr>
              <a:t>1 </a:t>
            </a:r>
            <a:r>
              <a:rPr lang="en-US" altLang="zh-TW" sz="2700" smtClean="0">
                <a:latin typeface="Symbol" pitchFamily="18" charset="2"/>
              </a:rPr>
              <a:t>b</a:t>
            </a:r>
            <a:r>
              <a:rPr lang="en-US" altLang="zh-TW" sz="2700" baseline="-25000" smtClean="0">
                <a:latin typeface="Times New Roman" pitchFamily="18" charset="0"/>
              </a:rPr>
              <a:t>2</a:t>
            </a:r>
            <a:r>
              <a:rPr lang="en-US" altLang="zh-TW" sz="2700" i="1" smtClean="0">
                <a:latin typeface="Times New Roman" pitchFamily="18" charset="0"/>
              </a:rPr>
              <a:t> </a:t>
            </a:r>
            <a:r>
              <a:rPr lang="en-US" altLang="zh-TW" sz="2700" smtClean="0">
                <a:latin typeface="Symbol" pitchFamily="18" charset="2"/>
              </a:rPr>
              <a:t>b</a:t>
            </a:r>
            <a:r>
              <a:rPr lang="en-US" altLang="zh-TW" sz="2700" baseline="-25000" smtClean="0">
                <a:latin typeface="Times New Roman" pitchFamily="18" charset="0"/>
              </a:rPr>
              <a:t>3</a:t>
            </a:r>
            <a:r>
              <a:rPr lang="en-US" altLang="zh-TW" sz="2700" i="1" smtClean="0">
                <a:latin typeface="Times New Roman" pitchFamily="18" charset="0"/>
              </a:rPr>
              <a:t> </a:t>
            </a:r>
            <a:r>
              <a:rPr lang="en-US" altLang="zh-TW" sz="2700" smtClean="0">
                <a:latin typeface="Times New Roman" pitchFamily="18" charset="0"/>
              </a:rPr>
              <a:t>1</a:t>
            </a:r>
            <a:r>
              <a:rPr lang="en-US" altLang="zh-TW" sz="2700" baseline="-25000" smtClean="0">
                <a:latin typeface="Times New Roman" pitchFamily="18" charset="0"/>
              </a:rPr>
              <a:t> </a:t>
            </a:r>
            <a:r>
              <a:rPr lang="en-US" altLang="zh-TW" sz="2700" smtClean="0">
                <a:latin typeface="Times New Roman" pitchFamily="18" charset="0"/>
              </a:rPr>
              <a:t>]</a:t>
            </a:r>
            <a:r>
              <a:rPr lang="en-US" altLang="zh-TW" sz="4000" baseline="30000" smtClean="0">
                <a:latin typeface="Times New Roman" pitchFamily="18" charset="0"/>
              </a:rPr>
              <a:t> 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43140AA1-6B8A-49DB-9B2B-C6D876473183}" type="slidenum">
              <a:rPr lang="es-ES" altLang="zh-TW" sz="1800">
                <a:latin typeface="Arial" charset="0"/>
              </a:rPr>
              <a:pPr lvl="1" eaLnBrk="1" hangingPunct="1">
                <a:spcBef>
                  <a:spcPct val="0"/>
                </a:spcBef>
                <a:buClrTx/>
                <a:buSzTx/>
                <a:buFontTx/>
                <a:buNone/>
              </a:pPr>
              <a:t>42</a:t>
            </a:fld>
            <a:endParaRPr lang="es-ES" altLang="zh-TW" sz="1800">
              <a:latin typeface="Arial" charset="0"/>
            </a:endParaRPr>
          </a:p>
        </p:txBody>
      </p:sp>
      <p:sp>
        <p:nvSpPr>
          <p:cNvPr id="27651"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7652" name="Rectangle 2"/>
          <p:cNvSpPr>
            <a:spLocks noGrp="1" noChangeArrowheads="1"/>
          </p:cNvSpPr>
          <p:nvPr>
            <p:ph type="title"/>
          </p:nvPr>
        </p:nvSpPr>
        <p:spPr>
          <a:xfrm>
            <a:off x="1371600" y="228600"/>
            <a:ext cx="6477000" cy="1066800"/>
          </a:xfrm>
        </p:spPr>
        <p:txBody>
          <a:bodyPr>
            <a:normAutofit fontScale="90000"/>
          </a:bodyPr>
          <a:lstStyle/>
          <a:p>
            <a:pPr>
              <a:defRPr/>
            </a:pPr>
            <a:r>
              <a:rPr lang="en-US" altLang="zh-TW" smtClean="0"/>
              <a:t>Homogeneous Coordinates</a:t>
            </a:r>
          </a:p>
        </p:txBody>
      </p:sp>
      <p:sp>
        <p:nvSpPr>
          <p:cNvPr id="50181" name="Rectangle 3"/>
          <p:cNvSpPr>
            <a:spLocks noGrp="1" noChangeArrowheads="1"/>
          </p:cNvSpPr>
          <p:nvPr>
            <p:ph type="body" idx="1"/>
          </p:nvPr>
        </p:nvSpPr>
        <p:spPr>
          <a:xfrm>
            <a:off x="685800" y="1524000"/>
            <a:ext cx="7924800" cy="4724400"/>
          </a:xfrm>
        </p:spPr>
        <p:txBody>
          <a:bodyPr/>
          <a:lstStyle/>
          <a:p>
            <a:pPr>
              <a:lnSpc>
                <a:spcPct val="90000"/>
              </a:lnSpc>
              <a:buFontTx/>
              <a:buNone/>
            </a:pPr>
            <a:r>
              <a:rPr lang="en-US" altLang="zh-TW" sz="2400" smtClean="0"/>
              <a:t>The homogeneous coordinates form  for a three dimensional point [x y z] is given as</a:t>
            </a:r>
          </a:p>
          <a:p>
            <a:pPr>
              <a:lnSpc>
                <a:spcPct val="90000"/>
              </a:lnSpc>
              <a:buFontTx/>
              <a:buNone/>
            </a:pPr>
            <a:r>
              <a:rPr lang="en-US" altLang="zh-TW" sz="2400" b="1" smtClean="0">
                <a:latin typeface="Times New Roman" pitchFamily="18" charset="0"/>
              </a:rPr>
              <a:t>p </a:t>
            </a:r>
            <a:r>
              <a:rPr lang="en-US" altLang="zh-TW" sz="2400" smtClean="0">
                <a:latin typeface="Times New Roman" pitchFamily="18" charset="0"/>
              </a:rPr>
              <a:t>=[x’ y’ z’ 1] </a:t>
            </a:r>
            <a:r>
              <a:rPr lang="en-US" altLang="zh-TW" sz="3300" baseline="30000" smtClean="0">
                <a:latin typeface="Times New Roman" pitchFamily="18" charset="0"/>
              </a:rPr>
              <a:t>T</a:t>
            </a:r>
            <a:r>
              <a:rPr lang="en-US" altLang="zh-TW" sz="2400" b="1" smtClean="0">
                <a:latin typeface="Times New Roman" pitchFamily="18" charset="0"/>
              </a:rPr>
              <a:t> </a:t>
            </a:r>
            <a:r>
              <a:rPr lang="en-US" altLang="zh-TW" sz="2400" smtClean="0">
                <a:latin typeface="Times New Roman" pitchFamily="18" charset="0"/>
              </a:rPr>
              <a:t>=[wx wy wz w] </a:t>
            </a:r>
            <a:r>
              <a:rPr lang="en-US" altLang="zh-TW" sz="3300" baseline="30000" smtClean="0">
                <a:latin typeface="Times New Roman" pitchFamily="18" charset="0"/>
              </a:rPr>
              <a:t>T</a:t>
            </a:r>
          </a:p>
          <a:p>
            <a:pPr>
              <a:lnSpc>
                <a:spcPct val="90000"/>
              </a:lnSpc>
              <a:buFontTx/>
              <a:buNone/>
            </a:pPr>
            <a:r>
              <a:rPr lang="en-US" altLang="zh-TW" sz="2400" smtClean="0"/>
              <a:t>We return to a three dimensional point (for w</a:t>
            </a:r>
            <a:r>
              <a:rPr lang="en-US" altLang="zh-TW" sz="2400" smtClean="0">
                <a:latin typeface="Times New Roman" pitchFamily="18" charset="0"/>
                <a:sym typeface="Symbol" pitchFamily="18" charset="2"/>
              </a:rPr>
              <a:t>0</a:t>
            </a:r>
            <a:r>
              <a:rPr lang="en-US" altLang="zh-TW" sz="2400" smtClean="0"/>
              <a:t>) by</a:t>
            </a:r>
          </a:p>
          <a:p>
            <a:pPr>
              <a:lnSpc>
                <a:spcPct val="90000"/>
              </a:lnSpc>
              <a:buFontTx/>
              <a:buNone/>
            </a:pPr>
            <a:r>
              <a:rPr lang="en-US" altLang="zh-TW" sz="2400" smtClean="0">
                <a:latin typeface="Times New Roman" pitchFamily="18" charset="0"/>
              </a:rPr>
              <a:t>x</a:t>
            </a:r>
            <a:r>
              <a:rPr lang="en-US" altLang="zh-TW" sz="2400" smtClean="0">
                <a:sym typeface="Symbol" pitchFamily="18" charset="2"/>
              </a:rPr>
              <a:t>x’</a:t>
            </a:r>
            <a:r>
              <a:rPr lang="en-US" altLang="zh-TW" sz="2400" smtClean="0">
                <a:latin typeface="Times New Roman" pitchFamily="18" charset="0"/>
              </a:rPr>
              <a:t>/w</a:t>
            </a:r>
          </a:p>
          <a:p>
            <a:pPr>
              <a:lnSpc>
                <a:spcPct val="90000"/>
              </a:lnSpc>
              <a:buFontTx/>
              <a:buNone/>
            </a:pPr>
            <a:r>
              <a:rPr lang="en-US" altLang="zh-TW" sz="2400" smtClean="0">
                <a:latin typeface="Times New Roman" pitchFamily="18" charset="0"/>
              </a:rPr>
              <a:t>y</a:t>
            </a:r>
            <a:r>
              <a:rPr lang="en-US" altLang="zh-TW" sz="2400" smtClean="0">
                <a:sym typeface="Symbol" pitchFamily="18" charset="2"/>
              </a:rPr>
              <a:t></a:t>
            </a:r>
            <a:r>
              <a:rPr lang="en-US" altLang="zh-TW" sz="2400" smtClean="0">
                <a:latin typeface="Times New Roman" pitchFamily="18" charset="0"/>
              </a:rPr>
              <a:t>y’/w</a:t>
            </a:r>
          </a:p>
          <a:p>
            <a:pPr>
              <a:lnSpc>
                <a:spcPct val="90000"/>
              </a:lnSpc>
              <a:buFontTx/>
              <a:buNone/>
            </a:pPr>
            <a:r>
              <a:rPr lang="en-US" altLang="zh-TW" sz="2400" smtClean="0">
                <a:latin typeface="Times New Roman" pitchFamily="18" charset="0"/>
              </a:rPr>
              <a:t>z</a:t>
            </a:r>
            <a:r>
              <a:rPr lang="en-US" altLang="zh-TW" sz="2400" smtClean="0">
                <a:sym typeface="Symbol" pitchFamily="18" charset="2"/>
              </a:rPr>
              <a:t></a:t>
            </a:r>
            <a:r>
              <a:rPr lang="en-US" altLang="zh-TW" sz="2400" smtClean="0">
                <a:latin typeface="Times New Roman" pitchFamily="18" charset="0"/>
              </a:rPr>
              <a:t>z’/w</a:t>
            </a:r>
          </a:p>
          <a:p>
            <a:pPr>
              <a:lnSpc>
                <a:spcPct val="90000"/>
              </a:lnSpc>
              <a:buFontTx/>
              <a:buNone/>
            </a:pPr>
            <a:r>
              <a:rPr lang="en-US" altLang="zh-TW" sz="2400" smtClean="0"/>
              <a:t>If</a:t>
            </a:r>
            <a:r>
              <a:rPr lang="en-US" altLang="zh-TW" sz="2400" smtClean="0">
                <a:latin typeface="Times New Roman" pitchFamily="18" charset="0"/>
              </a:rPr>
              <a:t> w=0, </a:t>
            </a:r>
            <a:r>
              <a:rPr lang="en-US" altLang="zh-TW" sz="2400" smtClean="0"/>
              <a:t>the representation is that of a vector</a:t>
            </a:r>
          </a:p>
          <a:p>
            <a:pPr>
              <a:lnSpc>
                <a:spcPct val="90000"/>
              </a:lnSpc>
              <a:buFontTx/>
              <a:buNone/>
            </a:pPr>
            <a:r>
              <a:rPr lang="en-US" altLang="zh-TW" sz="2400" smtClean="0"/>
              <a:t>Note that homogeneous coordinates replaces points in three dimensions by lines through the origin in four dimensions</a:t>
            </a:r>
          </a:p>
          <a:p>
            <a:pPr>
              <a:lnSpc>
                <a:spcPct val="90000"/>
              </a:lnSpc>
              <a:buFontTx/>
              <a:buNone/>
            </a:pPr>
            <a:r>
              <a:rPr lang="en-US" altLang="zh-TW" sz="2400" smtClean="0"/>
              <a:t>For w=1, the representation of a point is [x y z 1]</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937B449D-5D7D-47EE-AA4B-3CE9B7BBDE45}" type="slidenum">
              <a:rPr lang="es-ES" altLang="zh-TW" sz="1800">
                <a:latin typeface="Arial" charset="0"/>
              </a:rPr>
              <a:pPr lvl="1" eaLnBrk="1" hangingPunct="1">
                <a:spcBef>
                  <a:spcPct val="0"/>
                </a:spcBef>
                <a:buClrTx/>
                <a:buSzTx/>
                <a:buFontTx/>
                <a:buNone/>
              </a:pPr>
              <a:t>43</a:t>
            </a:fld>
            <a:endParaRPr lang="es-ES" altLang="zh-TW" sz="1800">
              <a:latin typeface="Arial" charset="0"/>
            </a:endParaRPr>
          </a:p>
        </p:txBody>
      </p:sp>
      <p:sp>
        <p:nvSpPr>
          <p:cNvPr id="28675"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8676" name="Rectangle 2"/>
          <p:cNvSpPr>
            <a:spLocks noGrp="1" noChangeArrowheads="1"/>
          </p:cNvSpPr>
          <p:nvPr>
            <p:ph type="title"/>
          </p:nvPr>
        </p:nvSpPr>
        <p:spPr>
          <a:xfrm>
            <a:off x="1371600" y="228600"/>
            <a:ext cx="6705600" cy="1066800"/>
          </a:xfrm>
        </p:spPr>
        <p:txBody>
          <a:bodyPr>
            <a:normAutofit fontScale="90000"/>
          </a:bodyPr>
          <a:lstStyle/>
          <a:p>
            <a:pPr>
              <a:defRPr/>
            </a:pPr>
            <a:r>
              <a:rPr lang="en-US" altLang="zh-TW" smtClean="0"/>
              <a:t>Homogeneous Coordinates and Computer Graphics</a:t>
            </a:r>
          </a:p>
        </p:txBody>
      </p:sp>
      <p:sp>
        <p:nvSpPr>
          <p:cNvPr id="51205" name="Rectangle 3"/>
          <p:cNvSpPr>
            <a:spLocks noGrp="1" noChangeArrowheads="1"/>
          </p:cNvSpPr>
          <p:nvPr>
            <p:ph type="body" idx="1"/>
          </p:nvPr>
        </p:nvSpPr>
        <p:spPr/>
        <p:txBody>
          <a:bodyPr/>
          <a:lstStyle/>
          <a:p>
            <a:r>
              <a:rPr lang="en-US" altLang="zh-TW" smtClean="0"/>
              <a:t>Homogeneous coordinates are key to all computer graphics systems</a:t>
            </a:r>
          </a:p>
          <a:p>
            <a:pPr lvl="1"/>
            <a:r>
              <a:rPr lang="en-US" altLang="zh-TW" smtClean="0">
                <a:ea typeface="MS PGothic" pitchFamily="34" charset="-128"/>
              </a:rPr>
              <a:t>All standard transformations (rotation, translation, scaling) can be implemented with matrix multiplications using 4 x 4 matrices</a:t>
            </a:r>
          </a:p>
          <a:p>
            <a:pPr lvl="1"/>
            <a:r>
              <a:rPr lang="en-US" altLang="zh-TW" smtClean="0">
                <a:ea typeface="MS PGothic" pitchFamily="34" charset="-128"/>
              </a:rPr>
              <a:t>Hardware pipeline works with 4 dimensional representations</a:t>
            </a:r>
          </a:p>
          <a:p>
            <a:pPr lvl="1"/>
            <a:r>
              <a:rPr lang="en-US" altLang="zh-TW" smtClean="0">
                <a:ea typeface="MS PGothic" pitchFamily="34" charset="-128"/>
              </a:rPr>
              <a:t>For orthographic viewing, we can maintain </a:t>
            </a:r>
            <a:r>
              <a:rPr lang="en-US" altLang="zh-TW" smtClean="0">
                <a:latin typeface="Times New Roman" pitchFamily="18" charset="0"/>
                <a:ea typeface="MS PGothic" pitchFamily="34" charset="-128"/>
              </a:rPr>
              <a:t>w=0</a:t>
            </a:r>
            <a:r>
              <a:rPr lang="en-US" altLang="zh-TW" smtClean="0">
                <a:ea typeface="MS PGothic" pitchFamily="34" charset="-128"/>
              </a:rPr>
              <a:t> for vectors and </a:t>
            </a:r>
            <a:r>
              <a:rPr lang="en-US" altLang="zh-TW" smtClean="0">
                <a:latin typeface="Times New Roman" pitchFamily="18" charset="0"/>
                <a:ea typeface="MS PGothic" pitchFamily="34" charset="-128"/>
              </a:rPr>
              <a:t>w=1</a:t>
            </a:r>
            <a:r>
              <a:rPr lang="en-US" altLang="zh-TW" smtClean="0">
                <a:ea typeface="MS PGothic" pitchFamily="34" charset="-128"/>
              </a:rPr>
              <a:t> for points</a:t>
            </a:r>
          </a:p>
          <a:p>
            <a:pPr lvl="1"/>
            <a:r>
              <a:rPr lang="en-US" altLang="zh-TW" smtClean="0">
                <a:ea typeface="MS PGothic" pitchFamily="34" charset="-128"/>
              </a:rPr>
              <a:t>For perspective we need a </a:t>
            </a:r>
            <a:r>
              <a:rPr lang="en-US" altLang="zh-TW" i="1" smtClean="0">
                <a:ea typeface="MS PGothic" pitchFamily="34" charset="-128"/>
              </a:rPr>
              <a:t>perspective division</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E1CC2A88-1FAB-47D2-9873-B847D8D6118F}" type="slidenum">
              <a:rPr lang="es-ES" altLang="zh-TW" sz="1800">
                <a:latin typeface="Arial" charset="0"/>
              </a:rPr>
              <a:pPr lvl="1" eaLnBrk="1" hangingPunct="1">
                <a:spcBef>
                  <a:spcPct val="0"/>
                </a:spcBef>
                <a:buClrTx/>
                <a:buSzTx/>
                <a:buFontTx/>
                <a:buNone/>
              </a:pPr>
              <a:t>44</a:t>
            </a:fld>
            <a:endParaRPr lang="es-ES" altLang="zh-TW" sz="1800">
              <a:latin typeface="Arial" charset="0"/>
            </a:endParaRPr>
          </a:p>
        </p:txBody>
      </p:sp>
      <p:sp>
        <p:nvSpPr>
          <p:cNvPr id="29699"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9700" name="Rectangle 2"/>
          <p:cNvSpPr>
            <a:spLocks noGrp="1" noChangeArrowheads="1"/>
          </p:cNvSpPr>
          <p:nvPr>
            <p:ph type="title"/>
          </p:nvPr>
        </p:nvSpPr>
        <p:spPr/>
        <p:txBody>
          <a:bodyPr/>
          <a:lstStyle/>
          <a:p>
            <a:pPr>
              <a:defRPr/>
            </a:pPr>
            <a:r>
              <a:rPr lang="en-US" altLang="zh-TW" smtClean="0"/>
              <a:t>Change of Coordinate Systems</a:t>
            </a:r>
          </a:p>
        </p:txBody>
      </p:sp>
      <p:sp>
        <p:nvSpPr>
          <p:cNvPr id="52229" name="Rectangle 3"/>
          <p:cNvSpPr>
            <a:spLocks noGrp="1" noChangeArrowheads="1"/>
          </p:cNvSpPr>
          <p:nvPr>
            <p:ph type="body" idx="1"/>
          </p:nvPr>
        </p:nvSpPr>
        <p:spPr/>
        <p:txBody>
          <a:bodyPr/>
          <a:lstStyle/>
          <a:p>
            <a:r>
              <a:rPr lang="en-US" altLang="zh-TW" smtClean="0"/>
              <a:t>Consider two representations of a the same vector with respect to two different bases. The representations are </a:t>
            </a:r>
          </a:p>
        </p:txBody>
      </p:sp>
      <p:sp>
        <p:nvSpPr>
          <p:cNvPr id="52230" name="Text Box 4"/>
          <p:cNvSpPr txBox="1">
            <a:spLocks noChangeArrowheads="1"/>
          </p:cNvSpPr>
          <p:nvPr/>
        </p:nvSpPr>
        <p:spPr bwMode="auto">
          <a:xfrm>
            <a:off x="1066800" y="4572000"/>
            <a:ext cx="6284913"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spcBef>
                <a:spcPct val="20000"/>
              </a:spcBef>
              <a:buClrTx/>
              <a:buSzTx/>
              <a:buFontTx/>
              <a:buNone/>
            </a:pPr>
            <a:r>
              <a:rPr lang="en-US" altLang="zh-TW" sz="2700">
                <a:latin typeface="Arial" charset="0"/>
              </a:rPr>
              <a:t>v</a:t>
            </a:r>
            <a:r>
              <a:rPr lang="en-US" altLang="zh-TW" sz="2700" i="1">
                <a:latin typeface="Arial" charset="0"/>
              </a:rPr>
              <a:t>=</a:t>
            </a:r>
            <a:r>
              <a:rPr lang="en-US" altLang="zh-TW" sz="2700">
                <a:latin typeface="Symbol" pitchFamily="18" charset="2"/>
              </a:rPr>
              <a:t>a</a:t>
            </a:r>
            <a:r>
              <a:rPr lang="en-US" altLang="zh-TW" sz="2700" baseline="-25000">
                <a:latin typeface="Arial" charset="0"/>
              </a:rPr>
              <a:t>1</a:t>
            </a:r>
            <a:r>
              <a:rPr lang="en-US" altLang="zh-TW" sz="2700" i="1">
                <a:latin typeface="Arial" charset="0"/>
              </a:rPr>
              <a:t>v</a:t>
            </a:r>
            <a:r>
              <a:rPr lang="en-US" altLang="zh-TW" sz="2700" baseline="-25000">
                <a:latin typeface="Arial" charset="0"/>
              </a:rPr>
              <a:t>1</a:t>
            </a:r>
            <a:r>
              <a:rPr lang="en-US" altLang="zh-TW" sz="2700" i="1">
                <a:latin typeface="Arial" charset="0"/>
              </a:rPr>
              <a:t>+ </a:t>
            </a:r>
            <a:r>
              <a:rPr lang="en-US" altLang="zh-TW" sz="2700">
                <a:latin typeface="Symbol" pitchFamily="18" charset="2"/>
              </a:rPr>
              <a:t>a</a:t>
            </a:r>
            <a:r>
              <a:rPr lang="en-US" altLang="zh-TW" sz="2700" baseline="-25000">
                <a:latin typeface="Arial" charset="0"/>
              </a:rPr>
              <a:t>2</a:t>
            </a:r>
            <a:r>
              <a:rPr lang="en-US" altLang="zh-TW" sz="2700" i="1">
                <a:latin typeface="Arial" charset="0"/>
              </a:rPr>
              <a:t>v</a:t>
            </a:r>
            <a:r>
              <a:rPr lang="en-US" altLang="zh-TW" sz="2700" baseline="-25000">
                <a:latin typeface="Arial" charset="0"/>
              </a:rPr>
              <a:t>2</a:t>
            </a:r>
            <a:r>
              <a:rPr lang="en-US" altLang="zh-TW" sz="2700" i="1">
                <a:latin typeface="Arial" charset="0"/>
              </a:rPr>
              <a:t> </a:t>
            </a:r>
            <a:r>
              <a:rPr lang="en-US" altLang="zh-TW" sz="2700">
                <a:latin typeface="Arial" charset="0"/>
              </a:rPr>
              <a:t>+</a:t>
            </a:r>
            <a:r>
              <a:rPr lang="en-US" altLang="zh-TW" sz="2700">
                <a:latin typeface="Symbol" pitchFamily="18" charset="2"/>
              </a:rPr>
              <a:t>a</a:t>
            </a:r>
            <a:r>
              <a:rPr lang="en-US" altLang="zh-TW" sz="2700" baseline="-25000">
                <a:latin typeface="Arial" charset="0"/>
              </a:rPr>
              <a:t>3</a:t>
            </a:r>
            <a:r>
              <a:rPr lang="en-US" altLang="zh-TW" sz="2700" i="1">
                <a:latin typeface="Arial" charset="0"/>
              </a:rPr>
              <a:t>v</a:t>
            </a:r>
            <a:r>
              <a:rPr lang="en-US" altLang="zh-TW" sz="2700" baseline="-25000">
                <a:latin typeface="Arial" charset="0"/>
              </a:rPr>
              <a:t>3 </a:t>
            </a:r>
            <a:r>
              <a:rPr lang="en-US" altLang="zh-TW" sz="2700">
                <a:latin typeface="Arial" charset="0"/>
              </a:rPr>
              <a:t>= [</a:t>
            </a:r>
            <a:r>
              <a:rPr lang="en-US" altLang="zh-TW" sz="2700">
                <a:latin typeface="Symbol" pitchFamily="18" charset="2"/>
              </a:rPr>
              <a:t>a</a:t>
            </a:r>
            <a:r>
              <a:rPr lang="en-US" altLang="zh-TW" sz="2700" baseline="-25000">
                <a:latin typeface="Arial" charset="0"/>
              </a:rPr>
              <a:t>1 </a:t>
            </a:r>
            <a:r>
              <a:rPr lang="en-US" altLang="zh-TW" sz="2700">
                <a:latin typeface="Symbol" pitchFamily="18" charset="2"/>
              </a:rPr>
              <a:t>a</a:t>
            </a:r>
            <a:r>
              <a:rPr lang="en-US" altLang="zh-TW" sz="2700" baseline="-25000">
                <a:latin typeface="Arial" charset="0"/>
              </a:rPr>
              <a:t>2</a:t>
            </a:r>
            <a:r>
              <a:rPr lang="en-US" altLang="zh-TW" sz="2700" i="1">
                <a:latin typeface="Arial" charset="0"/>
              </a:rPr>
              <a:t> </a:t>
            </a:r>
            <a:r>
              <a:rPr lang="en-US" altLang="zh-TW" sz="2700">
                <a:latin typeface="Symbol" pitchFamily="18" charset="2"/>
              </a:rPr>
              <a:t>a</a:t>
            </a:r>
            <a:r>
              <a:rPr lang="en-US" altLang="zh-TW" sz="2700" baseline="-25000">
                <a:latin typeface="Arial" charset="0"/>
              </a:rPr>
              <a:t>3</a:t>
            </a:r>
            <a:r>
              <a:rPr lang="en-US" altLang="zh-TW" sz="2700">
                <a:latin typeface="Arial" charset="0"/>
              </a:rPr>
              <a:t>]</a:t>
            </a:r>
            <a:r>
              <a:rPr lang="en-US" altLang="zh-TW" sz="4000" baseline="30000">
                <a:latin typeface="Arial" charset="0"/>
              </a:rPr>
              <a:t> </a:t>
            </a:r>
            <a:r>
              <a:rPr lang="en-US" altLang="zh-TW" sz="2700">
                <a:latin typeface="Arial" charset="0"/>
              </a:rPr>
              <a:t>[</a:t>
            </a:r>
            <a:r>
              <a:rPr lang="en-US" altLang="zh-TW" sz="2700" i="1">
                <a:latin typeface="Arial" charset="0"/>
              </a:rPr>
              <a:t>v</a:t>
            </a:r>
            <a:r>
              <a:rPr lang="en-US" altLang="zh-TW" sz="2700" baseline="-25000">
                <a:latin typeface="Arial" charset="0"/>
              </a:rPr>
              <a:t>1</a:t>
            </a:r>
            <a:r>
              <a:rPr lang="en-US" altLang="zh-TW" sz="2700" i="1">
                <a:latin typeface="Arial" charset="0"/>
              </a:rPr>
              <a:t> v</a:t>
            </a:r>
            <a:r>
              <a:rPr lang="en-US" altLang="zh-TW" sz="2700" baseline="-25000">
                <a:latin typeface="Arial" charset="0"/>
              </a:rPr>
              <a:t>2</a:t>
            </a:r>
            <a:r>
              <a:rPr lang="en-US" altLang="zh-TW" sz="2700" i="1">
                <a:latin typeface="Arial" charset="0"/>
              </a:rPr>
              <a:t> v</a:t>
            </a:r>
            <a:r>
              <a:rPr lang="en-US" altLang="zh-TW" sz="2700" baseline="-25000">
                <a:latin typeface="Arial" charset="0"/>
              </a:rPr>
              <a:t>3</a:t>
            </a:r>
            <a:r>
              <a:rPr lang="en-US" altLang="zh-TW" sz="3100">
                <a:latin typeface="Arial" charset="0"/>
              </a:rPr>
              <a:t>] </a:t>
            </a:r>
            <a:r>
              <a:rPr lang="en-US" altLang="zh-TW" sz="4000" baseline="30000">
                <a:latin typeface="Arial" charset="0"/>
              </a:rPr>
              <a:t>T</a:t>
            </a:r>
          </a:p>
          <a:p>
            <a:pPr eaLnBrk="1" hangingPunct="1">
              <a:spcBef>
                <a:spcPct val="20000"/>
              </a:spcBef>
              <a:buClrTx/>
              <a:buSzTx/>
              <a:buFontTx/>
              <a:buNone/>
            </a:pPr>
            <a:r>
              <a:rPr lang="en-US" altLang="zh-TW" sz="2700" i="1">
                <a:latin typeface="Arial" charset="0"/>
              </a:rPr>
              <a:t>=</a:t>
            </a:r>
            <a:r>
              <a:rPr lang="en-US" altLang="zh-TW" sz="2700">
                <a:latin typeface="Symbol" pitchFamily="18" charset="2"/>
              </a:rPr>
              <a:t>b</a:t>
            </a:r>
            <a:r>
              <a:rPr lang="en-US" altLang="zh-TW" sz="2700" baseline="-25000">
                <a:latin typeface="Arial" charset="0"/>
              </a:rPr>
              <a:t>1</a:t>
            </a:r>
            <a:r>
              <a:rPr lang="en-US" altLang="zh-TW" sz="2700" i="1">
                <a:latin typeface="Arial" charset="0"/>
              </a:rPr>
              <a:t>u</a:t>
            </a:r>
            <a:r>
              <a:rPr lang="en-US" altLang="zh-TW" sz="2700" baseline="-25000">
                <a:latin typeface="Arial" charset="0"/>
              </a:rPr>
              <a:t>1</a:t>
            </a:r>
            <a:r>
              <a:rPr lang="en-US" altLang="zh-TW" sz="2700" i="1">
                <a:latin typeface="Arial" charset="0"/>
              </a:rPr>
              <a:t>+ </a:t>
            </a:r>
            <a:r>
              <a:rPr lang="en-US" altLang="zh-TW" sz="2700">
                <a:latin typeface="Symbol" pitchFamily="18" charset="2"/>
              </a:rPr>
              <a:t>b</a:t>
            </a:r>
            <a:r>
              <a:rPr lang="en-US" altLang="zh-TW" sz="2700" baseline="-25000">
                <a:latin typeface="Arial" charset="0"/>
              </a:rPr>
              <a:t>2</a:t>
            </a:r>
            <a:r>
              <a:rPr lang="en-US" altLang="zh-TW" sz="2700" i="1">
                <a:latin typeface="Arial" charset="0"/>
              </a:rPr>
              <a:t>u</a:t>
            </a:r>
            <a:r>
              <a:rPr lang="en-US" altLang="zh-TW" sz="2700" baseline="-25000">
                <a:latin typeface="Arial" charset="0"/>
              </a:rPr>
              <a:t>2</a:t>
            </a:r>
            <a:r>
              <a:rPr lang="en-US" altLang="zh-TW" sz="2700" i="1">
                <a:latin typeface="Arial" charset="0"/>
              </a:rPr>
              <a:t> </a:t>
            </a:r>
            <a:r>
              <a:rPr lang="en-US" altLang="zh-TW" sz="2700">
                <a:latin typeface="Arial" charset="0"/>
              </a:rPr>
              <a:t>+</a:t>
            </a:r>
            <a:r>
              <a:rPr lang="en-US" altLang="zh-TW" sz="2700">
                <a:latin typeface="Symbol" pitchFamily="18" charset="2"/>
              </a:rPr>
              <a:t>b</a:t>
            </a:r>
            <a:r>
              <a:rPr lang="en-US" altLang="zh-TW" sz="2700" baseline="-25000">
                <a:latin typeface="Arial" charset="0"/>
              </a:rPr>
              <a:t>3</a:t>
            </a:r>
            <a:r>
              <a:rPr lang="en-US" altLang="zh-TW" sz="2700" i="1">
                <a:latin typeface="Arial" charset="0"/>
              </a:rPr>
              <a:t>u</a:t>
            </a:r>
            <a:r>
              <a:rPr lang="en-US" altLang="zh-TW" sz="2700" baseline="-25000">
                <a:latin typeface="Arial" charset="0"/>
              </a:rPr>
              <a:t>3 </a:t>
            </a:r>
            <a:r>
              <a:rPr lang="en-US" altLang="zh-TW" sz="2700">
                <a:latin typeface="Arial" charset="0"/>
              </a:rPr>
              <a:t>= [</a:t>
            </a:r>
            <a:r>
              <a:rPr lang="en-US" altLang="zh-TW" sz="2700">
                <a:latin typeface="Symbol" pitchFamily="18" charset="2"/>
              </a:rPr>
              <a:t>b</a:t>
            </a:r>
            <a:r>
              <a:rPr lang="en-US" altLang="zh-TW" sz="2700" baseline="-25000">
                <a:latin typeface="Arial" charset="0"/>
              </a:rPr>
              <a:t>1 </a:t>
            </a:r>
            <a:r>
              <a:rPr lang="en-US" altLang="zh-TW" sz="2700">
                <a:latin typeface="Symbol" pitchFamily="18" charset="2"/>
              </a:rPr>
              <a:t>b</a:t>
            </a:r>
            <a:r>
              <a:rPr lang="en-US" altLang="zh-TW" sz="2700" baseline="-25000">
                <a:latin typeface="Arial" charset="0"/>
              </a:rPr>
              <a:t>2</a:t>
            </a:r>
            <a:r>
              <a:rPr lang="en-US" altLang="zh-TW" sz="2700" i="1">
                <a:latin typeface="Arial" charset="0"/>
              </a:rPr>
              <a:t> </a:t>
            </a:r>
            <a:r>
              <a:rPr lang="en-US" altLang="zh-TW" sz="2700">
                <a:latin typeface="Symbol" pitchFamily="18" charset="2"/>
              </a:rPr>
              <a:t>b</a:t>
            </a:r>
            <a:r>
              <a:rPr lang="en-US" altLang="zh-TW" sz="2700" baseline="-25000">
                <a:latin typeface="Arial" charset="0"/>
              </a:rPr>
              <a:t>3</a:t>
            </a:r>
            <a:r>
              <a:rPr lang="en-US" altLang="zh-TW" sz="2700">
                <a:latin typeface="Arial" charset="0"/>
              </a:rPr>
              <a:t>]</a:t>
            </a:r>
            <a:r>
              <a:rPr lang="en-US" altLang="zh-TW" sz="4000" baseline="30000">
                <a:latin typeface="Arial" charset="0"/>
              </a:rPr>
              <a:t> </a:t>
            </a:r>
            <a:r>
              <a:rPr lang="en-US" altLang="zh-TW" sz="2700">
                <a:latin typeface="Arial" charset="0"/>
              </a:rPr>
              <a:t>[</a:t>
            </a:r>
            <a:r>
              <a:rPr lang="en-US" altLang="zh-TW" sz="2700" i="1">
                <a:latin typeface="Arial" charset="0"/>
              </a:rPr>
              <a:t>u</a:t>
            </a:r>
            <a:r>
              <a:rPr lang="en-US" altLang="zh-TW" sz="2700" baseline="-25000">
                <a:latin typeface="Arial" charset="0"/>
              </a:rPr>
              <a:t>1</a:t>
            </a:r>
            <a:r>
              <a:rPr lang="en-US" altLang="zh-TW" sz="2700" i="1">
                <a:latin typeface="Arial" charset="0"/>
              </a:rPr>
              <a:t> u</a:t>
            </a:r>
            <a:r>
              <a:rPr lang="en-US" altLang="zh-TW" sz="2700" baseline="-25000">
                <a:latin typeface="Arial" charset="0"/>
              </a:rPr>
              <a:t>2</a:t>
            </a:r>
            <a:r>
              <a:rPr lang="en-US" altLang="zh-TW" sz="2700" i="1">
                <a:latin typeface="Arial" charset="0"/>
              </a:rPr>
              <a:t> u</a:t>
            </a:r>
            <a:r>
              <a:rPr lang="en-US" altLang="zh-TW" sz="2700" baseline="-25000">
                <a:latin typeface="Arial" charset="0"/>
              </a:rPr>
              <a:t>3</a:t>
            </a:r>
            <a:r>
              <a:rPr lang="en-US" altLang="zh-TW" sz="3100">
                <a:latin typeface="Arial" charset="0"/>
              </a:rPr>
              <a:t>] </a:t>
            </a:r>
            <a:r>
              <a:rPr lang="en-US" altLang="zh-TW" sz="4000" baseline="30000">
                <a:latin typeface="Arial" charset="0"/>
              </a:rPr>
              <a:t>T</a:t>
            </a:r>
          </a:p>
          <a:p>
            <a:pPr eaLnBrk="1" hangingPunct="1">
              <a:buClrTx/>
              <a:buSzTx/>
              <a:buFontTx/>
              <a:buNone/>
            </a:pPr>
            <a:endParaRPr lang="en-US" altLang="zh-TW" sz="1800">
              <a:latin typeface="Arial" charset="0"/>
            </a:endParaRPr>
          </a:p>
        </p:txBody>
      </p:sp>
      <p:sp>
        <p:nvSpPr>
          <p:cNvPr id="52231" name="Text Box 6"/>
          <p:cNvSpPr txBox="1">
            <a:spLocks noChangeArrowheads="1"/>
          </p:cNvSpPr>
          <p:nvPr/>
        </p:nvSpPr>
        <p:spPr bwMode="auto">
          <a:xfrm>
            <a:off x="2857500" y="3286125"/>
            <a:ext cx="21209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2700" b="1">
                <a:latin typeface="Arial" charset="0"/>
              </a:rPr>
              <a:t>a</a:t>
            </a:r>
            <a:r>
              <a:rPr lang="en-US" altLang="zh-TW" sz="2700" i="1">
                <a:latin typeface="Arial" charset="0"/>
              </a:rPr>
              <a:t>=</a:t>
            </a:r>
            <a:r>
              <a:rPr lang="en-US" altLang="zh-TW" sz="2700">
                <a:latin typeface="Arial" charset="0"/>
              </a:rPr>
              <a:t>[</a:t>
            </a:r>
            <a:r>
              <a:rPr lang="en-US" altLang="zh-TW" sz="2700">
                <a:latin typeface="Symbol" pitchFamily="18" charset="2"/>
              </a:rPr>
              <a:t>a</a:t>
            </a:r>
            <a:r>
              <a:rPr lang="en-US" altLang="zh-TW" sz="2700" baseline="-25000">
                <a:latin typeface="Arial" charset="0"/>
              </a:rPr>
              <a:t>1</a:t>
            </a:r>
            <a:r>
              <a:rPr lang="en-US" altLang="zh-TW" sz="2700" i="1">
                <a:latin typeface="Arial" charset="0"/>
              </a:rPr>
              <a:t> </a:t>
            </a:r>
            <a:r>
              <a:rPr lang="en-US" altLang="zh-TW" sz="2700">
                <a:latin typeface="Symbol" pitchFamily="18" charset="2"/>
              </a:rPr>
              <a:t>a</a:t>
            </a:r>
            <a:r>
              <a:rPr lang="en-US" altLang="zh-TW" sz="2700" baseline="-25000">
                <a:latin typeface="Arial" charset="0"/>
              </a:rPr>
              <a:t>2</a:t>
            </a:r>
            <a:r>
              <a:rPr lang="en-US" altLang="zh-TW" sz="2700" i="1">
                <a:latin typeface="Arial" charset="0"/>
              </a:rPr>
              <a:t>  </a:t>
            </a:r>
            <a:r>
              <a:rPr lang="en-US" altLang="zh-TW" sz="2700">
                <a:latin typeface="Symbol" pitchFamily="18" charset="2"/>
              </a:rPr>
              <a:t>a</a:t>
            </a:r>
            <a:r>
              <a:rPr lang="en-US" altLang="zh-TW" sz="2700" baseline="-25000">
                <a:latin typeface="Arial" charset="0"/>
              </a:rPr>
              <a:t>3 </a:t>
            </a:r>
            <a:r>
              <a:rPr lang="en-US" altLang="zh-TW" sz="2700">
                <a:latin typeface="Arial" charset="0"/>
              </a:rPr>
              <a:t>]</a:t>
            </a:r>
          </a:p>
        </p:txBody>
      </p:sp>
      <p:sp>
        <p:nvSpPr>
          <p:cNvPr id="52232" name="Text Box 7"/>
          <p:cNvSpPr txBox="1">
            <a:spLocks noChangeArrowheads="1"/>
          </p:cNvSpPr>
          <p:nvPr/>
        </p:nvSpPr>
        <p:spPr bwMode="auto">
          <a:xfrm>
            <a:off x="2857500" y="3743325"/>
            <a:ext cx="2058988"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2700" b="1">
                <a:latin typeface="Arial" charset="0"/>
              </a:rPr>
              <a:t>b</a:t>
            </a:r>
            <a:r>
              <a:rPr lang="en-US" altLang="zh-TW" sz="2700" i="1">
                <a:latin typeface="Arial" charset="0"/>
              </a:rPr>
              <a:t>=</a:t>
            </a:r>
            <a:r>
              <a:rPr lang="en-US" altLang="zh-TW" sz="2700">
                <a:latin typeface="Arial" charset="0"/>
              </a:rPr>
              <a:t>[</a:t>
            </a:r>
            <a:r>
              <a:rPr lang="en-US" altLang="zh-TW" sz="2700">
                <a:latin typeface="Symbol" pitchFamily="18" charset="2"/>
              </a:rPr>
              <a:t>b</a:t>
            </a:r>
            <a:r>
              <a:rPr lang="en-US" altLang="zh-TW" sz="2700" baseline="-25000">
                <a:latin typeface="Arial" charset="0"/>
              </a:rPr>
              <a:t>1 </a:t>
            </a:r>
            <a:r>
              <a:rPr lang="en-US" altLang="zh-TW" sz="2700" i="1">
                <a:latin typeface="Arial" charset="0"/>
              </a:rPr>
              <a:t> </a:t>
            </a:r>
            <a:r>
              <a:rPr lang="en-US" altLang="zh-TW" sz="2700">
                <a:latin typeface="Symbol" pitchFamily="18" charset="2"/>
              </a:rPr>
              <a:t>b</a:t>
            </a:r>
            <a:r>
              <a:rPr lang="en-US" altLang="zh-TW" sz="2700" baseline="-25000">
                <a:latin typeface="Arial" charset="0"/>
              </a:rPr>
              <a:t>2</a:t>
            </a:r>
            <a:r>
              <a:rPr lang="en-US" altLang="zh-TW" sz="2700">
                <a:latin typeface="Arial" charset="0"/>
              </a:rPr>
              <a:t>  </a:t>
            </a:r>
            <a:r>
              <a:rPr lang="en-US" altLang="zh-TW" sz="2700">
                <a:latin typeface="Symbol" pitchFamily="18" charset="2"/>
              </a:rPr>
              <a:t>b</a:t>
            </a:r>
            <a:r>
              <a:rPr lang="en-US" altLang="zh-TW" sz="2700" baseline="-25000">
                <a:latin typeface="Arial" charset="0"/>
              </a:rPr>
              <a:t>3</a:t>
            </a:r>
            <a:r>
              <a:rPr lang="en-US" altLang="zh-TW" sz="2700">
                <a:latin typeface="Arial" charset="0"/>
              </a:rPr>
              <a:t>]</a:t>
            </a:r>
            <a:endParaRPr lang="en-US" altLang="zh-TW" sz="2700" baseline="-25000">
              <a:latin typeface="Arial" charset="0"/>
            </a:endParaRPr>
          </a:p>
        </p:txBody>
      </p:sp>
      <p:sp>
        <p:nvSpPr>
          <p:cNvPr id="52233" name="Text Box 8"/>
          <p:cNvSpPr txBox="1">
            <a:spLocks noChangeArrowheads="1"/>
          </p:cNvSpPr>
          <p:nvPr/>
        </p:nvSpPr>
        <p:spPr bwMode="auto">
          <a:xfrm>
            <a:off x="1143000" y="4191000"/>
            <a:ext cx="101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where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9FB0E47A-3CBB-4F14-981F-0F58776214D7}" type="slidenum">
              <a:rPr lang="es-ES" altLang="zh-TW" sz="1800">
                <a:latin typeface="Arial" charset="0"/>
              </a:rPr>
              <a:pPr lvl="1" eaLnBrk="1" hangingPunct="1">
                <a:spcBef>
                  <a:spcPct val="0"/>
                </a:spcBef>
                <a:buClrTx/>
                <a:buSzTx/>
                <a:buFontTx/>
                <a:buNone/>
              </a:pPr>
              <a:t>45</a:t>
            </a:fld>
            <a:endParaRPr lang="es-ES" altLang="zh-TW" sz="1800">
              <a:latin typeface="Arial" charset="0"/>
            </a:endParaRPr>
          </a:p>
        </p:txBody>
      </p:sp>
      <p:sp>
        <p:nvSpPr>
          <p:cNvPr id="30723"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30724" name="Rectangle 2"/>
          <p:cNvSpPr>
            <a:spLocks noGrp="1" noChangeArrowheads="1"/>
          </p:cNvSpPr>
          <p:nvPr>
            <p:ph type="title"/>
          </p:nvPr>
        </p:nvSpPr>
        <p:spPr/>
        <p:txBody>
          <a:bodyPr>
            <a:noAutofit/>
          </a:bodyPr>
          <a:lstStyle/>
          <a:p>
            <a:pPr>
              <a:defRPr/>
            </a:pPr>
            <a:r>
              <a:rPr lang="en-US" altLang="zh-TW" sz="3200" dirty="0" smtClean="0"/>
              <a:t>Representing second basis in terms of first</a:t>
            </a:r>
          </a:p>
        </p:txBody>
      </p:sp>
      <p:sp>
        <p:nvSpPr>
          <p:cNvPr id="53253" name="Rectangle 3"/>
          <p:cNvSpPr>
            <a:spLocks noGrp="1" noChangeArrowheads="1"/>
          </p:cNvSpPr>
          <p:nvPr>
            <p:ph type="body" idx="1"/>
          </p:nvPr>
        </p:nvSpPr>
        <p:spPr/>
        <p:txBody>
          <a:bodyPr/>
          <a:lstStyle/>
          <a:p>
            <a:pPr>
              <a:buFontTx/>
              <a:buNone/>
            </a:pPr>
            <a:r>
              <a:rPr lang="en-US" altLang="zh-TW" sz="2700" smtClean="0"/>
              <a:t>Each of the basis vectors, u1,u2, u3, are vectors that can be represented in terms of the first basis</a:t>
            </a:r>
          </a:p>
          <a:p>
            <a:pPr>
              <a:buFontTx/>
              <a:buNone/>
            </a:pPr>
            <a:endParaRPr lang="en-US" altLang="zh-TW" sz="2700" smtClean="0"/>
          </a:p>
          <a:p>
            <a:pPr>
              <a:buFontTx/>
              <a:buNone/>
            </a:pPr>
            <a:endParaRPr lang="en-US" altLang="zh-TW" sz="2700" smtClean="0"/>
          </a:p>
        </p:txBody>
      </p:sp>
      <p:sp>
        <p:nvSpPr>
          <p:cNvPr id="53254" name="Text Box 4"/>
          <p:cNvSpPr txBox="1">
            <a:spLocks noChangeArrowheads="1"/>
          </p:cNvSpPr>
          <p:nvPr/>
        </p:nvSpPr>
        <p:spPr bwMode="auto">
          <a:xfrm>
            <a:off x="914400" y="3657600"/>
            <a:ext cx="28273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u</a:t>
            </a:r>
            <a:r>
              <a:rPr lang="en-US" altLang="zh-TW" sz="1800" baseline="-25000">
                <a:latin typeface="Arial" charset="0"/>
              </a:rPr>
              <a:t>1 </a:t>
            </a:r>
            <a:r>
              <a:rPr lang="en-US" altLang="zh-TW" sz="1800">
                <a:latin typeface="Arial" charset="0"/>
              </a:rPr>
              <a:t>= </a:t>
            </a:r>
            <a:r>
              <a:rPr lang="en-US" altLang="zh-TW" sz="1800">
                <a:latin typeface="Symbol" pitchFamily="18" charset="2"/>
              </a:rPr>
              <a:t>g</a:t>
            </a:r>
            <a:r>
              <a:rPr lang="en-US" altLang="zh-TW" sz="1800" baseline="-25000">
                <a:latin typeface="Arial" charset="0"/>
              </a:rPr>
              <a:t>11</a:t>
            </a:r>
            <a:r>
              <a:rPr lang="en-US" altLang="zh-TW" sz="1800">
                <a:latin typeface="Arial" charset="0"/>
              </a:rPr>
              <a:t>v</a:t>
            </a:r>
            <a:r>
              <a:rPr lang="en-US" altLang="zh-TW" sz="1800" baseline="-25000">
                <a:latin typeface="Arial" charset="0"/>
              </a:rPr>
              <a:t>1</a:t>
            </a:r>
            <a:r>
              <a:rPr lang="en-US" altLang="zh-TW" sz="1800">
                <a:latin typeface="Arial" charset="0"/>
              </a:rPr>
              <a:t>+</a:t>
            </a:r>
            <a:r>
              <a:rPr lang="en-US" altLang="zh-TW" sz="1800">
                <a:latin typeface="Symbol" pitchFamily="18" charset="2"/>
              </a:rPr>
              <a:t>g</a:t>
            </a:r>
            <a:r>
              <a:rPr lang="en-US" altLang="zh-TW" sz="1800" baseline="-25000">
                <a:latin typeface="Arial" charset="0"/>
              </a:rPr>
              <a:t>12</a:t>
            </a:r>
            <a:r>
              <a:rPr lang="en-US" altLang="zh-TW" sz="1800">
                <a:latin typeface="Arial" charset="0"/>
              </a:rPr>
              <a:t>v</a:t>
            </a:r>
            <a:r>
              <a:rPr lang="en-US" altLang="zh-TW" sz="1800" baseline="-25000">
                <a:latin typeface="Arial" charset="0"/>
              </a:rPr>
              <a:t>2</a:t>
            </a:r>
            <a:r>
              <a:rPr lang="en-US" altLang="zh-TW" sz="1800">
                <a:latin typeface="Arial" charset="0"/>
              </a:rPr>
              <a:t>+</a:t>
            </a:r>
            <a:r>
              <a:rPr lang="en-US" altLang="zh-TW" sz="1800">
                <a:latin typeface="Symbol" pitchFamily="18" charset="2"/>
              </a:rPr>
              <a:t>g</a:t>
            </a:r>
            <a:r>
              <a:rPr lang="en-US" altLang="zh-TW" sz="1800" baseline="-25000">
                <a:latin typeface="Arial" charset="0"/>
              </a:rPr>
              <a:t>13</a:t>
            </a:r>
            <a:r>
              <a:rPr lang="en-US" altLang="zh-TW" sz="1800">
                <a:latin typeface="Arial" charset="0"/>
              </a:rPr>
              <a:t>v</a:t>
            </a:r>
            <a:r>
              <a:rPr lang="en-US" altLang="zh-TW" sz="1800" baseline="-25000">
                <a:latin typeface="Arial" charset="0"/>
              </a:rPr>
              <a:t>3</a:t>
            </a:r>
          </a:p>
          <a:p>
            <a:pPr eaLnBrk="1" hangingPunct="1">
              <a:buClrTx/>
              <a:buSzTx/>
              <a:buFontTx/>
              <a:buNone/>
            </a:pPr>
            <a:r>
              <a:rPr lang="en-US" altLang="zh-TW" sz="1800">
                <a:latin typeface="Arial" charset="0"/>
              </a:rPr>
              <a:t>u</a:t>
            </a:r>
            <a:r>
              <a:rPr lang="en-US" altLang="zh-TW" sz="1800" baseline="-25000">
                <a:latin typeface="Arial" charset="0"/>
              </a:rPr>
              <a:t>2 </a:t>
            </a:r>
            <a:r>
              <a:rPr lang="en-US" altLang="zh-TW" sz="1800">
                <a:latin typeface="Arial" charset="0"/>
              </a:rPr>
              <a:t>= </a:t>
            </a:r>
            <a:r>
              <a:rPr lang="en-US" altLang="zh-TW" sz="1800">
                <a:latin typeface="Symbol" pitchFamily="18" charset="2"/>
              </a:rPr>
              <a:t>g</a:t>
            </a:r>
            <a:r>
              <a:rPr lang="en-US" altLang="zh-TW" sz="1800" baseline="-25000">
                <a:latin typeface="Arial" charset="0"/>
              </a:rPr>
              <a:t>21</a:t>
            </a:r>
            <a:r>
              <a:rPr lang="en-US" altLang="zh-TW" sz="1800">
                <a:latin typeface="Arial" charset="0"/>
              </a:rPr>
              <a:t>v</a:t>
            </a:r>
            <a:r>
              <a:rPr lang="en-US" altLang="zh-TW" sz="1800" baseline="-25000">
                <a:latin typeface="Arial" charset="0"/>
              </a:rPr>
              <a:t>1</a:t>
            </a:r>
            <a:r>
              <a:rPr lang="en-US" altLang="zh-TW" sz="1800">
                <a:latin typeface="Arial" charset="0"/>
              </a:rPr>
              <a:t>+</a:t>
            </a:r>
            <a:r>
              <a:rPr lang="en-US" altLang="zh-TW" sz="1800">
                <a:latin typeface="Symbol" pitchFamily="18" charset="2"/>
              </a:rPr>
              <a:t>g</a:t>
            </a:r>
            <a:r>
              <a:rPr lang="en-US" altLang="zh-TW" sz="1800" baseline="-25000">
                <a:latin typeface="Arial" charset="0"/>
              </a:rPr>
              <a:t>22</a:t>
            </a:r>
            <a:r>
              <a:rPr lang="en-US" altLang="zh-TW" sz="1800">
                <a:latin typeface="Arial" charset="0"/>
              </a:rPr>
              <a:t>v</a:t>
            </a:r>
            <a:r>
              <a:rPr lang="en-US" altLang="zh-TW" sz="1800" baseline="-25000">
                <a:latin typeface="Arial" charset="0"/>
              </a:rPr>
              <a:t>2</a:t>
            </a:r>
            <a:r>
              <a:rPr lang="en-US" altLang="zh-TW" sz="1800">
                <a:latin typeface="Arial" charset="0"/>
              </a:rPr>
              <a:t>+</a:t>
            </a:r>
            <a:r>
              <a:rPr lang="en-US" altLang="zh-TW" sz="1800">
                <a:latin typeface="Symbol" pitchFamily="18" charset="2"/>
              </a:rPr>
              <a:t>g</a:t>
            </a:r>
            <a:r>
              <a:rPr lang="en-US" altLang="zh-TW" sz="1800" baseline="-25000">
                <a:latin typeface="Arial" charset="0"/>
              </a:rPr>
              <a:t>23</a:t>
            </a:r>
            <a:r>
              <a:rPr lang="en-US" altLang="zh-TW" sz="1800">
                <a:latin typeface="Arial" charset="0"/>
              </a:rPr>
              <a:t>v</a:t>
            </a:r>
            <a:r>
              <a:rPr lang="en-US" altLang="zh-TW" sz="1800" baseline="-25000">
                <a:latin typeface="Arial" charset="0"/>
              </a:rPr>
              <a:t>3</a:t>
            </a:r>
            <a:endParaRPr lang="en-US" altLang="zh-TW" sz="1800">
              <a:latin typeface="Arial" charset="0"/>
            </a:endParaRPr>
          </a:p>
          <a:p>
            <a:pPr eaLnBrk="1" hangingPunct="1">
              <a:buClrTx/>
              <a:buSzTx/>
              <a:buFontTx/>
              <a:buNone/>
            </a:pPr>
            <a:r>
              <a:rPr lang="en-US" altLang="zh-TW" sz="1800">
                <a:latin typeface="Arial" charset="0"/>
              </a:rPr>
              <a:t>u</a:t>
            </a:r>
            <a:r>
              <a:rPr lang="en-US" altLang="zh-TW" sz="1800" baseline="-25000">
                <a:latin typeface="Arial" charset="0"/>
              </a:rPr>
              <a:t>3 </a:t>
            </a:r>
            <a:r>
              <a:rPr lang="en-US" altLang="zh-TW" sz="1800">
                <a:latin typeface="Arial" charset="0"/>
              </a:rPr>
              <a:t>= </a:t>
            </a:r>
            <a:r>
              <a:rPr lang="en-US" altLang="zh-TW" sz="1800">
                <a:latin typeface="Symbol" pitchFamily="18" charset="2"/>
              </a:rPr>
              <a:t>g</a:t>
            </a:r>
            <a:r>
              <a:rPr lang="en-US" altLang="zh-TW" sz="1800" baseline="-25000">
                <a:latin typeface="Arial" charset="0"/>
              </a:rPr>
              <a:t>31</a:t>
            </a:r>
            <a:r>
              <a:rPr lang="en-US" altLang="zh-TW" sz="1800">
                <a:latin typeface="Arial" charset="0"/>
              </a:rPr>
              <a:t>v</a:t>
            </a:r>
            <a:r>
              <a:rPr lang="en-US" altLang="zh-TW" sz="1800" baseline="-25000">
                <a:latin typeface="Arial" charset="0"/>
              </a:rPr>
              <a:t>1</a:t>
            </a:r>
            <a:r>
              <a:rPr lang="en-US" altLang="zh-TW" sz="1800">
                <a:latin typeface="Arial" charset="0"/>
              </a:rPr>
              <a:t>+</a:t>
            </a:r>
            <a:r>
              <a:rPr lang="en-US" altLang="zh-TW" sz="1800">
                <a:latin typeface="Symbol" pitchFamily="18" charset="2"/>
              </a:rPr>
              <a:t>g</a:t>
            </a:r>
            <a:r>
              <a:rPr lang="en-US" altLang="zh-TW" sz="1800" baseline="-25000">
                <a:latin typeface="Arial" charset="0"/>
              </a:rPr>
              <a:t>32</a:t>
            </a:r>
            <a:r>
              <a:rPr lang="en-US" altLang="zh-TW" sz="1800">
                <a:latin typeface="Arial" charset="0"/>
              </a:rPr>
              <a:t>v</a:t>
            </a:r>
            <a:r>
              <a:rPr lang="en-US" altLang="zh-TW" sz="1800" baseline="-25000">
                <a:latin typeface="Arial" charset="0"/>
              </a:rPr>
              <a:t>2</a:t>
            </a:r>
            <a:r>
              <a:rPr lang="en-US" altLang="zh-TW" sz="1800">
                <a:latin typeface="Arial" charset="0"/>
              </a:rPr>
              <a:t>+</a:t>
            </a:r>
            <a:r>
              <a:rPr lang="en-US" altLang="zh-TW" sz="1800">
                <a:latin typeface="Symbol" pitchFamily="18" charset="2"/>
              </a:rPr>
              <a:t>g</a:t>
            </a:r>
            <a:r>
              <a:rPr lang="en-US" altLang="zh-TW" sz="1800" baseline="-25000">
                <a:latin typeface="Arial" charset="0"/>
              </a:rPr>
              <a:t>33</a:t>
            </a:r>
            <a:r>
              <a:rPr lang="en-US" altLang="zh-TW" sz="1800">
                <a:latin typeface="Arial" charset="0"/>
              </a:rPr>
              <a:t>v</a:t>
            </a:r>
            <a:r>
              <a:rPr lang="en-US" altLang="zh-TW" sz="1800" baseline="-25000">
                <a:latin typeface="Arial" charset="0"/>
              </a:rPr>
              <a:t>3</a:t>
            </a:r>
          </a:p>
        </p:txBody>
      </p:sp>
      <p:pic>
        <p:nvPicPr>
          <p:cNvPr id="53255" name="Picture 9" descr="AN04F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9188" y="2857500"/>
            <a:ext cx="2843212"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6" name="Line 10"/>
          <p:cNvSpPr>
            <a:spLocks noChangeShapeType="1"/>
          </p:cNvSpPr>
          <p:nvPr/>
        </p:nvSpPr>
        <p:spPr bwMode="auto">
          <a:xfrm flipV="1">
            <a:off x="6096000" y="3429000"/>
            <a:ext cx="762000" cy="990600"/>
          </a:xfrm>
          <a:prstGeom prst="line">
            <a:avLst/>
          </a:prstGeom>
          <a:noFill/>
          <a:ln w="28575">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53257" name="Text Box 11"/>
          <p:cNvSpPr txBox="1">
            <a:spLocks noChangeArrowheads="1"/>
          </p:cNvSpPr>
          <p:nvPr/>
        </p:nvSpPr>
        <p:spPr bwMode="auto">
          <a:xfrm>
            <a:off x="6842125" y="30130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v</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B62ADC0A-8957-4F5E-B058-ED54FF20978D}" type="slidenum">
              <a:rPr lang="es-ES" altLang="zh-TW" sz="1800">
                <a:latin typeface="Arial" charset="0"/>
              </a:rPr>
              <a:pPr lvl="1" eaLnBrk="1" hangingPunct="1">
                <a:spcBef>
                  <a:spcPct val="0"/>
                </a:spcBef>
                <a:buClrTx/>
                <a:buSzTx/>
                <a:buFontTx/>
                <a:buNone/>
              </a:pPr>
              <a:t>46</a:t>
            </a:fld>
            <a:endParaRPr lang="es-ES" altLang="zh-TW" sz="1800">
              <a:latin typeface="Arial" charset="0"/>
            </a:endParaRPr>
          </a:p>
        </p:txBody>
      </p:sp>
      <p:sp>
        <p:nvSpPr>
          <p:cNvPr id="31748"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31749" name="Rectangle 2"/>
          <p:cNvSpPr>
            <a:spLocks noGrp="1" noChangeArrowheads="1"/>
          </p:cNvSpPr>
          <p:nvPr>
            <p:ph type="title"/>
          </p:nvPr>
        </p:nvSpPr>
        <p:spPr/>
        <p:txBody>
          <a:bodyPr/>
          <a:lstStyle/>
          <a:p>
            <a:pPr>
              <a:defRPr/>
            </a:pPr>
            <a:r>
              <a:rPr lang="en-US" altLang="zh-TW" sz="3300" smtClean="0"/>
              <a:t>Matrix Form </a:t>
            </a:r>
          </a:p>
        </p:txBody>
      </p:sp>
      <p:sp>
        <p:nvSpPr>
          <p:cNvPr id="54277" name="Rectangle 3"/>
          <p:cNvSpPr>
            <a:spLocks noGrp="1" noChangeArrowheads="1"/>
          </p:cNvSpPr>
          <p:nvPr>
            <p:ph type="body" idx="1"/>
          </p:nvPr>
        </p:nvSpPr>
        <p:spPr/>
        <p:txBody>
          <a:bodyPr/>
          <a:lstStyle/>
          <a:p>
            <a:pPr>
              <a:buFontTx/>
              <a:buNone/>
            </a:pPr>
            <a:r>
              <a:rPr lang="en-US" altLang="zh-TW" sz="2700" smtClean="0"/>
              <a:t>The coefficients define a 3 x 3 matrix</a:t>
            </a:r>
          </a:p>
          <a:p>
            <a:pPr>
              <a:buFontTx/>
              <a:buNone/>
            </a:pPr>
            <a:endParaRPr lang="en-US" altLang="zh-TW" sz="2700" smtClean="0"/>
          </a:p>
          <a:p>
            <a:pPr>
              <a:buFontTx/>
              <a:buNone/>
            </a:pPr>
            <a:endParaRPr lang="en-US" altLang="zh-TW" sz="2700" smtClean="0"/>
          </a:p>
          <a:p>
            <a:pPr>
              <a:buFontTx/>
              <a:buNone/>
            </a:pPr>
            <a:endParaRPr lang="en-US" altLang="zh-TW" sz="2700" smtClean="0"/>
          </a:p>
          <a:p>
            <a:pPr>
              <a:buFontTx/>
              <a:buNone/>
            </a:pPr>
            <a:endParaRPr lang="en-US" altLang="zh-TW" sz="2700" smtClean="0"/>
          </a:p>
          <a:p>
            <a:pPr>
              <a:buFontTx/>
              <a:buNone/>
            </a:pPr>
            <a:r>
              <a:rPr lang="en-US" altLang="zh-TW" sz="2700" smtClean="0"/>
              <a:t>and the bases can be related by</a:t>
            </a:r>
          </a:p>
          <a:p>
            <a:pPr>
              <a:buFontTx/>
              <a:buNone/>
            </a:pPr>
            <a:endParaRPr lang="en-US" altLang="zh-TW" sz="2700" smtClean="0"/>
          </a:p>
          <a:p>
            <a:pPr>
              <a:buFontTx/>
              <a:buNone/>
            </a:pPr>
            <a:endParaRPr lang="en-US" altLang="zh-TW" sz="2700" smtClean="0"/>
          </a:p>
          <a:p>
            <a:pPr>
              <a:buFontTx/>
              <a:buNone/>
            </a:pPr>
            <a:r>
              <a:rPr lang="en-US" altLang="zh-TW" sz="2700" smtClean="0"/>
              <a:t>see text for numerical examples</a:t>
            </a:r>
          </a:p>
        </p:txBody>
      </p:sp>
      <p:sp>
        <p:nvSpPr>
          <p:cNvPr id="54278" name="Text Box 4"/>
          <p:cNvSpPr txBox="1">
            <a:spLocks noChangeArrowheads="1"/>
          </p:cNvSpPr>
          <p:nvPr/>
        </p:nvSpPr>
        <p:spPr bwMode="auto">
          <a:xfrm>
            <a:off x="3657600" y="4648200"/>
            <a:ext cx="13922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b="1">
                <a:latin typeface="Arial" charset="0"/>
              </a:rPr>
              <a:t>a=M</a:t>
            </a:r>
            <a:r>
              <a:rPr lang="en-US" altLang="zh-TW" baseline="30000">
                <a:latin typeface="Arial" charset="0"/>
              </a:rPr>
              <a:t>T</a:t>
            </a:r>
            <a:r>
              <a:rPr lang="en-US" altLang="zh-TW" b="1">
                <a:latin typeface="Arial" charset="0"/>
              </a:rPr>
              <a:t>b</a:t>
            </a:r>
          </a:p>
        </p:txBody>
      </p:sp>
      <p:graphicFrame>
        <p:nvGraphicFramePr>
          <p:cNvPr id="54279" name="Object 2"/>
          <p:cNvGraphicFramePr>
            <a:graphicFrameLocks noChangeAspect="1"/>
          </p:cNvGraphicFramePr>
          <p:nvPr/>
        </p:nvGraphicFramePr>
        <p:xfrm>
          <a:off x="3429000" y="2286000"/>
          <a:ext cx="2236788" cy="1585913"/>
        </p:xfrm>
        <a:graphic>
          <a:graphicData uri="http://schemas.openxmlformats.org/presentationml/2006/ole">
            <mc:AlternateContent xmlns:mc="http://schemas.openxmlformats.org/markup-compatibility/2006">
              <mc:Choice xmlns:v="urn:schemas-microsoft-com:vml" Requires="v">
                <p:oleObj spid="_x0000_s54287" name="Equation" r:id="rId3" imgW="1002865" imgH="710891" progId="Equation.3">
                  <p:embed/>
                </p:oleObj>
              </mc:Choice>
              <mc:Fallback>
                <p:oleObj name="Equation" r:id="rId3" imgW="1002865" imgH="710891"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286000"/>
                        <a:ext cx="2236788" cy="158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280" name="Text Box 6"/>
          <p:cNvSpPr txBox="1">
            <a:spLocks noChangeArrowheads="1"/>
          </p:cNvSpPr>
          <p:nvPr/>
        </p:nvSpPr>
        <p:spPr bwMode="auto">
          <a:xfrm>
            <a:off x="2667000" y="26670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b="1">
                <a:latin typeface="Arial" charset="0"/>
              </a:rPr>
              <a:t>M </a:t>
            </a:r>
            <a:r>
              <a:rPr lang="en-US" altLang="zh-TW" sz="1800">
                <a:latin typeface="Arial" charset="0"/>
              </a:rPr>
              <a:t>=</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C8431D12-71E5-46A8-9BE3-86CD8143BA04}" type="slidenum">
              <a:rPr lang="es-ES" altLang="zh-TW" sz="1800">
                <a:latin typeface="Arial" charset="0"/>
              </a:rPr>
              <a:pPr lvl="1" eaLnBrk="1" hangingPunct="1">
                <a:spcBef>
                  <a:spcPct val="0"/>
                </a:spcBef>
                <a:buClrTx/>
                <a:buSzTx/>
                <a:buFontTx/>
                <a:buNone/>
              </a:pPr>
              <a:t>47</a:t>
            </a:fld>
            <a:endParaRPr lang="es-ES" altLang="zh-TW" sz="1800">
              <a:latin typeface="Arial" charset="0"/>
            </a:endParaRPr>
          </a:p>
        </p:txBody>
      </p:sp>
      <p:sp>
        <p:nvSpPr>
          <p:cNvPr id="32771"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32772" name="Rectangle 2"/>
          <p:cNvSpPr>
            <a:spLocks noGrp="1" noChangeArrowheads="1"/>
          </p:cNvSpPr>
          <p:nvPr>
            <p:ph type="title"/>
          </p:nvPr>
        </p:nvSpPr>
        <p:spPr/>
        <p:txBody>
          <a:bodyPr/>
          <a:lstStyle/>
          <a:p>
            <a:pPr>
              <a:defRPr/>
            </a:pPr>
            <a:r>
              <a:rPr lang="en-US" altLang="zh-TW" smtClean="0"/>
              <a:t>Change of Frames</a:t>
            </a:r>
          </a:p>
        </p:txBody>
      </p:sp>
      <p:sp>
        <p:nvSpPr>
          <p:cNvPr id="55301" name="Rectangle 3"/>
          <p:cNvSpPr>
            <a:spLocks noGrp="1" noChangeArrowheads="1"/>
          </p:cNvSpPr>
          <p:nvPr>
            <p:ph type="body" idx="1"/>
          </p:nvPr>
        </p:nvSpPr>
        <p:spPr/>
        <p:txBody>
          <a:bodyPr/>
          <a:lstStyle/>
          <a:p>
            <a:pPr>
              <a:lnSpc>
                <a:spcPct val="80000"/>
              </a:lnSpc>
            </a:pPr>
            <a:r>
              <a:rPr lang="en-US" altLang="zh-TW" sz="2500" smtClean="0"/>
              <a:t>We can apply a similar process in homogeneous coordinates to the representations of both points and vectors</a:t>
            </a:r>
          </a:p>
          <a:p>
            <a:pPr>
              <a:lnSpc>
                <a:spcPct val="80000"/>
              </a:lnSpc>
            </a:pPr>
            <a:endParaRPr lang="en-US" altLang="zh-TW" sz="2500" smtClean="0"/>
          </a:p>
          <a:p>
            <a:pPr>
              <a:lnSpc>
                <a:spcPct val="80000"/>
              </a:lnSpc>
            </a:pPr>
            <a:endParaRPr lang="en-US" altLang="zh-TW" sz="2200" smtClean="0"/>
          </a:p>
          <a:p>
            <a:pPr>
              <a:lnSpc>
                <a:spcPct val="80000"/>
              </a:lnSpc>
            </a:pPr>
            <a:endParaRPr lang="en-US" altLang="zh-TW" sz="2200" smtClean="0"/>
          </a:p>
          <a:p>
            <a:pPr>
              <a:lnSpc>
                <a:spcPct val="80000"/>
              </a:lnSpc>
            </a:pPr>
            <a:endParaRPr lang="en-US" altLang="zh-TW" sz="2200" smtClean="0"/>
          </a:p>
          <a:p>
            <a:pPr>
              <a:lnSpc>
                <a:spcPct val="80000"/>
              </a:lnSpc>
            </a:pPr>
            <a:endParaRPr lang="en-US" altLang="zh-TW" sz="2200" smtClean="0"/>
          </a:p>
          <a:p>
            <a:pPr>
              <a:lnSpc>
                <a:spcPct val="80000"/>
              </a:lnSpc>
            </a:pPr>
            <a:endParaRPr lang="en-US" altLang="zh-TW" sz="2200" smtClean="0"/>
          </a:p>
          <a:p>
            <a:pPr>
              <a:lnSpc>
                <a:spcPct val="80000"/>
              </a:lnSpc>
            </a:pPr>
            <a:endParaRPr lang="en-US" altLang="zh-TW" sz="2500" smtClean="0"/>
          </a:p>
          <a:p>
            <a:pPr>
              <a:lnSpc>
                <a:spcPct val="80000"/>
              </a:lnSpc>
            </a:pPr>
            <a:r>
              <a:rPr lang="en-US" altLang="zh-TW" sz="2500" smtClean="0"/>
              <a:t>Any point or vector can be represented in either frame</a:t>
            </a:r>
          </a:p>
          <a:p>
            <a:pPr>
              <a:lnSpc>
                <a:spcPct val="80000"/>
              </a:lnSpc>
            </a:pPr>
            <a:r>
              <a:rPr lang="en-US" altLang="zh-TW" sz="2500" smtClean="0"/>
              <a:t>We can represent </a:t>
            </a:r>
            <a:r>
              <a:rPr lang="en-US" altLang="zh-TW" sz="2400" smtClean="0">
                <a:latin typeface="Times New Roman" pitchFamily="18" charset="0"/>
              </a:rPr>
              <a:t>Q</a:t>
            </a:r>
            <a:r>
              <a:rPr lang="en-US" altLang="zh-TW" sz="2400" baseline="-25000" smtClean="0">
                <a:latin typeface="Times New Roman" pitchFamily="18" charset="0"/>
              </a:rPr>
              <a:t>0</a:t>
            </a:r>
            <a:r>
              <a:rPr lang="en-US" altLang="zh-TW" sz="2400" smtClean="0">
                <a:latin typeface="Times New Roman" pitchFamily="18" charset="0"/>
              </a:rPr>
              <a:t>, u</a:t>
            </a:r>
            <a:r>
              <a:rPr lang="en-US" altLang="zh-TW" sz="2400" baseline="-25000" smtClean="0">
                <a:latin typeface="Times New Roman" pitchFamily="18" charset="0"/>
              </a:rPr>
              <a:t>1</a:t>
            </a:r>
            <a:r>
              <a:rPr lang="en-US" altLang="zh-TW" sz="2400" smtClean="0">
                <a:latin typeface="Times New Roman" pitchFamily="18" charset="0"/>
              </a:rPr>
              <a:t>, u</a:t>
            </a:r>
            <a:r>
              <a:rPr lang="en-US" altLang="zh-TW" sz="2400" baseline="-25000" smtClean="0">
                <a:latin typeface="Times New Roman" pitchFamily="18" charset="0"/>
              </a:rPr>
              <a:t>2</a:t>
            </a:r>
            <a:r>
              <a:rPr lang="en-US" altLang="zh-TW" sz="2400" smtClean="0">
                <a:latin typeface="Times New Roman" pitchFamily="18" charset="0"/>
              </a:rPr>
              <a:t>, u</a:t>
            </a:r>
            <a:r>
              <a:rPr lang="en-US" altLang="zh-TW" sz="2400" baseline="-25000" smtClean="0">
                <a:latin typeface="Times New Roman" pitchFamily="18" charset="0"/>
              </a:rPr>
              <a:t>3</a:t>
            </a:r>
            <a:r>
              <a:rPr lang="en-US" altLang="zh-TW" sz="2400" smtClean="0"/>
              <a:t> in terms of </a:t>
            </a:r>
            <a:r>
              <a:rPr lang="en-US" altLang="zh-TW" sz="2400" smtClean="0">
                <a:latin typeface="Times New Roman" pitchFamily="18" charset="0"/>
              </a:rPr>
              <a:t>P</a:t>
            </a:r>
            <a:r>
              <a:rPr lang="en-US" altLang="zh-TW" sz="2400" baseline="-25000" smtClean="0">
                <a:latin typeface="Times New Roman" pitchFamily="18" charset="0"/>
              </a:rPr>
              <a:t>0</a:t>
            </a:r>
            <a:r>
              <a:rPr lang="en-US" altLang="zh-TW" sz="2400" smtClean="0">
                <a:latin typeface="Times New Roman" pitchFamily="18" charset="0"/>
              </a:rPr>
              <a:t>, v</a:t>
            </a:r>
            <a:r>
              <a:rPr lang="en-US" altLang="zh-TW" sz="2400" baseline="-25000" smtClean="0">
                <a:latin typeface="Times New Roman" pitchFamily="18" charset="0"/>
              </a:rPr>
              <a:t>1</a:t>
            </a:r>
            <a:r>
              <a:rPr lang="en-US" altLang="zh-TW" sz="2400" smtClean="0">
                <a:latin typeface="Times New Roman" pitchFamily="18" charset="0"/>
              </a:rPr>
              <a:t>, v</a:t>
            </a:r>
            <a:r>
              <a:rPr lang="en-US" altLang="zh-TW" sz="2400" baseline="-25000" smtClean="0">
                <a:latin typeface="Times New Roman" pitchFamily="18" charset="0"/>
              </a:rPr>
              <a:t>2</a:t>
            </a:r>
            <a:r>
              <a:rPr lang="en-US" altLang="zh-TW" sz="2400" smtClean="0">
                <a:latin typeface="Times New Roman" pitchFamily="18" charset="0"/>
              </a:rPr>
              <a:t>, v</a:t>
            </a:r>
            <a:r>
              <a:rPr lang="en-US" altLang="zh-TW" sz="2400" baseline="-25000" smtClean="0">
                <a:latin typeface="Times New Roman" pitchFamily="18" charset="0"/>
              </a:rPr>
              <a:t>3</a:t>
            </a:r>
            <a:r>
              <a:rPr lang="en-US" altLang="zh-TW" sz="2400" smtClean="0">
                <a:latin typeface="Times New Roman" pitchFamily="18" charset="0"/>
              </a:rPr>
              <a:t> </a:t>
            </a:r>
          </a:p>
        </p:txBody>
      </p:sp>
      <p:sp>
        <p:nvSpPr>
          <p:cNvPr id="55302" name="Text Box 4"/>
          <p:cNvSpPr txBox="1">
            <a:spLocks noChangeArrowheads="1"/>
          </p:cNvSpPr>
          <p:nvPr/>
        </p:nvSpPr>
        <p:spPr bwMode="auto">
          <a:xfrm>
            <a:off x="1103313" y="2944813"/>
            <a:ext cx="31369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2700">
                <a:latin typeface="Arial" charset="0"/>
              </a:rPr>
              <a:t>Consider two frames:</a:t>
            </a:r>
          </a:p>
          <a:p>
            <a:pPr eaLnBrk="1" hangingPunct="1">
              <a:buClrTx/>
              <a:buSzTx/>
              <a:buFontTx/>
              <a:buNone/>
            </a:pPr>
            <a:r>
              <a:rPr lang="en-US" altLang="zh-TW" sz="2700">
                <a:latin typeface="Arial" charset="0"/>
              </a:rPr>
              <a:t>(P</a:t>
            </a:r>
            <a:r>
              <a:rPr lang="en-US" altLang="zh-TW" sz="2700" baseline="-25000">
                <a:latin typeface="Arial" charset="0"/>
              </a:rPr>
              <a:t>0</a:t>
            </a:r>
            <a:r>
              <a:rPr lang="en-US" altLang="zh-TW" sz="2700">
                <a:latin typeface="Arial" charset="0"/>
              </a:rPr>
              <a:t>, v</a:t>
            </a:r>
            <a:r>
              <a:rPr lang="en-US" altLang="zh-TW" sz="2700" baseline="-25000">
                <a:latin typeface="Arial" charset="0"/>
              </a:rPr>
              <a:t>1</a:t>
            </a:r>
            <a:r>
              <a:rPr lang="en-US" altLang="zh-TW" sz="2700">
                <a:latin typeface="Arial" charset="0"/>
              </a:rPr>
              <a:t>, v</a:t>
            </a:r>
            <a:r>
              <a:rPr lang="en-US" altLang="zh-TW" sz="2700" baseline="-25000">
                <a:latin typeface="Arial" charset="0"/>
              </a:rPr>
              <a:t>2</a:t>
            </a:r>
            <a:r>
              <a:rPr lang="en-US" altLang="zh-TW" sz="2700">
                <a:latin typeface="Arial" charset="0"/>
              </a:rPr>
              <a:t>, v</a:t>
            </a:r>
            <a:r>
              <a:rPr lang="en-US" altLang="zh-TW" sz="2700" baseline="-25000">
                <a:latin typeface="Arial" charset="0"/>
              </a:rPr>
              <a:t>3</a:t>
            </a:r>
            <a:r>
              <a:rPr lang="en-US" altLang="zh-TW" sz="2700">
                <a:latin typeface="Arial" charset="0"/>
              </a:rPr>
              <a:t>)</a:t>
            </a:r>
          </a:p>
          <a:p>
            <a:pPr eaLnBrk="1" hangingPunct="1">
              <a:buClrTx/>
              <a:buSzTx/>
              <a:buFontTx/>
              <a:buNone/>
            </a:pPr>
            <a:r>
              <a:rPr lang="en-US" altLang="zh-TW" sz="2700">
                <a:latin typeface="Arial" charset="0"/>
              </a:rPr>
              <a:t>(Q</a:t>
            </a:r>
            <a:r>
              <a:rPr lang="en-US" altLang="zh-TW" sz="2700" baseline="-25000">
                <a:latin typeface="Arial" charset="0"/>
              </a:rPr>
              <a:t>0</a:t>
            </a:r>
            <a:r>
              <a:rPr lang="en-US" altLang="zh-TW" sz="2700">
                <a:latin typeface="Arial" charset="0"/>
              </a:rPr>
              <a:t>, u</a:t>
            </a:r>
            <a:r>
              <a:rPr lang="en-US" altLang="zh-TW" sz="2700" baseline="-25000">
                <a:latin typeface="Arial" charset="0"/>
              </a:rPr>
              <a:t>1</a:t>
            </a:r>
            <a:r>
              <a:rPr lang="en-US" altLang="zh-TW" sz="2700">
                <a:latin typeface="Arial" charset="0"/>
              </a:rPr>
              <a:t>, u</a:t>
            </a:r>
            <a:r>
              <a:rPr lang="en-US" altLang="zh-TW" sz="2700" baseline="-25000">
                <a:latin typeface="Arial" charset="0"/>
              </a:rPr>
              <a:t>2</a:t>
            </a:r>
            <a:r>
              <a:rPr lang="en-US" altLang="zh-TW" sz="2700">
                <a:latin typeface="Arial" charset="0"/>
              </a:rPr>
              <a:t>, u</a:t>
            </a:r>
            <a:r>
              <a:rPr lang="en-US" altLang="zh-TW" sz="2700" baseline="-25000">
                <a:latin typeface="Arial" charset="0"/>
              </a:rPr>
              <a:t>3</a:t>
            </a:r>
            <a:r>
              <a:rPr lang="en-US" altLang="zh-TW" sz="2700">
                <a:latin typeface="Arial" charset="0"/>
              </a:rPr>
              <a:t>)</a:t>
            </a:r>
          </a:p>
        </p:txBody>
      </p:sp>
      <p:sp>
        <p:nvSpPr>
          <p:cNvPr id="55303" name="Line 5"/>
          <p:cNvSpPr>
            <a:spLocks noChangeShapeType="1"/>
          </p:cNvSpPr>
          <p:nvPr/>
        </p:nvSpPr>
        <p:spPr bwMode="auto">
          <a:xfrm>
            <a:off x="4929188" y="2930525"/>
            <a:ext cx="0" cy="990600"/>
          </a:xfrm>
          <a:prstGeom prst="line">
            <a:avLst/>
          </a:prstGeom>
          <a:noFill/>
          <a:ln w="12700">
            <a:solidFill>
              <a:schemeClr val="tx1"/>
            </a:solidFill>
            <a:round/>
            <a:headEnd type="triangle" w="med" len="med"/>
            <a:tailEnd type="non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55304" name="Line 6"/>
          <p:cNvSpPr>
            <a:spLocks noChangeShapeType="1"/>
          </p:cNvSpPr>
          <p:nvPr/>
        </p:nvSpPr>
        <p:spPr bwMode="auto">
          <a:xfrm>
            <a:off x="4929188" y="3921125"/>
            <a:ext cx="914400" cy="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55305" name="Line 7"/>
          <p:cNvSpPr>
            <a:spLocks noChangeShapeType="1"/>
          </p:cNvSpPr>
          <p:nvPr/>
        </p:nvSpPr>
        <p:spPr bwMode="auto">
          <a:xfrm flipH="1">
            <a:off x="4319588" y="3921125"/>
            <a:ext cx="609600" cy="60960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55306" name="Text Box 8"/>
          <p:cNvSpPr txBox="1">
            <a:spLocks noChangeArrowheads="1"/>
          </p:cNvSpPr>
          <p:nvPr/>
        </p:nvSpPr>
        <p:spPr bwMode="auto">
          <a:xfrm>
            <a:off x="4356100" y="3419475"/>
            <a:ext cx="536575"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3100">
                <a:latin typeface="Arial" charset="0"/>
              </a:rPr>
              <a:t>P</a:t>
            </a:r>
            <a:r>
              <a:rPr lang="en-US" altLang="zh-TW" sz="3100" baseline="-25000">
                <a:latin typeface="Arial" charset="0"/>
              </a:rPr>
              <a:t>0</a:t>
            </a:r>
          </a:p>
        </p:txBody>
      </p:sp>
      <p:sp>
        <p:nvSpPr>
          <p:cNvPr id="55307" name="Text Box 9"/>
          <p:cNvSpPr txBox="1">
            <a:spLocks noChangeArrowheads="1"/>
          </p:cNvSpPr>
          <p:nvPr/>
        </p:nvSpPr>
        <p:spPr bwMode="auto">
          <a:xfrm>
            <a:off x="5738813" y="3571875"/>
            <a:ext cx="5143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3100">
                <a:latin typeface="Arial" charset="0"/>
              </a:rPr>
              <a:t>v</a:t>
            </a:r>
            <a:r>
              <a:rPr lang="en-US" altLang="zh-TW" sz="3100" baseline="-25000">
                <a:latin typeface="Arial" charset="0"/>
              </a:rPr>
              <a:t>1</a:t>
            </a:r>
          </a:p>
        </p:txBody>
      </p:sp>
      <p:sp>
        <p:nvSpPr>
          <p:cNvPr id="55308" name="Text Box 10"/>
          <p:cNvSpPr txBox="1">
            <a:spLocks noChangeArrowheads="1"/>
          </p:cNvSpPr>
          <p:nvPr/>
        </p:nvSpPr>
        <p:spPr bwMode="auto">
          <a:xfrm>
            <a:off x="4672013" y="2428875"/>
            <a:ext cx="5143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3100">
                <a:latin typeface="Arial" charset="0"/>
              </a:rPr>
              <a:t>v</a:t>
            </a:r>
            <a:r>
              <a:rPr lang="en-US" altLang="zh-TW" sz="3100" baseline="-25000">
                <a:latin typeface="Arial" charset="0"/>
              </a:rPr>
              <a:t>2</a:t>
            </a:r>
          </a:p>
        </p:txBody>
      </p:sp>
      <p:sp>
        <p:nvSpPr>
          <p:cNvPr id="55309" name="Text Box 11"/>
          <p:cNvSpPr txBox="1">
            <a:spLocks noChangeArrowheads="1"/>
          </p:cNvSpPr>
          <p:nvPr/>
        </p:nvSpPr>
        <p:spPr bwMode="auto">
          <a:xfrm>
            <a:off x="3786188" y="4225925"/>
            <a:ext cx="5143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3100">
                <a:latin typeface="Arial" charset="0"/>
              </a:rPr>
              <a:t>v</a:t>
            </a:r>
            <a:r>
              <a:rPr lang="en-US" altLang="zh-TW" sz="3100" baseline="-25000">
                <a:latin typeface="Arial" charset="0"/>
              </a:rPr>
              <a:t>3</a:t>
            </a:r>
          </a:p>
        </p:txBody>
      </p:sp>
      <p:sp>
        <p:nvSpPr>
          <p:cNvPr id="55310" name="Line 12"/>
          <p:cNvSpPr>
            <a:spLocks noChangeShapeType="1"/>
          </p:cNvSpPr>
          <p:nvPr/>
        </p:nvSpPr>
        <p:spPr bwMode="auto">
          <a:xfrm flipV="1">
            <a:off x="7162800" y="2590800"/>
            <a:ext cx="685800" cy="838200"/>
          </a:xfrm>
          <a:prstGeom prst="line">
            <a:avLst/>
          </a:prstGeom>
          <a:noFill/>
          <a:ln w="12700">
            <a:solidFill>
              <a:schemeClr val="accent2"/>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55311" name="Line 13"/>
          <p:cNvSpPr>
            <a:spLocks noChangeShapeType="1"/>
          </p:cNvSpPr>
          <p:nvPr/>
        </p:nvSpPr>
        <p:spPr bwMode="auto">
          <a:xfrm flipH="1" flipV="1">
            <a:off x="6248400" y="2971800"/>
            <a:ext cx="914400" cy="457200"/>
          </a:xfrm>
          <a:prstGeom prst="line">
            <a:avLst/>
          </a:prstGeom>
          <a:noFill/>
          <a:ln w="12700">
            <a:solidFill>
              <a:schemeClr val="accent2"/>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55312" name="Line 14"/>
          <p:cNvSpPr>
            <a:spLocks noChangeShapeType="1"/>
          </p:cNvSpPr>
          <p:nvPr/>
        </p:nvSpPr>
        <p:spPr bwMode="auto">
          <a:xfrm>
            <a:off x="7162800" y="3429000"/>
            <a:ext cx="76200" cy="1143000"/>
          </a:xfrm>
          <a:prstGeom prst="line">
            <a:avLst/>
          </a:prstGeom>
          <a:noFill/>
          <a:ln w="12700">
            <a:solidFill>
              <a:schemeClr val="accent2"/>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55313" name="Text Box 15"/>
          <p:cNvSpPr txBox="1">
            <a:spLocks noChangeArrowheads="1"/>
          </p:cNvSpPr>
          <p:nvPr/>
        </p:nvSpPr>
        <p:spPr bwMode="auto">
          <a:xfrm>
            <a:off x="6597650" y="3276600"/>
            <a:ext cx="60166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3100">
                <a:latin typeface="Arial" charset="0"/>
              </a:rPr>
              <a:t>Q</a:t>
            </a:r>
            <a:r>
              <a:rPr lang="en-US" altLang="zh-TW" sz="3100" baseline="-25000">
                <a:latin typeface="Arial" charset="0"/>
              </a:rPr>
              <a:t>0</a:t>
            </a:r>
          </a:p>
        </p:txBody>
      </p:sp>
      <p:sp>
        <p:nvSpPr>
          <p:cNvPr id="55314" name="Text Box 16"/>
          <p:cNvSpPr txBox="1">
            <a:spLocks noChangeArrowheads="1"/>
          </p:cNvSpPr>
          <p:nvPr/>
        </p:nvSpPr>
        <p:spPr bwMode="auto">
          <a:xfrm>
            <a:off x="6248400" y="2514600"/>
            <a:ext cx="5143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3100">
                <a:latin typeface="Arial" charset="0"/>
              </a:rPr>
              <a:t>u</a:t>
            </a:r>
            <a:r>
              <a:rPr lang="en-US" altLang="zh-TW" sz="3100" baseline="-25000">
                <a:latin typeface="Arial" charset="0"/>
              </a:rPr>
              <a:t>1</a:t>
            </a:r>
          </a:p>
        </p:txBody>
      </p:sp>
      <p:sp>
        <p:nvSpPr>
          <p:cNvPr id="55315" name="Text Box 17"/>
          <p:cNvSpPr txBox="1">
            <a:spLocks noChangeArrowheads="1"/>
          </p:cNvSpPr>
          <p:nvPr/>
        </p:nvSpPr>
        <p:spPr bwMode="auto">
          <a:xfrm>
            <a:off x="8001000" y="2362200"/>
            <a:ext cx="5143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3100">
                <a:latin typeface="Arial" charset="0"/>
              </a:rPr>
              <a:t>u</a:t>
            </a:r>
            <a:r>
              <a:rPr lang="en-US" altLang="zh-TW" sz="3100" baseline="-25000">
                <a:latin typeface="Arial" charset="0"/>
              </a:rPr>
              <a:t>2</a:t>
            </a:r>
          </a:p>
        </p:txBody>
      </p:sp>
      <p:sp>
        <p:nvSpPr>
          <p:cNvPr id="55316" name="Text Box 18"/>
          <p:cNvSpPr txBox="1">
            <a:spLocks noChangeArrowheads="1"/>
          </p:cNvSpPr>
          <p:nvPr/>
        </p:nvSpPr>
        <p:spPr bwMode="auto">
          <a:xfrm>
            <a:off x="7391400" y="4267200"/>
            <a:ext cx="5143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3100">
                <a:latin typeface="Arial" charset="0"/>
              </a:rPr>
              <a:t>u</a:t>
            </a:r>
            <a:r>
              <a:rPr lang="en-US" altLang="zh-TW" sz="3100" baseline="-25000">
                <a:latin typeface="Arial" charset="0"/>
              </a:rPr>
              <a:t>3</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E83F3D0D-CFA0-44A0-B43B-CD7BF33DBACA}" type="slidenum">
              <a:rPr lang="es-ES" altLang="zh-TW" sz="1800">
                <a:latin typeface="Arial" charset="0"/>
              </a:rPr>
              <a:pPr lvl="1" eaLnBrk="1" hangingPunct="1">
                <a:spcBef>
                  <a:spcPct val="0"/>
                </a:spcBef>
                <a:buClrTx/>
                <a:buSzTx/>
                <a:buFontTx/>
                <a:buNone/>
              </a:pPr>
              <a:t>48</a:t>
            </a:fld>
            <a:endParaRPr lang="es-ES" altLang="zh-TW" sz="1800">
              <a:latin typeface="Arial" charset="0"/>
            </a:endParaRPr>
          </a:p>
        </p:txBody>
      </p:sp>
      <p:sp>
        <p:nvSpPr>
          <p:cNvPr id="33796"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33797" name="Rectangle 1026"/>
          <p:cNvSpPr>
            <a:spLocks noGrp="1" noChangeArrowheads="1"/>
          </p:cNvSpPr>
          <p:nvPr>
            <p:ph type="title"/>
          </p:nvPr>
        </p:nvSpPr>
        <p:spPr/>
        <p:txBody>
          <a:bodyPr/>
          <a:lstStyle/>
          <a:p>
            <a:pPr>
              <a:defRPr/>
            </a:pPr>
            <a:r>
              <a:rPr lang="en-US" altLang="zh-TW" sz="2800" dirty="0" smtClean="0"/>
              <a:t>Representing One Frame in Terms of the Other</a:t>
            </a:r>
          </a:p>
        </p:txBody>
      </p:sp>
      <p:sp>
        <p:nvSpPr>
          <p:cNvPr id="56325" name="Text Box 1029"/>
          <p:cNvSpPr>
            <a:spLocks noGrp="1" noChangeArrowheads="1"/>
          </p:cNvSpPr>
          <p:nvPr>
            <p:ph type="body" idx="1"/>
          </p:nvPr>
        </p:nvSpPr>
        <p:spPr>
          <a:xfrm>
            <a:off x="1828800" y="2133600"/>
            <a:ext cx="4191000" cy="1676400"/>
          </a:xfrm>
          <a:noFill/>
        </p:spPr>
        <p:txBody>
          <a:bodyPr/>
          <a:lstStyle/>
          <a:p>
            <a:pPr>
              <a:buFontTx/>
              <a:buNone/>
            </a:pPr>
            <a:r>
              <a:rPr lang="en-US" altLang="zh-TW" sz="2400" smtClean="0">
                <a:latin typeface="Times New Roman" pitchFamily="18" charset="0"/>
              </a:rPr>
              <a:t>u</a:t>
            </a:r>
            <a:r>
              <a:rPr lang="en-US" altLang="zh-TW" sz="2400" baseline="-25000" smtClean="0">
                <a:latin typeface="Times New Roman" pitchFamily="18" charset="0"/>
              </a:rPr>
              <a:t>1 </a:t>
            </a:r>
            <a:r>
              <a:rPr lang="en-US" altLang="zh-TW" sz="2400" smtClean="0">
                <a:latin typeface="Times New Roman" pitchFamily="18" charset="0"/>
              </a:rPr>
              <a:t>= </a:t>
            </a:r>
            <a:r>
              <a:rPr lang="en-US" altLang="zh-TW" sz="2400" smtClean="0">
                <a:latin typeface="Symbol" pitchFamily="18" charset="2"/>
              </a:rPr>
              <a:t>g</a:t>
            </a:r>
            <a:r>
              <a:rPr lang="en-US" altLang="zh-TW" sz="2400" baseline="-25000" smtClean="0">
                <a:latin typeface="Times New Roman" pitchFamily="18" charset="0"/>
              </a:rPr>
              <a:t>11</a:t>
            </a:r>
            <a:r>
              <a:rPr lang="en-US" altLang="zh-TW" sz="2400" smtClean="0">
                <a:latin typeface="Times New Roman" pitchFamily="18" charset="0"/>
              </a:rPr>
              <a:t>v</a:t>
            </a:r>
            <a:r>
              <a:rPr lang="en-US" altLang="zh-TW" sz="2400" baseline="-25000" smtClean="0">
                <a:latin typeface="Times New Roman" pitchFamily="18" charset="0"/>
              </a:rPr>
              <a:t>1</a:t>
            </a:r>
            <a:r>
              <a:rPr lang="en-US" altLang="zh-TW" sz="2400" smtClean="0">
                <a:latin typeface="Times New Roman" pitchFamily="18" charset="0"/>
              </a:rPr>
              <a:t>+</a:t>
            </a:r>
            <a:r>
              <a:rPr lang="en-US" altLang="zh-TW" sz="2400" smtClean="0">
                <a:latin typeface="Symbol" pitchFamily="18" charset="2"/>
              </a:rPr>
              <a:t>g</a:t>
            </a:r>
            <a:r>
              <a:rPr lang="en-US" altLang="zh-TW" sz="2400" baseline="-25000" smtClean="0">
                <a:latin typeface="Times New Roman" pitchFamily="18" charset="0"/>
              </a:rPr>
              <a:t>12</a:t>
            </a:r>
            <a:r>
              <a:rPr lang="en-US" altLang="zh-TW" sz="2400" smtClean="0">
                <a:latin typeface="Times New Roman" pitchFamily="18" charset="0"/>
              </a:rPr>
              <a:t>v</a:t>
            </a:r>
            <a:r>
              <a:rPr lang="en-US" altLang="zh-TW" sz="2400" baseline="-25000" smtClean="0">
                <a:latin typeface="Times New Roman" pitchFamily="18" charset="0"/>
              </a:rPr>
              <a:t>2</a:t>
            </a:r>
            <a:r>
              <a:rPr lang="en-US" altLang="zh-TW" sz="2400" smtClean="0">
                <a:latin typeface="Times New Roman" pitchFamily="18" charset="0"/>
              </a:rPr>
              <a:t>+</a:t>
            </a:r>
            <a:r>
              <a:rPr lang="en-US" altLang="zh-TW" sz="2400" smtClean="0">
                <a:latin typeface="Symbol" pitchFamily="18" charset="2"/>
              </a:rPr>
              <a:t>g</a:t>
            </a:r>
            <a:r>
              <a:rPr lang="en-US" altLang="zh-TW" sz="2400" baseline="-25000" smtClean="0">
                <a:latin typeface="Times New Roman" pitchFamily="18" charset="0"/>
              </a:rPr>
              <a:t>13</a:t>
            </a:r>
            <a:r>
              <a:rPr lang="en-US" altLang="zh-TW" sz="2400" smtClean="0">
                <a:latin typeface="Times New Roman" pitchFamily="18" charset="0"/>
              </a:rPr>
              <a:t>v</a:t>
            </a:r>
            <a:r>
              <a:rPr lang="en-US" altLang="zh-TW" sz="2400" baseline="-25000" smtClean="0">
                <a:latin typeface="Times New Roman" pitchFamily="18" charset="0"/>
              </a:rPr>
              <a:t>3</a:t>
            </a:r>
          </a:p>
          <a:p>
            <a:pPr>
              <a:buFontTx/>
              <a:buNone/>
            </a:pPr>
            <a:r>
              <a:rPr lang="en-US" altLang="zh-TW" sz="2400" smtClean="0">
                <a:latin typeface="Times New Roman" pitchFamily="18" charset="0"/>
              </a:rPr>
              <a:t>u</a:t>
            </a:r>
            <a:r>
              <a:rPr lang="en-US" altLang="zh-TW" sz="2400" baseline="-25000" smtClean="0">
                <a:latin typeface="Times New Roman" pitchFamily="18" charset="0"/>
              </a:rPr>
              <a:t>2 </a:t>
            </a:r>
            <a:r>
              <a:rPr lang="en-US" altLang="zh-TW" sz="2400" smtClean="0">
                <a:latin typeface="Times New Roman" pitchFamily="18" charset="0"/>
              </a:rPr>
              <a:t>= </a:t>
            </a:r>
            <a:r>
              <a:rPr lang="en-US" altLang="zh-TW" sz="2400" smtClean="0">
                <a:latin typeface="Symbol" pitchFamily="18" charset="2"/>
              </a:rPr>
              <a:t>g</a:t>
            </a:r>
            <a:r>
              <a:rPr lang="en-US" altLang="zh-TW" sz="2400" baseline="-25000" smtClean="0">
                <a:latin typeface="Times New Roman" pitchFamily="18" charset="0"/>
              </a:rPr>
              <a:t>21</a:t>
            </a:r>
            <a:r>
              <a:rPr lang="en-US" altLang="zh-TW" sz="2400" smtClean="0">
                <a:latin typeface="Times New Roman" pitchFamily="18" charset="0"/>
              </a:rPr>
              <a:t>v</a:t>
            </a:r>
            <a:r>
              <a:rPr lang="en-US" altLang="zh-TW" sz="2400" baseline="-25000" smtClean="0">
                <a:latin typeface="Times New Roman" pitchFamily="18" charset="0"/>
              </a:rPr>
              <a:t>1</a:t>
            </a:r>
            <a:r>
              <a:rPr lang="en-US" altLang="zh-TW" sz="2400" smtClean="0">
                <a:latin typeface="Times New Roman" pitchFamily="18" charset="0"/>
              </a:rPr>
              <a:t>+</a:t>
            </a:r>
            <a:r>
              <a:rPr lang="en-US" altLang="zh-TW" sz="2400" smtClean="0">
                <a:latin typeface="Symbol" pitchFamily="18" charset="2"/>
              </a:rPr>
              <a:t>g</a:t>
            </a:r>
            <a:r>
              <a:rPr lang="en-US" altLang="zh-TW" sz="2400" baseline="-25000" smtClean="0">
                <a:latin typeface="Times New Roman" pitchFamily="18" charset="0"/>
              </a:rPr>
              <a:t>22</a:t>
            </a:r>
            <a:r>
              <a:rPr lang="en-US" altLang="zh-TW" sz="2400" smtClean="0">
                <a:latin typeface="Times New Roman" pitchFamily="18" charset="0"/>
              </a:rPr>
              <a:t>v</a:t>
            </a:r>
            <a:r>
              <a:rPr lang="en-US" altLang="zh-TW" sz="2400" baseline="-25000" smtClean="0">
                <a:latin typeface="Times New Roman" pitchFamily="18" charset="0"/>
              </a:rPr>
              <a:t>2</a:t>
            </a:r>
            <a:r>
              <a:rPr lang="en-US" altLang="zh-TW" sz="2400" smtClean="0">
                <a:latin typeface="Times New Roman" pitchFamily="18" charset="0"/>
              </a:rPr>
              <a:t>+</a:t>
            </a:r>
            <a:r>
              <a:rPr lang="en-US" altLang="zh-TW" sz="2400" smtClean="0">
                <a:latin typeface="Symbol" pitchFamily="18" charset="2"/>
              </a:rPr>
              <a:t>g</a:t>
            </a:r>
            <a:r>
              <a:rPr lang="en-US" altLang="zh-TW" sz="2400" baseline="-25000" smtClean="0">
                <a:latin typeface="Times New Roman" pitchFamily="18" charset="0"/>
              </a:rPr>
              <a:t>23</a:t>
            </a:r>
            <a:r>
              <a:rPr lang="en-US" altLang="zh-TW" sz="2400" smtClean="0">
                <a:latin typeface="Times New Roman" pitchFamily="18" charset="0"/>
              </a:rPr>
              <a:t>v</a:t>
            </a:r>
            <a:r>
              <a:rPr lang="en-US" altLang="zh-TW" sz="2400" baseline="-25000" smtClean="0">
                <a:latin typeface="Times New Roman" pitchFamily="18" charset="0"/>
              </a:rPr>
              <a:t>3</a:t>
            </a:r>
            <a:endParaRPr lang="en-US" altLang="zh-TW" sz="2400" smtClean="0">
              <a:latin typeface="Times New Roman" pitchFamily="18" charset="0"/>
            </a:endParaRPr>
          </a:p>
          <a:p>
            <a:pPr>
              <a:buFontTx/>
              <a:buNone/>
            </a:pPr>
            <a:r>
              <a:rPr lang="en-US" altLang="zh-TW" sz="2400" smtClean="0">
                <a:latin typeface="Times New Roman" pitchFamily="18" charset="0"/>
              </a:rPr>
              <a:t>u</a:t>
            </a:r>
            <a:r>
              <a:rPr lang="en-US" altLang="zh-TW" sz="2400" baseline="-25000" smtClean="0">
                <a:latin typeface="Times New Roman" pitchFamily="18" charset="0"/>
              </a:rPr>
              <a:t>3 </a:t>
            </a:r>
            <a:r>
              <a:rPr lang="en-US" altLang="zh-TW" sz="2400" smtClean="0">
                <a:latin typeface="Times New Roman" pitchFamily="18" charset="0"/>
              </a:rPr>
              <a:t>= </a:t>
            </a:r>
            <a:r>
              <a:rPr lang="en-US" altLang="zh-TW" sz="2400" smtClean="0">
                <a:latin typeface="Symbol" pitchFamily="18" charset="2"/>
              </a:rPr>
              <a:t>g</a:t>
            </a:r>
            <a:r>
              <a:rPr lang="en-US" altLang="zh-TW" sz="2400" baseline="-25000" smtClean="0">
                <a:latin typeface="Times New Roman" pitchFamily="18" charset="0"/>
              </a:rPr>
              <a:t>31</a:t>
            </a:r>
            <a:r>
              <a:rPr lang="en-US" altLang="zh-TW" sz="2400" smtClean="0">
                <a:latin typeface="Times New Roman" pitchFamily="18" charset="0"/>
              </a:rPr>
              <a:t>v</a:t>
            </a:r>
            <a:r>
              <a:rPr lang="en-US" altLang="zh-TW" sz="2400" baseline="-25000" smtClean="0">
                <a:latin typeface="Times New Roman" pitchFamily="18" charset="0"/>
              </a:rPr>
              <a:t>1</a:t>
            </a:r>
            <a:r>
              <a:rPr lang="en-US" altLang="zh-TW" sz="2400" smtClean="0">
                <a:latin typeface="Times New Roman" pitchFamily="18" charset="0"/>
              </a:rPr>
              <a:t>+</a:t>
            </a:r>
            <a:r>
              <a:rPr lang="en-US" altLang="zh-TW" sz="2400" smtClean="0">
                <a:latin typeface="Symbol" pitchFamily="18" charset="2"/>
              </a:rPr>
              <a:t>g</a:t>
            </a:r>
            <a:r>
              <a:rPr lang="en-US" altLang="zh-TW" sz="2400" baseline="-25000" smtClean="0">
                <a:latin typeface="Times New Roman" pitchFamily="18" charset="0"/>
              </a:rPr>
              <a:t>32</a:t>
            </a:r>
            <a:r>
              <a:rPr lang="en-US" altLang="zh-TW" sz="2400" smtClean="0">
                <a:latin typeface="Times New Roman" pitchFamily="18" charset="0"/>
              </a:rPr>
              <a:t>v</a:t>
            </a:r>
            <a:r>
              <a:rPr lang="en-US" altLang="zh-TW" sz="2400" baseline="-25000" smtClean="0">
                <a:latin typeface="Times New Roman" pitchFamily="18" charset="0"/>
              </a:rPr>
              <a:t>2</a:t>
            </a:r>
            <a:r>
              <a:rPr lang="en-US" altLang="zh-TW" sz="2400" smtClean="0">
                <a:latin typeface="Times New Roman" pitchFamily="18" charset="0"/>
              </a:rPr>
              <a:t>+</a:t>
            </a:r>
            <a:r>
              <a:rPr lang="en-US" altLang="zh-TW" sz="2400" smtClean="0">
                <a:latin typeface="Symbol" pitchFamily="18" charset="2"/>
              </a:rPr>
              <a:t>g</a:t>
            </a:r>
            <a:r>
              <a:rPr lang="en-US" altLang="zh-TW" sz="2400" baseline="-25000" smtClean="0">
                <a:latin typeface="Times New Roman" pitchFamily="18" charset="0"/>
              </a:rPr>
              <a:t>33</a:t>
            </a:r>
            <a:r>
              <a:rPr lang="en-US" altLang="zh-TW" sz="2400" smtClean="0">
                <a:latin typeface="Times New Roman" pitchFamily="18" charset="0"/>
              </a:rPr>
              <a:t>v</a:t>
            </a:r>
            <a:r>
              <a:rPr lang="en-US" altLang="zh-TW" sz="2400" baseline="-25000" smtClean="0">
                <a:latin typeface="Times New Roman" pitchFamily="18" charset="0"/>
              </a:rPr>
              <a:t>3</a:t>
            </a:r>
          </a:p>
          <a:p>
            <a:pPr>
              <a:buFontTx/>
              <a:buNone/>
            </a:pPr>
            <a:r>
              <a:rPr lang="en-US" altLang="zh-TW" sz="2400" smtClean="0">
                <a:latin typeface="Times New Roman" pitchFamily="18" charset="0"/>
              </a:rPr>
              <a:t>Q</a:t>
            </a:r>
            <a:r>
              <a:rPr lang="en-US" altLang="zh-TW" sz="2400" baseline="-25000" smtClean="0">
                <a:latin typeface="Times New Roman" pitchFamily="18" charset="0"/>
              </a:rPr>
              <a:t>0 </a:t>
            </a:r>
            <a:r>
              <a:rPr lang="en-US" altLang="zh-TW" sz="2400" smtClean="0">
                <a:latin typeface="Times New Roman" pitchFamily="18" charset="0"/>
              </a:rPr>
              <a:t>= </a:t>
            </a:r>
            <a:r>
              <a:rPr lang="en-US" altLang="zh-TW" sz="2400" smtClean="0">
                <a:latin typeface="Symbol" pitchFamily="18" charset="2"/>
              </a:rPr>
              <a:t>g</a:t>
            </a:r>
            <a:r>
              <a:rPr lang="en-US" altLang="zh-TW" sz="2400" baseline="-25000" smtClean="0">
                <a:latin typeface="Times New Roman" pitchFamily="18" charset="0"/>
              </a:rPr>
              <a:t>41</a:t>
            </a:r>
            <a:r>
              <a:rPr lang="en-US" altLang="zh-TW" sz="2400" smtClean="0">
                <a:latin typeface="Times New Roman" pitchFamily="18" charset="0"/>
              </a:rPr>
              <a:t>v</a:t>
            </a:r>
            <a:r>
              <a:rPr lang="en-US" altLang="zh-TW" sz="2400" baseline="-25000" smtClean="0">
                <a:latin typeface="Times New Roman" pitchFamily="18" charset="0"/>
              </a:rPr>
              <a:t>1</a:t>
            </a:r>
            <a:r>
              <a:rPr lang="en-US" altLang="zh-TW" sz="2400" smtClean="0">
                <a:latin typeface="Times New Roman" pitchFamily="18" charset="0"/>
              </a:rPr>
              <a:t>+</a:t>
            </a:r>
            <a:r>
              <a:rPr lang="en-US" altLang="zh-TW" sz="2400" smtClean="0">
                <a:latin typeface="Symbol" pitchFamily="18" charset="2"/>
              </a:rPr>
              <a:t>g</a:t>
            </a:r>
            <a:r>
              <a:rPr lang="en-US" altLang="zh-TW" sz="2400" baseline="-25000" smtClean="0">
                <a:latin typeface="Times New Roman" pitchFamily="18" charset="0"/>
              </a:rPr>
              <a:t>42</a:t>
            </a:r>
            <a:r>
              <a:rPr lang="en-US" altLang="zh-TW" sz="2400" smtClean="0">
                <a:latin typeface="Times New Roman" pitchFamily="18" charset="0"/>
              </a:rPr>
              <a:t>v</a:t>
            </a:r>
            <a:r>
              <a:rPr lang="en-US" altLang="zh-TW" sz="2400" baseline="-25000" smtClean="0">
                <a:latin typeface="Times New Roman" pitchFamily="18" charset="0"/>
              </a:rPr>
              <a:t>2</a:t>
            </a:r>
            <a:r>
              <a:rPr lang="en-US" altLang="zh-TW" sz="2400" smtClean="0">
                <a:latin typeface="Times New Roman" pitchFamily="18" charset="0"/>
              </a:rPr>
              <a:t>+</a:t>
            </a:r>
            <a:r>
              <a:rPr lang="en-US" altLang="zh-TW" sz="2400" smtClean="0">
                <a:latin typeface="Symbol" pitchFamily="18" charset="2"/>
              </a:rPr>
              <a:t>g</a:t>
            </a:r>
            <a:r>
              <a:rPr lang="en-US" altLang="zh-TW" sz="2400" baseline="-25000" smtClean="0">
                <a:latin typeface="Times New Roman" pitchFamily="18" charset="0"/>
              </a:rPr>
              <a:t>43</a:t>
            </a:r>
            <a:r>
              <a:rPr lang="en-US" altLang="zh-TW" sz="2400" smtClean="0">
                <a:latin typeface="Times New Roman" pitchFamily="18" charset="0"/>
              </a:rPr>
              <a:t>v</a:t>
            </a:r>
            <a:r>
              <a:rPr lang="en-US" altLang="zh-TW" sz="2400" baseline="-25000" smtClean="0">
                <a:latin typeface="Times New Roman" pitchFamily="18" charset="0"/>
              </a:rPr>
              <a:t>3 </a:t>
            </a:r>
            <a:r>
              <a:rPr lang="en-US" altLang="zh-TW" sz="2400" smtClean="0">
                <a:latin typeface="Times New Roman" pitchFamily="18" charset="0"/>
              </a:rPr>
              <a:t>+</a:t>
            </a:r>
            <a:r>
              <a:rPr lang="en-US" altLang="zh-TW" sz="2400" smtClean="0">
                <a:latin typeface="Symbol" pitchFamily="18" charset="2"/>
              </a:rPr>
              <a:t>g</a:t>
            </a:r>
            <a:r>
              <a:rPr lang="en-US" altLang="zh-TW" sz="2400" baseline="-25000" smtClean="0">
                <a:latin typeface="Times New Roman" pitchFamily="18" charset="0"/>
              </a:rPr>
              <a:t>44</a:t>
            </a:r>
            <a:r>
              <a:rPr lang="en-US" altLang="zh-TW" sz="2400" smtClean="0">
                <a:latin typeface="Times New Roman" pitchFamily="18" charset="0"/>
              </a:rPr>
              <a:t>P</a:t>
            </a:r>
            <a:r>
              <a:rPr lang="en-US" altLang="zh-TW" sz="2400" baseline="-25000" smtClean="0">
                <a:latin typeface="Times New Roman" pitchFamily="18" charset="0"/>
              </a:rPr>
              <a:t>0</a:t>
            </a:r>
          </a:p>
          <a:p>
            <a:pPr>
              <a:buFontTx/>
              <a:buNone/>
            </a:pPr>
            <a:endParaRPr lang="en-US" altLang="zh-TW" sz="2400" baseline="-25000" smtClean="0">
              <a:latin typeface="Times New Roman" pitchFamily="18" charset="0"/>
            </a:endParaRPr>
          </a:p>
        </p:txBody>
      </p:sp>
      <p:sp>
        <p:nvSpPr>
          <p:cNvPr id="56326" name="Text Box 1030"/>
          <p:cNvSpPr txBox="1">
            <a:spLocks noChangeArrowheads="1"/>
          </p:cNvSpPr>
          <p:nvPr/>
        </p:nvSpPr>
        <p:spPr bwMode="auto">
          <a:xfrm>
            <a:off x="685800" y="1600200"/>
            <a:ext cx="6186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Extending what we did with change of bases</a:t>
            </a:r>
          </a:p>
        </p:txBody>
      </p:sp>
      <p:sp>
        <p:nvSpPr>
          <p:cNvPr id="56327" name="Text Box 1031"/>
          <p:cNvSpPr txBox="1">
            <a:spLocks noChangeArrowheads="1"/>
          </p:cNvSpPr>
          <p:nvPr/>
        </p:nvSpPr>
        <p:spPr bwMode="auto">
          <a:xfrm>
            <a:off x="838200" y="3733800"/>
            <a:ext cx="3167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defining a 4 x 4 matrix</a:t>
            </a:r>
          </a:p>
        </p:txBody>
      </p:sp>
      <p:graphicFrame>
        <p:nvGraphicFramePr>
          <p:cNvPr id="56328" name="Object 2"/>
          <p:cNvGraphicFramePr>
            <a:graphicFrameLocks noChangeAspect="1"/>
          </p:cNvGraphicFramePr>
          <p:nvPr/>
        </p:nvGraphicFramePr>
        <p:xfrm>
          <a:off x="3810000" y="4038600"/>
          <a:ext cx="2971800" cy="2290763"/>
        </p:xfrm>
        <a:graphic>
          <a:graphicData uri="http://schemas.openxmlformats.org/presentationml/2006/ole">
            <mc:AlternateContent xmlns:mc="http://schemas.openxmlformats.org/markup-compatibility/2006">
              <mc:Choice xmlns:v="urn:schemas-microsoft-com:vml" Requires="v">
                <p:oleObj spid="_x0000_s56336" name="Equation" r:id="rId3" imgW="1219200" imgH="939800" progId="Equation.3">
                  <p:embed/>
                </p:oleObj>
              </mc:Choice>
              <mc:Fallback>
                <p:oleObj name="Equation" r:id="rId3" imgW="1219200" imgH="9398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4038600"/>
                        <a:ext cx="2971800" cy="2290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6329" name="Text Box 1033"/>
          <p:cNvSpPr txBox="1">
            <a:spLocks noChangeArrowheads="1"/>
          </p:cNvSpPr>
          <p:nvPr/>
        </p:nvSpPr>
        <p:spPr bwMode="auto">
          <a:xfrm>
            <a:off x="3048000" y="49530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b="1">
                <a:latin typeface="Arial" charset="0"/>
              </a:rPr>
              <a:t>M</a:t>
            </a:r>
            <a:r>
              <a:rPr lang="en-US" altLang="zh-TW" sz="1800">
                <a:latin typeface="Arial" charset="0"/>
              </a:rPr>
              <a:t>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919E75CE-52D0-41C0-B7B1-20EEF0F85A85}" type="slidenum">
              <a:rPr lang="es-ES" altLang="zh-TW" sz="1800">
                <a:latin typeface="Arial" charset="0"/>
              </a:rPr>
              <a:pPr lvl="1" eaLnBrk="1" hangingPunct="1">
                <a:spcBef>
                  <a:spcPct val="0"/>
                </a:spcBef>
                <a:buClrTx/>
                <a:buSzTx/>
                <a:buFontTx/>
                <a:buNone/>
              </a:pPr>
              <a:t>49</a:t>
            </a:fld>
            <a:endParaRPr lang="es-ES" altLang="zh-TW" sz="1800">
              <a:latin typeface="Arial" charset="0"/>
            </a:endParaRPr>
          </a:p>
        </p:txBody>
      </p:sp>
      <p:sp>
        <p:nvSpPr>
          <p:cNvPr id="34819"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34820" name="Rectangle 2"/>
          <p:cNvSpPr>
            <a:spLocks noGrp="1" noChangeArrowheads="1"/>
          </p:cNvSpPr>
          <p:nvPr>
            <p:ph type="title"/>
          </p:nvPr>
        </p:nvSpPr>
        <p:spPr>
          <a:xfrm>
            <a:off x="1371600" y="228600"/>
            <a:ext cx="7086600" cy="1066800"/>
          </a:xfrm>
        </p:spPr>
        <p:txBody>
          <a:bodyPr>
            <a:normAutofit fontScale="90000"/>
          </a:bodyPr>
          <a:lstStyle/>
          <a:p>
            <a:pPr>
              <a:defRPr/>
            </a:pPr>
            <a:r>
              <a:rPr lang="en-US" altLang="zh-TW" smtClean="0"/>
              <a:t>Working with Representations</a:t>
            </a:r>
          </a:p>
        </p:txBody>
      </p:sp>
      <p:sp>
        <p:nvSpPr>
          <p:cNvPr id="57349" name="Rectangle 3"/>
          <p:cNvSpPr>
            <a:spLocks noGrp="1" noChangeArrowheads="1"/>
          </p:cNvSpPr>
          <p:nvPr>
            <p:ph type="body" idx="1"/>
          </p:nvPr>
        </p:nvSpPr>
        <p:spPr/>
        <p:txBody>
          <a:bodyPr/>
          <a:lstStyle/>
          <a:p>
            <a:pPr>
              <a:lnSpc>
                <a:spcPct val="90000"/>
              </a:lnSpc>
              <a:buFontTx/>
              <a:buNone/>
            </a:pPr>
            <a:r>
              <a:rPr lang="en-US" altLang="zh-TW" sz="2700" smtClean="0"/>
              <a:t>Within the two frames any point or vector has a representation of the same form</a:t>
            </a:r>
          </a:p>
          <a:p>
            <a:pPr>
              <a:lnSpc>
                <a:spcPct val="90000"/>
              </a:lnSpc>
              <a:buFontTx/>
              <a:buNone/>
            </a:pPr>
            <a:endParaRPr lang="en-US" altLang="zh-TW" sz="2700" smtClean="0"/>
          </a:p>
          <a:p>
            <a:pPr>
              <a:lnSpc>
                <a:spcPct val="90000"/>
              </a:lnSpc>
              <a:buFontTx/>
              <a:buNone/>
            </a:pPr>
            <a:r>
              <a:rPr lang="en-US" altLang="zh-TW" sz="2700" b="1" smtClean="0">
                <a:latin typeface="Times New Roman" pitchFamily="18" charset="0"/>
              </a:rPr>
              <a:t>a</a:t>
            </a:r>
            <a:r>
              <a:rPr lang="en-US" altLang="zh-TW" sz="2700" i="1" smtClean="0">
                <a:latin typeface="Times New Roman" pitchFamily="18" charset="0"/>
              </a:rPr>
              <a:t>=</a:t>
            </a:r>
            <a:r>
              <a:rPr lang="en-US" altLang="zh-TW" sz="2700" smtClean="0">
                <a:latin typeface="Times New Roman" pitchFamily="18" charset="0"/>
              </a:rPr>
              <a:t>[</a:t>
            </a:r>
            <a:r>
              <a:rPr lang="en-US" altLang="zh-TW" sz="2700" smtClean="0">
                <a:latin typeface="Symbol" pitchFamily="18" charset="2"/>
              </a:rPr>
              <a:t>a</a:t>
            </a:r>
            <a:r>
              <a:rPr lang="en-US" altLang="zh-TW" sz="2700" baseline="-25000" smtClean="0">
                <a:latin typeface="Times New Roman" pitchFamily="18" charset="0"/>
              </a:rPr>
              <a:t>1</a:t>
            </a:r>
            <a:r>
              <a:rPr lang="en-US" altLang="zh-TW" sz="2700" i="1" smtClean="0">
                <a:latin typeface="Times New Roman" pitchFamily="18" charset="0"/>
              </a:rPr>
              <a:t> </a:t>
            </a:r>
            <a:r>
              <a:rPr lang="en-US" altLang="zh-TW" sz="2700" smtClean="0">
                <a:latin typeface="Symbol" pitchFamily="18" charset="2"/>
              </a:rPr>
              <a:t>a</a:t>
            </a:r>
            <a:r>
              <a:rPr lang="en-US" altLang="zh-TW" sz="2700" baseline="-25000" smtClean="0">
                <a:latin typeface="Times New Roman" pitchFamily="18" charset="0"/>
              </a:rPr>
              <a:t>2</a:t>
            </a:r>
            <a:r>
              <a:rPr lang="en-US" altLang="zh-TW" sz="2700" i="1" smtClean="0">
                <a:latin typeface="Times New Roman" pitchFamily="18" charset="0"/>
              </a:rPr>
              <a:t>  </a:t>
            </a:r>
            <a:r>
              <a:rPr lang="en-US" altLang="zh-TW" sz="2700" smtClean="0">
                <a:latin typeface="Symbol" pitchFamily="18" charset="2"/>
              </a:rPr>
              <a:t>a</a:t>
            </a:r>
            <a:r>
              <a:rPr lang="en-US" altLang="zh-TW" sz="2700" baseline="-25000" smtClean="0">
                <a:latin typeface="Times New Roman" pitchFamily="18" charset="0"/>
              </a:rPr>
              <a:t>3 </a:t>
            </a:r>
            <a:r>
              <a:rPr lang="en-US" altLang="zh-TW" sz="2700" smtClean="0">
                <a:latin typeface="Symbol" pitchFamily="18" charset="2"/>
              </a:rPr>
              <a:t>a</a:t>
            </a:r>
            <a:r>
              <a:rPr lang="en-US" altLang="zh-TW" sz="2700" baseline="-25000" smtClean="0">
                <a:latin typeface="Times New Roman" pitchFamily="18" charset="0"/>
              </a:rPr>
              <a:t>4 </a:t>
            </a:r>
            <a:r>
              <a:rPr lang="en-US" altLang="zh-TW" sz="2700" smtClean="0">
                <a:latin typeface="Times New Roman" pitchFamily="18" charset="0"/>
              </a:rPr>
              <a:t>] </a:t>
            </a:r>
            <a:r>
              <a:rPr lang="en-US" altLang="zh-TW" sz="2700" smtClean="0"/>
              <a:t>in the first frame</a:t>
            </a:r>
          </a:p>
          <a:p>
            <a:pPr>
              <a:lnSpc>
                <a:spcPct val="90000"/>
              </a:lnSpc>
              <a:buFontTx/>
              <a:buNone/>
            </a:pPr>
            <a:r>
              <a:rPr lang="en-US" altLang="zh-TW" sz="2700" b="1" smtClean="0">
                <a:latin typeface="Times New Roman" pitchFamily="18" charset="0"/>
              </a:rPr>
              <a:t>b</a:t>
            </a:r>
            <a:r>
              <a:rPr lang="en-US" altLang="zh-TW" sz="2700" i="1" smtClean="0">
                <a:latin typeface="Times New Roman" pitchFamily="18" charset="0"/>
              </a:rPr>
              <a:t>=</a:t>
            </a:r>
            <a:r>
              <a:rPr lang="en-US" altLang="zh-TW" sz="2700" smtClean="0">
                <a:latin typeface="Times New Roman" pitchFamily="18" charset="0"/>
              </a:rPr>
              <a:t>[</a:t>
            </a:r>
            <a:r>
              <a:rPr lang="en-US" altLang="zh-TW" sz="2700" smtClean="0">
                <a:latin typeface="Symbol" pitchFamily="18" charset="2"/>
              </a:rPr>
              <a:t>b</a:t>
            </a:r>
            <a:r>
              <a:rPr lang="en-US" altLang="zh-TW" sz="2700" baseline="-25000" smtClean="0">
                <a:latin typeface="Times New Roman" pitchFamily="18" charset="0"/>
              </a:rPr>
              <a:t>1</a:t>
            </a:r>
            <a:r>
              <a:rPr lang="en-US" altLang="zh-TW" sz="2700" i="1" smtClean="0">
                <a:latin typeface="Times New Roman" pitchFamily="18" charset="0"/>
              </a:rPr>
              <a:t> </a:t>
            </a:r>
            <a:r>
              <a:rPr lang="en-US" altLang="zh-TW" sz="2700" smtClean="0">
                <a:latin typeface="Symbol" pitchFamily="18" charset="2"/>
              </a:rPr>
              <a:t>b</a:t>
            </a:r>
            <a:r>
              <a:rPr lang="en-US" altLang="zh-TW" sz="2700" baseline="-25000" smtClean="0">
                <a:latin typeface="Times New Roman" pitchFamily="18" charset="0"/>
              </a:rPr>
              <a:t>2</a:t>
            </a:r>
            <a:r>
              <a:rPr lang="en-US" altLang="zh-TW" sz="2700" i="1" smtClean="0">
                <a:latin typeface="Times New Roman" pitchFamily="18" charset="0"/>
              </a:rPr>
              <a:t>  </a:t>
            </a:r>
            <a:r>
              <a:rPr lang="en-US" altLang="zh-TW" sz="2700" smtClean="0">
                <a:latin typeface="Symbol" pitchFamily="18" charset="2"/>
              </a:rPr>
              <a:t>b</a:t>
            </a:r>
            <a:r>
              <a:rPr lang="en-US" altLang="zh-TW" sz="2700" baseline="-25000" smtClean="0">
                <a:latin typeface="Times New Roman" pitchFamily="18" charset="0"/>
              </a:rPr>
              <a:t>3 </a:t>
            </a:r>
            <a:r>
              <a:rPr lang="en-US" altLang="zh-TW" sz="2700" smtClean="0">
                <a:latin typeface="Symbol" pitchFamily="18" charset="2"/>
              </a:rPr>
              <a:t>b</a:t>
            </a:r>
            <a:r>
              <a:rPr lang="en-US" altLang="zh-TW" sz="2700" baseline="-25000" smtClean="0">
                <a:latin typeface="Times New Roman" pitchFamily="18" charset="0"/>
              </a:rPr>
              <a:t>4 </a:t>
            </a:r>
            <a:r>
              <a:rPr lang="en-US" altLang="zh-TW" sz="2700" smtClean="0">
                <a:latin typeface="Times New Roman" pitchFamily="18" charset="0"/>
              </a:rPr>
              <a:t>] </a:t>
            </a:r>
            <a:r>
              <a:rPr lang="en-US" altLang="zh-TW" sz="2700" smtClean="0"/>
              <a:t>in the second frame</a:t>
            </a:r>
          </a:p>
          <a:p>
            <a:pPr>
              <a:lnSpc>
                <a:spcPct val="90000"/>
              </a:lnSpc>
              <a:buFontTx/>
              <a:buNone/>
            </a:pPr>
            <a:endParaRPr lang="en-US" altLang="zh-TW" sz="2700" smtClean="0">
              <a:latin typeface="Times New Roman" pitchFamily="18" charset="0"/>
            </a:endParaRPr>
          </a:p>
          <a:p>
            <a:pPr>
              <a:lnSpc>
                <a:spcPct val="90000"/>
              </a:lnSpc>
              <a:buFontTx/>
              <a:buNone/>
            </a:pPr>
            <a:r>
              <a:rPr lang="en-US" altLang="zh-TW" sz="2700" smtClean="0"/>
              <a:t>where </a:t>
            </a:r>
            <a:r>
              <a:rPr lang="en-US" altLang="zh-TW" sz="2300" smtClean="0">
                <a:latin typeface="Symbol" pitchFamily="18" charset="2"/>
              </a:rPr>
              <a:t>a</a:t>
            </a:r>
            <a:r>
              <a:rPr lang="en-US" altLang="zh-TW" sz="2300" baseline="-25000" smtClean="0">
                <a:latin typeface="Times New Roman" pitchFamily="18" charset="0"/>
              </a:rPr>
              <a:t>4 </a:t>
            </a:r>
            <a:r>
              <a:rPr lang="en-US" altLang="zh-TW" sz="2300" smtClean="0">
                <a:latin typeface="Symbol" pitchFamily="18" charset="2"/>
              </a:rPr>
              <a:t>=</a:t>
            </a:r>
            <a:r>
              <a:rPr lang="en-US" altLang="zh-TW" sz="2300" baseline="-25000" smtClean="0">
                <a:latin typeface="Times New Roman" pitchFamily="18" charset="0"/>
              </a:rPr>
              <a:t> </a:t>
            </a:r>
            <a:r>
              <a:rPr lang="en-US" altLang="zh-TW" sz="2300" smtClean="0">
                <a:latin typeface="Symbol" pitchFamily="18" charset="2"/>
              </a:rPr>
              <a:t>b</a:t>
            </a:r>
            <a:r>
              <a:rPr lang="en-US" altLang="zh-TW" sz="2300" baseline="-25000" smtClean="0">
                <a:latin typeface="Times New Roman" pitchFamily="18" charset="0"/>
              </a:rPr>
              <a:t>4 </a:t>
            </a:r>
            <a:r>
              <a:rPr lang="en-US" altLang="zh-TW" sz="2300" smtClean="0">
                <a:latin typeface="Symbol" pitchFamily="18" charset="2"/>
              </a:rPr>
              <a:t>= 1 </a:t>
            </a:r>
            <a:r>
              <a:rPr lang="en-US" altLang="zh-TW" sz="2300" smtClean="0"/>
              <a:t>for points and</a:t>
            </a:r>
            <a:r>
              <a:rPr lang="en-US" altLang="zh-TW" sz="2700" smtClean="0"/>
              <a:t> </a:t>
            </a:r>
            <a:r>
              <a:rPr lang="en-US" altLang="zh-TW" sz="2300" smtClean="0">
                <a:latin typeface="Symbol" pitchFamily="18" charset="2"/>
              </a:rPr>
              <a:t>a</a:t>
            </a:r>
            <a:r>
              <a:rPr lang="en-US" altLang="zh-TW" sz="2300" baseline="-25000" smtClean="0">
                <a:latin typeface="Times New Roman" pitchFamily="18" charset="0"/>
              </a:rPr>
              <a:t>4 </a:t>
            </a:r>
            <a:r>
              <a:rPr lang="en-US" altLang="zh-TW" sz="2300" smtClean="0">
                <a:latin typeface="Symbol" pitchFamily="18" charset="2"/>
              </a:rPr>
              <a:t>=</a:t>
            </a:r>
            <a:r>
              <a:rPr lang="en-US" altLang="zh-TW" sz="2300" baseline="-25000" smtClean="0">
                <a:latin typeface="Times New Roman" pitchFamily="18" charset="0"/>
              </a:rPr>
              <a:t> </a:t>
            </a:r>
            <a:r>
              <a:rPr lang="en-US" altLang="zh-TW" sz="2300" smtClean="0">
                <a:latin typeface="Symbol" pitchFamily="18" charset="2"/>
              </a:rPr>
              <a:t>b</a:t>
            </a:r>
            <a:r>
              <a:rPr lang="en-US" altLang="zh-TW" sz="2300" baseline="-25000" smtClean="0">
                <a:latin typeface="Times New Roman" pitchFamily="18" charset="0"/>
              </a:rPr>
              <a:t>4 </a:t>
            </a:r>
            <a:r>
              <a:rPr lang="en-US" altLang="zh-TW" sz="2300" smtClean="0">
                <a:latin typeface="Symbol" pitchFamily="18" charset="2"/>
              </a:rPr>
              <a:t>= 0 </a:t>
            </a:r>
            <a:r>
              <a:rPr lang="en-US" altLang="zh-TW" sz="2300" smtClean="0"/>
              <a:t>for vectors and</a:t>
            </a:r>
          </a:p>
          <a:p>
            <a:pPr>
              <a:lnSpc>
                <a:spcPct val="90000"/>
              </a:lnSpc>
              <a:buFontTx/>
              <a:buNone/>
            </a:pPr>
            <a:endParaRPr lang="en-US" altLang="zh-TW" sz="2300" smtClean="0"/>
          </a:p>
          <a:p>
            <a:pPr>
              <a:lnSpc>
                <a:spcPct val="90000"/>
              </a:lnSpc>
              <a:buFontTx/>
              <a:buNone/>
            </a:pPr>
            <a:endParaRPr lang="en-US" altLang="zh-TW" sz="2300" smtClean="0"/>
          </a:p>
          <a:p>
            <a:pPr>
              <a:lnSpc>
                <a:spcPct val="90000"/>
              </a:lnSpc>
              <a:buFontTx/>
              <a:buNone/>
            </a:pPr>
            <a:r>
              <a:rPr lang="en-US" altLang="zh-TW" sz="2300" smtClean="0"/>
              <a:t>The matrix </a:t>
            </a:r>
            <a:r>
              <a:rPr lang="en-US" altLang="zh-TW" sz="2300" b="1" smtClean="0">
                <a:latin typeface="Times New Roman" pitchFamily="18" charset="0"/>
              </a:rPr>
              <a:t>M</a:t>
            </a:r>
            <a:r>
              <a:rPr lang="en-US" altLang="zh-TW" sz="2300" smtClean="0"/>
              <a:t> is 4 x 4 and specifies an affine transformation in homogeneous coordinates</a:t>
            </a:r>
          </a:p>
        </p:txBody>
      </p:sp>
      <p:sp>
        <p:nvSpPr>
          <p:cNvPr id="57350" name="Text Box 4"/>
          <p:cNvSpPr txBox="1">
            <a:spLocks noChangeArrowheads="1"/>
          </p:cNvSpPr>
          <p:nvPr/>
        </p:nvSpPr>
        <p:spPr bwMode="auto">
          <a:xfrm>
            <a:off x="2574925" y="55276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endParaRPr lang="zh-TW" altLang="zh-TW" sz="1800">
              <a:latin typeface="Arial" charset="0"/>
            </a:endParaRPr>
          </a:p>
        </p:txBody>
      </p:sp>
      <p:sp>
        <p:nvSpPr>
          <p:cNvPr id="57351" name="Text Box 5"/>
          <p:cNvSpPr txBox="1">
            <a:spLocks noChangeArrowheads="1"/>
          </p:cNvSpPr>
          <p:nvPr/>
        </p:nvSpPr>
        <p:spPr bwMode="auto">
          <a:xfrm>
            <a:off x="3733800" y="4495800"/>
            <a:ext cx="13922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b="1">
                <a:latin typeface="Arial" charset="0"/>
              </a:rPr>
              <a:t>a=M</a:t>
            </a:r>
            <a:r>
              <a:rPr lang="en-US" altLang="zh-TW" baseline="30000">
                <a:latin typeface="Arial" charset="0"/>
              </a:rPr>
              <a:t>T</a:t>
            </a:r>
            <a:r>
              <a:rPr lang="en-US" altLang="zh-TW" b="1">
                <a:latin typeface="Arial" charset="0"/>
              </a:rPr>
              <a:t>b</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A5E94949-DF96-4F7E-8E56-7DF90E6876F5}" type="slidenum">
              <a:rPr lang="es-ES" altLang="zh-TW" sz="1800">
                <a:latin typeface="Arial" charset="0"/>
              </a:rPr>
              <a:pPr lvl="1" eaLnBrk="1" hangingPunct="1">
                <a:spcBef>
                  <a:spcPct val="0"/>
                </a:spcBef>
                <a:buClrTx/>
                <a:buSzTx/>
                <a:buFontTx/>
                <a:buNone/>
              </a:pPr>
              <a:t>5</a:t>
            </a:fld>
            <a:endParaRPr lang="es-ES" altLang="zh-TW" sz="1800">
              <a:latin typeface="Arial" charset="0"/>
            </a:endParaRPr>
          </a:p>
        </p:txBody>
      </p:sp>
      <p:sp>
        <p:nvSpPr>
          <p:cNvPr id="17411"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17412" name="Rectangle 2"/>
          <p:cNvSpPr>
            <a:spLocks noGrp="1" noChangeArrowheads="1"/>
          </p:cNvSpPr>
          <p:nvPr>
            <p:ph type="title"/>
          </p:nvPr>
        </p:nvSpPr>
        <p:spPr/>
        <p:txBody>
          <a:bodyPr/>
          <a:lstStyle/>
          <a:p>
            <a:pPr>
              <a:defRPr/>
            </a:pPr>
            <a:r>
              <a:rPr lang="en-US" altLang="zh-TW" smtClean="0"/>
              <a:t>Basic Elements</a:t>
            </a:r>
          </a:p>
        </p:txBody>
      </p:sp>
      <p:sp>
        <p:nvSpPr>
          <p:cNvPr id="12293" name="Rectangle 3"/>
          <p:cNvSpPr>
            <a:spLocks noGrp="1" noChangeArrowheads="1"/>
          </p:cNvSpPr>
          <p:nvPr>
            <p:ph type="body" idx="1"/>
          </p:nvPr>
        </p:nvSpPr>
        <p:spPr/>
        <p:txBody>
          <a:bodyPr/>
          <a:lstStyle/>
          <a:p>
            <a:r>
              <a:rPr lang="en-US" altLang="zh-TW" sz="2700" smtClean="0"/>
              <a:t>Geometry is the study of the relationships among objects in an n-dimensional space</a:t>
            </a:r>
          </a:p>
          <a:p>
            <a:pPr lvl="1"/>
            <a:r>
              <a:rPr lang="en-US" altLang="zh-TW" smtClean="0">
                <a:ea typeface="MS PGothic" pitchFamily="34" charset="-128"/>
              </a:rPr>
              <a:t>In computer graphics, we are interested in objects that exist in three dimensions</a:t>
            </a:r>
          </a:p>
          <a:p>
            <a:r>
              <a:rPr lang="en-US" altLang="zh-TW" sz="2700" smtClean="0"/>
              <a:t>Want a minimum set of primitives from which we can build more sophisticated objects</a:t>
            </a:r>
          </a:p>
          <a:p>
            <a:r>
              <a:rPr lang="en-US" altLang="zh-TW" sz="2700" smtClean="0"/>
              <a:t>We will need three basic elements</a:t>
            </a:r>
          </a:p>
          <a:p>
            <a:pPr lvl="1"/>
            <a:r>
              <a:rPr lang="en-US" altLang="zh-TW" smtClean="0">
                <a:ea typeface="MS PGothic" pitchFamily="34" charset="-128"/>
              </a:rPr>
              <a:t>Scalars</a:t>
            </a:r>
          </a:p>
          <a:p>
            <a:pPr lvl="1"/>
            <a:r>
              <a:rPr lang="en-US" altLang="zh-TW" smtClean="0">
                <a:ea typeface="MS PGothic" pitchFamily="34" charset="-128"/>
              </a:rPr>
              <a:t>Vectors</a:t>
            </a:r>
          </a:p>
          <a:p>
            <a:pPr lvl="1"/>
            <a:r>
              <a:rPr lang="en-US" altLang="zh-TW" smtClean="0">
                <a:ea typeface="MS PGothic" pitchFamily="34" charset="-128"/>
              </a:rPr>
              <a:t>Points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4F8B6C81-797F-4578-85B9-2EA67C7CA170}" type="slidenum">
              <a:rPr lang="es-ES" altLang="zh-TW" sz="1800">
                <a:latin typeface="Arial" charset="0"/>
              </a:rPr>
              <a:pPr lvl="1" eaLnBrk="1" hangingPunct="1">
                <a:spcBef>
                  <a:spcPct val="0"/>
                </a:spcBef>
                <a:buClrTx/>
                <a:buSzTx/>
                <a:buFontTx/>
                <a:buNone/>
              </a:pPr>
              <a:t>50</a:t>
            </a:fld>
            <a:endParaRPr lang="es-ES" altLang="zh-TW" sz="1800">
              <a:latin typeface="Arial" charset="0"/>
            </a:endParaRPr>
          </a:p>
        </p:txBody>
      </p:sp>
      <p:sp>
        <p:nvSpPr>
          <p:cNvPr id="35843"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35844" name="Rectangle 2"/>
          <p:cNvSpPr>
            <a:spLocks noGrp="1" noChangeArrowheads="1"/>
          </p:cNvSpPr>
          <p:nvPr>
            <p:ph type="title"/>
          </p:nvPr>
        </p:nvSpPr>
        <p:spPr/>
        <p:txBody>
          <a:bodyPr/>
          <a:lstStyle/>
          <a:p>
            <a:pPr>
              <a:defRPr/>
            </a:pPr>
            <a:r>
              <a:rPr lang="en-US" altLang="zh-TW" dirty="0" smtClean="0"/>
              <a:t>Affine Transformations</a:t>
            </a:r>
          </a:p>
        </p:txBody>
      </p:sp>
      <p:sp>
        <p:nvSpPr>
          <p:cNvPr id="58373" name="Rectangle 3"/>
          <p:cNvSpPr>
            <a:spLocks noGrp="1" noChangeArrowheads="1"/>
          </p:cNvSpPr>
          <p:nvPr>
            <p:ph type="body" idx="1"/>
          </p:nvPr>
        </p:nvSpPr>
        <p:spPr/>
        <p:txBody>
          <a:bodyPr/>
          <a:lstStyle/>
          <a:p>
            <a:r>
              <a:rPr lang="en-US" altLang="zh-TW" smtClean="0"/>
              <a:t>Every linear transformation is equivalent to a change in frames</a:t>
            </a:r>
          </a:p>
          <a:p>
            <a:r>
              <a:rPr lang="en-US" altLang="zh-TW" smtClean="0"/>
              <a:t>Every affine transformation preserves lines</a:t>
            </a:r>
          </a:p>
          <a:p>
            <a:r>
              <a:rPr lang="en-US" altLang="zh-TW" smtClean="0"/>
              <a:t>However, an affine transformation has only 12 </a:t>
            </a:r>
            <a:r>
              <a:rPr lang="en-US" altLang="zh-TW" i="1" smtClean="0"/>
              <a:t>degrees of freedom</a:t>
            </a:r>
            <a:r>
              <a:rPr lang="en-US" altLang="zh-TW" smtClean="0"/>
              <a:t> because 4 of the elements in the matrix are fixed and are a subset of all possible 4 x 4 linear transformations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79E3328C-57E3-432A-94E6-DC51472B2EF7}" type="slidenum">
              <a:rPr lang="es-ES" altLang="zh-TW" sz="1800">
                <a:latin typeface="Arial" charset="0"/>
              </a:rPr>
              <a:pPr lvl="1" eaLnBrk="1" hangingPunct="1">
                <a:spcBef>
                  <a:spcPct val="0"/>
                </a:spcBef>
                <a:buClrTx/>
                <a:buSzTx/>
                <a:buFontTx/>
                <a:buNone/>
              </a:pPr>
              <a:t>51</a:t>
            </a:fld>
            <a:endParaRPr lang="es-ES" altLang="zh-TW" sz="1800">
              <a:latin typeface="Arial" charset="0"/>
            </a:endParaRPr>
          </a:p>
        </p:txBody>
      </p:sp>
      <p:sp>
        <p:nvSpPr>
          <p:cNvPr id="36867"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36868" name="Rectangle 2"/>
          <p:cNvSpPr>
            <a:spLocks noGrp="1" noChangeArrowheads="1"/>
          </p:cNvSpPr>
          <p:nvPr>
            <p:ph type="title"/>
          </p:nvPr>
        </p:nvSpPr>
        <p:spPr/>
        <p:txBody>
          <a:bodyPr/>
          <a:lstStyle/>
          <a:p>
            <a:pPr>
              <a:defRPr/>
            </a:pPr>
            <a:r>
              <a:rPr lang="en-US" altLang="zh-TW" smtClean="0"/>
              <a:t>The World and Camera Frames</a:t>
            </a:r>
          </a:p>
        </p:txBody>
      </p:sp>
      <p:sp>
        <p:nvSpPr>
          <p:cNvPr id="59397" name="Rectangle 3"/>
          <p:cNvSpPr>
            <a:spLocks noGrp="1" noChangeArrowheads="1"/>
          </p:cNvSpPr>
          <p:nvPr>
            <p:ph type="body" idx="1"/>
          </p:nvPr>
        </p:nvSpPr>
        <p:spPr/>
        <p:txBody>
          <a:bodyPr/>
          <a:lstStyle/>
          <a:p>
            <a:r>
              <a:rPr lang="en-US" altLang="zh-TW" sz="2700" smtClean="0"/>
              <a:t>When we work with representations, we work with n-tuples or arrays of scalars</a:t>
            </a:r>
          </a:p>
          <a:p>
            <a:r>
              <a:rPr lang="en-US" altLang="zh-TW" sz="2700" smtClean="0"/>
              <a:t>Changes in frame are then defined by 4 x 4 matrices</a:t>
            </a:r>
          </a:p>
          <a:p>
            <a:r>
              <a:rPr lang="en-US" altLang="zh-TW" sz="2700" smtClean="0"/>
              <a:t>In OpenGL, the base frame that we start with is the world frame </a:t>
            </a:r>
          </a:p>
          <a:p>
            <a:r>
              <a:rPr lang="en-US" altLang="zh-TW" sz="2700" smtClean="0"/>
              <a:t>Eventually we represent entities in the camera frame by changing the world representation using the model-view matrix</a:t>
            </a:r>
          </a:p>
          <a:p>
            <a:r>
              <a:rPr lang="en-US" altLang="zh-TW" sz="2700" smtClean="0"/>
              <a:t>Initially these frames are the same (</a:t>
            </a:r>
            <a:r>
              <a:rPr lang="en-US" altLang="zh-TW" sz="2700" b="1" smtClean="0">
                <a:latin typeface="Times New Roman" pitchFamily="18" charset="0"/>
              </a:rPr>
              <a:t>M</a:t>
            </a:r>
            <a:r>
              <a:rPr lang="en-US" altLang="zh-TW" sz="2700" smtClean="0">
                <a:latin typeface="Times New Roman" pitchFamily="18" charset="0"/>
              </a:rPr>
              <a:t>=</a:t>
            </a:r>
            <a:r>
              <a:rPr lang="en-US" altLang="zh-TW" sz="2700" b="1" smtClean="0">
                <a:latin typeface="Times New Roman" pitchFamily="18" charset="0"/>
              </a:rPr>
              <a:t>I</a:t>
            </a:r>
            <a:r>
              <a:rPr lang="en-US" altLang="zh-TW" sz="2700" smtClean="0"/>
              <a:t>)</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F009066C-63DA-4D1B-876C-FD093C7A2CA7}" type="slidenum">
              <a:rPr lang="es-ES" altLang="zh-TW" sz="1800">
                <a:latin typeface="Arial" charset="0"/>
              </a:rPr>
              <a:pPr lvl="1" eaLnBrk="1" hangingPunct="1">
                <a:spcBef>
                  <a:spcPct val="0"/>
                </a:spcBef>
                <a:buClrTx/>
                <a:buSzTx/>
                <a:buFontTx/>
                <a:buNone/>
              </a:pPr>
              <a:t>52</a:t>
            </a:fld>
            <a:endParaRPr lang="es-ES" altLang="zh-TW" sz="1800">
              <a:latin typeface="Arial" charset="0"/>
            </a:endParaRPr>
          </a:p>
        </p:txBody>
      </p:sp>
      <p:sp>
        <p:nvSpPr>
          <p:cNvPr id="37892"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37893" name="Rectangle 2"/>
          <p:cNvSpPr>
            <a:spLocks noGrp="1" noChangeArrowheads="1"/>
          </p:cNvSpPr>
          <p:nvPr>
            <p:ph type="title"/>
          </p:nvPr>
        </p:nvSpPr>
        <p:spPr/>
        <p:txBody>
          <a:bodyPr/>
          <a:lstStyle/>
          <a:p>
            <a:pPr>
              <a:defRPr/>
            </a:pPr>
            <a:r>
              <a:rPr lang="en-US" altLang="zh-TW" smtClean="0"/>
              <a:t>Moving the Camera </a:t>
            </a:r>
          </a:p>
        </p:txBody>
      </p:sp>
      <p:sp>
        <p:nvSpPr>
          <p:cNvPr id="60421" name="Rectangle 3"/>
          <p:cNvSpPr>
            <a:spLocks noGrp="1" noChangeArrowheads="1"/>
          </p:cNvSpPr>
          <p:nvPr>
            <p:ph type="body" idx="1"/>
          </p:nvPr>
        </p:nvSpPr>
        <p:spPr/>
        <p:txBody>
          <a:bodyPr/>
          <a:lstStyle/>
          <a:p>
            <a:pPr>
              <a:buFontTx/>
              <a:buNone/>
            </a:pPr>
            <a:r>
              <a:rPr lang="en-US" altLang="zh-TW" sz="2700" smtClean="0"/>
              <a:t>If objects are on both sides of z=0, we must move camera frame</a:t>
            </a:r>
          </a:p>
        </p:txBody>
      </p:sp>
      <p:pic>
        <p:nvPicPr>
          <p:cNvPr id="60422" name="Picture 5" descr="an04f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2705100"/>
            <a:ext cx="5832475"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0423" name="Object 2"/>
          <p:cNvGraphicFramePr>
            <a:graphicFrameLocks noChangeAspect="1"/>
          </p:cNvGraphicFramePr>
          <p:nvPr/>
        </p:nvGraphicFramePr>
        <p:xfrm>
          <a:off x="6804025" y="2924175"/>
          <a:ext cx="1981200" cy="1371600"/>
        </p:xfrm>
        <a:graphic>
          <a:graphicData uri="http://schemas.openxmlformats.org/presentationml/2006/ole">
            <mc:AlternateContent xmlns:mc="http://schemas.openxmlformats.org/markup-compatibility/2006">
              <mc:Choice xmlns:v="urn:schemas-microsoft-com:vml" Requires="v">
                <p:oleObj spid="_x0000_s60437" name="方程式" r:id="rId4" imgW="1320800" imgH="914400" progId="Equation.3">
                  <p:embed/>
                </p:oleObj>
              </mc:Choice>
              <mc:Fallback>
                <p:oleObj name="方程式" r:id="rId4" imgW="1320800" imgH="9144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4025" y="2924175"/>
                        <a:ext cx="19812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0424" name="物件 1"/>
          <p:cNvGraphicFramePr>
            <a:graphicFrameLocks noChangeAspect="1"/>
          </p:cNvGraphicFramePr>
          <p:nvPr/>
        </p:nvGraphicFramePr>
        <p:xfrm>
          <a:off x="6948488" y="4868863"/>
          <a:ext cx="1638300" cy="342900"/>
        </p:xfrm>
        <a:graphic>
          <a:graphicData uri="http://schemas.openxmlformats.org/presentationml/2006/ole">
            <mc:AlternateContent xmlns:mc="http://schemas.openxmlformats.org/markup-compatibility/2006">
              <mc:Choice xmlns:v="urn:schemas-microsoft-com:vml" Requires="v">
                <p:oleObj spid="_x0000_s60438" name="方程式" r:id="rId6" imgW="1091726" imgH="228501" progId="Equation.3">
                  <p:embed/>
                </p:oleObj>
              </mc:Choice>
              <mc:Fallback>
                <p:oleObj name="方程式" r:id="rId6" imgW="1091726" imgH="228501" progId="Equation.3">
                  <p:embed/>
                  <p:pic>
                    <p:nvPicPr>
                      <p:cNvPr id="0" name="物件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48488" y="4868863"/>
                        <a:ext cx="16383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pPr>
              <a:defRPr/>
            </a:pPr>
            <a:r>
              <a:rPr lang="en-US" altLang="zh-TW" dirty="0" smtClean="0"/>
              <a:t>Transformation</a:t>
            </a:r>
            <a:endParaRPr lang="zh-TW" altLang="en-US" dirty="0"/>
          </a:p>
        </p:txBody>
      </p:sp>
      <p:sp>
        <p:nvSpPr>
          <p:cNvPr id="61443" name="文字版面配置區 4"/>
          <p:cNvSpPr>
            <a:spLocks noGrp="1"/>
          </p:cNvSpPr>
          <p:nvPr>
            <p:ph type="body" idx="1"/>
          </p:nvPr>
        </p:nvSpPr>
        <p:spPr>
          <a:xfrm>
            <a:off x="741363" y="1828800"/>
            <a:ext cx="8021637" cy="685800"/>
          </a:xfrm>
        </p:spPr>
        <p:txBody>
          <a:bodyPr/>
          <a:lstStyle/>
          <a:p>
            <a:endParaRPr lang="zh-TW" altLang="en-US"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E8EE2C22-37C2-4E72-9287-BC3670BD4EDB}" type="slidenum">
              <a:rPr lang="es-ES" altLang="zh-TW" sz="1800">
                <a:latin typeface="Arial" charset="0"/>
              </a:rPr>
              <a:pPr lvl="1" eaLnBrk="1" hangingPunct="1">
                <a:spcBef>
                  <a:spcPct val="0"/>
                </a:spcBef>
                <a:buClrTx/>
                <a:buSzTx/>
                <a:buFontTx/>
                <a:buNone/>
              </a:pPr>
              <a:t>54</a:t>
            </a:fld>
            <a:endParaRPr lang="es-ES" altLang="zh-TW" sz="1800">
              <a:latin typeface="Arial" charset="0"/>
            </a:endParaRPr>
          </a:p>
        </p:txBody>
      </p:sp>
      <p:sp>
        <p:nvSpPr>
          <p:cNvPr id="16387"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16388" name="Rectangle 2"/>
          <p:cNvSpPr>
            <a:spLocks noGrp="1" noChangeArrowheads="1"/>
          </p:cNvSpPr>
          <p:nvPr>
            <p:ph type="title"/>
          </p:nvPr>
        </p:nvSpPr>
        <p:spPr>
          <a:xfrm>
            <a:off x="1371600" y="152400"/>
            <a:ext cx="6248400" cy="1066800"/>
          </a:xfrm>
        </p:spPr>
        <p:txBody>
          <a:bodyPr/>
          <a:lstStyle/>
          <a:p>
            <a:pPr>
              <a:defRPr/>
            </a:pPr>
            <a:r>
              <a:rPr lang="en-US" altLang="zh-TW" smtClean="0"/>
              <a:t>Objectives</a:t>
            </a:r>
          </a:p>
        </p:txBody>
      </p:sp>
      <p:sp>
        <p:nvSpPr>
          <p:cNvPr id="62469" name="Rectangle 3"/>
          <p:cNvSpPr>
            <a:spLocks noGrp="1" noChangeArrowheads="1"/>
          </p:cNvSpPr>
          <p:nvPr>
            <p:ph type="body" idx="1"/>
          </p:nvPr>
        </p:nvSpPr>
        <p:spPr>
          <a:xfrm>
            <a:off x="685800" y="1524000"/>
            <a:ext cx="7620000" cy="4724400"/>
          </a:xfrm>
        </p:spPr>
        <p:txBody>
          <a:bodyPr/>
          <a:lstStyle/>
          <a:p>
            <a:r>
              <a:rPr lang="en-US" altLang="zh-TW" smtClean="0"/>
              <a:t>Introduce standard transformations</a:t>
            </a:r>
          </a:p>
          <a:p>
            <a:pPr lvl="1"/>
            <a:r>
              <a:rPr lang="en-US" altLang="zh-TW" smtClean="0">
                <a:ea typeface="MS PGothic" pitchFamily="34" charset="-128"/>
              </a:rPr>
              <a:t>Rotation</a:t>
            </a:r>
          </a:p>
          <a:p>
            <a:pPr lvl="1"/>
            <a:r>
              <a:rPr lang="en-US" altLang="zh-TW" smtClean="0">
                <a:ea typeface="MS PGothic" pitchFamily="34" charset="-128"/>
              </a:rPr>
              <a:t>Translation</a:t>
            </a:r>
          </a:p>
          <a:p>
            <a:pPr lvl="1"/>
            <a:r>
              <a:rPr lang="en-US" altLang="zh-TW" smtClean="0">
                <a:ea typeface="MS PGothic" pitchFamily="34" charset="-128"/>
              </a:rPr>
              <a:t>Scaling</a:t>
            </a:r>
          </a:p>
          <a:p>
            <a:pPr lvl="1"/>
            <a:r>
              <a:rPr lang="en-US" altLang="zh-TW" smtClean="0">
                <a:ea typeface="MS PGothic" pitchFamily="34" charset="-128"/>
              </a:rPr>
              <a:t>Shear</a:t>
            </a:r>
          </a:p>
          <a:p>
            <a:r>
              <a:rPr lang="en-US" altLang="zh-TW" smtClean="0"/>
              <a:t>Derive homogeneous coordinate transformation matrices</a:t>
            </a:r>
          </a:p>
          <a:p>
            <a:r>
              <a:rPr lang="en-US" altLang="zh-TW" smtClean="0"/>
              <a:t>Learn to build arbitrary transformation matrices from simple transformations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A77EF670-3F13-4B2E-A79B-C820A018F232}" type="slidenum">
              <a:rPr lang="es-ES" altLang="zh-TW" sz="1800">
                <a:latin typeface="Arial" charset="0"/>
              </a:rPr>
              <a:pPr lvl="1" eaLnBrk="1" hangingPunct="1">
                <a:spcBef>
                  <a:spcPct val="0"/>
                </a:spcBef>
                <a:buClrTx/>
                <a:buSzTx/>
                <a:buFontTx/>
                <a:buNone/>
              </a:pPr>
              <a:t>55</a:t>
            </a:fld>
            <a:endParaRPr lang="es-ES" altLang="zh-TW" sz="1800">
              <a:latin typeface="Arial" charset="0"/>
            </a:endParaRPr>
          </a:p>
        </p:txBody>
      </p:sp>
      <p:sp>
        <p:nvSpPr>
          <p:cNvPr id="17411"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17412" name="Rectangle 2"/>
          <p:cNvSpPr>
            <a:spLocks noGrp="1" noChangeArrowheads="1"/>
          </p:cNvSpPr>
          <p:nvPr>
            <p:ph type="title"/>
          </p:nvPr>
        </p:nvSpPr>
        <p:spPr/>
        <p:txBody>
          <a:bodyPr/>
          <a:lstStyle/>
          <a:p>
            <a:pPr>
              <a:defRPr/>
            </a:pPr>
            <a:r>
              <a:rPr lang="en-US" altLang="zh-TW" smtClean="0"/>
              <a:t>General Transformations</a:t>
            </a:r>
          </a:p>
        </p:txBody>
      </p:sp>
      <p:sp>
        <p:nvSpPr>
          <p:cNvPr id="63493" name="Rectangle 3"/>
          <p:cNvSpPr>
            <a:spLocks noGrp="1" noChangeArrowheads="1"/>
          </p:cNvSpPr>
          <p:nvPr>
            <p:ph type="body" idx="1"/>
          </p:nvPr>
        </p:nvSpPr>
        <p:spPr/>
        <p:txBody>
          <a:bodyPr/>
          <a:lstStyle/>
          <a:p>
            <a:pPr>
              <a:buFontTx/>
              <a:buNone/>
            </a:pPr>
            <a:r>
              <a:rPr lang="en-US" altLang="zh-TW" smtClean="0"/>
              <a:t>A transformation maps points to other points and/or vectors to other vectors</a:t>
            </a:r>
          </a:p>
        </p:txBody>
      </p:sp>
      <p:pic>
        <p:nvPicPr>
          <p:cNvPr id="63494" name="Picture 5" descr="AN04F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2924175"/>
            <a:ext cx="3657600"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5" name="Text Box 6"/>
          <p:cNvSpPr txBox="1">
            <a:spLocks noChangeArrowheads="1"/>
          </p:cNvSpPr>
          <p:nvPr/>
        </p:nvSpPr>
        <p:spPr bwMode="auto">
          <a:xfrm>
            <a:off x="2667000" y="4648200"/>
            <a:ext cx="1135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Q=T(P)</a:t>
            </a:r>
          </a:p>
        </p:txBody>
      </p:sp>
      <p:sp>
        <p:nvSpPr>
          <p:cNvPr id="63496" name="Text Box 7"/>
          <p:cNvSpPr txBox="1">
            <a:spLocks noChangeArrowheads="1"/>
          </p:cNvSpPr>
          <p:nvPr/>
        </p:nvSpPr>
        <p:spPr bwMode="auto">
          <a:xfrm>
            <a:off x="5554663" y="2667000"/>
            <a:ext cx="10493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v=T(u)</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BDB14EE9-CB86-4A9D-BC59-7132A5A1B0A3}" type="slidenum">
              <a:rPr lang="es-ES" altLang="zh-TW" sz="1800">
                <a:latin typeface="Arial" charset="0"/>
              </a:rPr>
              <a:pPr lvl="1" eaLnBrk="1" hangingPunct="1">
                <a:spcBef>
                  <a:spcPct val="0"/>
                </a:spcBef>
                <a:buClrTx/>
                <a:buSzTx/>
                <a:buFontTx/>
                <a:buNone/>
              </a:pPr>
              <a:t>56</a:t>
            </a:fld>
            <a:endParaRPr lang="es-ES" altLang="zh-TW" sz="1800">
              <a:latin typeface="Arial" charset="0"/>
            </a:endParaRPr>
          </a:p>
        </p:txBody>
      </p:sp>
      <p:sp>
        <p:nvSpPr>
          <p:cNvPr id="18435"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18436" name="Rectangle 2"/>
          <p:cNvSpPr>
            <a:spLocks noGrp="1" noChangeArrowheads="1"/>
          </p:cNvSpPr>
          <p:nvPr>
            <p:ph type="title"/>
          </p:nvPr>
        </p:nvSpPr>
        <p:spPr/>
        <p:txBody>
          <a:bodyPr/>
          <a:lstStyle/>
          <a:p>
            <a:pPr>
              <a:defRPr/>
            </a:pPr>
            <a:r>
              <a:rPr lang="en-US" altLang="zh-TW" smtClean="0"/>
              <a:t>Affine Transformations</a:t>
            </a:r>
          </a:p>
        </p:txBody>
      </p:sp>
      <p:sp>
        <p:nvSpPr>
          <p:cNvPr id="64517" name="Rectangle 3"/>
          <p:cNvSpPr>
            <a:spLocks noGrp="1" noChangeArrowheads="1"/>
          </p:cNvSpPr>
          <p:nvPr>
            <p:ph type="body" idx="1"/>
          </p:nvPr>
        </p:nvSpPr>
        <p:spPr/>
        <p:txBody>
          <a:bodyPr/>
          <a:lstStyle/>
          <a:p>
            <a:r>
              <a:rPr lang="en-US" altLang="zh-TW" smtClean="0"/>
              <a:t>Line preserving</a:t>
            </a:r>
          </a:p>
          <a:p>
            <a:r>
              <a:rPr lang="en-US" altLang="zh-TW" smtClean="0"/>
              <a:t>Characteristic of many physically important transformations</a:t>
            </a:r>
          </a:p>
          <a:p>
            <a:pPr lvl="1"/>
            <a:r>
              <a:rPr lang="en-US" altLang="zh-TW" smtClean="0">
                <a:ea typeface="MS PGothic" pitchFamily="34" charset="-128"/>
              </a:rPr>
              <a:t>Rigid body transformations: rotation, translation</a:t>
            </a:r>
          </a:p>
          <a:p>
            <a:pPr lvl="1"/>
            <a:r>
              <a:rPr lang="en-US" altLang="zh-TW" smtClean="0">
                <a:ea typeface="MS PGothic" pitchFamily="34" charset="-128"/>
              </a:rPr>
              <a:t>Scaling, shear</a:t>
            </a:r>
          </a:p>
          <a:p>
            <a:r>
              <a:rPr lang="en-US" altLang="zh-TW" smtClean="0"/>
              <a:t>Importance in graphics is that we need only transform endpoints of line segments and let implementation draw line segment between the transformed endpoints</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4D55ED79-8261-42FE-AD2A-7D8B77C87464}" type="slidenum">
              <a:rPr lang="es-ES" altLang="zh-TW" sz="1800">
                <a:latin typeface="Arial" charset="0"/>
              </a:rPr>
              <a:pPr lvl="1" eaLnBrk="1" hangingPunct="1">
                <a:spcBef>
                  <a:spcPct val="0"/>
                </a:spcBef>
                <a:buClrTx/>
                <a:buSzTx/>
                <a:buFontTx/>
                <a:buNone/>
              </a:pPr>
              <a:t>57</a:t>
            </a:fld>
            <a:endParaRPr lang="es-ES" altLang="zh-TW" sz="1800">
              <a:latin typeface="Arial" charset="0"/>
            </a:endParaRPr>
          </a:p>
        </p:txBody>
      </p:sp>
      <p:sp>
        <p:nvSpPr>
          <p:cNvPr id="19459"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19460" name="Rectangle 2"/>
          <p:cNvSpPr>
            <a:spLocks noGrp="1" noChangeArrowheads="1"/>
          </p:cNvSpPr>
          <p:nvPr>
            <p:ph type="title"/>
          </p:nvPr>
        </p:nvSpPr>
        <p:spPr/>
        <p:txBody>
          <a:bodyPr/>
          <a:lstStyle/>
          <a:p>
            <a:pPr>
              <a:defRPr/>
            </a:pPr>
            <a:r>
              <a:rPr lang="en-US" altLang="zh-TW" smtClean="0"/>
              <a:t>Pipeline Implementation</a:t>
            </a:r>
          </a:p>
        </p:txBody>
      </p:sp>
      <p:sp>
        <p:nvSpPr>
          <p:cNvPr id="65541" name="Rectangle 4"/>
          <p:cNvSpPr>
            <a:spLocks noChangeArrowheads="1"/>
          </p:cNvSpPr>
          <p:nvPr/>
        </p:nvSpPr>
        <p:spPr bwMode="auto">
          <a:xfrm>
            <a:off x="1828800" y="3200400"/>
            <a:ext cx="2286000" cy="9906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algn="ctr" eaLnBrk="1" hangingPunct="1">
              <a:buClrTx/>
              <a:buSzTx/>
              <a:buFontTx/>
              <a:buNone/>
            </a:pPr>
            <a:r>
              <a:rPr lang="en-US" altLang="zh-TW" sz="1800">
                <a:latin typeface="Arial" charset="0"/>
              </a:rPr>
              <a:t>transformation</a:t>
            </a:r>
          </a:p>
        </p:txBody>
      </p:sp>
      <p:sp>
        <p:nvSpPr>
          <p:cNvPr id="65542" name="Line 5"/>
          <p:cNvSpPr>
            <a:spLocks noChangeShapeType="1"/>
          </p:cNvSpPr>
          <p:nvPr/>
        </p:nvSpPr>
        <p:spPr bwMode="auto">
          <a:xfrm>
            <a:off x="1066800" y="3733800"/>
            <a:ext cx="762000" cy="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65543" name="Line 6"/>
          <p:cNvSpPr>
            <a:spLocks noChangeShapeType="1"/>
          </p:cNvSpPr>
          <p:nvPr/>
        </p:nvSpPr>
        <p:spPr bwMode="auto">
          <a:xfrm>
            <a:off x="4114800" y="3733800"/>
            <a:ext cx="1143000" cy="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65544" name="Rectangle 7"/>
          <p:cNvSpPr>
            <a:spLocks noChangeArrowheads="1"/>
          </p:cNvSpPr>
          <p:nvPr/>
        </p:nvSpPr>
        <p:spPr bwMode="auto">
          <a:xfrm>
            <a:off x="5257800" y="3200400"/>
            <a:ext cx="1981200" cy="9906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algn="ctr" eaLnBrk="1" hangingPunct="1">
              <a:buClrTx/>
              <a:buSzTx/>
              <a:buFontTx/>
              <a:buNone/>
            </a:pPr>
            <a:r>
              <a:rPr lang="en-US" altLang="zh-TW" sz="1800">
                <a:latin typeface="Arial" charset="0"/>
              </a:rPr>
              <a:t>rasterizer</a:t>
            </a:r>
          </a:p>
        </p:txBody>
      </p:sp>
      <p:sp>
        <p:nvSpPr>
          <p:cNvPr id="65545" name="Line 8"/>
          <p:cNvSpPr>
            <a:spLocks noChangeShapeType="1"/>
          </p:cNvSpPr>
          <p:nvPr/>
        </p:nvSpPr>
        <p:spPr bwMode="auto">
          <a:xfrm>
            <a:off x="7239000" y="3733800"/>
            <a:ext cx="457200" cy="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65546" name="Line 10"/>
          <p:cNvSpPr>
            <a:spLocks noChangeShapeType="1"/>
          </p:cNvSpPr>
          <p:nvPr/>
        </p:nvSpPr>
        <p:spPr bwMode="auto">
          <a:xfrm flipV="1">
            <a:off x="7620000" y="4419600"/>
            <a:ext cx="990600" cy="838200"/>
          </a:xfrm>
          <a:prstGeom prst="line">
            <a:avLst/>
          </a:prstGeom>
          <a:noFill/>
          <a:ln w="285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65547" name="Text Box 11"/>
          <p:cNvSpPr txBox="1">
            <a:spLocks noChangeArrowheads="1"/>
          </p:cNvSpPr>
          <p:nvPr/>
        </p:nvSpPr>
        <p:spPr bwMode="auto">
          <a:xfrm>
            <a:off x="1143000" y="5105400"/>
            <a:ext cx="412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 u</a:t>
            </a:r>
          </a:p>
        </p:txBody>
      </p:sp>
      <p:sp>
        <p:nvSpPr>
          <p:cNvPr id="65548" name="Text Box 13"/>
          <p:cNvSpPr>
            <a:spLocks noGrp="1" noChangeArrowheads="1"/>
          </p:cNvSpPr>
          <p:nvPr>
            <p:ph type="body" idx="1"/>
          </p:nvPr>
        </p:nvSpPr>
        <p:spPr>
          <a:xfrm>
            <a:off x="1143000" y="3810000"/>
            <a:ext cx="533400" cy="457200"/>
          </a:xfrm>
          <a:noFill/>
        </p:spPr>
        <p:txBody>
          <a:bodyPr/>
          <a:lstStyle/>
          <a:p>
            <a:pPr>
              <a:buFontTx/>
              <a:buNone/>
            </a:pPr>
            <a:r>
              <a:rPr lang="en-US" altLang="zh-TW" sz="2400" smtClean="0">
                <a:latin typeface="Times New Roman" pitchFamily="18" charset="0"/>
              </a:rPr>
              <a:t>v</a:t>
            </a:r>
          </a:p>
        </p:txBody>
      </p:sp>
      <p:sp>
        <p:nvSpPr>
          <p:cNvPr id="65549" name="Text Box 14"/>
          <p:cNvSpPr txBox="1">
            <a:spLocks noChangeArrowheads="1"/>
          </p:cNvSpPr>
          <p:nvPr/>
        </p:nvSpPr>
        <p:spPr bwMode="auto">
          <a:xfrm>
            <a:off x="990600" y="3124200"/>
            <a:ext cx="412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 u</a:t>
            </a:r>
          </a:p>
        </p:txBody>
      </p:sp>
      <p:sp>
        <p:nvSpPr>
          <p:cNvPr id="65550" name="Text Box 15"/>
          <p:cNvSpPr txBox="1">
            <a:spLocks noChangeArrowheads="1"/>
          </p:cNvSpPr>
          <p:nvPr/>
        </p:nvSpPr>
        <p:spPr bwMode="auto">
          <a:xfrm>
            <a:off x="381000" y="4572000"/>
            <a:ext cx="412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 v</a:t>
            </a:r>
          </a:p>
        </p:txBody>
      </p:sp>
      <p:sp>
        <p:nvSpPr>
          <p:cNvPr id="65551" name="Line 16"/>
          <p:cNvSpPr>
            <a:spLocks noChangeShapeType="1"/>
          </p:cNvSpPr>
          <p:nvPr/>
        </p:nvSpPr>
        <p:spPr bwMode="auto">
          <a:xfrm>
            <a:off x="2971800" y="2667000"/>
            <a:ext cx="0" cy="53340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65552" name="Text Box 17"/>
          <p:cNvSpPr txBox="1">
            <a:spLocks noChangeArrowheads="1"/>
          </p:cNvSpPr>
          <p:nvPr/>
        </p:nvSpPr>
        <p:spPr bwMode="auto">
          <a:xfrm>
            <a:off x="2819400" y="2057400"/>
            <a:ext cx="36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T</a:t>
            </a:r>
          </a:p>
        </p:txBody>
      </p:sp>
      <p:sp>
        <p:nvSpPr>
          <p:cNvPr id="65553" name="Text Box 18"/>
          <p:cNvSpPr txBox="1">
            <a:spLocks noChangeArrowheads="1"/>
          </p:cNvSpPr>
          <p:nvPr/>
        </p:nvSpPr>
        <p:spPr bwMode="auto">
          <a:xfrm>
            <a:off x="4267200" y="3124200"/>
            <a:ext cx="725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T(u)</a:t>
            </a:r>
          </a:p>
        </p:txBody>
      </p:sp>
      <p:sp>
        <p:nvSpPr>
          <p:cNvPr id="65554" name="Text Box 19"/>
          <p:cNvSpPr txBox="1">
            <a:spLocks noChangeArrowheads="1"/>
          </p:cNvSpPr>
          <p:nvPr/>
        </p:nvSpPr>
        <p:spPr bwMode="auto">
          <a:xfrm>
            <a:off x="4343400" y="3886200"/>
            <a:ext cx="725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T(v)</a:t>
            </a:r>
          </a:p>
        </p:txBody>
      </p:sp>
      <p:sp>
        <p:nvSpPr>
          <p:cNvPr id="65555" name="Oval 22"/>
          <p:cNvSpPr>
            <a:spLocks noChangeArrowheads="1"/>
          </p:cNvSpPr>
          <p:nvPr/>
        </p:nvSpPr>
        <p:spPr bwMode="auto">
          <a:xfrm>
            <a:off x="7543800" y="5257800"/>
            <a:ext cx="76200" cy="76200"/>
          </a:xfrm>
          <a:prstGeom prst="ellipse">
            <a:avLst/>
          </a:prstGeom>
          <a:solidFill>
            <a:schemeClr val="tx1"/>
          </a:solidFill>
          <a:ln w="12700">
            <a:solidFill>
              <a:schemeClr val="tx1"/>
            </a:solidFill>
            <a:round/>
            <a:headEnd type="none" w="sm" len="sm"/>
            <a:tailEnd type="none" w="sm" len="sm"/>
          </a:ln>
        </p:spPr>
        <p:txBody>
          <a:bodyPr wrap="none" anchor="ct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endParaRPr lang="zh-TW" altLang="zh-TW" sz="1800">
              <a:latin typeface="Arial" charset="0"/>
            </a:endParaRPr>
          </a:p>
        </p:txBody>
      </p:sp>
      <p:sp>
        <p:nvSpPr>
          <p:cNvPr id="65556" name="Oval 23"/>
          <p:cNvSpPr>
            <a:spLocks noChangeArrowheads="1"/>
          </p:cNvSpPr>
          <p:nvPr/>
        </p:nvSpPr>
        <p:spPr bwMode="auto">
          <a:xfrm>
            <a:off x="8610600" y="4343400"/>
            <a:ext cx="76200" cy="76200"/>
          </a:xfrm>
          <a:prstGeom prst="ellipse">
            <a:avLst/>
          </a:prstGeom>
          <a:solidFill>
            <a:schemeClr val="tx1"/>
          </a:solidFill>
          <a:ln w="12700">
            <a:solidFill>
              <a:schemeClr val="tx1"/>
            </a:solidFill>
            <a:round/>
            <a:headEnd type="none" w="sm" len="sm"/>
            <a:tailEnd type="none" w="sm" len="sm"/>
          </a:ln>
        </p:spPr>
        <p:txBody>
          <a:bodyPr wrap="none" anchor="ct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endParaRPr lang="zh-TW" altLang="zh-TW" sz="1800">
              <a:latin typeface="Arial" charset="0"/>
            </a:endParaRPr>
          </a:p>
        </p:txBody>
      </p:sp>
      <p:sp>
        <p:nvSpPr>
          <p:cNvPr id="65557" name="Oval 24"/>
          <p:cNvSpPr>
            <a:spLocks noChangeArrowheads="1"/>
          </p:cNvSpPr>
          <p:nvPr/>
        </p:nvSpPr>
        <p:spPr bwMode="auto">
          <a:xfrm>
            <a:off x="990600" y="5257800"/>
            <a:ext cx="76200" cy="76200"/>
          </a:xfrm>
          <a:prstGeom prst="ellipse">
            <a:avLst/>
          </a:prstGeom>
          <a:solidFill>
            <a:schemeClr val="tx1"/>
          </a:solidFill>
          <a:ln w="12700">
            <a:solidFill>
              <a:schemeClr val="tx1"/>
            </a:solidFill>
            <a:round/>
            <a:headEnd type="none" w="sm" len="sm"/>
            <a:tailEnd type="none" w="sm" len="sm"/>
          </a:ln>
        </p:spPr>
        <p:txBody>
          <a:bodyPr wrap="none" anchor="ct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endParaRPr lang="zh-TW" altLang="zh-TW" sz="1800">
              <a:latin typeface="Arial" charset="0"/>
            </a:endParaRPr>
          </a:p>
        </p:txBody>
      </p:sp>
      <p:sp>
        <p:nvSpPr>
          <p:cNvPr id="65558" name="Oval 25"/>
          <p:cNvSpPr>
            <a:spLocks noChangeArrowheads="1"/>
          </p:cNvSpPr>
          <p:nvPr/>
        </p:nvSpPr>
        <p:spPr bwMode="auto">
          <a:xfrm>
            <a:off x="762000" y="4724400"/>
            <a:ext cx="76200" cy="76200"/>
          </a:xfrm>
          <a:prstGeom prst="ellipse">
            <a:avLst/>
          </a:prstGeom>
          <a:solidFill>
            <a:schemeClr val="tx1"/>
          </a:solidFill>
          <a:ln w="12700">
            <a:solidFill>
              <a:schemeClr val="tx1"/>
            </a:solidFill>
            <a:round/>
            <a:headEnd type="none" w="sm" len="sm"/>
            <a:tailEnd type="none" w="sm" len="sm"/>
          </a:ln>
        </p:spPr>
        <p:txBody>
          <a:bodyPr wrap="none" anchor="ct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endParaRPr lang="zh-TW" altLang="zh-TW" sz="1800">
              <a:latin typeface="Arial" charset="0"/>
            </a:endParaRPr>
          </a:p>
        </p:txBody>
      </p:sp>
      <p:sp>
        <p:nvSpPr>
          <p:cNvPr id="65559" name="Text Box 26"/>
          <p:cNvSpPr txBox="1">
            <a:spLocks noChangeArrowheads="1"/>
          </p:cNvSpPr>
          <p:nvPr/>
        </p:nvSpPr>
        <p:spPr bwMode="auto">
          <a:xfrm>
            <a:off x="6858000" y="4876800"/>
            <a:ext cx="725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T(u)</a:t>
            </a:r>
          </a:p>
        </p:txBody>
      </p:sp>
      <p:sp>
        <p:nvSpPr>
          <p:cNvPr id="65560" name="Text Box 27"/>
          <p:cNvSpPr txBox="1">
            <a:spLocks noChangeArrowheads="1"/>
          </p:cNvSpPr>
          <p:nvPr/>
        </p:nvSpPr>
        <p:spPr bwMode="auto">
          <a:xfrm>
            <a:off x="3962400" y="5181600"/>
            <a:ext cx="725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T(u)</a:t>
            </a:r>
          </a:p>
        </p:txBody>
      </p:sp>
      <p:sp>
        <p:nvSpPr>
          <p:cNvPr id="65561" name="Text Box 28"/>
          <p:cNvSpPr txBox="1">
            <a:spLocks noChangeArrowheads="1"/>
          </p:cNvSpPr>
          <p:nvPr/>
        </p:nvSpPr>
        <p:spPr bwMode="auto">
          <a:xfrm>
            <a:off x="5181600" y="4419600"/>
            <a:ext cx="725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T(v)</a:t>
            </a:r>
          </a:p>
        </p:txBody>
      </p:sp>
      <p:sp>
        <p:nvSpPr>
          <p:cNvPr id="65562" name="Text Box 29"/>
          <p:cNvSpPr txBox="1">
            <a:spLocks noChangeArrowheads="1"/>
          </p:cNvSpPr>
          <p:nvPr/>
        </p:nvSpPr>
        <p:spPr bwMode="auto">
          <a:xfrm>
            <a:off x="8153400" y="3810000"/>
            <a:ext cx="725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T(v)</a:t>
            </a:r>
          </a:p>
        </p:txBody>
      </p:sp>
      <p:sp>
        <p:nvSpPr>
          <p:cNvPr id="65563" name="Oval 30"/>
          <p:cNvSpPr>
            <a:spLocks noChangeArrowheads="1"/>
          </p:cNvSpPr>
          <p:nvPr/>
        </p:nvSpPr>
        <p:spPr bwMode="auto">
          <a:xfrm>
            <a:off x="3810000" y="5334000"/>
            <a:ext cx="76200" cy="76200"/>
          </a:xfrm>
          <a:prstGeom prst="ellipse">
            <a:avLst/>
          </a:prstGeom>
          <a:solidFill>
            <a:schemeClr val="tx1"/>
          </a:solidFill>
          <a:ln w="12700">
            <a:solidFill>
              <a:schemeClr val="tx1"/>
            </a:solidFill>
            <a:round/>
            <a:headEnd type="none" w="sm" len="sm"/>
            <a:tailEnd type="none" w="sm" len="sm"/>
          </a:ln>
        </p:spPr>
        <p:txBody>
          <a:bodyPr wrap="none" anchor="ct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endParaRPr lang="zh-TW" altLang="zh-TW" sz="1800">
              <a:latin typeface="Arial" charset="0"/>
            </a:endParaRPr>
          </a:p>
        </p:txBody>
      </p:sp>
      <p:sp>
        <p:nvSpPr>
          <p:cNvPr id="65564" name="Oval 31"/>
          <p:cNvSpPr>
            <a:spLocks noChangeArrowheads="1"/>
          </p:cNvSpPr>
          <p:nvPr/>
        </p:nvSpPr>
        <p:spPr bwMode="auto">
          <a:xfrm>
            <a:off x="4953000" y="4572000"/>
            <a:ext cx="76200" cy="76200"/>
          </a:xfrm>
          <a:prstGeom prst="ellipse">
            <a:avLst/>
          </a:prstGeom>
          <a:solidFill>
            <a:schemeClr val="tx1"/>
          </a:solidFill>
          <a:ln w="12700">
            <a:solidFill>
              <a:schemeClr val="tx1"/>
            </a:solidFill>
            <a:round/>
            <a:headEnd type="none" w="sm" len="sm"/>
            <a:tailEnd type="none" w="sm" len="sm"/>
          </a:ln>
        </p:spPr>
        <p:txBody>
          <a:bodyPr wrap="none" anchor="ct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endParaRPr lang="zh-TW" altLang="zh-TW" sz="1800">
              <a:latin typeface="Arial" charset="0"/>
            </a:endParaRPr>
          </a:p>
        </p:txBody>
      </p:sp>
      <p:sp>
        <p:nvSpPr>
          <p:cNvPr id="65565" name="Text Box 32"/>
          <p:cNvSpPr txBox="1">
            <a:spLocks noChangeArrowheads="1"/>
          </p:cNvSpPr>
          <p:nvPr/>
        </p:nvSpPr>
        <p:spPr bwMode="auto">
          <a:xfrm>
            <a:off x="349250" y="5527675"/>
            <a:ext cx="1130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vertices</a:t>
            </a:r>
          </a:p>
        </p:txBody>
      </p:sp>
      <p:sp>
        <p:nvSpPr>
          <p:cNvPr id="65566" name="Text Box 33"/>
          <p:cNvSpPr txBox="1">
            <a:spLocks noChangeArrowheads="1"/>
          </p:cNvSpPr>
          <p:nvPr/>
        </p:nvSpPr>
        <p:spPr bwMode="auto">
          <a:xfrm>
            <a:off x="3810000" y="5562600"/>
            <a:ext cx="1130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vertices</a:t>
            </a:r>
          </a:p>
        </p:txBody>
      </p:sp>
      <p:sp>
        <p:nvSpPr>
          <p:cNvPr id="65567" name="Text Box 34"/>
          <p:cNvSpPr txBox="1">
            <a:spLocks noChangeArrowheads="1"/>
          </p:cNvSpPr>
          <p:nvPr/>
        </p:nvSpPr>
        <p:spPr bwMode="auto">
          <a:xfrm>
            <a:off x="7011988" y="5527675"/>
            <a:ext cx="911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pixels</a:t>
            </a:r>
          </a:p>
        </p:txBody>
      </p:sp>
      <p:sp>
        <p:nvSpPr>
          <p:cNvPr id="65568" name="Line 35"/>
          <p:cNvSpPr>
            <a:spLocks noChangeShapeType="1"/>
          </p:cNvSpPr>
          <p:nvPr/>
        </p:nvSpPr>
        <p:spPr bwMode="auto">
          <a:xfrm>
            <a:off x="1600200" y="5791200"/>
            <a:ext cx="1905000" cy="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65569" name="Line 36"/>
          <p:cNvSpPr>
            <a:spLocks noChangeShapeType="1"/>
          </p:cNvSpPr>
          <p:nvPr/>
        </p:nvSpPr>
        <p:spPr bwMode="auto">
          <a:xfrm>
            <a:off x="5029200" y="5791200"/>
            <a:ext cx="1905000" cy="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65570" name="Text Box 37"/>
          <p:cNvSpPr txBox="1">
            <a:spLocks noChangeArrowheads="1"/>
          </p:cNvSpPr>
          <p:nvPr/>
        </p:nvSpPr>
        <p:spPr bwMode="auto">
          <a:xfrm>
            <a:off x="7385050" y="2784475"/>
            <a:ext cx="9286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frame</a:t>
            </a:r>
          </a:p>
          <a:p>
            <a:pPr eaLnBrk="1" hangingPunct="1">
              <a:buClrTx/>
              <a:buSzTx/>
              <a:buFontTx/>
              <a:buNone/>
            </a:pPr>
            <a:r>
              <a:rPr lang="en-US" altLang="zh-TW" sz="1800">
                <a:latin typeface="Arial" charset="0"/>
              </a:rPr>
              <a:t>buffer</a:t>
            </a:r>
          </a:p>
        </p:txBody>
      </p:sp>
      <p:sp>
        <p:nvSpPr>
          <p:cNvPr id="65571" name="Text Box 38"/>
          <p:cNvSpPr txBox="1">
            <a:spLocks noChangeArrowheads="1"/>
          </p:cNvSpPr>
          <p:nvPr/>
        </p:nvSpPr>
        <p:spPr bwMode="auto">
          <a:xfrm>
            <a:off x="3200400" y="2057400"/>
            <a:ext cx="3514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(from application program)</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eaLnBrk="1" hangingPunct="1">
              <a:defRPr/>
            </a:pPr>
            <a:r>
              <a:rPr lang="en-US" altLang="zh-TW" dirty="0" smtClean="0"/>
              <a:t>The Life of a vertex</a:t>
            </a:r>
            <a:endParaRPr lang="zh-TW" altLang="en-US" dirty="0"/>
          </a:p>
        </p:txBody>
      </p:sp>
      <p:sp>
        <p:nvSpPr>
          <p:cNvPr id="66563" name="內容版面配置區 3"/>
          <p:cNvSpPr>
            <a:spLocks noGrp="1"/>
          </p:cNvSpPr>
          <p:nvPr>
            <p:ph idx="1"/>
          </p:nvPr>
        </p:nvSpPr>
        <p:spPr/>
        <p:txBody>
          <a:bodyPr/>
          <a:lstStyle/>
          <a:p>
            <a:endParaRPr lang="zh-TW" altLang="en-US" smtClean="0"/>
          </a:p>
        </p:txBody>
      </p:sp>
      <p:sp>
        <p:nvSpPr>
          <p:cNvPr id="66564" name="文字方塊 3"/>
          <p:cNvSpPr txBox="1">
            <a:spLocks noChangeArrowheads="1"/>
          </p:cNvSpPr>
          <p:nvPr/>
        </p:nvSpPr>
        <p:spPr bwMode="auto">
          <a:xfrm>
            <a:off x="2051050" y="6184900"/>
            <a:ext cx="51133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algn="ctr" eaLnBrk="1" hangingPunct="1">
              <a:buClrTx/>
              <a:buSzTx/>
              <a:buFontTx/>
              <a:buNone/>
            </a:pPr>
            <a:r>
              <a:rPr lang="en-US" altLang="zh-TW" sz="1800">
                <a:latin typeface="Arial" charset="0"/>
              </a:rPr>
              <a:t>Image by Philp Rideout</a:t>
            </a:r>
            <a:endParaRPr lang="zh-TW" altLang="en-US" sz="1800">
              <a:latin typeface="Arial" charset="0"/>
            </a:endParaRPr>
          </a:p>
        </p:txBody>
      </p:sp>
      <p:pic>
        <p:nvPicPr>
          <p:cNvPr id="665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13" y="1700213"/>
            <a:ext cx="8791575"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656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1638" y="3919538"/>
            <a:ext cx="5792787" cy="161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文字方塊 2"/>
          <p:cNvSpPr txBox="1">
            <a:spLocks noChangeArrowheads="1"/>
          </p:cNvSpPr>
          <p:nvPr/>
        </p:nvSpPr>
        <p:spPr bwMode="auto">
          <a:xfrm>
            <a:off x="2339975" y="5516563"/>
            <a:ext cx="4464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algn="ctr" eaLnBrk="1" hangingPunct="1">
              <a:buClrTx/>
              <a:buSzTx/>
              <a:buFontTx/>
              <a:buNone/>
            </a:pPr>
            <a:r>
              <a:rPr lang="en-US" altLang="zh-TW" sz="1800">
                <a:latin typeface="Arial" charset="0"/>
              </a:rPr>
              <a:t>Merge model matrix and view matrix</a:t>
            </a:r>
            <a:endParaRPr lang="zh-TW" altLang="en-US" sz="1800">
              <a:latin typeface="Arial"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6567"/>
                                        </p:tgtEl>
                                        <p:attrNameLst>
                                          <p:attrName>style.visibility</p:attrName>
                                        </p:attrNameLst>
                                      </p:cBhvr>
                                      <p:to>
                                        <p:strVal val="visible"/>
                                      </p:to>
                                    </p:set>
                                    <p:animEffect transition="in" filter="fade">
                                      <p:cBhvr>
                                        <p:cTn id="7" dur="500"/>
                                        <p:tgtEl>
                                          <p:spTgt spid="6656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DFB799FD-A293-403C-88B2-C7C390E391F2}" type="slidenum">
              <a:rPr lang="es-ES" altLang="zh-TW" sz="1800">
                <a:latin typeface="Arial" charset="0"/>
              </a:rPr>
              <a:pPr lvl="1" eaLnBrk="1" hangingPunct="1">
                <a:spcBef>
                  <a:spcPct val="0"/>
                </a:spcBef>
                <a:buClrTx/>
                <a:buSzTx/>
                <a:buFontTx/>
                <a:buNone/>
              </a:pPr>
              <a:t>59</a:t>
            </a:fld>
            <a:endParaRPr lang="es-ES" altLang="zh-TW" sz="1800">
              <a:latin typeface="Arial" charset="0"/>
            </a:endParaRPr>
          </a:p>
        </p:txBody>
      </p:sp>
      <p:sp>
        <p:nvSpPr>
          <p:cNvPr id="20483"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0484" name="Rectangle 2"/>
          <p:cNvSpPr>
            <a:spLocks noGrp="1" noChangeArrowheads="1"/>
          </p:cNvSpPr>
          <p:nvPr>
            <p:ph type="title"/>
          </p:nvPr>
        </p:nvSpPr>
        <p:spPr/>
        <p:txBody>
          <a:bodyPr/>
          <a:lstStyle/>
          <a:p>
            <a:pPr>
              <a:defRPr/>
            </a:pPr>
            <a:r>
              <a:rPr lang="en-US" altLang="zh-TW" smtClean="0"/>
              <a:t>Notation</a:t>
            </a:r>
          </a:p>
        </p:txBody>
      </p:sp>
      <p:sp>
        <p:nvSpPr>
          <p:cNvPr id="67589" name="Rectangle 3"/>
          <p:cNvSpPr>
            <a:spLocks noGrp="1" noChangeArrowheads="1"/>
          </p:cNvSpPr>
          <p:nvPr>
            <p:ph type="body" idx="1"/>
          </p:nvPr>
        </p:nvSpPr>
        <p:spPr/>
        <p:txBody>
          <a:bodyPr/>
          <a:lstStyle/>
          <a:p>
            <a:pPr>
              <a:lnSpc>
                <a:spcPct val="90000"/>
              </a:lnSpc>
              <a:buFontTx/>
              <a:buNone/>
            </a:pPr>
            <a:r>
              <a:rPr lang="en-US" altLang="zh-TW" sz="2700" smtClean="0"/>
              <a:t>We will be working with both coordinate-free representations of transformations and representations within a particular frame</a:t>
            </a:r>
          </a:p>
          <a:p>
            <a:pPr>
              <a:lnSpc>
                <a:spcPct val="90000"/>
              </a:lnSpc>
              <a:buFontTx/>
              <a:buNone/>
            </a:pPr>
            <a:r>
              <a:rPr lang="en-US" altLang="zh-TW" smtClean="0">
                <a:latin typeface="Times New Roman" pitchFamily="18" charset="0"/>
              </a:rPr>
              <a:t> </a:t>
            </a:r>
            <a:r>
              <a:rPr lang="en-US" altLang="zh-TW" sz="2700" smtClean="0">
                <a:latin typeface="Times New Roman" pitchFamily="18" charset="0"/>
              </a:rPr>
              <a:t>P, Q, R:</a:t>
            </a:r>
            <a:r>
              <a:rPr lang="en-US" altLang="zh-TW" sz="2700" smtClean="0"/>
              <a:t> points in an affine space</a:t>
            </a:r>
          </a:p>
          <a:p>
            <a:pPr>
              <a:lnSpc>
                <a:spcPct val="90000"/>
              </a:lnSpc>
              <a:buFontTx/>
              <a:buNone/>
            </a:pPr>
            <a:r>
              <a:rPr lang="en-US" altLang="zh-TW" sz="2700" smtClean="0">
                <a:latin typeface="Times New Roman" pitchFamily="18" charset="0"/>
              </a:rPr>
              <a:t> u, v, w</a:t>
            </a:r>
            <a:r>
              <a:rPr lang="en-US" altLang="zh-TW" sz="2700" smtClean="0"/>
              <a:t>: vectors in an affine space</a:t>
            </a:r>
          </a:p>
          <a:p>
            <a:pPr>
              <a:lnSpc>
                <a:spcPct val="90000"/>
              </a:lnSpc>
              <a:buFontTx/>
              <a:buNone/>
            </a:pPr>
            <a:r>
              <a:rPr lang="en-US" altLang="zh-TW" sz="2700" smtClean="0"/>
              <a:t> </a:t>
            </a:r>
            <a:r>
              <a:rPr lang="en-US" altLang="zh-TW" sz="2700" smtClean="0">
                <a:latin typeface="Symbol" pitchFamily="18" charset="2"/>
              </a:rPr>
              <a:t>a</a:t>
            </a:r>
            <a:r>
              <a:rPr lang="en-US" altLang="zh-TW" sz="2700" smtClean="0"/>
              <a:t>, </a:t>
            </a:r>
            <a:r>
              <a:rPr lang="en-US" altLang="zh-TW" sz="2700" smtClean="0">
                <a:latin typeface="Symbol" pitchFamily="18" charset="2"/>
              </a:rPr>
              <a:t>b</a:t>
            </a:r>
            <a:r>
              <a:rPr lang="en-US" altLang="zh-TW" sz="2700" smtClean="0"/>
              <a:t>, </a:t>
            </a:r>
            <a:r>
              <a:rPr lang="en-US" altLang="zh-TW" sz="2700" smtClean="0">
                <a:latin typeface="Symbol" pitchFamily="18" charset="2"/>
              </a:rPr>
              <a:t>g</a:t>
            </a:r>
            <a:r>
              <a:rPr lang="en-US" altLang="zh-TW" sz="2700" smtClean="0"/>
              <a:t>: scalars</a:t>
            </a:r>
          </a:p>
          <a:p>
            <a:pPr>
              <a:lnSpc>
                <a:spcPct val="90000"/>
              </a:lnSpc>
              <a:buFontTx/>
              <a:buNone/>
            </a:pPr>
            <a:endParaRPr lang="en-US" altLang="zh-TW" sz="2700" smtClean="0"/>
          </a:p>
          <a:p>
            <a:pPr>
              <a:lnSpc>
                <a:spcPct val="90000"/>
              </a:lnSpc>
              <a:buFontTx/>
              <a:buNone/>
            </a:pPr>
            <a:r>
              <a:rPr lang="en-US" altLang="zh-TW" sz="2700" smtClean="0"/>
              <a:t> </a:t>
            </a:r>
            <a:r>
              <a:rPr lang="en-US" altLang="zh-TW" sz="2700" b="1" smtClean="0">
                <a:latin typeface="Times New Roman" pitchFamily="18" charset="0"/>
              </a:rPr>
              <a:t>p</a:t>
            </a:r>
            <a:r>
              <a:rPr lang="en-US" altLang="zh-TW" sz="2700" smtClean="0"/>
              <a:t>, </a:t>
            </a:r>
            <a:r>
              <a:rPr lang="en-US" altLang="zh-TW" sz="2700" b="1" smtClean="0">
                <a:latin typeface="Times New Roman" pitchFamily="18" charset="0"/>
              </a:rPr>
              <a:t>q</a:t>
            </a:r>
            <a:r>
              <a:rPr lang="en-US" altLang="zh-TW" sz="2700" smtClean="0"/>
              <a:t>, </a:t>
            </a:r>
            <a:r>
              <a:rPr lang="en-US" altLang="zh-TW" sz="2700" b="1" smtClean="0">
                <a:latin typeface="Times New Roman" pitchFamily="18" charset="0"/>
              </a:rPr>
              <a:t>r</a:t>
            </a:r>
            <a:r>
              <a:rPr lang="en-US" altLang="zh-TW" sz="2700" smtClean="0"/>
              <a:t>: representations of </a:t>
            </a:r>
            <a:r>
              <a:rPr lang="en-US" altLang="zh-TW" sz="2700" smtClean="0">
                <a:solidFill>
                  <a:srgbClr val="FF0000"/>
                </a:solidFill>
              </a:rPr>
              <a:t>points</a:t>
            </a:r>
          </a:p>
          <a:p>
            <a:pPr>
              <a:lnSpc>
                <a:spcPct val="90000"/>
              </a:lnSpc>
              <a:buFontTx/>
              <a:buNone/>
            </a:pPr>
            <a:r>
              <a:rPr lang="en-US" altLang="zh-TW" sz="2700" smtClean="0"/>
              <a:t>	-array of 4 scalars in homogeneous coordinates</a:t>
            </a:r>
          </a:p>
          <a:p>
            <a:pPr>
              <a:lnSpc>
                <a:spcPct val="90000"/>
              </a:lnSpc>
              <a:buFontTx/>
              <a:buNone/>
            </a:pPr>
            <a:r>
              <a:rPr lang="en-US" altLang="zh-TW" sz="2700" b="1" smtClean="0">
                <a:latin typeface="Times New Roman" pitchFamily="18" charset="0"/>
              </a:rPr>
              <a:t> u</a:t>
            </a:r>
            <a:r>
              <a:rPr lang="en-US" altLang="zh-TW" sz="2700" smtClean="0"/>
              <a:t>, </a:t>
            </a:r>
            <a:r>
              <a:rPr lang="en-US" altLang="zh-TW" sz="2700" b="1" smtClean="0">
                <a:latin typeface="Times New Roman" pitchFamily="18" charset="0"/>
              </a:rPr>
              <a:t>v</a:t>
            </a:r>
            <a:r>
              <a:rPr lang="en-US" altLang="zh-TW" sz="2700" smtClean="0"/>
              <a:t>, </a:t>
            </a:r>
            <a:r>
              <a:rPr lang="en-US" altLang="zh-TW" sz="2700" b="1" smtClean="0">
                <a:latin typeface="Times New Roman" pitchFamily="18" charset="0"/>
              </a:rPr>
              <a:t>w</a:t>
            </a:r>
            <a:r>
              <a:rPr lang="en-US" altLang="zh-TW" sz="2700" smtClean="0"/>
              <a:t>: representations of </a:t>
            </a:r>
            <a:r>
              <a:rPr lang="en-US" altLang="zh-TW" sz="2700" smtClean="0">
                <a:solidFill>
                  <a:srgbClr val="FF0000"/>
                </a:solidFill>
              </a:rPr>
              <a:t>vectors</a:t>
            </a:r>
          </a:p>
          <a:p>
            <a:pPr>
              <a:lnSpc>
                <a:spcPct val="90000"/>
              </a:lnSpc>
              <a:buFontTx/>
              <a:buNone/>
            </a:pPr>
            <a:r>
              <a:rPr lang="en-US" altLang="zh-TW" sz="2700" smtClean="0"/>
              <a:t>	-array of 4 scalars in homogeneous coordinates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88ABC90C-34DA-443F-9F92-2E94867156FF}" type="slidenum">
              <a:rPr lang="es-ES" altLang="zh-TW" sz="1800">
                <a:latin typeface="Arial" charset="0"/>
              </a:rPr>
              <a:pPr lvl="1" eaLnBrk="1" hangingPunct="1">
                <a:spcBef>
                  <a:spcPct val="0"/>
                </a:spcBef>
                <a:buClrTx/>
                <a:buSzTx/>
                <a:buFontTx/>
                <a:buNone/>
              </a:pPr>
              <a:t>6</a:t>
            </a:fld>
            <a:endParaRPr lang="es-ES" altLang="zh-TW" sz="1800">
              <a:latin typeface="Arial" charset="0"/>
            </a:endParaRPr>
          </a:p>
        </p:txBody>
      </p:sp>
      <p:sp>
        <p:nvSpPr>
          <p:cNvPr id="18435"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18436" name="Rectangle 2"/>
          <p:cNvSpPr>
            <a:spLocks noGrp="1" noChangeArrowheads="1"/>
          </p:cNvSpPr>
          <p:nvPr>
            <p:ph type="title"/>
          </p:nvPr>
        </p:nvSpPr>
        <p:spPr/>
        <p:txBody>
          <a:bodyPr/>
          <a:lstStyle/>
          <a:p>
            <a:pPr>
              <a:defRPr/>
            </a:pPr>
            <a:r>
              <a:rPr lang="en-US" altLang="zh-TW" smtClean="0"/>
              <a:t>Coordinate-Free Geometry</a:t>
            </a:r>
          </a:p>
        </p:txBody>
      </p:sp>
      <p:sp>
        <p:nvSpPr>
          <p:cNvPr id="13317" name="Rectangle 3"/>
          <p:cNvSpPr>
            <a:spLocks noGrp="1" noChangeArrowheads="1"/>
          </p:cNvSpPr>
          <p:nvPr>
            <p:ph type="body" idx="1"/>
          </p:nvPr>
        </p:nvSpPr>
        <p:spPr/>
        <p:txBody>
          <a:bodyPr/>
          <a:lstStyle/>
          <a:p>
            <a:pPr>
              <a:lnSpc>
                <a:spcPct val="90000"/>
              </a:lnSpc>
            </a:pPr>
            <a:r>
              <a:rPr lang="en-US" altLang="zh-TW" sz="2400" smtClean="0"/>
              <a:t>When we learned simple geometry, most of us started with a Cartesian approach</a:t>
            </a:r>
          </a:p>
          <a:p>
            <a:pPr lvl="1">
              <a:lnSpc>
                <a:spcPct val="90000"/>
              </a:lnSpc>
            </a:pPr>
            <a:r>
              <a:rPr lang="en-US" altLang="zh-TW" sz="2400" smtClean="0">
                <a:ea typeface="MS PGothic" pitchFamily="34" charset="-128"/>
              </a:rPr>
              <a:t>Points were at locations in space </a:t>
            </a:r>
            <a:r>
              <a:rPr lang="en-US" altLang="zh-TW" sz="2400" b="1" smtClean="0">
                <a:ea typeface="MS PGothic" pitchFamily="34" charset="-128"/>
              </a:rPr>
              <a:t>p</a:t>
            </a:r>
            <a:r>
              <a:rPr lang="en-US" altLang="zh-TW" sz="2400" smtClean="0">
                <a:ea typeface="MS PGothic" pitchFamily="34" charset="-128"/>
              </a:rPr>
              <a:t>=(x,y,z)</a:t>
            </a:r>
          </a:p>
          <a:p>
            <a:pPr lvl="1">
              <a:lnSpc>
                <a:spcPct val="90000"/>
              </a:lnSpc>
            </a:pPr>
            <a:r>
              <a:rPr lang="en-US" altLang="zh-TW" sz="2400" smtClean="0">
                <a:ea typeface="MS PGothic" pitchFamily="34" charset="-128"/>
              </a:rPr>
              <a:t>We derived results by algebraic manipulations involving these coordinates</a:t>
            </a:r>
          </a:p>
          <a:p>
            <a:pPr>
              <a:lnSpc>
                <a:spcPct val="90000"/>
              </a:lnSpc>
            </a:pPr>
            <a:r>
              <a:rPr lang="en-US" altLang="zh-TW" sz="2400" smtClean="0"/>
              <a:t>This approach was nonphysical</a:t>
            </a:r>
          </a:p>
          <a:p>
            <a:pPr lvl="1">
              <a:lnSpc>
                <a:spcPct val="90000"/>
              </a:lnSpc>
            </a:pPr>
            <a:r>
              <a:rPr lang="en-US" altLang="zh-TW" sz="2400" smtClean="0">
                <a:ea typeface="MS PGothic" pitchFamily="34" charset="-128"/>
              </a:rPr>
              <a:t>Physically, points exist regardless of the location of an arbitrary coordinate system</a:t>
            </a:r>
          </a:p>
          <a:p>
            <a:pPr lvl="1">
              <a:lnSpc>
                <a:spcPct val="90000"/>
              </a:lnSpc>
            </a:pPr>
            <a:r>
              <a:rPr lang="en-US" altLang="zh-TW" sz="2400" smtClean="0">
                <a:ea typeface="MS PGothic" pitchFamily="34" charset="-128"/>
              </a:rPr>
              <a:t>Most geometric results are independent of the coordinate system</a:t>
            </a:r>
          </a:p>
          <a:p>
            <a:pPr lvl="1">
              <a:lnSpc>
                <a:spcPct val="90000"/>
              </a:lnSpc>
            </a:pPr>
            <a:r>
              <a:rPr lang="en-US" altLang="zh-TW" sz="2400" smtClean="0">
                <a:ea typeface="MS PGothic" pitchFamily="34" charset="-128"/>
              </a:rPr>
              <a:t>Example Euclidean geometry: two triangles are identical if two corresponding sides and the angle between them are identical</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E11E6CA8-407F-48FA-853F-6B4546E966EB}" type="slidenum">
              <a:rPr lang="es-ES" altLang="zh-TW" sz="1800">
                <a:latin typeface="Arial" charset="0"/>
              </a:rPr>
              <a:pPr lvl="1" eaLnBrk="1" hangingPunct="1">
                <a:spcBef>
                  <a:spcPct val="0"/>
                </a:spcBef>
                <a:buClrTx/>
                <a:buSzTx/>
                <a:buFontTx/>
                <a:buNone/>
              </a:pPr>
              <a:t>60</a:t>
            </a:fld>
            <a:endParaRPr lang="es-ES" altLang="zh-TW" sz="1800">
              <a:latin typeface="Arial" charset="0"/>
            </a:endParaRPr>
          </a:p>
        </p:txBody>
      </p:sp>
      <p:sp>
        <p:nvSpPr>
          <p:cNvPr id="21507"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1508" name="Rectangle 2"/>
          <p:cNvSpPr>
            <a:spLocks noGrp="1" noChangeArrowheads="1"/>
          </p:cNvSpPr>
          <p:nvPr>
            <p:ph type="title"/>
          </p:nvPr>
        </p:nvSpPr>
        <p:spPr/>
        <p:txBody>
          <a:bodyPr/>
          <a:lstStyle/>
          <a:p>
            <a:pPr>
              <a:defRPr/>
            </a:pPr>
            <a:r>
              <a:rPr lang="en-US" altLang="zh-TW" sz="3300" smtClean="0"/>
              <a:t>Translation</a:t>
            </a:r>
          </a:p>
        </p:txBody>
      </p:sp>
      <p:sp>
        <p:nvSpPr>
          <p:cNvPr id="68613" name="Rectangle 3"/>
          <p:cNvSpPr>
            <a:spLocks noGrp="1" noChangeArrowheads="1"/>
          </p:cNvSpPr>
          <p:nvPr>
            <p:ph type="body" idx="1"/>
          </p:nvPr>
        </p:nvSpPr>
        <p:spPr/>
        <p:txBody>
          <a:bodyPr/>
          <a:lstStyle/>
          <a:p>
            <a:pPr>
              <a:lnSpc>
                <a:spcPct val="90000"/>
              </a:lnSpc>
            </a:pPr>
            <a:r>
              <a:rPr lang="en-US" altLang="zh-TW" smtClean="0"/>
              <a:t>Move (translate, displace) a point to a new location</a:t>
            </a:r>
          </a:p>
          <a:p>
            <a:pPr>
              <a:lnSpc>
                <a:spcPct val="90000"/>
              </a:lnSpc>
            </a:pPr>
            <a:endParaRPr lang="en-US" altLang="zh-TW" smtClean="0"/>
          </a:p>
          <a:p>
            <a:pPr>
              <a:lnSpc>
                <a:spcPct val="90000"/>
              </a:lnSpc>
            </a:pPr>
            <a:endParaRPr lang="en-US" altLang="zh-TW" smtClean="0"/>
          </a:p>
          <a:p>
            <a:pPr>
              <a:lnSpc>
                <a:spcPct val="90000"/>
              </a:lnSpc>
            </a:pPr>
            <a:endParaRPr lang="en-US" altLang="zh-TW" smtClean="0"/>
          </a:p>
          <a:p>
            <a:pPr>
              <a:lnSpc>
                <a:spcPct val="90000"/>
              </a:lnSpc>
            </a:pPr>
            <a:endParaRPr lang="en-US" altLang="zh-TW" smtClean="0"/>
          </a:p>
          <a:p>
            <a:pPr>
              <a:lnSpc>
                <a:spcPct val="90000"/>
              </a:lnSpc>
            </a:pPr>
            <a:r>
              <a:rPr lang="en-US" altLang="zh-TW" smtClean="0"/>
              <a:t>Displacement determined by a vector </a:t>
            </a:r>
            <a:r>
              <a:rPr lang="en-US" altLang="zh-TW" smtClean="0">
                <a:latin typeface="Times New Roman" pitchFamily="18" charset="0"/>
              </a:rPr>
              <a:t>d</a:t>
            </a:r>
          </a:p>
          <a:p>
            <a:pPr lvl="1">
              <a:lnSpc>
                <a:spcPct val="90000"/>
              </a:lnSpc>
            </a:pPr>
            <a:r>
              <a:rPr lang="en-US" altLang="zh-TW" smtClean="0">
                <a:ea typeface="MS PGothic" pitchFamily="34" charset="-128"/>
              </a:rPr>
              <a:t>Three degrees of freedom</a:t>
            </a:r>
          </a:p>
          <a:p>
            <a:pPr lvl="1">
              <a:lnSpc>
                <a:spcPct val="90000"/>
              </a:lnSpc>
            </a:pPr>
            <a:r>
              <a:rPr lang="en-US" altLang="zh-TW" smtClean="0">
                <a:ea typeface="MS PGothic" pitchFamily="34" charset="-128"/>
              </a:rPr>
              <a:t>P’= P+d</a:t>
            </a:r>
          </a:p>
        </p:txBody>
      </p:sp>
      <p:sp>
        <p:nvSpPr>
          <p:cNvPr id="68614" name="Text Box 4"/>
          <p:cNvSpPr txBox="1">
            <a:spLocks noChangeArrowheads="1"/>
          </p:cNvSpPr>
          <p:nvPr/>
        </p:nvSpPr>
        <p:spPr bwMode="auto">
          <a:xfrm>
            <a:off x="2692400" y="37338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P</a:t>
            </a:r>
          </a:p>
        </p:txBody>
      </p:sp>
      <p:sp>
        <p:nvSpPr>
          <p:cNvPr id="68615" name="Text Box 5"/>
          <p:cNvSpPr txBox="1">
            <a:spLocks noChangeArrowheads="1"/>
          </p:cNvSpPr>
          <p:nvPr/>
        </p:nvSpPr>
        <p:spPr bwMode="auto">
          <a:xfrm>
            <a:off x="4927600" y="2209800"/>
            <a:ext cx="455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P’</a:t>
            </a:r>
          </a:p>
        </p:txBody>
      </p:sp>
      <p:sp>
        <p:nvSpPr>
          <p:cNvPr id="68616" name="Oval 6"/>
          <p:cNvSpPr>
            <a:spLocks noChangeArrowheads="1"/>
          </p:cNvSpPr>
          <p:nvPr/>
        </p:nvSpPr>
        <p:spPr bwMode="auto">
          <a:xfrm>
            <a:off x="3021013" y="4073525"/>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endParaRPr lang="zh-TW" altLang="zh-TW" sz="1800">
              <a:latin typeface="Arial" charset="0"/>
            </a:endParaRPr>
          </a:p>
        </p:txBody>
      </p:sp>
      <p:sp>
        <p:nvSpPr>
          <p:cNvPr id="68617" name="Oval 7"/>
          <p:cNvSpPr>
            <a:spLocks noChangeArrowheads="1"/>
          </p:cNvSpPr>
          <p:nvPr/>
        </p:nvSpPr>
        <p:spPr bwMode="auto">
          <a:xfrm>
            <a:off x="4849813" y="2549525"/>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endParaRPr lang="zh-TW" altLang="zh-TW" sz="1800">
              <a:latin typeface="Arial" charset="0"/>
            </a:endParaRPr>
          </a:p>
        </p:txBody>
      </p:sp>
      <p:sp>
        <p:nvSpPr>
          <p:cNvPr id="68618" name="Line 8"/>
          <p:cNvSpPr>
            <a:spLocks noChangeShapeType="1"/>
          </p:cNvSpPr>
          <p:nvPr/>
        </p:nvSpPr>
        <p:spPr bwMode="auto">
          <a:xfrm flipV="1">
            <a:off x="3173413" y="2701925"/>
            <a:ext cx="1676400" cy="1371600"/>
          </a:xfrm>
          <a:prstGeom prst="line">
            <a:avLst/>
          </a:prstGeom>
          <a:noFill/>
          <a:ln w="2857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68619" name="Text Box 9"/>
          <p:cNvSpPr txBox="1">
            <a:spLocks noChangeArrowheads="1"/>
          </p:cNvSpPr>
          <p:nvPr/>
        </p:nvSpPr>
        <p:spPr bwMode="auto">
          <a:xfrm>
            <a:off x="4148138" y="3200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d</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6E50B40A-F562-4BD9-9102-E4FBD6F5F33B}" type="slidenum">
              <a:rPr lang="es-ES" altLang="zh-TW" sz="1800">
                <a:latin typeface="Arial" charset="0"/>
              </a:rPr>
              <a:pPr lvl="1" eaLnBrk="1" hangingPunct="1">
                <a:spcBef>
                  <a:spcPct val="0"/>
                </a:spcBef>
                <a:buClrTx/>
                <a:buSzTx/>
                <a:buFontTx/>
                <a:buNone/>
              </a:pPr>
              <a:t>61</a:t>
            </a:fld>
            <a:endParaRPr lang="es-ES" altLang="zh-TW" sz="1800">
              <a:latin typeface="Arial" charset="0"/>
            </a:endParaRPr>
          </a:p>
        </p:txBody>
      </p:sp>
      <p:sp>
        <p:nvSpPr>
          <p:cNvPr id="22531"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2532" name="Rectangle 2"/>
          <p:cNvSpPr>
            <a:spLocks noGrp="1" noChangeArrowheads="1"/>
          </p:cNvSpPr>
          <p:nvPr>
            <p:ph type="title"/>
          </p:nvPr>
        </p:nvSpPr>
        <p:spPr/>
        <p:txBody>
          <a:bodyPr/>
          <a:lstStyle/>
          <a:p>
            <a:pPr>
              <a:defRPr/>
            </a:pPr>
            <a:r>
              <a:rPr lang="en-US" altLang="zh-TW" smtClean="0"/>
              <a:t>How  many ways?</a:t>
            </a:r>
          </a:p>
        </p:txBody>
      </p:sp>
      <p:sp>
        <p:nvSpPr>
          <p:cNvPr id="69637" name="Rectangle 3"/>
          <p:cNvSpPr>
            <a:spLocks noGrp="1" noChangeArrowheads="1"/>
          </p:cNvSpPr>
          <p:nvPr>
            <p:ph type="body" idx="1"/>
          </p:nvPr>
        </p:nvSpPr>
        <p:spPr/>
        <p:txBody>
          <a:bodyPr/>
          <a:lstStyle/>
          <a:p>
            <a:pPr>
              <a:buFontTx/>
              <a:buNone/>
            </a:pPr>
            <a:r>
              <a:rPr lang="en-US" altLang="zh-TW" sz="2700" smtClean="0"/>
              <a:t>Although we can move a point to a new location in infinite ways, when we move many points there is usually only one way</a:t>
            </a:r>
          </a:p>
        </p:txBody>
      </p:sp>
      <p:pic>
        <p:nvPicPr>
          <p:cNvPr id="69638" name="Picture 5" descr="C:\BOOK\OpenGL\Paul Final\Art\jpeg\AN04F35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124200"/>
            <a:ext cx="21113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9" name="Picture 7" descr="C:\BOOK\OpenGL\Paul Final\Art\jpeg\AN04F35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819400"/>
            <a:ext cx="4237038"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0" name="Text Box 8"/>
          <p:cNvSpPr txBox="1">
            <a:spLocks noChangeArrowheads="1"/>
          </p:cNvSpPr>
          <p:nvPr/>
        </p:nvSpPr>
        <p:spPr bwMode="auto">
          <a:xfrm>
            <a:off x="1143000" y="5562600"/>
            <a:ext cx="927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object</a:t>
            </a:r>
          </a:p>
        </p:txBody>
      </p:sp>
      <p:sp>
        <p:nvSpPr>
          <p:cNvPr id="69641" name="Text Box 9"/>
          <p:cNvSpPr txBox="1">
            <a:spLocks noChangeArrowheads="1"/>
          </p:cNvSpPr>
          <p:nvPr/>
        </p:nvSpPr>
        <p:spPr bwMode="auto">
          <a:xfrm>
            <a:off x="4191000" y="5562600"/>
            <a:ext cx="4232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translation: every point displaced</a:t>
            </a:r>
          </a:p>
          <a:p>
            <a:pPr eaLnBrk="1" hangingPunct="1">
              <a:buClrTx/>
              <a:buSzTx/>
              <a:buFontTx/>
              <a:buNone/>
            </a:pPr>
            <a:r>
              <a:rPr lang="en-US" altLang="zh-TW" sz="1800">
                <a:latin typeface="Arial" charset="0"/>
              </a:rPr>
              <a:t>        by same vector</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67D688CC-CE51-4612-B1F1-ACE89C2E11EE}" type="slidenum">
              <a:rPr lang="es-ES" altLang="zh-TW" sz="1800">
                <a:latin typeface="Arial" charset="0"/>
              </a:rPr>
              <a:pPr lvl="1" eaLnBrk="1" hangingPunct="1">
                <a:spcBef>
                  <a:spcPct val="0"/>
                </a:spcBef>
                <a:buClrTx/>
                <a:buSzTx/>
                <a:buFontTx/>
                <a:buNone/>
              </a:pPr>
              <a:t>62</a:t>
            </a:fld>
            <a:endParaRPr lang="es-ES" altLang="zh-TW" sz="1800">
              <a:latin typeface="Arial" charset="0"/>
            </a:endParaRPr>
          </a:p>
        </p:txBody>
      </p:sp>
      <p:sp>
        <p:nvSpPr>
          <p:cNvPr id="23555"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3556" name="Rectangle 1026"/>
          <p:cNvSpPr>
            <a:spLocks noGrp="1" noChangeArrowheads="1"/>
          </p:cNvSpPr>
          <p:nvPr>
            <p:ph type="title"/>
          </p:nvPr>
        </p:nvSpPr>
        <p:spPr>
          <a:xfrm>
            <a:off x="1219200" y="228600"/>
            <a:ext cx="7543800" cy="1066800"/>
          </a:xfrm>
        </p:spPr>
        <p:txBody>
          <a:bodyPr>
            <a:normAutofit fontScale="90000"/>
          </a:bodyPr>
          <a:lstStyle/>
          <a:p>
            <a:pPr>
              <a:defRPr/>
            </a:pPr>
            <a:r>
              <a:rPr lang="en-US" altLang="zh-TW" smtClean="0"/>
              <a:t>Translation Using Representations</a:t>
            </a:r>
          </a:p>
        </p:txBody>
      </p:sp>
      <p:sp>
        <p:nvSpPr>
          <p:cNvPr id="70661" name="Rectangle 1027"/>
          <p:cNvSpPr>
            <a:spLocks noGrp="1" noChangeArrowheads="1"/>
          </p:cNvSpPr>
          <p:nvPr>
            <p:ph type="body" idx="1"/>
          </p:nvPr>
        </p:nvSpPr>
        <p:spPr/>
        <p:txBody>
          <a:bodyPr/>
          <a:lstStyle/>
          <a:p>
            <a:pPr>
              <a:lnSpc>
                <a:spcPct val="90000"/>
              </a:lnSpc>
              <a:buFontTx/>
              <a:buNone/>
            </a:pPr>
            <a:r>
              <a:rPr lang="en-US" altLang="zh-TW" smtClean="0"/>
              <a:t>Using the homogeneous coordinate representation in some frame</a:t>
            </a:r>
          </a:p>
          <a:p>
            <a:pPr>
              <a:lnSpc>
                <a:spcPct val="90000"/>
              </a:lnSpc>
              <a:buFontTx/>
              <a:buNone/>
            </a:pPr>
            <a:r>
              <a:rPr lang="en-US" altLang="zh-TW" b="1" smtClean="0">
                <a:latin typeface="Times New Roman" pitchFamily="18" charset="0"/>
              </a:rPr>
              <a:t>     p </a:t>
            </a:r>
            <a:r>
              <a:rPr lang="en-US" altLang="zh-TW" smtClean="0">
                <a:latin typeface="Times New Roman" pitchFamily="18" charset="0"/>
              </a:rPr>
              <a:t>= [ x y z 1]</a:t>
            </a:r>
            <a:r>
              <a:rPr lang="en-US" altLang="zh-TW" baseline="30000" smtClean="0">
                <a:latin typeface="Times New Roman" pitchFamily="18" charset="0"/>
              </a:rPr>
              <a:t>T</a:t>
            </a:r>
          </a:p>
          <a:p>
            <a:pPr>
              <a:lnSpc>
                <a:spcPct val="90000"/>
              </a:lnSpc>
              <a:buFontTx/>
              <a:buNone/>
            </a:pPr>
            <a:r>
              <a:rPr lang="en-US" altLang="zh-TW" b="1" smtClean="0">
                <a:latin typeface="Times New Roman" pitchFamily="18" charset="0"/>
              </a:rPr>
              <a:t>     p</a:t>
            </a:r>
            <a:r>
              <a:rPr lang="en-US" altLang="zh-TW" smtClean="0">
                <a:latin typeface="Times New Roman" pitchFamily="18" charset="0"/>
              </a:rPr>
              <a:t>’= [x’ y’ z’ 1]</a:t>
            </a:r>
            <a:r>
              <a:rPr lang="en-US" altLang="zh-TW" baseline="30000" smtClean="0">
                <a:latin typeface="Times New Roman" pitchFamily="18" charset="0"/>
              </a:rPr>
              <a:t>T</a:t>
            </a:r>
          </a:p>
          <a:p>
            <a:pPr>
              <a:lnSpc>
                <a:spcPct val="90000"/>
              </a:lnSpc>
              <a:buFontTx/>
              <a:buNone/>
            </a:pPr>
            <a:r>
              <a:rPr lang="en-US" altLang="zh-TW" b="1" smtClean="0">
                <a:latin typeface="Times New Roman" pitchFamily="18" charset="0"/>
              </a:rPr>
              <a:t>     d </a:t>
            </a:r>
            <a:r>
              <a:rPr lang="en-US" altLang="zh-TW" smtClean="0">
                <a:latin typeface="Times New Roman" pitchFamily="18" charset="0"/>
              </a:rPr>
              <a:t>= [dx dy dz 0]</a:t>
            </a:r>
            <a:r>
              <a:rPr lang="en-US" altLang="zh-TW" baseline="30000" smtClean="0">
                <a:latin typeface="Times New Roman" pitchFamily="18" charset="0"/>
              </a:rPr>
              <a:t>T</a:t>
            </a:r>
          </a:p>
          <a:p>
            <a:pPr>
              <a:lnSpc>
                <a:spcPct val="90000"/>
              </a:lnSpc>
              <a:buFontTx/>
              <a:buNone/>
            </a:pPr>
            <a:r>
              <a:rPr lang="en-US" altLang="zh-TW" smtClean="0"/>
              <a:t>Hence</a:t>
            </a:r>
            <a:r>
              <a:rPr lang="en-US" altLang="zh-TW" b="1" smtClean="0">
                <a:latin typeface="Times New Roman" pitchFamily="18" charset="0"/>
              </a:rPr>
              <a:t> p</a:t>
            </a:r>
            <a:r>
              <a:rPr lang="en-US" altLang="zh-TW" smtClean="0">
                <a:latin typeface="Times New Roman" pitchFamily="18" charset="0"/>
              </a:rPr>
              <a:t>’ = </a:t>
            </a:r>
            <a:r>
              <a:rPr lang="en-US" altLang="zh-TW" b="1" smtClean="0">
                <a:latin typeface="Times New Roman" pitchFamily="18" charset="0"/>
              </a:rPr>
              <a:t>p</a:t>
            </a:r>
            <a:r>
              <a:rPr lang="en-US" altLang="zh-TW" smtClean="0">
                <a:latin typeface="Times New Roman" pitchFamily="18" charset="0"/>
              </a:rPr>
              <a:t> + </a:t>
            </a:r>
            <a:r>
              <a:rPr lang="en-US" altLang="zh-TW" b="1" smtClean="0">
                <a:latin typeface="Times New Roman" pitchFamily="18" charset="0"/>
              </a:rPr>
              <a:t>d </a:t>
            </a:r>
            <a:r>
              <a:rPr lang="en-US" altLang="zh-TW" smtClean="0"/>
              <a:t>or</a:t>
            </a:r>
          </a:p>
          <a:p>
            <a:pPr>
              <a:lnSpc>
                <a:spcPct val="90000"/>
              </a:lnSpc>
              <a:buFontTx/>
              <a:buNone/>
            </a:pPr>
            <a:r>
              <a:rPr lang="en-US" altLang="zh-TW" smtClean="0">
                <a:latin typeface="Times New Roman" pitchFamily="18" charset="0"/>
              </a:rPr>
              <a:t>     x’= x+d</a:t>
            </a:r>
            <a:r>
              <a:rPr lang="en-US" altLang="zh-TW" sz="4300" baseline="-25000" smtClean="0">
                <a:latin typeface="Times New Roman" pitchFamily="18" charset="0"/>
              </a:rPr>
              <a:t>x</a:t>
            </a:r>
          </a:p>
          <a:p>
            <a:pPr>
              <a:lnSpc>
                <a:spcPct val="90000"/>
              </a:lnSpc>
              <a:buFontTx/>
              <a:buNone/>
            </a:pPr>
            <a:r>
              <a:rPr lang="en-US" altLang="zh-TW" smtClean="0">
                <a:latin typeface="Times New Roman" pitchFamily="18" charset="0"/>
              </a:rPr>
              <a:t>     y’= y+d</a:t>
            </a:r>
            <a:r>
              <a:rPr lang="en-US" altLang="zh-TW" sz="4300" baseline="-25000" smtClean="0">
                <a:latin typeface="Times New Roman" pitchFamily="18" charset="0"/>
              </a:rPr>
              <a:t>y</a:t>
            </a:r>
          </a:p>
          <a:p>
            <a:pPr>
              <a:lnSpc>
                <a:spcPct val="90000"/>
              </a:lnSpc>
              <a:buFontTx/>
              <a:buNone/>
            </a:pPr>
            <a:r>
              <a:rPr lang="en-US" altLang="zh-TW" smtClean="0">
                <a:latin typeface="Times New Roman" pitchFamily="18" charset="0"/>
              </a:rPr>
              <a:t>     z’= z+d</a:t>
            </a:r>
            <a:r>
              <a:rPr lang="en-US" altLang="zh-TW" sz="4300" baseline="-25000" smtClean="0">
                <a:latin typeface="Times New Roman" pitchFamily="18" charset="0"/>
              </a:rPr>
              <a:t>z</a:t>
            </a:r>
          </a:p>
        </p:txBody>
      </p:sp>
      <p:sp>
        <p:nvSpPr>
          <p:cNvPr id="70662" name="Line 1030"/>
          <p:cNvSpPr>
            <a:spLocks noChangeShapeType="1"/>
          </p:cNvSpPr>
          <p:nvPr/>
        </p:nvSpPr>
        <p:spPr bwMode="auto">
          <a:xfrm flipH="1" flipV="1">
            <a:off x="3581400" y="4495800"/>
            <a:ext cx="990600" cy="533400"/>
          </a:xfrm>
          <a:prstGeom prst="line">
            <a:avLst/>
          </a:prstGeom>
          <a:noFill/>
          <a:ln w="1270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70663" name="Text Box 1031"/>
          <p:cNvSpPr txBox="1">
            <a:spLocks noChangeArrowheads="1"/>
          </p:cNvSpPr>
          <p:nvPr/>
        </p:nvSpPr>
        <p:spPr bwMode="auto">
          <a:xfrm>
            <a:off x="4565650" y="4572000"/>
            <a:ext cx="3929063" cy="120015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note that this expression is in </a:t>
            </a:r>
          </a:p>
          <a:p>
            <a:pPr eaLnBrk="1" hangingPunct="1">
              <a:buClrTx/>
              <a:buSzTx/>
              <a:buFontTx/>
              <a:buNone/>
            </a:pPr>
            <a:r>
              <a:rPr lang="en-US" altLang="zh-TW" sz="1800">
                <a:latin typeface="Arial" charset="0"/>
              </a:rPr>
              <a:t>four dimensions and expresses</a:t>
            </a:r>
          </a:p>
          <a:p>
            <a:pPr eaLnBrk="1" hangingPunct="1">
              <a:buClrTx/>
              <a:buSzTx/>
              <a:buFontTx/>
              <a:buNone/>
            </a:pPr>
            <a:r>
              <a:rPr lang="en-US" altLang="zh-TW" sz="1800">
                <a:latin typeface="Arial" charset="0"/>
              </a:rPr>
              <a:t>point = vector + point</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3F2723DD-F617-47B6-8246-86392585428B}" type="slidenum">
              <a:rPr lang="es-ES" altLang="zh-TW" sz="1800">
                <a:latin typeface="Arial" charset="0"/>
              </a:rPr>
              <a:pPr lvl="1" eaLnBrk="1" hangingPunct="1">
                <a:spcBef>
                  <a:spcPct val="0"/>
                </a:spcBef>
                <a:buClrTx/>
                <a:buSzTx/>
                <a:buFontTx/>
                <a:buNone/>
              </a:pPr>
              <a:t>63</a:t>
            </a:fld>
            <a:endParaRPr lang="es-ES" altLang="zh-TW" sz="1800">
              <a:latin typeface="Arial" charset="0"/>
            </a:endParaRPr>
          </a:p>
        </p:txBody>
      </p:sp>
      <p:sp>
        <p:nvSpPr>
          <p:cNvPr id="24580"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4581" name="Rectangle 2"/>
          <p:cNvSpPr>
            <a:spLocks noGrp="1" noChangeArrowheads="1"/>
          </p:cNvSpPr>
          <p:nvPr>
            <p:ph type="title"/>
          </p:nvPr>
        </p:nvSpPr>
        <p:spPr/>
        <p:txBody>
          <a:bodyPr/>
          <a:lstStyle/>
          <a:p>
            <a:pPr>
              <a:defRPr/>
            </a:pPr>
            <a:r>
              <a:rPr lang="en-US" altLang="zh-TW" smtClean="0"/>
              <a:t>Translation Matrix</a:t>
            </a:r>
          </a:p>
        </p:txBody>
      </p:sp>
      <p:sp>
        <p:nvSpPr>
          <p:cNvPr id="71685" name="Rectangle 3"/>
          <p:cNvSpPr>
            <a:spLocks noGrp="1" noChangeArrowheads="1"/>
          </p:cNvSpPr>
          <p:nvPr>
            <p:ph type="body" idx="1"/>
          </p:nvPr>
        </p:nvSpPr>
        <p:spPr/>
        <p:txBody>
          <a:bodyPr/>
          <a:lstStyle/>
          <a:p>
            <a:pPr>
              <a:lnSpc>
                <a:spcPct val="90000"/>
              </a:lnSpc>
              <a:buFontTx/>
              <a:buNone/>
            </a:pPr>
            <a:r>
              <a:rPr lang="en-US" altLang="zh-TW" sz="2400" smtClean="0"/>
              <a:t>We can also express translation using a </a:t>
            </a:r>
          </a:p>
          <a:p>
            <a:pPr>
              <a:lnSpc>
                <a:spcPct val="90000"/>
              </a:lnSpc>
              <a:buFontTx/>
              <a:buNone/>
            </a:pPr>
            <a:r>
              <a:rPr lang="en-US" altLang="zh-TW" sz="2400" smtClean="0"/>
              <a:t>4 x 4 matrix </a:t>
            </a:r>
            <a:r>
              <a:rPr lang="en-US" altLang="zh-TW" sz="2400" b="1" smtClean="0">
                <a:latin typeface="Times New Roman" pitchFamily="18" charset="0"/>
              </a:rPr>
              <a:t>T</a:t>
            </a:r>
            <a:r>
              <a:rPr lang="en-US" altLang="zh-TW" sz="2400" smtClean="0"/>
              <a:t> in homogeneous coordinates</a:t>
            </a:r>
          </a:p>
          <a:p>
            <a:pPr>
              <a:lnSpc>
                <a:spcPct val="90000"/>
              </a:lnSpc>
              <a:buFontTx/>
              <a:buNone/>
            </a:pPr>
            <a:r>
              <a:rPr lang="en-US" altLang="zh-TW" sz="2400" b="1" smtClean="0">
                <a:latin typeface="Times New Roman" pitchFamily="18" charset="0"/>
              </a:rPr>
              <a:t>p</a:t>
            </a:r>
            <a:r>
              <a:rPr lang="en-US" altLang="zh-TW" sz="2400" smtClean="0"/>
              <a:t>’=</a:t>
            </a:r>
            <a:r>
              <a:rPr lang="en-US" altLang="zh-TW" sz="2400" b="1" smtClean="0">
                <a:latin typeface="Times New Roman" pitchFamily="18" charset="0"/>
              </a:rPr>
              <a:t>Tp</a:t>
            </a:r>
            <a:r>
              <a:rPr lang="en-US" altLang="zh-TW" sz="2400" smtClean="0"/>
              <a:t> where</a:t>
            </a:r>
          </a:p>
          <a:p>
            <a:pPr>
              <a:lnSpc>
                <a:spcPct val="90000"/>
              </a:lnSpc>
              <a:buFontTx/>
              <a:buNone/>
            </a:pPr>
            <a:endParaRPr lang="en-US" altLang="zh-TW" sz="2400" smtClean="0"/>
          </a:p>
          <a:p>
            <a:pPr>
              <a:lnSpc>
                <a:spcPct val="90000"/>
              </a:lnSpc>
              <a:buFontTx/>
              <a:buNone/>
            </a:pPr>
            <a:endParaRPr lang="en-US" altLang="zh-TW" sz="2400" b="1" smtClean="0">
              <a:latin typeface="Times New Roman" pitchFamily="18" charset="0"/>
            </a:endParaRPr>
          </a:p>
          <a:p>
            <a:pPr>
              <a:lnSpc>
                <a:spcPct val="90000"/>
              </a:lnSpc>
              <a:buFontTx/>
              <a:buNone/>
            </a:pPr>
            <a:r>
              <a:rPr lang="en-US" altLang="zh-TW" sz="2400" b="1" smtClean="0">
                <a:latin typeface="Times New Roman" pitchFamily="18" charset="0"/>
              </a:rPr>
              <a:t>T </a:t>
            </a:r>
            <a:r>
              <a:rPr lang="en-US" altLang="zh-TW" sz="2400" smtClean="0"/>
              <a:t>= </a:t>
            </a:r>
            <a:r>
              <a:rPr lang="en-US" altLang="zh-TW" sz="2400" b="1" smtClean="0">
                <a:latin typeface="Times New Roman" pitchFamily="18" charset="0"/>
              </a:rPr>
              <a:t>T</a:t>
            </a:r>
            <a:r>
              <a:rPr lang="en-US" altLang="zh-TW" sz="2400" smtClean="0"/>
              <a:t>(d</a:t>
            </a:r>
            <a:r>
              <a:rPr lang="en-US" altLang="zh-TW" sz="2400" baseline="-25000" smtClean="0"/>
              <a:t>x</a:t>
            </a:r>
            <a:r>
              <a:rPr lang="en-US" altLang="zh-TW" sz="2400" smtClean="0"/>
              <a:t>, d</a:t>
            </a:r>
            <a:r>
              <a:rPr lang="en-US" altLang="zh-TW" sz="2400" baseline="-25000" smtClean="0"/>
              <a:t>y</a:t>
            </a:r>
            <a:r>
              <a:rPr lang="en-US" altLang="zh-TW" sz="2400" smtClean="0"/>
              <a:t>, d</a:t>
            </a:r>
            <a:r>
              <a:rPr lang="en-US" altLang="zh-TW" sz="2400" baseline="-25000" smtClean="0"/>
              <a:t>z</a:t>
            </a:r>
            <a:r>
              <a:rPr lang="en-US" altLang="zh-TW" sz="2400" smtClean="0"/>
              <a:t>) =</a:t>
            </a:r>
          </a:p>
          <a:p>
            <a:pPr>
              <a:lnSpc>
                <a:spcPct val="90000"/>
              </a:lnSpc>
              <a:buFontTx/>
              <a:buNone/>
            </a:pPr>
            <a:endParaRPr lang="en-US" altLang="zh-TW" sz="2400" smtClean="0"/>
          </a:p>
          <a:p>
            <a:pPr>
              <a:lnSpc>
                <a:spcPct val="90000"/>
              </a:lnSpc>
              <a:buFontTx/>
              <a:buNone/>
            </a:pPr>
            <a:endParaRPr lang="en-US" altLang="zh-TW" sz="2400" smtClean="0"/>
          </a:p>
          <a:p>
            <a:pPr>
              <a:lnSpc>
                <a:spcPct val="90000"/>
              </a:lnSpc>
              <a:buFontTx/>
              <a:buNone/>
            </a:pPr>
            <a:r>
              <a:rPr lang="en-US" altLang="zh-TW" sz="2400" smtClean="0"/>
              <a:t>This form is better for implementation because all affine transformations can be expressed this way and multiple transformations can be concatenated together</a:t>
            </a:r>
          </a:p>
        </p:txBody>
      </p:sp>
      <p:graphicFrame>
        <p:nvGraphicFramePr>
          <p:cNvPr id="71686" name="Object 2"/>
          <p:cNvGraphicFramePr>
            <a:graphicFrameLocks noChangeAspect="1"/>
          </p:cNvGraphicFramePr>
          <p:nvPr/>
        </p:nvGraphicFramePr>
        <p:xfrm>
          <a:off x="2916238" y="2781300"/>
          <a:ext cx="1778000" cy="1685925"/>
        </p:xfrm>
        <a:graphic>
          <a:graphicData uri="http://schemas.openxmlformats.org/presentationml/2006/ole">
            <mc:AlternateContent xmlns:mc="http://schemas.openxmlformats.org/markup-compatibility/2006">
              <mc:Choice xmlns:v="urn:schemas-microsoft-com:vml" Requires="v">
                <p:oleObj spid="_x0000_s71693" name="Equation" r:id="rId3" imgW="965200" imgH="914400" progId="Equation.3">
                  <p:embed/>
                </p:oleObj>
              </mc:Choice>
              <mc:Fallback>
                <p:oleObj name="Equation" r:id="rId3" imgW="965200" imgH="9144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6238" y="2781300"/>
                        <a:ext cx="1778000" cy="168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9C69FA83-48CA-415E-BEC8-27793541AA43}" type="slidenum">
              <a:rPr lang="es-ES" altLang="zh-TW" sz="1800">
                <a:latin typeface="Arial" charset="0"/>
              </a:rPr>
              <a:pPr lvl="1" eaLnBrk="1" hangingPunct="1">
                <a:spcBef>
                  <a:spcPct val="0"/>
                </a:spcBef>
                <a:buClrTx/>
                <a:buSzTx/>
                <a:buFontTx/>
                <a:buNone/>
              </a:pPr>
              <a:t>64</a:t>
            </a:fld>
            <a:endParaRPr lang="es-ES" altLang="zh-TW" sz="1800">
              <a:latin typeface="Arial" charset="0"/>
            </a:endParaRPr>
          </a:p>
        </p:txBody>
      </p:sp>
      <p:sp>
        <p:nvSpPr>
          <p:cNvPr id="25603"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5604" name="Rectangle 2"/>
          <p:cNvSpPr>
            <a:spLocks noGrp="1" noChangeArrowheads="1"/>
          </p:cNvSpPr>
          <p:nvPr>
            <p:ph type="title"/>
          </p:nvPr>
        </p:nvSpPr>
        <p:spPr/>
        <p:txBody>
          <a:bodyPr/>
          <a:lstStyle/>
          <a:p>
            <a:pPr>
              <a:defRPr/>
            </a:pPr>
            <a:r>
              <a:rPr lang="en-US" altLang="zh-TW" smtClean="0"/>
              <a:t>Rotation (2D)</a:t>
            </a:r>
          </a:p>
        </p:txBody>
      </p:sp>
      <p:sp>
        <p:nvSpPr>
          <p:cNvPr id="72709" name="Rectangle 3"/>
          <p:cNvSpPr>
            <a:spLocks noGrp="1" noChangeArrowheads="1"/>
          </p:cNvSpPr>
          <p:nvPr>
            <p:ph type="body" idx="1"/>
          </p:nvPr>
        </p:nvSpPr>
        <p:spPr/>
        <p:txBody>
          <a:bodyPr/>
          <a:lstStyle/>
          <a:p>
            <a:pPr>
              <a:buFontTx/>
              <a:buNone/>
            </a:pPr>
            <a:r>
              <a:rPr lang="en-US" altLang="zh-TW" sz="2700" smtClean="0"/>
              <a:t>Consider rotation about the origin by </a:t>
            </a:r>
            <a:r>
              <a:rPr lang="en-US" altLang="zh-TW" sz="2700" smtClean="0">
                <a:latin typeface="Symbol" pitchFamily="18" charset="2"/>
              </a:rPr>
              <a:t>q</a:t>
            </a:r>
            <a:r>
              <a:rPr lang="en-US" altLang="zh-TW" sz="2700" smtClean="0"/>
              <a:t> degrees</a:t>
            </a:r>
          </a:p>
          <a:p>
            <a:pPr lvl="1"/>
            <a:r>
              <a:rPr lang="en-US" altLang="zh-TW" smtClean="0">
                <a:ea typeface="MS PGothic" pitchFamily="34" charset="-128"/>
              </a:rPr>
              <a:t>radius stays the same, angle increases by </a:t>
            </a:r>
            <a:r>
              <a:rPr lang="en-US" altLang="zh-TW" i="1" smtClean="0">
                <a:latin typeface="Symbol" pitchFamily="18" charset="2"/>
                <a:ea typeface="MS PGothic" pitchFamily="34" charset="-128"/>
              </a:rPr>
              <a:t>q</a:t>
            </a:r>
          </a:p>
        </p:txBody>
      </p:sp>
      <p:pic>
        <p:nvPicPr>
          <p:cNvPr id="72710" name="Picture 7" descr="AN04F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124200"/>
            <a:ext cx="2530475"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1" name="Text Box 8"/>
          <p:cNvSpPr txBox="1">
            <a:spLocks noChangeArrowheads="1"/>
          </p:cNvSpPr>
          <p:nvPr/>
        </p:nvSpPr>
        <p:spPr bwMode="auto">
          <a:xfrm>
            <a:off x="4876800" y="3962400"/>
            <a:ext cx="2251075" cy="646113"/>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x’= x cos </a:t>
            </a:r>
            <a:r>
              <a:rPr lang="en-US" altLang="zh-TW" sz="1800">
                <a:latin typeface="Symbol" pitchFamily="18" charset="2"/>
              </a:rPr>
              <a:t>q</a:t>
            </a:r>
            <a:r>
              <a:rPr lang="en-US" altLang="zh-TW" sz="1800">
                <a:latin typeface="Arial" charset="0"/>
              </a:rPr>
              <a:t> –y sin </a:t>
            </a:r>
            <a:r>
              <a:rPr lang="en-US" altLang="zh-TW" sz="1800">
                <a:latin typeface="Symbol" pitchFamily="18" charset="2"/>
              </a:rPr>
              <a:t>q</a:t>
            </a:r>
          </a:p>
          <a:p>
            <a:pPr eaLnBrk="1" hangingPunct="1">
              <a:buClrTx/>
              <a:buSzTx/>
              <a:buFontTx/>
              <a:buNone/>
            </a:pPr>
            <a:r>
              <a:rPr lang="en-US" altLang="zh-TW" sz="1800">
                <a:latin typeface="Arial" charset="0"/>
              </a:rPr>
              <a:t>y’ = x sin </a:t>
            </a:r>
            <a:r>
              <a:rPr lang="en-US" altLang="zh-TW" sz="1800">
                <a:latin typeface="Symbol" pitchFamily="18" charset="2"/>
              </a:rPr>
              <a:t>q</a:t>
            </a:r>
            <a:r>
              <a:rPr lang="en-US" altLang="zh-TW" sz="1800">
                <a:latin typeface="Arial" charset="0"/>
              </a:rPr>
              <a:t> + y cos </a:t>
            </a:r>
            <a:r>
              <a:rPr lang="en-US" altLang="zh-TW" sz="1800">
                <a:latin typeface="Symbol" pitchFamily="18" charset="2"/>
              </a:rPr>
              <a:t>q</a:t>
            </a:r>
          </a:p>
        </p:txBody>
      </p:sp>
      <p:sp>
        <p:nvSpPr>
          <p:cNvPr id="72712" name="Text Box 9"/>
          <p:cNvSpPr txBox="1">
            <a:spLocks noChangeArrowheads="1"/>
          </p:cNvSpPr>
          <p:nvPr/>
        </p:nvSpPr>
        <p:spPr bwMode="auto">
          <a:xfrm>
            <a:off x="4953000" y="5105400"/>
            <a:ext cx="14795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x = r cos </a:t>
            </a:r>
            <a:r>
              <a:rPr lang="en-US" altLang="zh-TW" sz="1800">
                <a:latin typeface="Symbol" pitchFamily="18" charset="2"/>
              </a:rPr>
              <a:t>f</a:t>
            </a:r>
          </a:p>
          <a:p>
            <a:pPr eaLnBrk="1" hangingPunct="1">
              <a:buClrTx/>
              <a:buSzTx/>
              <a:buFontTx/>
              <a:buNone/>
            </a:pPr>
            <a:r>
              <a:rPr lang="en-US" altLang="zh-TW" sz="1800">
                <a:latin typeface="Arial" charset="0"/>
              </a:rPr>
              <a:t>y = r sin </a:t>
            </a:r>
            <a:r>
              <a:rPr lang="en-US" altLang="zh-TW" sz="1800">
                <a:latin typeface="Symbol" pitchFamily="18" charset="2"/>
              </a:rPr>
              <a:t>f</a:t>
            </a:r>
          </a:p>
        </p:txBody>
      </p:sp>
      <p:sp>
        <p:nvSpPr>
          <p:cNvPr id="72713" name="Line 10"/>
          <p:cNvSpPr>
            <a:spLocks noChangeShapeType="1"/>
          </p:cNvSpPr>
          <p:nvPr/>
        </p:nvSpPr>
        <p:spPr bwMode="auto">
          <a:xfrm flipH="1" flipV="1">
            <a:off x="3886200" y="4953000"/>
            <a:ext cx="838200" cy="457200"/>
          </a:xfrm>
          <a:prstGeom prst="line">
            <a:avLst/>
          </a:prstGeom>
          <a:noFill/>
          <a:ln w="12700">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72714" name="Text Box 11"/>
          <p:cNvSpPr txBox="1">
            <a:spLocks noChangeArrowheads="1"/>
          </p:cNvSpPr>
          <p:nvPr/>
        </p:nvSpPr>
        <p:spPr bwMode="auto">
          <a:xfrm>
            <a:off x="3571875" y="2786063"/>
            <a:ext cx="18446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x’ = r cos (</a:t>
            </a:r>
            <a:r>
              <a:rPr lang="en-US" altLang="zh-TW" sz="1800">
                <a:latin typeface="Symbol" pitchFamily="18" charset="2"/>
              </a:rPr>
              <a:t>f + q)</a:t>
            </a:r>
          </a:p>
          <a:p>
            <a:pPr eaLnBrk="1" hangingPunct="1">
              <a:buClrTx/>
              <a:buSzTx/>
              <a:buFontTx/>
              <a:buNone/>
            </a:pPr>
            <a:r>
              <a:rPr lang="en-US" altLang="zh-TW" sz="1800">
                <a:latin typeface="Arial" charset="0"/>
              </a:rPr>
              <a:t>y' = r sin (</a:t>
            </a:r>
            <a:r>
              <a:rPr lang="en-US" altLang="zh-TW" sz="1800">
                <a:latin typeface="Symbol" pitchFamily="18" charset="2"/>
              </a:rPr>
              <a:t>f + q)</a:t>
            </a:r>
          </a:p>
        </p:txBody>
      </p:sp>
      <p:sp>
        <p:nvSpPr>
          <p:cNvPr id="72715" name="Line 12"/>
          <p:cNvSpPr>
            <a:spLocks noChangeShapeType="1"/>
          </p:cNvSpPr>
          <p:nvPr/>
        </p:nvSpPr>
        <p:spPr bwMode="auto">
          <a:xfrm flipH="1">
            <a:off x="3124200" y="3143250"/>
            <a:ext cx="447675" cy="438150"/>
          </a:xfrm>
          <a:prstGeom prst="line">
            <a:avLst/>
          </a:prstGeom>
          <a:noFill/>
          <a:ln w="12700">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anchor="ctr" anchorCtr="1"/>
          <a:lstStyle/>
          <a:p>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2713"/>
                                        </p:tgtEl>
                                        <p:attrNameLst>
                                          <p:attrName>style.visibility</p:attrName>
                                        </p:attrNameLst>
                                      </p:cBhvr>
                                      <p:to>
                                        <p:strVal val="visible"/>
                                      </p:to>
                                    </p:set>
                                    <p:animEffect transition="in" filter="fade">
                                      <p:cBhvr>
                                        <p:cTn id="7" dur="500"/>
                                        <p:tgtEl>
                                          <p:spTgt spid="727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2712"/>
                                        </p:tgtEl>
                                        <p:attrNameLst>
                                          <p:attrName>style.visibility</p:attrName>
                                        </p:attrNameLst>
                                      </p:cBhvr>
                                      <p:to>
                                        <p:strVal val="visible"/>
                                      </p:to>
                                    </p:set>
                                    <p:animEffect transition="in" filter="fade">
                                      <p:cBhvr>
                                        <p:cTn id="10" dur="500"/>
                                        <p:tgtEl>
                                          <p:spTgt spid="7271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2714"/>
                                        </p:tgtEl>
                                        <p:attrNameLst>
                                          <p:attrName>style.visibility</p:attrName>
                                        </p:attrNameLst>
                                      </p:cBhvr>
                                      <p:to>
                                        <p:strVal val="visible"/>
                                      </p:to>
                                    </p:set>
                                    <p:animEffect transition="in" filter="fade">
                                      <p:cBhvr>
                                        <p:cTn id="15" dur="500"/>
                                        <p:tgtEl>
                                          <p:spTgt spid="727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2715"/>
                                        </p:tgtEl>
                                        <p:attrNameLst>
                                          <p:attrName>style.visibility</p:attrName>
                                        </p:attrNameLst>
                                      </p:cBhvr>
                                      <p:to>
                                        <p:strVal val="visible"/>
                                      </p:to>
                                    </p:set>
                                    <p:animEffect transition="in" filter="fade">
                                      <p:cBhvr>
                                        <p:cTn id="18" dur="500"/>
                                        <p:tgtEl>
                                          <p:spTgt spid="7271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2711"/>
                                        </p:tgtEl>
                                        <p:attrNameLst>
                                          <p:attrName>style.visibility</p:attrName>
                                        </p:attrNameLst>
                                      </p:cBhvr>
                                      <p:to>
                                        <p:strVal val="visible"/>
                                      </p:to>
                                    </p:set>
                                    <p:animEffect transition="in" filter="fade">
                                      <p:cBhvr>
                                        <p:cTn id="23" dur="500"/>
                                        <p:tgtEl>
                                          <p:spTgt spid="727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1" grpId="0" animBg="1"/>
      <p:bldP spid="72712" grpId="0"/>
      <p:bldP spid="72713" grpId="0" animBg="1"/>
      <p:bldP spid="72714" grpId="0"/>
      <p:bldP spid="7271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C97A44D8-0D79-48E2-A199-707DC07FEEEE}" type="slidenum">
              <a:rPr lang="es-ES" altLang="zh-TW" sz="1800">
                <a:latin typeface="Arial" charset="0"/>
              </a:rPr>
              <a:pPr lvl="1" eaLnBrk="1" hangingPunct="1">
                <a:spcBef>
                  <a:spcPct val="0"/>
                </a:spcBef>
                <a:buClrTx/>
                <a:buSzTx/>
                <a:buFontTx/>
                <a:buNone/>
              </a:pPr>
              <a:t>65</a:t>
            </a:fld>
            <a:endParaRPr lang="es-ES" altLang="zh-TW" sz="1800">
              <a:latin typeface="Arial" charset="0"/>
            </a:endParaRPr>
          </a:p>
        </p:txBody>
      </p:sp>
      <p:sp>
        <p:nvSpPr>
          <p:cNvPr id="26627"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6628" name="Rectangle 2"/>
          <p:cNvSpPr>
            <a:spLocks noGrp="1" noChangeArrowheads="1"/>
          </p:cNvSpPr>
          <p:nvPr>
            <p:ph type="title"/>
          </p:nvPr>
        </p:nvSpPr>
        <p:spPr/>
        <p:txBody>
          <a:bodyPr/>
          <a:lstStyle/>
          <a:p>
            <a:pPr>
              <a:defRPr/>
            </a:pPr>
            <a:r>
              <a:rPr lang="en-US" altLang="zh-TW" smtClean="0"/>
              <a:t>Rotation about the </a:t>
            </a:r>
            <a:r>
              <a:rPr lang="en-US" altLang="zh-TW" smtClean="0">
                <a:latin typeface="Times New Roman" pitchFamily="18" charset="0"/>
              </a:rPr>
              <a:t>z</a:t>
            </a:r>
            <a:r>
              <a:rPr lang="en-US" altLang="zh-TW" smtClean="0"/>
              <a:t> axis</a:t>
            </a:r>
          </a:p>
        </p:txBody>
      </p:sp>
      <p:sp>
        <p:nvSpPr>
          <p:cNvPr id="73733" name="Rectangle 3"/>
          <p:cNvSpPr>
            <a:spLocks noGrp="1" noChangeArrowheads="1"/>
          </p:cNvSpPr>
          <p:nvPr>
            <p:ph type="body" idx="1"/>
          </p:nvPr>
        </p:nvSpPr>
        <p:spPr/>
        <p:txBody>
          <a:bodyPr/>
          <a:lstStyle/>
          <a:p>
            <a:r>
              <a:rPr lang="en-US" altLang="zh-TW" sz="2700" smtClean="0"/>
              <a:t>Rotation about </a:t>
            </a:r>
            <a:r>
              <a:rPr lang="en-US" altLang="zh-TW" sz="2700" smtClean="0">
                <a:latin typeface="Times New Roman" pitchFamily="18" charset="0"/>
              </a:rPr>
              <a:t>z</a:t>
            </a:r>
            <a:r>
              <a:rPr lang="en-US" altLang="zh-TW" sz="2700" smtClean="0"/>
              <a:t> axis in three dimensions leaves all points with the same </a:t>
            </a:r>
            <a:r>
              <a:rPr lang="en-US" altLang="zh-TW" sz="2700" smtClean="0">
                <a:latin typeface="Times New Roman" pitchFamily="18" charset="0"/>
              </a:rPr>
              <a:t>z</a:t>
            </a:r>
          </a:p>
          <a:p>
            <a:pPr lvl="1"/>
            <a:r>
              <a:rPr lang="en-US" altLang="zh-TW" smtClean="0">
                <a:ea typeface="MS PGothic" pitchFamily="34" charset="-128"/>
              </a:rPr>
              <a:t>Equivalent to rotation in two dimensions in planes of constant </a:t>
            </a:r>
            <a:r>
              <a:rPr lang="en-US" altLang="zh-TW" smtClean="0">
                <a:latin typeface="Times New Roman" pitchFamily="18" charset="0"/>
                <a:ea typeface="MS PGothic" pitchFamily="34" charset="-128"/>
              </a:rPr>
              <a:t>z</a:t>
            </a:r>
          </a:p>
          <a:p>
            <a:pPr lvl="1"/>
            <a:endParaRPr lang="en-US" altLang="zh-TW" smtClean="0">
              <a:ea typeface="MS PGothic" pitchFamily="34" charset="-128"/>
            </a:endParaRPr>
          </a:p>
          <a:p>
            <a:pPr lvl="1"/>
            <a:endParaRPr lang="en-US" altLang="zh-TW" smtClean="0">
              <a:ea typeface="MS PGothic" pitchFamily="34" charset="-128"/>
            </a:endParaRPr>
          </a:p>
          <a:p>
            <a:pPr lvl="1"/>
            <a:endParaRPr lang="en-US" altLang="zh-TW" smtClean="0">
              <a:ea typeface="MS PGothic" pitchFamily="34" charset="-128"/>
            </a:endParaRPr>
          </a:p>
          <a:p>
            <a:pPr lvl="1"/>
            <a:r>
              <a:rPr lang="en-US" altLang="zh-TW" smtClean="0">
                <a:ea typeface="MS PGothic" pitchFamily="34" charset="-128"/>
              </a:rPr>
              <a:t>or in homogeneous coordinates</a:t>
            </a:r>
          </a:p>
          <a:p>
            <a:pPr lvl="1">
              <a:buFontTx/>
              <a:buNone/>
            </a:pPr>
            <a:r>
              <a:rPr lang="en-US" altLang="zh-TW" b="1" smtClean="0">
                <a:latin typeface="Times New Roman" pitchFamily="18" charset="0"/>
                <a:ea typeface="MS PGothic" pitchFamily="34" charset="-128"/>
              </a:rPr>
              <a:t>        p</a:t>
            </a:r>
            <a:r>
              <a:rPr lang="en-US" altLang="zh-TW" smtClean="0">
                <a:ea typeface="MS PGothic" pitchFamily="34" charset="-128"/>
              </a:rPr>
              <a:t>’=</a:t>
            </a:r>
            <a:r>
              <a:rPr lang="en-US" altLang="zh-TW" b="1" smtClean="0">
                <a:latin typeface="Times New Roman" pitchFamily="18" charset="0"/>
                <a:ea typeface="MS PGothic" pitchFamily="34" charset="-128"/>
              </a:rPr>
              <a:t>R</a:t>
            </a:r>
            <a:r>
              <a:rPr lang="en-US" altLang="zh-TW" sz="4200" b="1" baseline="-25000" smtClean="0">
                <a:latin typeface="Times New Roman" pitchFamily="18" charset="0"/>
                <a:ea typeface="MS PGothic" pitchFamily="34" charset="-128"/>
              </a:rPr>
              <a:t>z</a:t>
            </a:r>
            <a:r>
              <a:rPr lang="en-US" altLang="zh-TW" smtClean="0">
                <a:latin typeface="Times New Roman" pitchFamily="18" charset="0"/>
                <a:ea typeface="MS PGothic" pitchFamily="34" charset="-128"/>
              </a:rPr>
              <a:t>(</a:t>
            </a:r>
            <a:r>
              <a:rPr lang="en-US" altLang="zh-TW" smtClean="0">
                <a:latin typeface="Symbol" pitchFamily="18" charset="2"/>
                <a:ea typeface="MS PGothic" pitchFamily="34" charset="-128"/>
              </a:rPr>
              <a:t>q</a:t>
            </a:r>
            <a:r>
              <a:rPr lang="en-US" altLang="zh-TW" smtClean="0">
                <a:latin typeface="Times New Roman" pitchFamily="18" charset="0"/>
                <a:ea typeface="MS PGothic" pitchFamily="34" charset="-128"/>
              </a:rPr>
              <a:t>)</a:t>
            </a:r>
            <a:r>
              <a:rPr lang="en-US" altLang="zh-TW" b="1" smtClean="0">
                <a:latin typeface="Times New Roman" pitchFamily="18" charset="0"/>
                <a:ea typeface="MS PGothic" pitchFamily="34" charset="-128"/>
              </a:rPr>
              <a:t>p</a:t>
            </a:r>
          </a:p>
        </p:txBody>
      </p:sp>
      <p:sp>
        <p:nvSpPr>
          <p:cNvPr id="73734" name="Text Box 5"/>
          <p:cNvSpPr txBox="1">
            <a:spLocks noChangeArrowheads="1"/>
          </p:cNvSpPr>
          <p:nvPr/>
        </p:nvSpPr>
        <p:spPr bwMode="auto">
          <a:xfrm>
            <a:off x="2268538" y="3789363"/>
            <a:ext cx="27749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x’=x cos </a:t>
            </a:r>
            <a:r>
              <a:rPr lang="en-US" altLang="zh-TW" sz="1800">
                <a:latin typeface="Symbol" pitchFamily="18" charset="2"/>
              </a:rPr>
              <a:t>q</a:t>
            </a:r>
            <a:r>
              <a:rPr lang="en-US" altLang="zh-TW" sz="1800">
                <a:latin typeface="Arial" charset="0"/>
              </a:rPr>
              <a:t> –y sin </a:t>
            </a:r>
            <a:r>
              <a:rPr lang="en-US" altLang="zh-TW" sz="1800">
                <a:latin typeface="Symbol" pitchFamily="18" charset="2"/>
              </a:rPr>
              <a:t>q</a:t>
            </a:r>
          </a:p>
          <a:p>
            <a:pPr eaLnBrk="1" hangingPunct="1">
              <a:buClrTx/>
              <a:buSzTx/>
              <a:buFontTx/>
              <a:buNone/>
            </a:pPr>
            <a:r>
              <a:rPr lang="en-US" altLang="zh-TW" sz="1800">
                <a:latin typeface="Arial" charset="0"/>
              </a:rPr>
              <a:t>y’ = x sin </a:t>
            </a:r>
            <a:r>
              <a:rPr lang="en-US" altLang="zh-TW" sz="1800">
                <a:latin typeface="Symbol" pitchFamily="18" charset="2"/>
              </a:rPr>
              <a:t>q</a:t>
            </a:r>
            <a:r>
              <a:rPr lang="en-US" altLang="zh-TW" sz="1800">
                <a:latin typeface="Arial" charset="0"/>
              </a:rPr>
              <a:t> + y cos </a:t>
            </a:r>
            <a:r>
              <a:rPr lang="en-US" altLang="zh-TW" sz="1800">
                <a:latin typeface="Symbol" pitchFamily="18" charset="2"/>
              </a:rPr>
              <a:t>q</a:t>
            </a:r>
          </a:p>
          <a:p>
            <a:pPr eaLnBrk="1" hangingPunct="1">
              <a:buClrTx/>
              <a:buSzTx/>
              <a:buFontTx/>
              <a:buNone/>
            </a:pPr>
            <a:r>
              <a:rPr lang="en-US" altLang="zh-TW" sz="1800">
                <a:latin typeface="Arial" charset="0"/>
              </a:rPr>
              <a:t>z’ =z</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CB1F9723-BF1F-4098-875C-9018FC68D6AD}" type="slidenum">
              <a:rPr lang="es-ES" altLang="zh-TW" sz="1800">
                <a:latin typeface="Arial" charset="0"/>
              </a:rPr>
              <a:pPr lvl="1" eaLnBrk="1" hangingPunct="1">
                <a:spcBef>
                  <a:spcPct val="0"/>
                </a:spcBef>
                <a:buClrTx/>
                <a:buSzTx/>
                <a:buFontTx/>
                <a:buNone/>
              </a:pPr>
              <a:t>66</a:t>
            </a:fld>
            <a:endParaRPr lang="es-ES" altLang="zh-TW" sz="1800">
              <a:latin typeface="Arial" charset="0"/>
            </a:endParaRPr>
          </a:p>
        </p:txBody>
      </p:sp>
      <p:sp>
        <p:nvSpPr>
          <p:cNvPr id="27652"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7653" name="Rectangle 2"/>
          <p:cNvSpPr>
            <a:spLocks noGrp="1" noChangeArrowheads="1"/>
          </p:cNvSpPr>
          <p:nvPr>
            <p:ph type="title"/>
          </p:nvPr>
        </p:nvSpPr>
        <p:spPr/>
        <p:txBody>
          <a:bodyPr/>
          <a:lstStyle/>
          <a:p>
            <a:pPr>
              <a:defRPr/>
            </a:pPr>
            <a:r>
              <a:rPr lang="en-US" altLang="zh-TW" smtClean="0"/>
              <a:t>Rotation Matrix</a:t>
            </a:r>
          </a:p>
        </p:txBody>
      </p:sp>
      <p:graphicFrame>
        <p:nvGraphicFramePr>
          <p:cNvPr id="74757" name="Object 2"/>
          <p:cNvGraphicFramePr>
            <a:graphicFrameLocks noChangeAspect="1"/>
          </p:cNvGraphicFramePr>
          <p:nvPr/>
        </p:nvGraphicFramePr>
        <p:xfrm>
          <a:off x="3228975" y="2590800"/>
          <a:ext cx="3448050" cy="2159000"/>
        </p:xfrm>
        <a:graphic>
          <a:graphicData uri="http://schemas.openxmlformats.org/presentationml/2006/ole">
            <mc:AlternateContent xmlns:mc="http://schemas.openxmlformats.org/markup-compatibility/2006">
              <mc:Choice xmlns:v="urn:schemas-microsoft-com:vml" Requires="v">
                <p:oleObj spid="_x0000_s74765" name="Equation" r:id="rId3" imgW="1460500" imgH="914400" progId="Equation.3">
                  <p:embed/>
                </p:oleObj>
              </mc:Choice>
              <mc:Fallback>
                <p:oleObj name="Equation" r:id="rId3" imgW="1460500" imgH="9144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8975" y="2590800"/>
                        <a:ext cx="344805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4758" name="Text Box 6"/>
          <p:cNvSpPr>
            <a:spLocks noGrp="1" noChangeArrowheads="1"/>
          </p:cNvSpPr>
          <p:nvPr>
            <p:ph type="body" idx="1"/>
          </p:nvPr>
        </p:nvSpPr>
        <p:spPr>
          <a:xfrm>
            <a:off x="1116013" y="3200400"/>
            <a:ext cx="2160587" cy="685800"/>
          </a:xfrm>
          <a:noFill/>
        </p:spPr>
        <p:txBody>
          <a:bodyPr/>
          <a:lstStyle/>
          <a:p>
            <a:pPr algn="ctr">
              <a:buFontTx/>
              <a:buNone/>
            </a:pPr>
            <a:r>
              <a:rPr lang="en-US" altLang="zh-TW" sz="2400" b="1" smtClean="0">
                <a:latin typeface="Times New Roman" pitchFamily="18" charset="0"/>
              </a:rPr>
              <a:t>R</a:t>
            </a:r>
            <a:r>
              <a:rPr lang="en-US" altLang="zh-TW" sz="2400" smtClean="0">
                <a:latin typeface="Times New Roman" pitchFamily="18" charset="0"/>
              </a:rPr>
              <a:t> = </a:t>
            </a:r>
            <a:r>
              <a:rPr lang="en-US" altLang="zh-TW" sz="2400" b="1" smtClean="0">
                <a:latin typeface="Times New Roman" pitchFamily="18" charset="0"/>
              </a:rPr>
              <a:t>R</a:t>
            </a:r>
            <a:r>
              <a:rPr lang="en-US" altLang="zh-TW" baseline="-25000" smtClean="0">
                <a:latin typeface="Times New Roman" pitchFamily="18" charset="0"/>
              </a:rPr>
              <a:t>z</a:t>
            </a:r>
            <a:r>
              <a:rPr lang="en-US" altLang="zh-TW" sz="2400" smtClean="0">
                <a:latin typeface="Times New Roman" pitchFamily="18" charset="0"/>
              </a:rPr>
              <a:t>(</a:t>
            </a:r>
            <a:r>
              <a:rPr lang="en-US" altLang="zh-TW" sz="2400" smtClean="0">
                <a:latin typeface="Symbol" pitchFamily="18" charset="2"/>
              </a:rPr>
              <a:t>q</a:t>
            </a:r>
            <a:r>
              <a:rPr lang="en-US" altLang="zh-TW" sz="2400" smtClean="0">
                <a:latin typeface="Times New Roman" pitchFamily="18" charset="0"/>
              </a:rPr>
              <a:t>) =</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79344977-273B-4605-A5CC-CEE900268A51}" type="slidenum">
              <a:rPr lang="es-ES" altLang="zh-TW" sz="1800">
                <a:latin typeface="Arial" charset="0"/>
              </a:rPr>
              <a:pPr lvl="1" eaLnBrk="1" hangingPunct="1">
                <a:spcBef>
                  <a:spcPct val="0"/>
                </a:spcBef>
                <a:buClrTx/>
                <a:buSzTx/>
                <a:buFontTx/>
                <a:buNone/>
              </a:pPr>
              <a:t>67</a:t>
            </a:fld>
            <a:endParaRPr lang="es-ES" altLang="zh-TW" sz="1800">
              <a:latin typeface="Arial" charset="0"/>
            </a:endParaRPr>
          </a:p>
        </p:txBody>
      </p:sp>
      <p:sp>
        <p:nvSpPr>
          <p:cNvPr id="28677"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8678" name="Rectangle 2"/>
          <p:cNvSpPr>
            <a:spLocks noGrp="1" noChangeArrowheads="1"/>
          </p:cNvSpPr>
          <p:nvPr>
            <p:ph type="title"/>
          </p:nvPr>
        </p:nvSpPr>
        <p:spPr>
          <a:xfrm>
            <a:off x="1371600" y="228600"/>
            <a:ext cx="7010400" cy="1066800"/>
          </a:xfrm>
        </p:spPr>
        <p:txBody>
          <a:bodyPr/>
          <a:lstStyle/>
          <a:p>
            <a:pPr>
              <a:defRPr/>
            </a:pPr>
            <a:r>
              <a:rPr lang="en-US" altLang="zh-TW" smtClean="0"/>
              <a:t>Rotation about </a:t>
            </a:r>
            <a:r>
              <a:rPr lang="en-US" altLang="zh-TW" smtClean="0">
                <a:latin typeface="Times New Roman" pitchFamily="18" charset="0"/>
              </a:rPr>
              <a:t>x</a:t>
            </a:r>
            <a:r>
              <a:rPr lang="en-US" altLang="zh-TW" smtClean="0"/>
              <a:t> and </a:t>
            </a:r>
            <a:r>
              <a:rPr lang="en-US" altLang="zh-TW" smtClean="0">
                <a:latin typeface="Times New Roman" pitchFamily="18" charset="0"/>
              </a:rPr>
              <a:t>y</a:t>
            </a:r>
            <a:r>
              <a:rPr lang="en-US" altLang="zh-TW" smtClean="0"/>
              <a:t> axes</a:t>
            </a:r>
          </a:p>
        </p:txBody>
      </p:sp>
      <p:sp>
        <p:nvSpPr>
          <p:cNvPr id="75781" name="Rectangle 3"/>
          <p:cNvSpPr>
            <a:spLocks noGrp="1" noChangeArrowheads="1"/>
          </p:cNvSpPr>
          <p:nvPr>
            <p:ph type="body" idx="1"/>
          </p:nvPr>
        </p:nvSpPr>
        <p:spPr/>
        <p:txBody>
          <a:bodyPr/>
          <a:lstStyle/>
          <a:p>
            <a:r>
              <a:rPr lang="en-US" altLang="zh-TW" sz="2700" smtClean="0"/>
              <a:t>Same argument as for rotation about </a:t>
            </a:r>
            <a:r>
              <a:rPr lang="en-US" altLang="zh-TW" sz="2700" i="1" smtClean="0"/>
              <a:t>z</a:t>
            </a:r>
            <a:r>
              <a:rPr lang="en-US" altLang="zh-TW" sz="2700" smtClean="0"/>
              <a:t> axis</a:t>
            </a:r>
          </a:p>
          <a:p>
            <a:pPr lvl="1"/>
            <a:r>
              <a:rPr lang="en-US" altLang="zh-TW" sz="2200" smtClean="0">
                <a:ea typeface="MS PGothic" pitchFamily="34" charset="-128"/>
              </a:rPr>
              <a:t>For rotation about </a:t>
            </a:r>
            <a:r>
              <a:rPr lang="en-US" altLang="zh-TW" sz="2200" i="1" smtClean="0">
                <a:latin typeface="Times New Roman" pitchFamily="18" charset="0"/>
                <a:ea typeface="MS PGothic" pitchFamily="34" charset="-128"/>
              </a:rPr>
              <a:t>x</a:t>
            </a:r>
            <a:r>
              <a:rPr lang="en-US" altLang="zh-TW" sz="2200" smtClean="0">
                <a:ea typeface="MS PGothic" pitchFamily="34" charset="-128"/>
              </a:rPr>
              <a:t> axis, </a:t>
            </a:r>
            <a:r>
              <a:rPr lang="en-US" altLang="zh-TW" sz="2200" i="1" smtClean="0">
                <a:latin typeface="Times New Roman" pitchFamily="18" charset="0"/>
                <a:ea typeface="MS PGothic" pitchFamily="34" charset="-128"/>
              </a:rPr>
              <a:t>x</a:t>
            </a:r>
            <a:r>
              <a:rPr lang="en-US" altLang="zh-TW" sz="2200" smtClean="0">
                <a:ea typeface="MS PGothic" pitchFamily="34" charset="-128"/>
              </a:rPr>
              <a:t> is unchanged</a:t>
            </a:r>
          </a:p>
          <a:p>
            <a:pPr lvl="1"/>
            <a:r>
              <a:rPr lang="en-US" altLang="zh-TW" sz="2200" smtClean="0">
                <a:ea typeface="MS PGothic" pitchFamily="34" charset="-128"/>
              </a:rPr>
              <a:t>For rotation about </a:t>
            </a:r>
            <a:r>
              <a:rPr lang="en-US" altLang="zh-TW" sz="2200" i="1" smtClean="0">
                <a:latin typeface="Times New Roman" pitchFamily="18" charset="0"/>
                <a:ea typeface="MS PGothic" pitchFamily="34" charset="-128"/>
              </a:rPr>
              <a:t>y</a:t>
            </a:r>
            <a:r>
              <a:rPr lang="en-US" altLang="zh-TW" sz="2200" smtClean="0">
                <a:ea typeface="MS PGothic" pitchFamily="34" charset="-128"/>
              </a:rPr>
              <a:t> axis, </a:t>
            </a:r>
            <a:r>
              <a:rPr lang="en-US" altLang="zh-TW" sz="2200" i="1" smtClean="0">
                <a:latin typeface="Times New Roman" pitchFamily="18" charset="0"/>
                <a:ea typeface="MS PGothic" pitchFamily="34" charset="-128"/>
              </a:rPr>
              <a:t>y</a:t>
            </a:r>
            <a:r>
              <a:rPr lang="en-US" altLang="zh-TW" sz="2200" smtClean="0">
                <a:ea typeface="MS PGothic" pitchFamily="34" charset="-128"/>
              </a:rPr>
              <a:t> is unchanged</a:t>
            </a:r>
          </a:p>
        </p:txBody>
      </p:sp>
      <p:sp>
        <p:nvSpPr>
          <p:cNvPr id="75782" name="Text Box 4"/>
          <p:cNvSpPr txBox="1">
            <a:spLocks noChangeArrowheads="1"/>
          </p:cNvSpPr>
          <p:nvPr/>
        </p:nvSpPr>
        <p:spPr bwMode="auto">
          <a:xfrm>
            <a:off x="1524000" y="3505200"/>
            <a:ext cx="1752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2075" tIns="46038" rIns="92075" bIns="46038"/>
          <a:lstStyle>
            <a:lvl1pPr marL="190500" indent="-1905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b="1">
                <a:latin typeface="Arial" charset="0"/>
              </a:rPr>
              <a:t>R</a:t>
            </a:r>
            <a:r>
              <a:rPr lang="en-US" altLang="zh-TW" sz="1800">
                <a:latin typeface="Arial" charset="0"/>
              </a:rPr>
              <a:t> = </a:t>
            </a:r>
            <a:r>
              <a:rPr lang="en-US" altLang="zh-TW" sz="1800" b="1">
                <a:latin typeface="Arial" charset="0"/>
              </a:rPr>
              <a:t>R</a:t>
            </a:r>
            <a:r>
              <a:rPr lang="en-US" altLang="zh-TW" baseline="-25000">
                <a:latin typeface="Arial" charset="0"/>
              </a:rPr>
              <a:t>x</a:t>
            </a:r>
            <a:r>
              <a:rPr lang="en-US" altLang="zh-TW" sz="1800">
                <a:latin typeface="Arial" charset="0"/>
              </a:rPr>
              <a:t>(</a:t>
            </a:r>
            <a:r>
              <a:rPr lang="en-US" altLang="zh-TW" sz="1800">
                <a:latin typeface="Symbol" pitchFamily="18" charset="2"/>
              </a:rPr>
              <a:t>q</a:t>
            </a:r>
            <a:r>
              <a:rPr lang="en-US" altLang="zh-TW" sz="1800">
                <a:latin typeface="Arial" charset="0"/>
              </a:rPr>
              <a:t>) =</a:t>
            </a:r>
          </a:p>
        </p:txBody>
      </p:sp>
      <p:sp>
        <p:nvSpPr>
          <p:cNvPr id="75783" name="Text Box 5"/>
          <p:cNvSpPr txBox="1">
            <a:spLocks noChangeArrowheads="1"/>
          </p:cNvSpPr>
          <p:nvPr/>
        </p:nvSpPr>
        <p:spPr bwMode="auto">
          <a:xfrm>
            <a:off x="1600200" y="5181600"/>
            <a:ext cx="1752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2075" tIns="46038" rIns="92075" bIns="46038"/>
          <a:lstStyle>
            <a:lvl1pPr marL="190500" indent="-1905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b="1">
                <a:latin typeface="Arial" charset="0"/>
              </a:rPr>
              <a:t>R</a:t>
            </a:r>
            <a:r>
              <a:rPr lang="en-US" altLang="zh-TW" sz="1800">
                <a:latin typeface="Arial" charset="0"/>
              </a:rPr>
              <a:t> = </a:t>
            </a:r>
            <a:r>
              <a:rPr lang="en-US" altLang="zh-TW" sz="1800" b="1">
                <a:latin typeface="Arial" charset="0"/>
              </a:rPr>
              <a:t>R</a:t>
            </a:r>
            <a:r>
              <a:rPr lang="en-US" altLang="zh-TW" baseline="-25000">
                <a:latin typeface="Arial" charset="0"/>
              </a:rPr>
              <a:t>y</a:t>
            </a:r>
            <a:r>
              <a:rPr lang="en-US" altLang="zh-TW" sz="1800">
                <a:latin typeface="Arial" charset="0"/>
              </a:rPr>
              <a:t>(</a:t>
            </a:r>
            <a:r>
              <a:rPr lang="en-US" altLang="zh-TW" sz="1800">
                <a:latin typeface="Symbol" pitchFamily="18" charset="2"/>
              </a:rPr>
              <a:t>q</a:t>
            </a:r>
            <a:r>
              <a:rPr lang="en-US" altLang="zh-TW" sz="1800">
                <a:latin typeface="Arial" charset="0"/>
              </a:rPr>
              <a:t>) =</a:t>
            </a:r>
          </a:p>
        </p:txBody>
      </p:sp>
      <p:graphicFrame>
        <p:nvGraphicFramePr>
          <p:cNvPr id="75784" name="Object 2"/>
          <p:cNvGraphicFramePr>
            <a:graphicFrameLocks noChangeAspect="1"/>
          </p:cNvGraphicFramePr>
          <p:nvPr/>
        </p:nvGraphicFramePr>
        <p:xfrm>
          <a:off x="3248025" y="3149600"/>
          <a:ext cx="2109788" cy="1370013"/>
        </p:xfrm>
        <a:graphic>
          <a:graphicData uri="http://schemas.openxmlformats.org/presentationml/2006/ole">
            <mc:AlternateContent xmlns:mc="http://schemas.openxmlformats.org/markup-compatibility/2006">
              <mc:Choice xmlns:v="urn:schemas-microsoft-com:vml" Requires="v">
                <p:oleObj spid="_x0000_s75798" name="Equation" r:id="rId3" imgW="1409700" imgH="914400" progId="Equation.3">
                  <p:embed/>
                </p:oleObj>
              </mc:Choice>
              <mc:Fallback>
                <p:oleObj name="Equation" r:id="rId3" imgW="1409700" imgH="9144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8025" y="3149600"/>
                        <a:ext cx="2109788" cy="1370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5785" name="Object 3"/>
          <p:cNvGraphicFramePr>
            <a:graphicFrameLocks noChangeAspect="1"/>
          </p:cNvGraphicFramePr>
          <p:nvPr/>
        </p:nvGraphicFramePr>
        <p:xfrm>
          <a:off x="3286125" y="4786313"/>
          <a:ext cx="2305050" cy="1495425"/>
        </p:xfrm>
        <a:graphic>
          <a:graphicData uri="http://schemas.openxmlformats.org/presentationml/2006/ole">
            <mc:AlternateContent xmlns:mc="http://schemas.openxmlformats.org/markup-compatibility/2006">
              <mc:Choice xmlns:v="urn:schemas-microsoft-com:vml" Requires="v">
                <p:oleObj spid="_x0000_s75799" name="Equation" r:id="rId5" imgW="1409700" imgH="914400" progId="Equation.3">
                  <p:embed/>
                </p:oleObj>
              </mc:Choice>
              <mc:Fallback>
                <p:oleObj name="Equation" r:id="rId5" imgW="1409700" imgH="9144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86125" y="4786313"/>
                        <a:ext cx="2305050" cy="1495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38BBFAD5-F131-4C89-8DB0-F089A28C726C}" type="slidenum">
              <a:rPr lang="es-ES" altLang="zh-TW" sz="1800">
                <a:latin typeface="Arial" charset="0"/>
              </a:rPr>
              <a:pPr lvl="1" eaLnBrk="1" hangingPunct="1">
                <a:spcBef>
                  <a:spcPct val="0"/>
                </a:spcBef>
                <a:buClrTx/>
                <a:buSzTx/>
                <a:buFontTx/>
                <a:buNone/>
              </a:pPr>
              <a:t>68</a:t>
            </a:fld>
            <a:endParaRPr lang="es-ES" altLang="zh-TW" sz="1800">
              <a:latin typeface="Arial" charset="0"/>
            </a:endParaRPr>
          </a:p>
        </p:txBody>
      </p:sp>
      <p:sp>
        <p:nvSpPr>
          <p:cNvPr id="29700"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9701" name="Rectangle 2"/>
          <p:cNvSpPr>
            <a:spLocks noGrp="1" noChangeArrowheads="1"/>
          </p:cNvSpPr>
          <p:nvPr>
            <p:ph type="title"/>
          </p:nvPr>
        </p:nvSpPr>
        <p:spPr/>
        <p:txBody>
          <a:bodyPr/>
          <a:lstStyle/>
          <a:p>
            <a:pPr>
              <a:defRPr/>
            </a:pPr>
            <a:r>
              <a:rPr lang="en-US" altLang="zh-TW" smtClean="0"/>
              <a:t>Scaling</a:t>
            </a:r>
          </a:p>
        </p:txBody>
      </p:sp>
      <p:pic>
        <p:nvPicPr>
          <p:cNvPr id="76805" name="Picture 5" descr="\\Angel\BOOK\OpenGL\Paul Final\Art\jpeg\AN04F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209800"/>
            <a:ext cx="3203575" cy="348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6806" name="Object 2"/>
          <p:cNvGraphicFramePr>
            <a:graphicFrameLocks noChangeAspect="1"/>
          </p:cNvGraphicFramePr>
          <p:nvPr/>
        </p:nvGraphicFramePr>
        <p:xfrm>
          <a:off x="3352800" y="4038600"/>
          <a:ext cx="2438400" cy="2116138"/>
        </p:xfrm>
        <a:graphic>
          <a:graphicData uri="http://schemas.openxmlformats.org/presentationml/2006/ole">
            <mc:AlternateContent xmlns:mc="http://schemas.openxmlformats.org/markup-compatibility/2006">
              <mc:Choice xmlns:v="urn:schemas-microsoft-com:vml" Requires="v">
                <p:oleObj spid="_x0000_s76817" name="Equation" r:id="rId4" imgW="1054100" imgH="914400" progId="Equation.3">
                  <p:embed/>
                </p:oleObj>
              </mc:Choice>
              <mc:Fallback>
                <p:oleObj name="Equation" r:id="rId4" imgW="1054100" imgH="9144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4038600"/>
                        <a:ext cx="2438400" cy="2116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6807" name="Text Box 8"/>
          <p:cNvSpPr>
            <a:spLocks noGrp="1" noChangeArrowheads="1"/>
          </p:cNvSpPr>
          <p:nvPr>
            <p:ph type="body" idx="1"/>
          </p:nvPr>
        </p:nvSpPr>
        <p:spPr>
          <a:xfrm>
            <a:off x="1447800" y="4876800"/>
            <a:ext cx="2209800" cy="609600"/>
          </a:xfrm>
          <a:noFill/>
        </p:spPr>
        <p:txBody>
          <a:bodyPr/>
          <a:lstStyle/>
          <a:p>
            <a:pPr>
              <a:buFontTx/>
              <a:buNone/>
            </a:pPr>
            <a:r>
              <a:rPr lang="en-US" altLang="zh-TW" sz="2000" b="1" smtClean="0">
                <a:latin typeface="Times New Roman" pitchFamily="18" charset="0"/>
              </a:rPr>
              <a:t>S </a:t>
            </a:r>
            <a:r>
              <a:rPr lang="en-US" altLang="zh-TW" sz="2000" smtClean="0">
                <a:latin typeface="Times New Roman" pitchFamily="18" charset="0"/>
              </a:rPr>
              <a:t>= </a:t>
            </a:r>
            <a:r>
              <a:rPr lang="en-US" altLang="zh-TW" sz="2000" b="1" smtClean="0">
                <a:latin typeface="Times New Roman" pitchFamily="18" charset="0"/>
              </a:rPr>
              <a:t>S</a:t>
            </a:r>
            <a:r>
              <a:rPr lang="en-US" altLang="zh-TW" sz="2000" smtClean="0">
                <a:latin typeface="Times New Roman" pitchFamily="18" charset="0"/>
              </a:rPr>
              <a:t>(s</a:t>
            </a:r>
            <a:r>
              <a:rPr lang="en-US" altLang="zh-TW" sz="2000" baseline="-25000" smtClean="0">
                <a:latin typeface="Times New Roman" pitchFamily="18" charset="0"/>
              </a:rPr>
              <a:t>x</a:t>
            </a:r>
            <a:r>
              <a:rPr lang="en-US" altLang="zh-TW" sz="2000" smtClean="0">
                <a:latin typeface="Times New Roman" pitchFamily="18" charset="0"/>
              </a:rPr>
              <a:t>, s</a:t>
            </a:r>
            <a:r>
              <a:rPr lang="en-US" altLang="zh-TW" sz="2000" baseline="-25000" smtClean="0">
                <a:latin typeface="Times New Roman" pitchFamily="18" charset="0"/>
              </a:rPr>
              <a:t>y</a:t>
            </a:r>
            <a:r>
              <a:rPr lang="en-US" altLang="zh-TW" sz="2000" smtClean="0">
                <a:latin typeface="Times New Roman" pitchFamily="18" charset="0"/>
              </a:rPr>
              <a:t>, s</a:t>
            </a:r>
            <a:r>
              <a:rPr lang="en-US" altLang="zh-TW" sz="2000" baseline="-25000" smtClean="0">
                <a:latin typeface="Times New Roman" pitchFamily="18" charset="0"/>
              </a:rPr>
              <a:t>z</a:t>
            </a:r>
            <a:r>
              <a:rPr lang="en-US" altLang="zh-TW" sz="2000" smtClean="0">
                <a:latin typeface="Times New Roman" pitchFamily="18" charset="0"/>
              </a:rPr>
              <a:t>) =</a:t>
            </a:r>
          </a:p>
        </p:txBody>
      </p:sp>
      <p:sp>
        <p:nvSpPr>
          <p:cNvPr id="76808" name="Text Box 9"/>
          <p:cNvSpPr txBox="1">
            <a:spLocks noChangeArrowheads="1"/>
          </p:cNvSpPr>
          <p:nvPr/>
        </p:nvSpPr>
        <p:spPr bwMode="auto">
          <a:xfrm>
            <a:off x="2286000" y="2133600"/>
            <a:ext cx="7937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x’=s</a:t>
            </a:r>
            <a:r>
              <a:rPr lang="en-US" altLang="zh-TW" sz="1800" baseline="-25000">
                <a:latin typeface="Arial" charset="0"/>
              </a:rPr>
              <a:t>x</a:t>
            </a:r>
            <a:r>
              <a:rPr lang="en-US" altLang="zh-TW" sz="1800">
                <a:latin typeface="Arial" charset="0"/>
              </a:rPr>
              <a:t>x</a:t>
            </a:r>
          </a:p>
          <a:p>
            <a:pPr eaLnBrk="1" hangingPunct="1">
              <a:buClrTx/>
              <a:buSzTx/>
              <a:buFontTx/>
              <a:buNone/>
            </a:pPr>
            <a:r>
              <a:rPr lang="en-US" altLang="zh-TW" sz="1800">
                <a:latin typeface="Arial" charset="0"/>
              </a:rPr>
              <a:t>y’=s</a:t>
            </a:r>
            <a:r>
              <a:rPr lang="en-US" altLang="zh-TW" sz="1800" baseline="-25000">
                <a:latin typeface="Arial" charset="0"/>
              </a:rPr>
              <a:t>y</a:t>
            </a:r>
            <a:r>
              <a:rPr lang="en-US" altLang="zh-TW" sz="1800">
                <a:latin typeface="Arial" charset="0"/>
              </a:rPr>
              <a:t>y</a:t>
            </a:r>
          </a:p>
          <a:p>
            <a:pPr eaLnBrk="1" hangingPunct="1">
              <a:buClrTx/>
              <a:buSzTx/>
              <a:buFontTx/>
              <a:buNone/>
            </a:pPr>
            <a:r>
              <a:rPr lang="en-US" altLang="zh-TW" sz="1800">
                <a:latin typeface="Arial" charset="0"/>
              </a:rPr>
              <a:t>z’=s</a:t>
            </a:r>
            <a:r>
              <a:rPr lang="en-US" altLang="zh-TW" sz="1800" baseline="-25000">
                <a:latin typeface="Arial" charset="0"/>
              </a:rPr>
              <a:t>z</a:t>
            </a:r>
            <a:r>
              <a:rPr lang="en-US" altLang="zh-TW" sz="1800">
                <a:latin typeface="Arial" charset="0"/>
              </a:rPr>
              <a:t>z</a:t>
            </a:r>
          </a:p>
        </p:txBody>
      </p:sp>
      <p:sp>
        <p:nvSpPr>
          <p:cNvPr id="76809" name="Text Box 10"/>
          <p:cNvSpPr txBox="1">
            <a:spLocks noChangeArrowheads="1"/>
          </p:cNvSpPr>
          <p:nvPr/>
        </p:nvSpPr>
        <p:spPr bwMode="auto">
          <a:xfrm>
            <a:off x="2286000" y="3429000"/>
            <a:ext cx="9667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b="1">
                <a:latin typeface="Arial" charset="0"/>
              </a:rPr>
              <a:t>p</a:t>
            </a:r>
            <a:r>
              <a:rPr lang="en-US" altLang="zh-TW" sz="1800">
                <a:latin typeface="Arial" charset="0"/>
              </a:rPr>
              <a:t>’=</a:t>
            </a:r>
            <a:r>
              <a:rPr lang="en-US" altLang="zh-TW" sz="1800" b="1">
                <a:latin typeface="Arial" charset="0"/>
              </a:rPr>
              <a:t>Sp</a:t>
            </a:r>
          </a:p>
        </p:txBody>
      </p:sp>
      <p:sp>
        <p:nvSpPr>
          <p:cNvPr id="76810" name="Text Box 11"/>
          <p:cNvSpPr txBox="1">
            <a:spLocks noChangeArrowheads="1"/>
          </p:cNvSpPr>
          <p:nvPr/>
        </p:nvSpPr>
        <p:spPr bwMode="auto">
          <a:xfrm>
            <a:off x="155575" y="1522413"/>
            <a:ext cx="7796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Expand or contract along each axis (fixed point of origin)</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EBF587C3-6609-4680-9200-C6F0C1EB9390}" type="slidenum">
              <a:rPr lang="es-ES" altLang="zh-TW" sz="1800">
                <a:latin typeface="Arial" charset="0"/>
              </a:rPr>
              <a:pPr lvl="1" eaLnBrk="1" hangingPunct="1">
                <a:spcBef>
                  <a:spcPct val="0"/>
                </a:spcBef>
                <a:buClrTx/>
                <a:buSzTx/>
                <a:buFontTx/>
                <a:buNone/>
              </a:pPr>
              <a:t>69</a:t>
            </a:fld>
            <a:endParaRPr lang="es-ES" altLang="zh-TW" sz="1800">
              <a:latin typeface="Arial" charset="0"/>
            </a:endParaRPr>
          </a:p>
        </p:txBody>
      </p:sp>
      <p:sp>
        <p:nvSpPr>
          <p:cNvPr id="30723" name="Footer Placeholder 4"/>
          <p:cNvSpPr>
            <a:spLocks noGrp="1"/>
          </p:cNvSpPr>
          <p:nvPr>
            <p:ph type="ftr" sz="quarter" idx="11"/>
          </p:nvPr>
        </p:nvSpPr>
        <p:spPr/>
        <p:txBody>
          <a:bodyPr/>
          <a:lstStyle/>
          <a:p>
            <a:pPr>
              <a:defRPr/>
            </a:pPr>
            <a:r>
              <a:rPr lang="en-US" altLang="zh-TW"/>
              <a:t>Angel: Interactive Computer Graphics 5E © Addison-Wesley 2009</a:t>
            </a:r>
          </a:p>
        </p:txBody>
      </p:sp>
      <p:pic>
        <p:nvPicPr>
          <p:cNvPr id="77828" name="Picture 5" descr="\\Angel\BOOK\OpenGL\Paul Final\Art\jpeg\AN04F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981200"/>
            <a:ext cx="3778250" cy="398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ctangle 2"/>
          <p:cNvSpPr>
            <a:spLocks noGrp="1" noChangeArrowheads="1"/>
          </p:cNvSpPr>
          <p:nvPr>
            <p:ph type="title"/>
          </p:nvPr>
        </p:nvSpPr>
        <p:spPr/>
        <p:txBody>
          <a:bodyPr/>
          <a:lstStyle/>
          <a:p>
            <a:pPr>
              <a:defRPr/>
            </a:pPr>
            <a:r>
              <a:rPr lang="en-US" altLang="zh-TW" smtClean="0"/>
              <a:t>Reflection</a:t>
            </a:r>
          </a:p>
        </p:txBody>
      </p:sp>
      <p:sp>
        <p:nvSpPr>
          <p:cNvPr id="77830" name="Rectangle 3"/>
          <p:cNvSpPr>
            <a:spLocks noGrp="1" noChangeArrowheads="1"/>
          </p:cNvSpPr>
          <p:nvPr>
            <p:ph type="body" idx="1"/>
          </p:nvPr>
        </p:nvSpPr>
        <p:spPr/>
        <p:txBody>
          <a:bodyPr/>
          <a:lstStyle/>
          <a:p>
            <a:pPr>
              <a:buFontTx/>
              <a:buNone/>
            </a:pPr>
            <a:r>
              <a:rPr lang="en-US" altLang="zh-TW" smtClean="0"/>
              <a:t>corresponds to negative scale factors</a:t>
            </a:r>
          </a:p>
        </p:txBody>
      </p:sp>
      <p:sp>
        <p:nvSpPr>
          <p:cNvPr id="77831" name="Text Box 6"/>
          <p:cNvSpPr txBox="1">
            <a:spLocks noChangeArrowheads="1"/>
          </p:cNvSpPr>
          <p:nvPr/>
        </p:nvSpPr>
        <p:spPr bwMode="auto">
          <a:xfrm>
            <a:off x="6553200" y="2819400"/>
            <a:ext cx="1130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original</a:t>
            </a:r>
          </a:p>
        </p:txBody>
      </p:sp>
      <p:sp>
        <p:nvSpPr>
          <p:cNvPr id="77832" name="Text Box 7"/>
          <p:cNvSpPr txBox="1">
            <a:spLocks noChangeArrowheads="1"/>
          </p:cNvSpPr>
          <p:nvPr/>
        </p:nvSpPr>
        <p:spPr bwMode="auto">
          <a:xfrm>
            <a:off x="874713" y="2784475"/>
            <a:ext cx="1755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s</a:t>
            </a:r>
            <a:r>
              <a:rPr lang="en-US" altLang="zh-TW" sz="1800" baseline="-25000">
                <a:latin typeface="Arial" charset="0"/>
              </a:rPr>
              <a:t>x</a:t>
            </a:r>
            <a:r>
              <a:rPr lang="en-US" altLang="zh-TW" sz="1800">
                <a:latin typeface="Arial" charset="0"/>
              </a:rPr>
              <a:t> = -1 s</a:t>
            </a:r>
            <a:r>
              <a:rPr lang="en-US" altLang="zh-TW" sz="1800" baseline="-25000">
                <a:latin typeface="Arial" charset="0"/>
              </a:rPr>
              <a:t>y</a:t>
            </a:r>
            <a:r>
              <a:rPr lang="en-US" altLang="zh-TW" sz="1800">
                <a:latin typeface="Arial" charset="0"/>
              </a:rPr>
              <a:t> = 1</a:t>
            </a:r>
          </a:p>
        </p:txBody>
      </p:sp>
      <p:sp>
        <p:nvSpPr>
          <p:cNvPr id="77833" name="Text Box 8"/>
          <p:cNvSpPr txBox="1">
            <a:spLocks noChangeArrowheads="1"/>
          </p:cNvSpPr>
          <p:nvPr/>
        </p:nvSpPr>
        <p:spPr bwMode="auto">
          <a:xfrm>
            <a:off x="787400" y="4876800"/>
            <a:ext cx="1857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s</a:t>
            </a:r>
            <a:r>
              <a:rPr lang="en-US" altLang="zh-TW" sz="1800" baseline="-25000">
                <a:latin typeface="Arial" charset="0"/>
              </a:rPr>
              <a:t>x</a:t>
            </a:r>
            <a:r>
              <a:rPr lang="en-US" altLang="zh-TW" sz="1800">
                <a:latin typeface="Arial" charset="0"/>
              </a:rPr>
              <a:t> = -1 s</a:t>
            </a:r>
            <a:r>
              <a:rPr lang="en-US" altLang="zh-TW" sz="1800" baseline="-25000">
                <a:latin typeface="Arial" charset="0"/>
              </a:rPr>
              <a:t>y</a:t>
            </a:r>
            <a:r>
              <a:rPr lang="en-US" altLang="zh-TW" sz="1800">
                <a:latin typeface="Arial" charset="0"/>
              </a:rPr>
              <a:t> = -1</a:t>
            </a:r>
          </a:p>
        </p:txBody>
      </p:sp>
      <p:sp>
        <p:nvSpPr>
          <p:cNvPr id="77834" name="Text Box 9"/>
          <p:cNvSpPr txBox="1">
            <a:spLocks noChangeArrowheads="1"/>
          </p:cNvSpPr>
          <p:nvPr/>
        </p:nvSpPr>
        <p:spPr bwMode="auto">
          <a:xfrm>
            <a:off x="6248400" y="4876800"/>
            <a:ext cx="1755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s</a:t>
            </a:r>
            <a:r>
              <a:rPr lang="en-US" altLang="zh-TW" sz="1800" baseline="-25000">
                <a:latin typeface="Arial" charset="0"/>
              </a:rPr>
              <a:t>x</a:t>
            </a:r>
            <a:r>
              <a:rPr lang="en-US" altLang="zh-TW" sz="1800">
                <a:latin typeface="Arial" charset="0"/>
              </a:rPr>
              <a:t> = 1 s</a:t>
            </a:r>
            <a:r>
              <a:rPr lang="en-US" altLang="zh-TW" sz="1800" baseline="-25000">
                <a:latin typeface="Arial" charset="0"/>
              </a:rPr>
              <a:t>y</a:t>
            </a:r>
            <a:r>
              <a:rPr lang="en-US" altLang="zh-TW" sz="1800">
                <a:latin typeface="Arial" charset="0"/>
              </a:rPr>
              <a:t> = -1</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EE678897-4268-4835-8938-73EC349A9DFF}" type="slidenum">
              <a:rPr lang="es-ES" altLang="zh-TW" sz="1800">
                <a:latin typeface="Arial" charset="0"/>
              </a:rPr>
              <a:pPr lvl="1" eaLnBrk="1" hangingPunct="1">
                <a:spcBef>
                  <a:spcPct val="0"/>
                </a:spcBef>
                <a:buClrTx/>
                <a:buSzTx/>
                <a:buFontTx/>
                <a:buNone/>
              </a:pPr>
              <a:t>7</a:t>
            </a:fld>
            <a:endParaRPr lang="es-ES" altLang="zh-TW" sz="1800">
              <a:latin typeface="Arial" charset="0"/>
            </a:endParaRPr>
          </a:p>
        </p:txBody>
      </p:sp>
      <p:sp>
        <p:nvSpPr>
          <p:cNvPr id="19459"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19460" name="Rectangle 2"/>
          <p:cNvSpPr>
            <a:spLocks noGrp="1" noChangeArrowheads="1"/>
          </p:cNvSpPr>
          <p:nvPr>
            <p:ph type="title"/>
          </p:nvPr>
        </p:nvSpPr>
        <p:spPr/>
        <p:txBody>
          <a:bodyPr/>
          <a:lstStyle/>
          <a:p>
            <a:pPr>
              <a:defRPr/>
            </a:pPr>
            <a:r>
              <a:rPr lang="en-US" altLang="zh-TW" smtClean="0"/>
              <a:t>Scalars</a:t>
            </a:r>
          </a:p>
        </p:txBody>
      </p:sp>
      <p:sp>
        <p:nvSpPr>
          <p:cNvPr id="14341" name="Rectangle 3"/>
          <p:cNvSpPr>
            <a:spLocks noGrp="1" noChangeArrowheads="1"/>
          </p:cNvSpPr>
          <p:nvPr>
            <p:ph type="body" idx="1"/>
          </p:nvPr>
        </p:nvSpPr>
        <p:spPr>
          <a:xfrm>
            <a:off x="685800" y="1447800"/>
            <a:ext cx="7772400" cy="4800600"/>
          </a:xfrm>
        </p:spPr>
        <p:txBody>
          <a:bodyPr/>
          <a:lstStyle/>
          <a:p>
            <a:pPr>
              <a:lnSpc>
                <a:spcPct val="90000"/>
              </a:lnSpc>
            </a:pPr>
            <a:r>
              <a:rPr lang="en-US" altLang="zh-TW" sz="2700" smtClean="0"/>
              <a:t>Need three basic elements in geometry</a:t>
            </a:r>
          </a:p>
          <a:p>
            <a:pPr lvl="1">
              <a:lnSpc>
                <a:spcPct val="90000"/>
              </a:lnSpc>
            </a:pPr>
            <a:r>
              <a:rPr lang="en-US" altLang="zh-TW" smtClean="0">
                <a:ea typeface="MS PGothic" pitchFamily="34" charset="-128"/>
              </a:rPr>
              <a:t>Scalars, Vectors, Points</a:t>
            </a:r>
          </a:p>
          <a:p>
            <a:pPr>
              <a:lnSpc>
                <a:spcPct val="90000"/>
              </a:lnSpc>
            </a:pPr>
            <a:r>
              <a:rPr lang="en-US" altLang="zh-TW" sz="2700" smtClean="0"/>
              <a:t>Scalars can be defined as members of sets which can be combined by two operations (addition and multiplication) obeying some fundamental axioms (associativity, commutivity, inverses)</a:t>
            </a:r>
          </a:p>
          <a:p>
            <a:pPr>
              <a:lnSpc>
                <a:spcPct val="90000"/>
              </a:lnSpc>
            </a:pPr>
            <a:r>
              <a:rPr lang="en-US" altLang="zh-TW" sz="2700" smtClean="0"/>
              <a:t>Examples include the real and complex number systems under the ordinary rules with which we are familiar</a:t>
            </a:r>
          </a:p>
          <a:p>
            <a:pPr>
              <a:lnSpc>
                <a:spcPct val="90000"/>
              </a:lnSpc>
            </a:pPr>
            <a:r>
              <a:rPr lang="en-US" altLang="zh-TW" sz="2700" smtClean="0"/>
              <a:t>Scalars alone have no geometric properties</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B684659B-D9C3-4FC7-A8E8-CFDBEBB53FA7}" type="slidenum">
              <a:rPr lang="es-ES" altLang="zh-TW" sz="1800">
                <a:latin typeface="Arial" charset="0"/>
              </a:rPr>
              <a:pPr lvl="1" eaLnBrk="1" hangingPunct="1">
                <a:spcBef>
                  <a:spcPct val="0"/>
                </a:spcBef>
                <a:buClrTx/>
                <a:buSzTx/>
                <a:buFontTx/>
                <a:buNone/>
              </a:pPr>
              <a:t>70</a:t>
            </a:fld>
            <a:endParaRPr lang="es-ES" altLang="zh-TW" sz="1800">
              <a:latin typeface="Arial" charset="0"/>
            </a:endParaRPr>
          </a:p>
        </p:txBody>
      </p:sp>
      <p:sp>
        <p:nvSpPr>
          <p:cNvPr id="31747"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31748" name="Rectangle 2"/>
          <p:cNvSpPr>
            <a:spLocks noGrp="1" noChangeArrowheads="1"/>
          </p:cNvSpPr>
          <p:nvPr>
            <p:ph type="title"/>
          </p:nvPr>
        </p:nvSpPr>
        <p:spPr/>
        <p:txBody>
          <a:bodyPr/>
          <a:lstStyle/>
          <a:p>
            <a:pPr>
              <a:defRPr/>
            </a:pPr>
            <a:r>
              <a:rPr lang="en-US" altLang="zh-TW" smtClean="0"/>
              <a:t>Inverses</a:t>
            </a:r>
          </a:p>
        </p:txBody>
      </p:sp>
      <p:sp>
        <p:nvSpPr>
          <p:cNvPr id="78853" name="Rectangle 3"/>
          <p:cNvSpPr>
            <a:spLocks noGrp="1" noChangeArrowheads="1"/>
          </p:cNvSpPr>
          <p:nvPr>
            <p:ph type="body" idx="1"/>
          </p:nvPr>
        </p:nvSpPr>
        <p:spPr/>
        <p:txBody>
          <a:bodyPr/>
          <a:lstStyle/>
          <a:p>
            <a:r>
              <a:rPr lang="en-US" altLang="zh-TW" sz="2700" smtClean="0"/>
              <a:t>Although we could compute inverse matrices by general formulas, we can use simple geometric observations</a:t>
            </a:r>
          </a:p>
          <a:p>
            <a:pPr lvl="1"/>
            <a:r>
              <a:rPr lang="en-US" altLang="zh-TW" smtClean="0">
                <a:ea typeface="MS PGothic" pitchFamily="34" charset="-128"/>
              </a:rPr>
              <a:t>Translation: </a:t>
            </a:r>
            <a:r>
              <a:rPr lang="en-US" altLang="zh-TW" sz="2400" b="1" smtClean="0">
                <a:latin typeface="Times New Roman" pitchFamily="18" charset="0"/>
                <a:ea typeface="MS PGothic" pitchFamily="34" charset="-128"/>
              </a:rPr>
              <a:t>T</a:t>
            </a:r>
            <a:r>
              <a:rPr lang="en-US" altLang="zh-TW" sz="3200" baseline="30000" smtClean="0">
                <a:latin typeface="Times New Roman" pitchFamily="18" charset="0"/>
                <a:ea typeface="MS PGothic" pitchFamily="34" charset="-128"/>
              </a:rPr>
              <a:t>-1</a:t>
            </a:r>
            <a:r>
              <a:rPr lang="en-US" altLang="zh-TW" sz="2400" smtClean="0">
                <a:ea typeface="MS PGothic" pitchFamily="34" charset="-128"/>
              </a:rPr>
              <a:t>(d</a:t>
            </a:r>
            <a:r>
              <a:rPr lang="en-US" altLang="zh-TW" sz="2400" baseline="-25000" smtClean="0">
                <a:ea typeface="MS PGothic" pitchFamily="34" charset="-128"/>
              </a:rPr>
              <a:t>x</a:t>
            </a:r>
            <a:r>
              <a:rPr lang="en-US" altLang="zh-TW" sz="2400" smtClean="0">
                <a:ea typeface="MS PGothic" pitchFamily="34" charset="-128"/>
              </a:rPr>
              <a:t>, d</a:t>
            </a:r>
            <a:r>
              <a:rPr lang="en-US" altLang="zh-TW" sz="2400" baseline="-25000" smtClean="0">
                <a:ea typeface="MS PGothic" pitchFamily="34" charset="-128"/>
              </a:rPr>
              <a:t>y</a:t>
            </a:r>
            <a:r>
              <a:rPr lang="en-US" altLang="zh-TW" sz="2400" smtClean="0">
                <a:ea typeface="MS PGothic" pitchFamily="34" charset="-128"/>
              </a:rPr>
              <a:t>, d</a:t>
            </a:r>
            <a:r>
              <a:rPr lang="en-US" altLang="zh-TW" sz="2400" baseline="-25000" smtClean="0">
                <a:ea typeface="MS PGothic" pitchFamily="34" charset="-128"/>
              </a:rPr>
              <a:t>z</a:t>
            </a:r>
            <a:r>
              <a:rPr lang="en-US" altLang="zh-TW" sz="2400" smtClean="0">
                <a:ea typeface="MS PGothic" pitchFamily="34" charset="-128"/>
              </a:rPr>
              <a:t>)</a:t>
            </a:r>
            <a:r>
              <a:rPr lang="en-US" altLang="zh-TW" sz="2000" smtClean="0">
                <a:ea typeface="MS PGothic" pitchFamily="34" charset="-128"/>
              </a:rPr>
              <a:t> = </a:t>
            </a:r>
            <a:r>
              <a:rPr lang="en-US" altLang="zh-TW" sz="2000" b="1" smtClean="0">
                <a:latin typeface="Times New Roman" pitchFamily="18" charset="0"/>
                <a:ea typeface="MS PGothic" pitchFamily="34" charset="-128"/>
              </a:rPr>
              <a:t>T</a:t>
            </a:r>
            <a:r>
              <a:rPr lang="en-US" altLang="zh-TW" sz="2000" smtClean="0">
                <a:ea typeface="MS PGothic" pitchFamily="34" charset="-128"/>
              </a:rPr>
              <a:t>(-d</a:t>
            </a:r>
            <a:r>
              <a:rPr lang="en-US" altLang="zh-TW" sz="2000" baseline="-25000" smtClean="0">
                <a:ea typeface="MS PGothic" pitchFamily="34" charset="-128"/>
              </a:rPr>
              <a:t>x</a:t>
            </a:r>
            <a:r>
              <a:rPr lang="en-US" altLang="zh-TW" sz="2000" smtClean="0">
                <a:ea typeface="MS PGothic" pitchFamily="34" charset="-128"/>
              </a:rPr>
              <a:t>, -d</a:t>
            </a:r>
            <a:r>
              <a:rPr lang="en-US" altLang="zh-TW" sz="2000" baseline="-25000" smtClean="0">
                <a:ea typeface="MS PGothic" pitchFamily="34" charset="-128"/>
              </a:rPr>
              <a:t>y</a:t>
            </a:r>
            <a:r>
              <a:rPr lang="en-US" altLang="zh-TW" sz="2000" smtClean="0">
                <a:ea typeface="MS PGothic" pitchFamily="34" charset="-128"/>
              </a:rPr>
              <a:t>, -d</a:t>
            </a:r>
            <a:r>
              <a:rPr lang="en-US" altLang="zh-TW" sz="2000" baseline="-25000" smtClean="0">
                <a:ea typeface="MS PGothic" pitchFamily="34" charset="-128"/>
              </a:rPr>
              <a:t>z</a:t>
            </a:r>
            <a:r>
              <a:rPr lang="en-US" altLang="zh-TW" sz="2000" smtClean="0">
                <a:ea typeface="MS PGothic" pitchFamily="34" charset="-128"/>
              </a:rPr>
              <a:t>) </a:t>
            </a:r>
          </a:p>
          <a:p>
            <a:pPr lvl="1"/>
            <a:r>
              <a:rPr lang="en-US" altLang="zh-TW" smtClean="0">
                <a:ea typeface="MS PGothic" pitchFamily="34" charset="-128"/>
              </a:rPr>
              <a:t>Rotation: </a:t>
            </a:r>
            <a:r>
              <a:rPr lang="en-US" altLang="zh-TW" b="1" smtClean="0">
                <a:latin typeface="Times New Roman" pitchFamily="18" charset="0"/>
                <a:ea typeface="MS PGothic" pitchFamily="34" charset="-128"/>
              </a:rPr>
              <a:t>R</a:t>
            </a:r>
            <a:r>
              <a:rPr lang="en-US" altLang="zh-TW" smtClean="0">
                <a:latin typeface="Times New Roman" pitchFamily="18" charset="0"/>
                <a:ea typeface="MS PGothic" pitchFamily="34" charset="-128"/>
              </a:rPr>
              <a:t> </a:t>
            </a:r>
            <a:r>
              <a:rPr lang="en-US" altLang="zh-TW" sz="3200" baseline="30000" smtClean="0">
                <a:latin typeface="Times New Roman" pitchFamily="18" charset="0"/>
                <a:ea typeface="MS PGothic" pitchFamily="34" charset="-128"/>
              </a:rPr>
              <a:t>-1</a:t>
            </a:r>
            <a:r>
              <a:rPr lang="en-US" altLang="zh-TW" smtClean="0">
                <a:latin typeface="Times New Roman" pitchFamily="18" charset="0"/>
                <a:ea typeface="MS PGothic" pitchFamily="34" charset="-128"/>
              </a:rPr>
              <a:t>(</a:t>
            </a:r>
            <a:r>
              <a:rPr lang="en-US" altLang="zh-TW" smtClean="0">
                <a:latin typeface="Symbol" pitchFamily="18" charset="2"/>
                <a:ea typeface="MS PGothic" pitchFamily="34" charset="-128"/>
              </a:rPr>
              <a:t>q</a:t>
            </a:r>
            <a:r>
              <a:rPr lang="en-US" altLang="zh-TW" smtClean="0">
                <a:latin typeface="Times New Roman" pitchFamily="18" charset="0"/>
                <a:ea typeface="MS PGothic" pitchFamily="34" charset="-128"/>
              </a:rPr>
              <a:t>) = </a:t>
            </a:r>
            <a:r>
              <a:rPr lang="en-US" altLang="zh-TW" b="1" smtClean="0">
                <a:latin typeface="Times New Roman" pitchFamily="18" charset="0"/>
                <a:ea typeface="MS PGothic" pitchFamily="34" charset="-128"/>
              </a:rPr>
              <a:t>R</a:t>
            </a:r>
            <a:r>
              <a:rPr lang="en-US" altLang="zh-TW" smtClean="0">
                <a:latin typeface="Times New Roman" pitchFamily="18" charset="0"/>
                <a:ea typeface="MS PGothic" pitchFamily="34" charset="-128"/>
              </a:rPr>
              <a:t>(-</a:t>
            </a:r>
            <a:r>
              <a:rPr lang="en-US" altLang="zh-TW" smtClean="0">
                <a:latin typeface="Symbol" pitchFamily="18" charset="2"/>
                <a:ea typeface="MS PGothic" pitchFamily="34" charset="-128"/>
              </a:rPr>
              <a:t>q</a:t>
            </a:r>
            <a:r>
              <a:rPr lang="en-US" altLang="zh-TW" smtClean="0">
                <a:latin typeface="Times New Roman" pitchFamily="18" charset="0"/>
                <a:ea typeface="MS PGothic" pitchFamily="34" charset="-128"/>
              </a:rPr>
              <a:t>)</a:t>
            </a:r>
          </a:p>
          <a:p>
            <a:pPr lvl="2"/>
            <a:r>
              <a:rPr lang="en-US" altLang="zh-TW" sz="2500" smtClean="0">
                <a:latin typeface="Times New Roman" pitchFamily="18" charset="0"/>
                <a:ea typeface="MS PGothic" pitchFamily="34" charset="-128"/>
              </a:rPr>
              <a:t>Holds for any rotation matrix</a:t>
            </a:r>
          </a:p>
          <a:p>
            <a:pPr lvl="2"/>
            <a:r>
              <a:rPr lang="en-US" altLang="zh-TW" sz="2500" smtClean="0">
                <a:latin typeface="Times New Roman" pitchFamily="18" charset="0"/>
                <a:ea typeface="MS PGothic" pitchFamily="34" charset="-128"/>
              </a:rPr>
              <a:t>Note that since cos(-</a:t>
            </a:r>
            <a:r>
              <a:rPr lang="en-US" altLang="zh-TW" sz="2500" smtClean="0">
                <a:latin typeface="Symbol" pitchFamily="18" charset="2"/>
                <a:ea typeface="MS PGothic" pitchFamily="34" charset="-128"/>
              </a:rPr>
              <a:t>q</a:t>
            </a:r>
            <a:r>
              <a:rPr lang="en-US" altLang="zh-TW" sz="2500" smtClean="0">
                <a:latin typeface="Times New Roman" pitchFamily="18" charset="0"/>
                <a:ea typeface="MS PGothic" pitchFamily="34" charset="-128"/>
              </a:rPr>
              <a:t>) = cos(</a:t>
            </a:r>
            <a:r>
              <a:rPr lang="en-US" altLang="zh-TW" sz="2500" smtClean="0">
                <a:latin typeface="Symbol" pitchFamily="18" charset="2"/>
                <a:ea typeface="MS PGothic" pitchFamily="34" charset="-128"/>
              </a:rPr>
              <a:t>q</a:t>
            </a:r>
            <a:r>
              <a:rPr lang="en-US" altLang="zh-TW" sz="2500" smtClean="0">
                <a:latin typeface="Times New Roman" pitchFamily="18" charset="0"/>
                <a:ea typeface="MS PGothic" pitchFamily="34" charset="-128"/>
              </a:rPr>
              <a:t>) and sin(-</a:t>
            </a:r>
            <a:r>
              <a:rPr lang="en-US" altLang="zh-TW" sz="2500" smtClean="0">
                <a:latin typeface="Symbol" pitchFamily="18" charset="2"/>
                <a:ea typeface="MS PGothic" pitchFamily="34" charset="-128"/>
              </a:rPr>
              <a:t>q</a:t>
            </a:r>
            <a:r>
              <a:rPr lang="en-US" altLang="zh-TW" sz="2500" smtClean="0">
                <a:latin typeface="Times New Roman" pitchFamily="18" charset="0"/>
                <a:ea typeface="MS PGothic" pitchFamily="34" charset="-128"/>
              </a:rPr>
              <a:t>)=-sin(</a:t>
            </a:r>
            <a:r>
              <a:rPr lang="en-US" altLang="zh-TW" sz="2500" smtClean="0">
                <a:latin typeface="Symbol" pitchFamily="18" charset="2"/>
                <a:ea typeface="MS PGothic" pitchFamily="34" charset="-128"/>
              </a:rPr>
              <a:t>q</a:t>
            </a:r>
            <a:r>
              <a:rPr lang="en-US" altLang="zh-TW" sz="2500" smtClean="0">
                <a:latin typeface="Times New Roman" pitchFamily="18" charset="0"/>
                <a:ea typeface="MS PGothic" pitchFamily="34" charset="-128"/>
              </a:rPr>
              <a:t>)</a:t>
            </a:r>
          </a:p>
          <a:p>
            <a:pPr lvl="2">
              <a:buFontTx/>
              <a:buNone/>
            </a:pPr>
            <a:r>
              <a:rPr lang="en-US" altLang="zh-TW" b="1" smtClean="0">
                <a:latin typeface="Times New Roman" pitchFamily="18" charset="0"/>
                <a:ea typeface="MS PGothic" pitchFamily="34" charset="-128"/>
              </a:rPr>
              <a:t>R</a:t>
            </a:r>
            <a:r>
              <a:rPr lang="en-US" altLang="zh-TW" smtClean="0">
                <a:latin typeface="Times New Roman" pitchFamily="18" charset="0"/>
                <a:ea typeface="MS PGothic" pitchFamily="34" charset="-128"/>
              </a:rPr>
              <a:t> </a:t>
            </a:r>
            <a:r>
              <a:rPr lang="en-US" altLang="zh-TW" sz="3000" baseline="30000" smtClean="0">
                <a:latin typeface="Times New Roman" pitchFamily="18" charset="0"/>
                <a:ea typeface="MS PGothic" pitchFamily="34" charset="-128"/>
              </a:rPr>
              <a:t>-1</a:t>
            </a:r>
            <a:r>
              <a:rPr lang="en-US" altLang="zh-TW" smtClean="0">
                <a:latin typeface="Times New Roman" pitchFamily="18" charset="0"/>
                <a:ea typeface="MS PGothic" pitchFamily="34" charset="-128"/>
              </a:rPr>
              <a:t>(</a:t>
            </a:r>
            <a:r>
              <a:rPr lang="en-US" altLang="zh-TW" smtClean="0">
                <a:latin typeface="Symbol" pitchFamily="18" charset="2"/>
                <a:ea typeface="MS PGothic" pitchFamily="34" charset="-128"/>
              </a:rPr>
              <a:t>q</a:t>
            </a:r>
            <a:r>
              <a:rPr lang="en-US" altLang="zh-TW" smtClean="0">
                <a:latin typeface="Times New Roman" pitchFamily="18" charset="0"/>
                <a:ea typeface="MS PGothic" pitchFamily="34" charset="-128"/>
              </a:rPr>
              <a:t>) = </a:t>
            </a:r>
            <a:r>
              <a:rPr lang="en-US" altLang="zh-TW" b="1" smtClean="0">
                <a:latin typeface="Times New Roman" pitchFamily="18" charset="0"/>
                <a:ea typeface="MS PGothic" pitchFamily="34" charset="-128"/>
              </a:rPr>
              <a:t>R </a:t>
            </a:r>
            <a:r>
              <a:rPr lang="en-US" altLang="zh-TW" sz="3000" baseline="30000" smtClean="0">
                <a:latin typeface="Times New Roman" pitchFamily="18" charset="0"/>
                <a:ea typeface="MS PGothic" pitchFamily="34" charset="-128"/>
              </a:rPr>
              <a:t>T</a:t>
            </a:r>
            <a:r>
              <a:rPr lang="en-US" altLang="zh-TW" smtClean="0">
                <a:latin typeface="Times New Roman" pitchFamily="18" charset="0"/>
                <a:ea typeface="MS PGothic" pitchFamily="34" charset="-128"/>
              </a:rPr>
              <a:t>(</a:t>
            </a:r>
            <a:r>
              <a:rPr lang="en-US" altLang="zh-TW" smtClean="0">
                <a:latin typeface="Symbol" pitchFamily="18" charset="2"/>
                <a:ea typeface="MS PGothic" pitchFamily="34" charset="-128"/>
              </a:rPr>
              <a:t>q</a:t>
            </a:r>
            <a:r>
              <a:rPr lang="en-US" altLang="zh-TW" smtClean="0">
                <a:latin typeface="Times New Roman" pitchFamily="18" charset="0"/>
                <a:ea typeface="MS PGothic" pitchFamily="34" charset="-128"/>
              </a:rPr>
              <a:t>)</a:t>
            </a:r>
          </a:p>
          <a:p>
            <a:pPr lvl="1"/>
            <a:r>
              <a:rPr lang="en-US" altLang="zh-TW" sz="3000" smtClean="0">
                <a:latin typeface="Times New Roman" pitchFamily="18" charset="0"/>
                <a:ea typeface="MS PGothic" pitchFamily="34" charset="-128"/>
              </a:rPr>
              <a:t>Scaling: </a:t>
            </a:r>
            <a:r>
              <a:rPr lang="en-US" altLang="zh-TW" b="1" smtClean="0">
                <a:latin typeface="Times New Roman" pitchFamily="18" charset="0"/>
                <a:ea typeface="MS PGothic" pitchFamily="34" charset="-128"/>
              </a:rPr>
              <a:t>S</a:t>
            </a:r>
            <a:r>
              <a:rPr lang="en-US" altLang="zh-TW" baseline="30000" smtClean="0">
                <a:latin typeface="Times New Roman" pitchFamily="18" charset="0"/>
                <a:ea typeface="MS PGothic" pitchFamily="34" charset="-128"/>
              </a:rPr>
              <a:t>-1</a:t>
            </a:r>
            <a:r>
              <a:rPr lang="en-US" altLang="zh-TW" smtClean="0">
                <a:latin typeface="Times New Roman" pitchFamily="18" charset="0"/>
                <a:ea typeface="MS PGothic" pitchFamily="34" charset="-128"/>
              </a:rPr>
              <a:t>(s</a:t>
            </a:r>
            <a:r>
              <a:rPr lang="en-US" altLang="zh-TW" baseline="-25000" smtClean="0">
                <a:latin typeface="Times New Roman" pitchFamily="18" charset="0"/>
                <a:ea typeface="MS PGothic" pitchFamily="34" charset="-128"/>
              </a:rPr>
              <a:t>x</a:t>
            </a:r>
            <a:r>
              <a:rPr lang="en-US" altLang="zh-TW" smtClean="0">
                <a:latin typeface="Times New Roman" pitchFamily="18" charset="0"/>
                <a:ea typeface="MS PGothic" pitchFamily="34" charset="-128"/>
              </a:rPr>
              <a:t>, s</a:t>
            </a:r>
            <a:r>
              <a:rPr lang="en-US" altLang="zh-TW" baseline="-25000" smtClean="0">
                <a:latin typeface="Times New Roman" pitchFamily="18" charset="0"/>
                <a:ea typeface="MS PGothic" pitchFamily="34" charset="-128"/>
              </a:rPr>
              <a:t>y</a:t>
            </a:r>
            <a:r>
              <a:rPr lang="en-US" altLang="zh-TW" smtClean="0">
                <a:latin typeface="Times New Roman" pitchFamily="18" charset="0"/>
                <a:ea typeface="MS PGothic" pitchFamily="34" charset="-128"/>
              </a:rPr>
              <a:t>, s</a:t>
            </a:r>
            <a:r>
              <a:rPr lang="en-US" altLang="zh-TW" baseline="-25000" smtClean="0">
                <a:latin typeface="Times New Roman" pitchFamily="18" charset="0"/>
                <a:ea typeface="MS PGothic" pitchFamily="34" charset="-128"/>
              </a:rPr>
              <a:t>z</a:t>
            </a:r>
            <a:r>
              <a:rPr lang="en-US" altLang="zh-TW" smtClean="0">
                <a:latin typeface="Times New Roman" pitchFamily="18" charset="0"/>
                <a:ea typeface="MS PGothic" pitchFamily="34" charset="-128"/>
              </a:rPr>
              <a:t>)</a:t>
            </a:r>
            <a:r>
              <a:rPr lang="en-US" altLang="zh-TW" sz="2000" smtClean="0">
                <a:latin typeface="Times New Roman" pitchFamily="18" charset="0"/>
                <a:ea typeface="MS PGothic" pitchFamily="34" charset="-128"/>
              </a:rPr>
              <a:t> = </a:t>
            </a:r>
            <a:r>
              <a:rPr lang="en-US" altLang="zh-TW" b="1" smtClean="0">
                <a:latin typeface="Times New Roman" pitchFamily="18" charset="0"/>
                <a:ea typeface="MS PGothic" pitchFamily="34" charset="-128"/>
              </a:rPr>
              <a:t>S</a:t>
            </a:r>
            <a:r>
              <a:rPr lang="en-US" altLang="zh-TW" smtClean="0">
                <a:latin typeface="Times New Roman" pitchFamily="18" charset="0"/>
                <a:ea typeface="MS PGothic" pitchFamily="34" charset="-128"/>
              </a:rPr>
              <a:t>(1/s</a:t>
            </a:r>
            <a:r>
              <a:rPr lang="en-US" altLang="zh-TW" baseline="-25000" smtClean="0">
                <a:latin typeface="Times New Roman" pitchFamily="18" charset="0"/>
                <a:ea typeface="MS PGothic" pitchFamily="34" charset="-128"/>
              </a:rPr>
              <a:t>x</a:t>
            </a:r>
            <a:r>
              <a:rPr lang="en-US" altLang="zh-TW" smtClean="0">
                <a:latin typeface="Times New Roman" pitchFamily="18" charset="0"/>
                <a:ea typeface="MS PGothic" pitchFamily="34" charset="-128"/>
              </a:rPr>
              <a:t>, 1/s</a:t>
            </a:r>
            <a:r>
              <a:rPr lang="en-US" altLang="zh-TW" baseline="-25000" smtClean="0">
                <a:latin typeface="Times New Roman" pitchFamily="18" charset="0"/>
                <a:ea typeface="MS PGothic" pitchFamily="34" charset="-128"/>
              </a:rPr>
              <a:t>y</a:t>
            </a:r>
            <a:r>
              <a:rPr lang="en-US" altLang="zh-TW" smtClean="0">
                <a:latin typeface="Times New Roman" pitchFamily="18" charset="0"/>
                <a:ea typeface="MS PGothic" pitchFamily="34" charset="-128"/>
              </a:rPr>
              <a:t>, 1/s</a:t>
            </a:r>
            <a:r>
              <a:rPr lang="en-US" altLang="zh-TW" baseline="-25000" smtClean="0">
                <a:latin typeface="Times New Roman" pitchFamily="18" charset="0"/>
                <a:ea typeface="MS PGothic" pitchFamily="34" charset="-128"/>
              </a:rPr>
              <a:t>z</a:t>
            </a:r>
            <a:r>
              <a:rPr lang="en-US" altLang="zh-TW" smtClean="0">
                <a:latin typeface="Times New Roman" pitchFamily="18" charset="0"/>
                <a:ea typeface="MS PGothic" pitchFamily="34" charset="-128"/>
              </a:rPr>
              <a:t>)</a:t>
            </a:r>
            <a:r>
              <a:rPr lang="en-US" altLang="zh-TW" sz="2000" smtClean="0">
                <a:latin typeface="Times New Roman" pitchFamily="18" charset="0"/>
                <a:ea typeface="MS PGothic" pitchFamily="34" charset="-128"/>
              </a:rPr>
              <a:t> </a:t>
            </a:r>
            <a:endParaRPr lang="en-US" altLang="zh-TW" sz="3000" smtClean="0">
              <a:latin typeface="Times New Roman" pitchFamily="18" charset="0"/>
              <a:ea typeface="MS PGothic" pitchFamily="34" charset="-128"/>
            </a:endParaRPr>
          </a:p>
          <a:p>
            <a:pPr lvl="2">
              <a:buFontTx/>
              <a:buNone/>
            </a:pPr>
            <a:r>
              <a:rPr lang="en-US" altLang="zh-TW" smtClean="0">
                <a:latin typeface="Times New Roman" pitchFamily="18" charset="0"/>
                <a:ea typeface="MS PGothic" pitchFamily="34" charset="-128"/>
              </a:rPr>
              <a:t>			</a:t>
            </a:r>
            <a:endParaRPr lang="en-US" altLang="zh-TW" sz="2500" smtClean="0">
              <a:latin typeface="Times New Roman" pitchFamily="18" charset="0"/>
              <a:ea typeface="MS PGothic" pitchFamily="34" charset="-128"/>
            </a:endParaRPr>
          </a:p>
          <a:p>
            <a:pPr lvl="1"/>
            <a:endParaRPr lang="en-US" altLang="zh-TW" sz="3200" smtClean="0">
              <a:ea typeface="MS PGothic" pitchFamily="34" charset="-128"/>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F5216298-3F00-4F6F-9A4D-709563448C83}" type="slidenum">
              <a:rPr lang="es-ES" altLang="zh-TW" sz="1800">
                <a:latin typeface="Arial" charset="0"/>
              </a:rPr>
              <a:pPr lvl="1" eaLnBrk="1" hangingPunct="1">
                <a:spcBef>
                  <a:spcPct val="0"/>
                </a:spcBef>
                <a:buClrTx/>
                <a:buSzTx/>
                <a:buFontTx/>
                <a:buNone/>
              </a:pPr>
              <a:t>71</a:t>
            </a:fld>
            <a:endParaRPr lang="es-ES" altLang="zh-TW" sz="1800">
              <a:latin typeface="Arial" charset="0"/>
            </a:endParaRPr>
          </a:p>
        </p:txBody>
      </p:sp>
      <p:sp>
        <p:nvSpPr>
          <p:cNvPr id="32771"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32772" name="Rectangle 2"/>
          <p:cNvSpPr>
            <a:spLocks noGrp="1" noChangeArrowheads="1"/>
          </p:cNvSpPr>
          <p:nvPr>
            <p:ph type="title"/>
          </p:nvPr>
        </p:nvSpPr>
        <p:spPr/>
        <p:txBody>
          <a:bodyPr/>
          <a:lstStyle/>
          <a:p>
            <a:pPr>
              <a:defRPr/>
            </a:pPr>
            <a:r>
              <a:rPr lang="en-US" altLang="zh-TW" smtClean="0"/>
              <a:t>Concatenation</a:t>
            </a:r>
          </a:p>
        </p:txBody>
      </p:sp>
      <p:sp>
        <p:nvSpPr>
          <p:cNvPr id="79877" name="Rectangle 3"/>
          <p:cNvSpPr>
            <a:spLocks noGrp="1" noChangeArrowheads="1"/>
          </p:cNvSpPr>
          <p:nvPr>
            <p:ph type="body" idx="1"/>
          </p:nvPr>
        </p:nvSpPr>
        <p:spPr/>
        <p:txBody>
          <a:bodyPr/>
          <a:lstStyle/>
          <a:p>
            <a:r>
              <a:rPr lang="en-US" altLang="zh-TW" sz="2700" smtClean="0"/>
              <a:t>We can form arbitrary affine transformation matrices by multiplying together rotation, translation, and scaling matrices</a:t>
            </a:r>
          </a:p>
          <a:p>
            <a:r>
              <a:rPr lang="en-US" altLang="zh-TW" sz="2700" smtClean="0"/>
              <a:t>Because the same transformation is applied to many vertices, the cost of forming a matrix </a:t>
            </a:r>
            <a:r>
              <a:rPr lang="en-US" altLang="zh-TW" sz="2700" b="1" smtClean="0">
                <a:latin typeface="Times New Roman" pitchFamily="18" charset="0"/>
              </a:rPr>
              <a:t>M</a:t>
            </a:r>
            <a:r>
              <a:rPr lang="en-US" altLang="zh-TW" sz="2700" smtClean="0">
                <a:latin typeface="Times New Roman" pitchFamily="18" charset="0"/>
              </a:rPr>
              <a:t>=</a:t>
            </a:r>
            <a:r>
              <a:rPr lang="en-US" altLang="zh-TW" sz="2700" b="1" smtClean="0">
                <a:latin typeface="Times New Roman" pitchFamily="18" charset="0"/>
              </a:rPr>
              <a:t>ABCD</a:t>
            </a:r>
            <a:r>
              <a:rPr lang="en-US" altLang="zh-TW" sz="2700" smtClean="0"/>
              <a:t> is not significant compared to the cost of computing </a:t>
            </a:r>
            <a:r>
              <a:rPr lang="en-US" altLang="zh-TW" sz="2700" b="1" smtClean="0">
                <a:latin typeface="Times New Roman" pitchFamily="18" charset="0"/>
              </a:rPr>
              <a:t>Mp</a:t>
            </a:r>
            <a:r>
              <a:rPr lang="en-US" altLang="zh-TW" sz="2700" smtClean="0"/>
              <a:t> for many vertices </a:t>
            </a:r>
            <a:r>
              <a:rPr lang="en-US" altLang="zh-TW" sz="2700" b="1" smtClean="0">
                <a:latin typeface="Times New Roman" pitchFamily="18" charset="0"/>
              </a:rPr>
              <a:t>p</a:t>
            </a:r>
          </a:p>
          <a:p>
            <a:r>
              <a:rPr lang="en-US" altLang="zh-TW" sz="2700" smtClean="0"/>
              <a:t>The difficult part is how to form a desired transformation from the specifications in the application</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04296442-6B35-4E27-8AB7-5A151D0F130A}" type="slidenum">
              <a:rPr lang="es-ES" altLang="zh-TW" sz="1800">
                <a:latin typeface="Arial" charset="0"/>
              </a:rPr>
              <a:pPr lvl="1" eaLnBrk="1" hangingPunct="1">
                <a:spcBef>
                  <a:spcPct val="0"/>
                </a:spcBef>
                <a:buClrTx/>
                <a:buSzTx/>
                <a:buFontTx/>
                <a:buNone/>
              </a:pPr>
              <a:t>72</a:t>
            </a:fld>
            <a:endParaRPr lang="es-ES" altLang="zh-TW" sz="1800">
              <a:latin typeface="Arial" charset="0"/>
            </a:endParaRPr>
          </a:p>
        </p:txBody>
      </p:sp>
      <p:sp>
        <p:nvSpPr>
          <p:cNvPr id="33795"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33796" name="Rectangle 2"/>
          <p:cNvSpPr>
            <a:spLocks noGrp="1" noChangeArrowheads="1"/>
          </p:cNvSpPr>
          <p:nvPr>
            <p:ph type="title"/>
          </p:nvPr>
        </p:nvSpPr>
        <p:spPr/>
        <p:txBody>
          <a:bodyPr/>
          <a:lstStyle/>
          <a:p>
            <a:pPr>
              <a:defRPr/>
            </a:pPr>
            <a:r>
              <a:rPr lang="en-US" altLang="zh-TW" smtClean="0"/>
              <a:t>Order of Transformations</a:t>
            </a:r>
          </a:p>
        </p:txBody>
      </p:sp>
      <p:sp>
        <p:nvSpPr>
          <p:cNvPr id="80901" name="Rectangle 3"/>
          <p:cNvSpPr>
            <a:spLocks noGrp="1" noChangeArrowheads="1"/>
          </p:cNvSpPr>
          <p:nvPr>
            <p:ph type="body" idx="1"/>
          </p:nvPr>
        </p:nvSpPr>
        <p:spPr/>
        <p:txBody>
          <a:bodyPr/>
          <a:lstStyle/>
          <a:p>
            <a:pPr>
              <a:lnSpc>
                <a:spcPct val="90000"/>
              </a:lnSpc>
            </a:pPr>
            <a:r>
              <a:rPr lang="en-US" altLang="zh-TW" smtClean="0"/>
              <a:t>Note that matrix on the right is the first applied</a:t>
            </a:r>
          </a:p>
          <a:p>
            <a:pPr>
              <a:lnSpc>
                <a:spcPct val="90000"/>
              </a:lnSpc>
            </a:pPr>
            <a:r>
              <a:rPr lang="en-US" altLang="zh-TW" smtClean="0"/>
              <a:t>Mathematically, the following are equivalent</a:t>
            </a:r>
          </a:p>
          <a:p>
            <a:pPr>
              <a:lnSpc>
                <a:spcPct val="90000"/>
              </a:lnSpc>
              <a:buFontTx/>
              <a:buNone/>
            </a:pPr>
            <a:r>
              <a:rPr lang="en-US" altLang="zh-TW" b="1" smtClean="0">
                <a:latin typeface="Times New Roman" pitchFamily="18" charset="0"/>
              </a:rPr>
              <a:t>        p</a:t>
            </a:r>
            <a:r>
              <a:rPr lang="en-US" altLang="zh-TW" smtClean="0">
                <a:latin typeface="Times New Roman" pitchFamily="18" charset="0"/>
              </a:rPr>
              <a:t>’ = </a:t>
            </a:r>
            <a:r>
              <a:rPr lang="en-US" altLang="zh-TW" b="1" smtClean="0">
                <a:latin typeface="Times New Roman" pitchFamily="18" charset="0"/>
              </a:rPr>
              <a:t>ABCp</a:t>
            </a:r>
            <a:r>
              <a:rPr lang="en-US" altLang="zh-TW" smtClean="0">
                <a:latin typeface="Times New Roman" pitchFamily="18" charset="0"/>
              </a:rPr>
              <a:t> = </a:t>
            </a:r>
            <a:r>
              <a:rPr lang="en-US" altLang="zh-TW" b="1" smtClean="0">
                <a:latin typeface="Times New Roman" pitchFamily="18" charset="0"/>
              </a:rPr>
              <a:t>A</a:t>
            </a:r>
            <a:r>
              <a:rPr lang="en-US" altLang="zh-TW" smtClean="0">
                <a:latin typeface="Times New Roman" pitchFamily="18" charset="0"/>
              </a:rPr>
              <a:t>(</a:t>
            </a:r>
            <a:r>
              <a:rPr lang="en-US" altLang="zh-TW" b="1" smtClean="0">
                <a:latin typeface="Times New Roman" pitchFamily="18" charset="0"/>
              </a:rPr>
              <a:t>B</a:t>
            </a:r>
            <a:r>
              <a:rPr lang="en-US" altLang="zh-TW" smtClean="0">
                <a:latin typeface="Times New Roman" pitchFamily="18" charset="0"/>
              </a:rPr>
              <a:t>(</a:t>
            </a:r>
            <a:r>
              <a:rPr lang="en-US" altLang="zh-TW" b="1" smtClean="0">
                <a:latin typeface="Times New Roman" pitchFamily="18" charset="0"/>
              </a:rPr>
              <a:t>Cp</a:t>
            </a:r>
            <a:r>
              <a:rPr lang="en-US" altLang="zh-TW" smtClean="0">
                <a:latin typeface="Times New Roman" pitchFamily="18" charset="0"/>
              </a:rPr>
              <a:t>))</a:t>
            </a:r>
          </a:p>
          <a:p>
            <a:pPr>
              <a:lnSpc>
                <a:spcPct val="90000"/>
              </a:lnSpc>
            </a:pPr>
            <a:r>
              <a:rPr lang="en-US" altLang="zh-TW" smtClean="0"/>
              <a:t>Note many references use column matrices to represent points. In terms of column matrices</a:t>
            </a:r>
          </a:p>
          <a:p>
            <a:pPr>
              <a:lnSpc>
                <a:spcPct val="90000"/>
              </a:lnSpc>
              <a:buFontTx/>
              <a:buNone/>
            </a:pPr>
            <a:r>
              <a:rPr lang="en-US" altLang="zh-TW" b="1" smtClean="0">
                <a:latin typeface="Times New Roman" pitchFamily="18" charset="0"/>
              </a:rPr>
              <a:t>         p</a:t>
            </a:r>
            <a:r>
              <a:rPr lang="en-US" altLang="zh-TW" baseline="30000" smtClean="0">
                <a:latin typeface="Times New Roman" pitchFamily="18" charset="0"/>
              </a:rPr>
              <a:t>’T</a:t>
            </a:r>
            <a:r>
              <a:rPr lang="en-US" altLang="zh-TW" smtClean="0">
                <a:latin typeface="Times New Roman" pitchFamily="18" charset="0"/>
              </a:rPr>
              <a:t> = </a:t>
            </a:r>
            <a:r>
              <a:rPr lang="en-US" altLang="zh-TW" b="1" smtClean="0">
                <a:latin typeface="Times New Roman" pitchFamily="18" charset="0"/>
              </a:rPr>
              <a:t>p</a:t>
            </a:r>
            <a:r>
              <a:rPr lang="en-US" altLang="zh-TW" baseline="30000" smtClean="0">
                <a:latin typeface="Times New Roman" pitchFamily="18" charset="0"/>
              </a:rPr>
              <a:t>T</a:t>
            </a:r>
            <a:r>
              <a:rPr lang="en-US" altLang="zh-TW" b="1" smtClean="0">
                <a:latin typeface="Times New Roman" pitchFamily="18" charset="0"/>
              </a:rPr>
              <a:t>C</a:t>
            </a:r>
            <a:r>
              <a:rPr lang="en-US" altLang="zh-TW" baseline="30000" smtClean="0">
                <a:latin typeface="Times New Roman" pitchFamily="18" charset="0"/>
              </a:rPr>
              <a:t>T</a:t>
            </a:r>
            <a:r>
              <a:rPr lang="en-US" altLang="zh-TW" b="1" smtClean="0">
                <a:latin typeface="Times New Roman" pitchFamily="18" charset="0"/>
              </a:rPr>
              <a:t>B</a:t>
            </a:r>
            <a:r>
              <a:rPr lang="en-US" altLang="zh-TW" baseline="30000" smtClean="0">
                <a:latin typeface="Times New Roman" pitchFamily="18" charset="0"/>
              </a:rPr>
              <a:t>T</a:t>
            </a:r>
            <a:r>
              <a:rPr lang="en-US" altLang="zh-TW" b="1" smtClean="0">
                <a:latin typeface="Times New Roman" pitchFamily="18" charset="0"/>
              </a:rPr>
              <a:t>A</a:t>
            </a:r>
            <a:r>
              <a:rPr lang="en-US" altLang="zh-TW" baseline="30000" smtClean="0">
                <a:latin typeface="Times New Roman" pitchFamily="18" charset="0"/>
              </a:rPr>
              <a:t>T</a:t>
            </a:r>
            <a:endParaRPr lang="en-US" altLang="zh-TW" smtClean="0">
              <a:latin typeface="Times New Roman" pitchFamily="18" charset="0"/>
            </a:endParaRPr>
          </a:p>
          <a:p>
            <a:pPr>
              <a:lnSpc>
                <a:spcPct val="90000"/>
              </a:lnSpc>
              <a:buFontTx/>
              <a:buNone/>
            </a:pPr>
            <a:endParaRPr lang="en-US" altLang="zh-TW"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F9FDD27E-D046-4045-BD98-585D0F536CD2}" type="slidenum">
              <a:rPr lang="es-ES" altLang="zh-TW" sz="1800">
                <a:latin typeface="Arial" charset="0"/>
              </a:rPr>
              <a:pPr lvl="1" eaLnBrk="1" hangingPunct="1">
                <a:spcBef>
                  <a:spcPct val="0"/>
                </a:spcBef>
                <a:buClrTx/>
                <a:buSzTx/>
                <a:buFontTx/>
                <a:buNone/>
              </a:pPr>
              <a:t>73</a:t>
            </a:fld>
            <a:endParaRPr lang="es-ES" altLang="zh-TW" sz="1800">
              <a:latin typeface="Arial" charset="0"/>
            </a:endParaRPr>
          </a:p>
        </p:txBody>
      </p:sp>
      <p:sp>
        <p:nvSpPr>
          <p:cNvPr id="34819"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34820" name="Rectangle 2"/>
          <p:cNvSpPr>
            <a:spLocks noGrp="1" noChangeArrowheads="1"/>
          </p:cNvSpPr>
          <p:nvPr>
            <p:ph type="title"/>
          </p:nvPr>
        </p:nvSpPr>
        <p:spPr/>
        <p:txBody>
          <a:bodyPr>
            <a:normAutofit fontScale="90000"/>
          </a:bodyPr>
          <a:lstStyle/>
          <a:p>
            <a:pPr>
              <a:defRPr/>
            </a:pPr>
            <a:r>
              <a:rPr lang="en-US" altLang="zh-TW" smtClean="0"/>
              <a:t>General Rotation About the Origin</a:t>
            </a:r>
          </a:p>
        </p:txBody>
      </p:sp>
      <p:sp>
        <p:nvSpPr>
          <p:cNvPr id="81925" name="Rectangle 3"/>
          <p:cNvSpPr>
            <a:spLocks noGrp="1" noChangeArrowheads="1"/>
          </p:cNvSpPr>
          <p:nvPr>
            <p:ph type="body" idx="1"/>
          </p:nvPr>
        </p:nvSpPr>
        <p:spPr>
          <a:xfrm>
            <a:off x="7086600" y="4343400"/>
            <a:ext cx="304800" cy="381000"/>
          </a:xfrm>
        </p:spPr>
        <p:txBody>
          <a:bodyPr/>
          <a:lstStyle/>
          <a:p>
            <a:pPr>
              <a:lnSpc>
                <a:spcPct val="90000"/>
              </a:lnSpc>
              <a:buFontTx/>
              <a:buNone/>
            </a:pPr>
            <a:r>
              <a:rPr lang="en-US" altLang="zh-TW" sz="2000" smtClean="0">
                <a:latin typeface="Symbol" pitchFamily="18" charset="2"/>
              </a:rPr>
              <a:t>q</a:t>
            </a:r>
          </a:p>
        </p:txBody>
      </p:sp>
      <p:grpSp>
        <p:nvGrpSpPr>
          <p:cNvPr id="81926" name="Group 10"/>
          <p:cNvGrpSpPr>
            <a:grpSpLocks/>
          </p:cNvGrpSpPr>
          <p:nvPr/>
        </p:nvGrpSpPr>
        <p:grpSpPr bwMode="auto">
          <a:xfrm>
            <a:off x="5638800" y="4267200"/>
            <a:ext cx="2286000" cy="1905000"/>
            <a:chOff x="1344" y="1392"/>
            <a:chExt cx="1824" cy="1680"/>
          </a:xfrm>
        </p:grpSpPr>
        <p:sp>
          <p:nvSpPr>
            <p:cNvPr id="81935" name="Line 4"/>
            <p:cNvSpPr>
              <a:spLocks noChangeShapeType="1"/>
            </p:cNvSpPr>
            <p:nvPr/>
          </p:nvSpPr>
          <p:spPr bwMode="auto">
            <a:xfrm flipV="1">
              <a:off x="1824" y="1680"/>
              <a:ext cx="1248" cy="816"/>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81936" name="AutoShape 5"/>
            <p:cNvSpPr>
              <a:spLocks noChangeArrowheads="1"/>
            </p:cNvSpPr>
            <p:nvPr/>
          </p:nvSpPr>
          <p:spPr bwMode="auto">
            <a:xfrm flipH="1">
              <a:off x="2400" y="1776"/>
              <a:ext cx="288" cy="62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965" y="5399"/>
                    <a:pt x="5613" y="7591"/>
                    <a:pt x="5413" y="10419"/>
                  </a:cubicBezTo>
                  <a:lnTo>
                    <a:pt x="26" y="10038"/>
                  </a:lnTo>
                  <a:cubicBezTo>
                    <a:pt x="426" y="4383"/>
                    <a:pt x="5130" y="-1"/>
                    <a:pt x="10800" y="0"/>
                  </a:cubicBezTo>
                  <a:cubicBezTo>
                    <a:pt x="16764" y="0"/>
                    <a:pt x="21599" y="4835"/>
                    <a:pt x="21599" y="10799"/>
                  </a:cubicBezTo>
                  <a:lnTo>
                    <a:pt x="21600" y="10800"/>
                  </a:lnTo>
                  <a:lnTo>
                    <a:pt x="24300" y="10800"/>
                  </a:lnTo>
                  <a:lnTo>
                    <a:pt x="18900" y="16200"/>
                  </a:lnTo>
                  <a:lnTo>
                    <a:pt x="13500" y="10800"/>
                  </a:lnTo>
                  <a:lnTo>
                    <a:pt x="16200" y="10800"/>
                  </a:lnTo>
                  <a:close/>
                </a:path>
              </a:pathLst>
            </a:custGeom>
            <a:solidFill>
              <a:schemeClr val="accent1"/>
            </a:solidFill>
            <a:ln w="12700">
              <a:solidFill>
                <a:schemeClr val="tx1"/>
              </a:solidFill>
              <a:miter lim="800000"/>
              <a:headEnd type="none" w="sm" len="sm"/>
              <a:tailEnd type="none" w="sm" len="sm"/>
            </a:ln>
          </p:spPr>
          <p:txBody>
            <a:bodyPr wrap="none" anchor="ctr"/>
            <a:lstStyle/>
            <a:p>
              <a:endParaRPr lang="zh-TW" altLang="en-US"/>
            </a:p>
          </p:txBody>
        </p:sp>
        <p:sp>
          <p:nvSpPr>
            <p:cNvPr id="81937" name="Line 6"/>
            <p:cNvSpPr>
              <a:spLocks noChangeShapeType="1"/>
            </p:cNvSpPr>
            <p:nvPr/>
          </p:nvSpPr>
          <p:spPr bwMode="auto">
            <a:xfrm>
              <a:off x="1824" y="2496"/>
              <a:ext cx="1344"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81938" name="Line 7"/>
            <p:cNvSpPr>
              <a:spLocks noChangeShapeType="1"/>
            </p:cNvSpPr>
            <p:nvPr/>
          </p:nvSpPr>
          <p:spPr bwMode="auto">
            <a:xfrm flipV="1">
              <a:off x="1824" y="1392"/>
              <a:ext cx="0" cy="1104"/>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81939" name="Line 8"/>
            <p:cNvSpPr>
              <a:spLocks noChangeShapeType="1"/>
            </p:cNvSpPr>
            <p:nvPr/>
          </p:nvSpPr>
          <p:spPr bwMode="auto">
            <a:xfrm flipH="1">
              <a:off x="1344" y="2496"/>
              <a:ext cx="480" cy="576"/>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nchor="ctr" anchorCtr="1"/>
            <a:lstStyle/>
            <a:p>
              <a:endParaRPr lang="zh-TW" altLang="en-US"/>
            </a:p>
          </p:txBody>
        </p:sp>
      </p:grpSp>
      <p:sp>
        <p:nvSpPr>
          <p:cNvPr id="81927" name="Text Box 11"/>
          <p:cNvSpPr txBox="1">
            <a:spLocks noChangeArrowheads="1"/>
          </p:cNvSpPr>
          <p:nvPr/>
        </p:nvSpPr>
        <p:spPr bwMode="auto">
          <a:xfrm>
            <a:off x="7924800" y="5181600"/>
            <a:ext cx="31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i="1">
                <a:latin typeface="Arial" charset="0"/>
              </a:rPr>
              <a:t>x</a:t>
            </a:r>
          </a:p>
        </p:txBody>
      </p:sp>
      <p:sp>
        <p:nvSpPr>
          <p:cNvPr id="81928" name="Text Box 12"/>
          <p:cNvSpPr txBox="1">
            <a:spLocks noChangeArrowheads="1"/>
          </p:cNvSpPr>
          <p:nvPr/>
        </p:nvSpPr>
        <p:spPr bwMode="auto">
          <a:xfrm>
            <a:off x="5257800" y="5943600"/>
            <a:ext cx="303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i="1">
                <a:latin typeface="Arial" charset="0"/>
              </a:rPr>
              <a:t>z</a:t>
            </a:r>
          </a:p>
        </p:txBody>
      </p:sp>
      <p:sp>
        <p:nvSpPr>
          <p:cNvPr id="81929" name="Text Box 13"/>
          <p:cNvSpPr txBox="1">
            <a:spLocks noChangeArrowheads="1"/>
          </p:cNvSpPr>
          <p:nvPr/>
        </p:nvSpPr>
        <p:spPr bwMode="auto">
          <a:xfrm>
            <a:off x="6096000" y="3810000"/>
            <a:ext cx="31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i="1">
                <a:latin typeface="Arial" charset="0"/>
              </a:rPr>
              <a:t>y</a:t>
            </a:r>
          </a:p>
        </p:txBody>
      </p:sp>
      <p:sp>
        <p:nvSpPr>
          <p:cNvPr id="81930" name="Text Box 14"/>
          <p:cNvSpPr txBox="1">
            <a:spLocks noChangeArrowheads="1"/>
          </p:cNvSpPr>
          <p:nvPr/>
        </p:nvSpPr>
        <p:spPr bwMode="auto">
          <a:xfrm>
            <a:off x="8001000" y="4191000"/>
            <a:ext cx="31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i="1">
                <a:latin typeface="Arial" charset="0"/>
              </a:rPr>
              <a:t>v</a:t>
            </a:r>
          </a:p>
        </p:txBody>
      </p:sp>
      <p:sp>
        <p:nvSpPr>
          <p:cNvPr id="81931" name="Text Box 15"/>
          <p:cNvSpPr txBox="1">
            <a:spLocks noChangeArrowheads="1"/>
          </p:cNvSpPr>
          <p:nvPr/>
        </p:nvSpPr>
        <p:spPr bwMode="auto">
          <a:xfrm>
            <a:off x="1023938" y="1747838"/>
            <a:ext cx="60007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A rotation by </a:t>
            </a:r>
            <a:r>
              <a:rPr lang="en-US" altLang="zh-TW" sz="1800">
                <a:latin typeface="Symbol" pitchFamily="18" charset="2"/>
              </a:rPr>
              <a:t>q</a:t>
            </a:r>
            <a:r>
              <a:rPr lang="en-US" altLang="zh-TW" sz="1800">
                <a:latin typeface="Arial" charset="0"/>
              </a:rPr>
              <a:t> about an arbitrary axis</a:t>
            </a:r>
          </a:p>
          <a:p>
            <a:pPr eaLnBrk="1" hangingPunct="1">
              <a:buClrTx/>
              <a:buSzTx/>
              <a:buFontTx/>
              <a:buNone/>
            </a:pPr>
            <a:r>
              <a:rPr lang="en-US" altLang="zh-TW" sz="1800">
                <a:latin typeface="Arial" charset="0"/>
              </a:rPr>
              <a:t>can be decomposed into the concatenation</a:t>
            </a:r>
          </a:p>
          <a:p>
            <a:pPr eaLnBrk="1" hangingPunct="1">
              <a:buClrTx/>
              <a:buSzTx/>
              <a:buFontTx/>
              <a:buNone/>
            </a:pPr>
            <a:r>
              <a:rPr lang="en-US" altLang="zh-TW" sz="1800">
                <a:latin typeface="Arial" charset="0"/>
              </a:rPr>
              <a:t>of rotations about the </a:t>
            </a:r>
            <a:r>
              <a:rPr lang="en-US" altLang="zh-TW" sz="1800" i="1">
                <a:latin typeface="Arial" charset="0"/>
              </a:rPr>
              <a:t>x</a:t>
            </a:r>
            <a:r>
              <a:rPr lang="en-US" altLang="zh-TW" sz="1800">
                <a:latin typeface="Arial" charset="0"/>
              </a:rPr>
              <a:t>, </a:t>
            </a:r>
            <a:r>
              <a:rPr lang="en-US" altLang="zh-TW" sz="1800" i="1">
                <a:latin typeface="Arial" charset="0"/>
              </a:rPr>
              <a:t>y</a:t>
            </a:r>
            <a:r>
              <a:rPr lang="en-US" altLang="zh-TW" sz="1800">
                <a:latin typeface="Arial" charset="0"/>
              </a:rPr>
              <a:t>, and </a:t>
            </a:r>
            <a:r>
              <a:rPr lang="en-US" altLang="zh-TW" sz="1800" i="1">
                <a:latin typeface="Arial" charset="0"/>
              </a:rPr>
              <a:t>z</a:t>
            </a:r>
            <a:r>
              <a:rPr lang="en-US" altLang="zh-TW" sz="1800">
                <a:latin typeface="Arial" charset="0"/>
              </a:rPr>
              <a:t> axes</a:t>
            </a:r>
          </a:p>
        </p:txBody>
      </p:sp>
      <p:sp>
        <p:nvSpPr>
          <p:cNvPr id="81932" name="Text Box 16"/>
          <p:cNvSpPr txBox="1">
            <a:spLocks noChangeArrowheads="1"/>
          </p:cNvSpPr>
          <p:nvPr/>
        </p:nvSpPr>
        <p:spPr bwMode="auto">
          <a:xfrm>
            <a:off x="1371600" y="3276600"/>
            <a:ext cx="46799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3100" b="1">
                <a:latin typeface="Arial" charset="0"/>
              </a:rPr>
              <a:t>R</a:t>
            </a:r>
            <a:r>
              <a:rPr lang="en-US" altLang="zh-TW" sz="3100">
                <a:latin typeface="Arial" charset="0"/>
              </a:rPr>
              <a:t>(</a:t>
            </a:r>
            <a:r>
              <a:rPr lang="en-US" altLang="zh-TW" sz="3100">
                <a:latin typeface="Symbol" pitchFamily="18" charset="2"/>
              </a:rPr>
              <a:t>q</a:t>
            </a:r>
            <a:r>
              <a:rPr lang="en-US" altLang="zh-TW" sz="3100">
                <a:latin typeface="Arial" charset="0"/>
              </a:rPr>
              <a:t>) = </a:t>
            </a:r>
            <a:r>
              <a:rPr lang="en-US" altLang="zh-TW" sz="3100" b="1">
                <a:latin typeface="Arial" charset="0"/>
              </a:rPr>
              <a:t>R</a:t>
            </a:r>
            <a:r>
              <a:rPr lang="en-US" altLang="zh-TW" sz="3100" baseline="-25000">
                <a:latin typeface="Arial" charset="0"/>
              </a:rPr>
              <a:t>z</a:t>
            </a:r>
            <a:r>
              <a:rPr lang="en-US" altLang="zh-TW" sz="3100">
                <a:latin typeface="Arial" charset="0"/>
              </a:rPr>
              <a:t>(</a:t>
            </a:r>
            <a:r>
              <a:rPr lang="en-US" altLang="zh-TW" sz="3100">
                <a:latin typeface="Symbol" pitchFamily="18" charset="2"/>
              </a:rPr>
              <a:t>q</a:t>
            </a:r>
            <a:r>
              <a:rPr lang="en-US" altLang="zh-TW" sz="3100" baseline="-25000">
                <a:latin typeface="Arial" charset="0"/>
              </a:rPr>
              <a:t>z</a:t>
            </a:r>
            <a:r>
              <a:rPr lang="en-US" altLang="zh-TW" sz="3100">
                <a:latin typeface="Arial" charset="0"/>
              </a:rPr>
              <a:t>) </a:t>
            </a:r>
            <a:r>
              <a:rPr lang="en-US" altLang="zh-TW" sz="3100" b="1">
                <a:latin typeface="Arial" charset="0"/>
              </a:rPr>
              <a:t>R</a:t>
            </a:r>
            <a:r>
              <a:rPr lang="en-US" altLang="zh-TW" sz="3100" baseline="-25000">
                <a:latin typeface="Arial" charset="0"/>
              </a:rPr>
              <a:t>y</a:t>
            </a:r>
            <a:r>
              <a:rPr lang="en-US" altLang="zh-TW" sz="3100">
                <a:latin typeface="Arial" charset="0"/>
              </a:rPr>
              <a:t>(</a:t>
            </a:r>
            <a:r>
              <a:rPr lang="en-US" altLang="zh-TW" sz="3100">
                <a:latin typeface="Symbol" pitchFamily="18" charset="2"/>
              </a:rPr>
              <a:t>q</a:t>
            </a:r>
            <a:r>
              <a:rPr lang="en-US" altLang="zh-TW" sz="3100" baseline="-25000">
                <a:latin typeface="Arial" charset="0"/>
              </a:rPr>
              <a:t>y</a:t>
            </a:r>
            <a:r>
              <a:rPr lang="en-US" altLang="zh-TW" sz="3100">
                <a:latin typeface="Arial" charset="0"/>
              </a:rPr>
              <a:t>) </a:t>
            </a:r>
            <a:r>
              <a:rPr lang="en-US" altLang="zh-TW" sz="3100" b="1">
                <a:latin typeface="Arial" charset="0"/>
              </a:rPr>
              <a:t>R</a:t>
            </a:r>
            <a:r>
              <a:rPr lang="en-US" altLang="zh-TW" sz="3100" baseline="-25000">
                <a:latin typeface="Arial" charset="0"/>
              </a:rPr>
              <a:t>x</a:t>
            </a:r>
            <a:r>
              <a:rPr lang="en-US" altLang="zh-TW" sz="3100">
                <a:latin typeface="Arial" charset="0"/>
              </a:rPr>
              <a:t>(</a:t>
            </a:r>
            <a:r>
              <a:rPr lang="en-US" altLang="zh-TW" sz="3100">
                <a:latin typeface="Symbol" pitchFamily="18" charset="2"/>
              </a:rPr>
              <a:t>q</a:t>
            </a:r>
            <a:r>
              <a:rPr lang="en-US" altLang="zh-TW" sz="3100" baseline="-25000">
                <a:latin typeface="Arial" charset="0"/>
              </a:rPr>
              <a:t>x</a:t>
            </a:r>
            <a:r>
              <a:rPr lang="en-US" altLang="zh-TW" sz="3100">
                <a:latin typeface="Arial" charset="0"/>
              </a:rPr>
              <a:t>) </a:t>
            </a:r>
          </a:p>
        </p:txBody>
      </p:sp>
      <p:sp>
        <p:nvSpPr>
          <p:cNvPr id="81933" name="Text Box 18"/>
          <p:cNvSpPr txBox="1">
            <a:spLocks noChangeArrowheads="1"/>
          </p:cNvSpPr>
          <p:nvPr/>
        </p:nvSpPr>
        <p:spPr bwMode="auto">
          <a:xfrm>
            <a:off x="838200" y="4419600"/>
            <a:ext cx="4843463"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2700">
                <a:latin typeface="Symbol" pitchFamily="18" charset="2"/>
              </a:rPr>
              <a:t>q</a:t>
            </a:r>
            <a:r>
              <a:rPr lang="en-US" altLang="zh-TW" sz="2700" baseline="-25000">
                <a:latin typeface="Arial" charset="0"/>
              </a:rPr>
              <a:t>x </a:t>
            </a:r>
            <a:r>
              <a:rPr lang="en-US" altLang="zh-TW" sz="2700">
                <a:latin typeface="Symbol" pitchFamily="18" charset="2"/>
              </a:rPr>
              <a:t>q</a:t>
            </a:r>
            <a:r>
              <a:rPr lang="en-US" altLang="zh-TW" sz="2700" baseline="-25000">
                <a:latin typeface="Arial" charset="0"/>
              </a:rPr>
              <a:t>y </a:t>
            </a:r>
            <a:r>
              <a:rPr lang="en-US" altLang="zh-TW" sz="2700">
                <a:latin typeface="Symbol" pitchFamily="18" charset="2"/>
              </a:rPr>
              <a:t>q</a:t>
            </a:r>
            <a:r>
              <a:rPr lang="en-US" altLang="zh-TW" sz="2700" baseline="-25000">
                <a:latin typeface="Arial" charset="0"/>
              </a:rPr>
              <a:t>z </a:t>
            </a:r>
            <a:r>
              <a:rPr lang="en-US" altLang="zh-TW" sz="2700">
                <a:latin typeface="Arial" charset="0"/>
              </a:rPr>
              <a:t>are called the Euler angles</a:t>
            </a:r>
          </a:p>
        </p:txBody>
      </p:sp>
      <p:sp>
        <p:nvSpPr>
          <p:cNvPr id="81934" name="Text Box 19"/>
          <p:cNvSpPr txBox="1">
            <a:spLocks noChangeArrowheads="1"/>
          </p:cNvSpPr>
          <p:nvPr/>
        </p:nvSpPr>
        <p:spPr bwMode="auto">
          <a:xfrm>
            <a:off x="228600" y="5029200"/>
            <a:ext cx="52149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Note that rotations do not commute</a:t>
            </a:r>
          </a:p>
          <a:p>
            <a:pPr eaLnBrk="1" hangingPunct="1">
              <a:buClrTx/>
              <a:buSzTx/>
              <a:buFontTx/>
              <a:buNone/>
            </a:pPr>
            <a:r>
              <a:rPr lang="en-US" altLang="zh-TW" sz="1800">
                <a:latin typeface="Arial" charset="0"/>
              </a:rPr>
              <a:t>We can use rotations in another order but</a:t>
            </a:r>
          </a:p>
          <a:p>
            <a:pPr eaLnBrk="1" hangingPunct="1">
              <a:buClrTx/>
              <a:buSzTx/>
              <a:buFontTx/>
              <a:buNone/>
            </a:pPr>
            <a:r>
              <a:rPr lang="en-US" altLang="zh-TW" sz="1800">
                <a:latin typeface="Arial" charset="0"/>
              </a:rPr>
              <a:t>with different angles</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E8BED68C-DF4F-4468-B5AE-7949B2CB531E}" type="slidenum">
              <a:rPr lang="es-ES" altLang="zh-TW" sz="1800">
                <a:latin typeface="Arial" charset="0"/>
              </a:rPr>
              <a:pPr lvl="1" eaLnBrk="1" hangingPunct="1">
                <a:spcBef>
                  <a:spcPct val="0"/>
                </a:spcBef>
                <a:buClrTx/>
                <a:buSzTx/>
                <a:buFontTx/>
                <a:buNone/>
              </a:pPr>
              <a:t>74</a:t>
            </a:fld>
            <a:endParaRPr lang="es-ES" altLang="zh-TW" sz="1800">
              <a:latin typeface="Arial" charset="0"/>
            </a:endParaRPr>
          </a:p>
        </p:txBody>
      </p:sp>
      <p:sp>
        <p:nvSpPr>
          <p:cNvPr id="35843"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35844" name="Rectangle 2"/>
          <p:cNvSpPr>
            <a:spLocks noGrp="1" noChangeArrowheads="1"/>
          </p:cNvSpPr>
          <p:nvPr>
            <p:ph type="title"/>
          </p:nvPr>
        </p:nvSpPr>
        <p:spPr/>
        <p:txBody>
          <a:bodyPr>
            <a:normAutofit fontScale="90000"/>
          </a:bodyPr>
          <a:lstStyle/>
          <a:p>
            <a:pPr>
              <a:defRPr/>
            </a:pPr>
            <a:r>
              <a:rPr lang="en-US" altLang="zh-TW" smtClean="0"/>
              <a:t>Rotation About a Fixed Point other than the Origin</a:t>
            </a:r>
          </a:p>
        </p:txBody>
      </p:sp>
      <p:sp>
        <p:nvSpPr>
          <p:cNvPr id="82949" name="Rectangle 3"/>
          <p:cNvSpPr>
            <a:spLocks noGrp="1" noChangeArrowheads="1"/>
          </p:cNvSpPr>
          <p:nvPr>
            <p:ph type="body" idx="1"/>
          </p:nvPr>
        </p:nvSpPr>
        <p:spPr/>
        <p:txBody>
          <a:bodyPr/>
          <a:lstStyle/>
          <a:p>
            <a:pPr>
              <a:buFontTx/>
              <a:buNone/>
            </a:pPr>
            <a:r>
              <a:rPr lang="en-US" altLang="zh-TW" sz="2700" smtClean="0"/>
              <a:t>Move fixed point to origin</a:t>
            </a:r>
          </a:p>
          <a:p>
            <a:pPr>
              <a:buFontTx/>
              <a:buNone/>
            </a:pPr>
            <a:r>
              <a:rPr lang="en-US" altLang="zh-TW" sz="2700" smtClean="0"/>
              <a:t>Rotate</a:t>
            </a:r>
          </a:p>
          <a:p>
            <a:pPr>
              <a:buFontTx/>
              <a:buNone/>
            </a:pPr>
            <a:r>
              <a:rPr lang="en-US" altLang="zh-TW" sz="2700" smtClean="0"/>
              <a:t>Move fixed point back</a:t>
            </a:r>
          </a:p>
          <a:p>
            <a:pPr>
              <a:buFontTx/>
              <a:buNone/>
            </a:pPr>
            <a:r>
              <a:rPr lang="en-US" altLang="zh-TW" sz="2700" b="1" smtClean="0">
                <a:latin typeface="Times New Roman" pitchFamily="18" charset="0"/>
              </a:rPr>
              <a:t>M</a:t>
            </a:r>
            <a:r>
              <a:rPr lang="en-US" altLang="zh-TW" sz="2700" smtClean="0">
                <a:latin typeface="Times New Roman" pitchFamily="18" charset="0"/>
              </a:rPr>
              <a:t> = </a:t>
            </a:r>
            <a:r>
              <a:rPr lang="en-US" altLang="zh-TW" sz="2700" b="1" smtClean="0">
                <a:latin typeface="Times New Roman" pitchFamily="18" charset="0"/>
              </a:rPr>
              <a:t>T</a:t>
            </a:r>
            <a:r>
              <a:rPr lang="en-US" altLang="zh-TW" sz="2700" smtClean="0">
                <a:latin typeface="Times New Roman" pitchFamily="18" charset="0"/>
              </a:rPr>
              <a:t>(p</a:t>
            </a:r>
            <a:r>
              <a:rPr lang="en-US" altLang="zh-TW" sz="2700" baseline="-25000" smtClean="0">
                <a:latin typeface="Times New Roman" pitchFamily="18" charset="0"/>
              </a:rPr>
              <a:t>f</a:t>
            </a:r>
            <a:r>
              <a:rPr lang="en-US" altLang="zh-TW" sz="2700" smtClean="0">
                <a:latin typeface="Times New Roman" pitchFamily="18" charset="0"/>
              </a:rPr>
              <a:t>) </a:t>
            </a:r>
            <a:r>
              <a:rPr lang="en-US" altLang="zh-TW" sz="2700" b="1" smtClean="0">
                <a:latin typeface="Times New Roman" pitchFamily="18" charset="0"/>
              </a:rPr>
              <a:t>R</a:t>
            </a:r>
            <a:r>
              <a:rPr lang="en-US" altLang="zh-TW" sz="2700" smtClean="0">
                <a:latin typeface="Times New Roman" pitchFamily="18" charset="0"/>
              </a:rPr>
              <a:t>(</a:t>
            </a:r>
            <a:r>
              <a:rPr lang="en-US" altLang="zh-TW" sz="2700" smtClean="0">
                <a:latin typeface="Symbol" pitchFamily="18" charset="2"/>
              </a:rPr>
              <a:t>q</a:t>
            </a:r>
            <a:r>
              <a:rPr lang="en-US" altLang="zh-TW" sz="2700" smtClean="0">
                <a:latin typeface="Times New Roman" pitchFamily="18" charset="0"/>
              </a:rPr>
              <a:t>) </a:t>
            </a:r>
            <a:r>
              <a:rPr lang="en-US" altLang="zh-TW" sz="2700" b="1" smtClean="0">
                <a:latin typeface="Times New Roman" pitchFamily="18" charset="0"/>
              </a:rPr>
              <a:t>T</a:t>
            </a:r>
            <a:r>
              <a:rPr lang="en-US" altLang="zh-TW" sz="2700" smtClean="0">
                <a:latin typeface="Times New Roman" pitchFamily="18" charset="0"/>
              </a:rPr>
              <a:t>(-p</a:t>
            </a:r>
            <a:r>
              <a:rPr lang="en-US" altLang="zh-TW" sz="2700" baseline="-25000" smtClean="0">
                <a:latin typeface="Times New Roman" pitchFamily="18" charset="0"/>
              </a:rPr>
              <a:t>f</a:t>
            </a:r>
            <a:r>
              <a:rPr lang="en-US" altLang="zh-TW" sz="2700" smtClean="0">
                <a:latin typeface="Times New Roman" pitchFamily="18" charset="0"/>
              </a:rPr>
              <a:t>)</a:t>
            </a:r>
          </a:p>
        </p:txBody>
      </p:sp>
      <p:pic>
        <p:nvPicPr>
          <p:cNvPr id="82950" name="Picture 5" descr="\\Angel\BOOK\OpenGL\Paul Final\Art\jpeg\AN04F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962400"/>
            <a:ext cx="7745413" cy="221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438B1674-C5DF-4C58-8C62-C729CCAEB375}" type="slidenum">
              <a:rPr lang="es-ES" altLang="zh-TW" sz="1800">
                <a:latin typeface="Arial" charset="0"/>
              </a:rPr>
              <a:pPr lvl="1" eaLnBrk="1" hangingPunct="1">
                <a:spcBef>
                  <a:spcPct val="0"/>
                </a:spcBef>
                <a:buClrTx/>
                <a:buSzTx/>
                <a:buFontTx/>
                <a:buNone/>
              </a:pPr>
              <a:t>75</a:t>
            </a:fld>
            <a:endParaRPr lang="es-ES" altLang="zh-TW" sz="1800">
              <a:latin typeface="Arial" charset="0"/>
            </a:endParaRPr>
          </a:p>
        </p:txBody>
      </p:sp>
      <p:sp>
        <p:nvSpPr>
          <p:cNvPr id="36867"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36868" name="Rectangle 2"/>
          <p:cNvSpPr>
            <a:spLocks noGrp="1" noChangeArrowheads="1"/>
          </p:cNvSpPr>
          <p:nvPr>
            <p:ph type="title"/>
          </p:nvPr>
        </p:nvSpPr>
        <p:spPr/>
        <p:txBody>
          <a:bodyPr/>
          <a:lstStyle/>
          <a:p>
            <a:pPr>
              <a:defRPr/>
            </a:pPr>
            <a:r>
              <a:rPr lang="en-US" altLang="zh-TW" smtClean="0"/>
              <a:t>Instancing</a:t>
            </a:r>
          </a:p>
        </p:txBody>
      </p:sp>
      <p:sp>
        <p:nvSpPr>
          <p:cNvPr id="83973" name="Rectangle 3"/>
          <p:cNvSpPr>
            <a:spLocks noGrp="1" noChangeArrowheads="1"/>
          </p:cNvSpPr>
          <p:nvPr>
            <p:ph type="body" idx="1"/>
          </p:nvPr>
        </p:nvSpPr>
        <p:spPr/>
        <p:txBody>
          <a:bodyPr/>
          <a:lstStyle/>
          <a:p>
            <a:r>
              <a:rPr lang="en-US" altLang="zh-TW" smtClean="0"/>
              <a:t>In modeling, we often start with a simple object centered at the origin, oriented with the axis, and at a standard size</a:t>
            </a:r>
          </a:p>
          <a:p>
            <a:r>
              <a:rPr lang="en-US" altLang="zh-TW" smtClean="0"/>
              <a:t>We apply an </a:t>
            </a:r>
            <a:r>
              <a:rPr lang="en-US" altLang="zh-TW" i="1" smtClean="0"/>
              <a:t>instance transformation</a:t>
            </a:r>
            <a:r>
              <a:rPr lang="en-US" altLang="zh-TW" smtClean="0"/>
              <a:t> to its vertices to </a:t>
            </a:r>
          </a:p>
          <a:p>
            <a:pPr>
              <a:buFontTx/>
              <a:buNone/>
            </a:pPr>
            <a:r>
              <a:rPr lang="en-US" altLang="zh-TW" sz="2700" smtClean="0"/>
              <a:t>		Scale </a:t>
            </a:r>
          </a:p>
          <a:p>
            <a:pPr>
              <a:buFontTx/>
              <a:buNone/>
            </a:pPr>
            <a:r>
              <a:rPr lang="en-US" altLang="zh-TW" sz="2700" smtClean="0"/>
              <a:t>		Orient</a:t>
            </a:r>
          </a:p>
          <a:p>
            <a:pPr>
              <a:buFontTx/>
              <a:buNone/>
            </a:pPr>
            <a:r>
              <a:rPr lang="en-US" altLang="zh-TW" sz="2700" smtClean="0"/>
              <a:t>		Locate </a:t>
            </a:r>
          </a:p>
        </p:txBody>
      </p:sp>
      <p:pic>
        <p:nvPicPr>
          <p:cNvPr id="83974" name="Picture 5" descr="\\Angel\BOOK\OpenGL\Paul Final\Art\jpeg\AN04F5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1638" y="3789363"/>
            <a:ext cx="2667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9B4EFEB3-68A1-4A83-8313-F7797C1F2E74}" type="slidenum">
              <a:rPr lang="es-ES" altLang="zh-TW" sz="1800">
                <a:latin typeface="Arial" charset="0"/>
              </a:rPr>
              <a:pPr lvl="1" eaLnBrk="1" hangingPunct="1">
                <a:spcBef>
                  <a:spcPct val="0"/>
                </a:spcBef>
                <a:buClrTx/>
                <a:buSzTx/>
                <a:buFontTx/>
                <a:buNone/>
              </a:pPr>
              <a:t>76</a:t>
            </a:fld>
            <a:endParaRPr lang="es-ES" altLang="zh-TW" sz="1800">
              <a:latin typeface="Arial" charset="0"/>
            </a:endParaRPr>
          </a:p>
        </p:txBody>
      </p:sp>
      <p:sp>
        <p:nvSpPr>
          <p:cNvPr id="37891"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37892" name="Rectangle 2"/>
          <p:cNvSpPr>
            <a:spLocks noGrp="1" noChangeArrowheads="1"/>
          </p:cNvSpPr>
          <p:nvPr>
            <p:ph type="title"/>
          </p:nvPr>
        </p:nvSpPr>
        <p:spPr/>
        <p:txBody>
          <a:bodyPr/>
          <a:lstStyle/>
          <a:p>
            <a:pPr>
              <a:defRPr/>
            </a:pPr>
            <a:r>
              <a:rPr lang="en-US" altLang="zh-TW" smtClean="0"/>
              <a:t>Shear</a:t>
            </a:r>
          </a:p>
        </p:txBody>
      </p:sp>
      <p:sp>
        <p:nvSpPr>
          <p:cNvPr id="84997" name="Rectangle 3"/>
          <p:cNvSpPr>
            <a:spLocks noGrp="1" noChangeArrowheads="1"/>
          </p:cNvSpPr>
          <p:nvPr>
            <p:ph type="body" idx="1"/>
          </p:nvPr>
        </p:nvSpPr>
        <p:spPr/>
        <p:txBody>
          <a:bodyPr/>
          <a:lstStyle/>
          <a:p>
            <a:r>
              <a:rPr lang="en-US" altLang="zh-TW" sz="2700" smtClean="0"/>
              <a:t>Helpful to add one more basic transformation</a:t>
            </a:r>
          </a:p>
          <a:p>
            <a:r>
              <a:rPr lang="en-US" altLang="zh-TW" sz="2700" smtClean="0"/>
              <a:t>Equivalent to pulling faces in opposite directions</a:t>
            </a:r>
          </a:p>
        </p:txBody>
      </p:sp>
      <p:pic>
        <p:nvPicPr>
          <p:cNvPr id="84998" name="Picture 7" descr="\\Angel\BOOK\OpenGL\Paul Final\Art\jpeg\AN04F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048000"/>
            <a:ext cx="4621213"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E329D579-335B-42BC-A6E5-5869B75CE8AC}" type="slidenum">
              <a:rPr lang="es-ES" altLang="zh-TW" sz="1800">
                <a:latin typeface="Arial" charset="0"/>
              </a:rPr>
              <a:pPr lvl="1" eaLnBrk="1" hangingPunct="1">
                <a:spcBef>
                  <a:spcPct val="0"/>
                </a:spcBef>
                <a:buClrTx/>
                <a:buSzTx/>
                <a:buFontTx/>
                <a:buNone/>
              </a:pPr>
              <a:t>77</a:t>
            </a:fld>
            <a:endParaRPr lang="es-ES" altLang="zh-TW" sz="1800">
              <a:latin typeface="Arial" charset="0"/>
            </a:endParaRPr>
          </a:p>
        </p:txBody>
      </p:sp>
      <p:sp>
        <p:nvSpPr>
          <p:cNvPr id="38916"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38917" name="Rectangle 2"/>
          <p:cNvSpPr>
            <a:spLocks noGrp="1" noChangeArrowheads="1"/>
          </p:cNvSpPr>
          <p:nvPr>
            <p:ph type="title"/>
          </p:nvPr>
        </p:nvSpPr>
        <p:spPr/>
        <p:txBody>
          <a:bodyPr/>
          <a:lstStyle/>
          <a:p>
            <a:pPr>
              <a:defRPr/>
            </a:pPr>
            <a:r>
              <a:rPr lang="en-US" altLang="zh-TW" smtClean="0"/>
              <a:t>Shear Matrix</a:t>
            </a:r>
          </a:p>
        </p:txBody>
      </p:sp>
      <p:sp>
        <p:nvSpPr>
          <p:cNvPr id="86021" name="Rectangle 3"/>
          <p:cNvSpPr>
            <a:spLocks noGrp="1" noChangeArrowheads="1"/>
          </p:cNvSpPr>
          <p:nvPr>
            <p:ph type="body" idx="1"/>
          </p:nvPr>
        </p:nvSpPr>
        <p:spPr/>
        <p:txBody>
          <a:bodyPr/>
          <a:lstStyle/>
          <a:p>
            <a:pPr>
              <a:buFontTx/>
              <a:buNone/>
            </a:pPr>
            <a:r>
              <a:rPr lang="en-US" altLang="zh-TW" smtClean="0"/>
              <a:t>Consider simple shear along </a:t>
            </a:r>
            <a:r>
              <a:rPr lang="en-US" altLang="zh-TW" i="1" smtClean="0">
                <a:latin typeface="Times New Roman" pitchFamily="18" charset="0"/>
              </a:rPr>
              <a:t>x</a:t>
            </a:r>
            <a:r>
              <a:rPr lang="en-US" altLang="zh-TW" smtClean="0"/>
              <a:t> axis</a:t>
            </a:r>
          </a:p>
        </p:txBody>
      </p:sp>
      <p:pic>
        <p:nvPicPr>
          <p:cNvPr id="86022" name="Picture 4" descr="\\Angel\BOOK\OpenGL\Paul Final\Art\jpeg\AN04F4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133600"/>
            <a:ext cx="2036763"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3" name="Text Box 5"/>
          <p:cNvSpPr txBox="1">
            <a:spLocks noChangeArrowheads="1"/>
          </p:cNvSpPr>
          <p:nvPr/>
        </p:nvSpPr>
        <p:spPr bwMode="auto">
          <a:xfrm>
            <a:off x="1828800" y="2514600"/>
            <a:ext cx="20732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x’ = x + y cot </a:t>
            </a:r>
            <a:r>
              <a:rPr lang="en-US" altLang="zh-TW" sz="1800">
                <a:latin typeface="Symbol" pitchFamily="18" charset="2"/>
              </a:rPr>
              <a:t>q</a:t>
            </a:r>
          </a:p>
          <a:p>
            <a:pPr eaLnBrk="1" hangingPunct="1">
              <a:buClrTx/>
              <a:buSzTx/>
              <a:buFontTx/>
              <a:buNone/>
            </a:pPr>
            <a:r>
              <a:rPr lang="en-US" altLang="zh-TW" sz="1800">
                <a:latin typeface="Arial" charset="0"/>
              </a:rPr>
              <a:t>y’ = y</a:t>
            </a:r>
          </a:p>
          <a:p>
            <a:pPr eaLnBrk="1" hangingPunct="1">
              <a:buClrTx/>
              <a:buSzTx/>
              <a:buFontTx/>
              <a:buNone/>
            </a:pPr>
            <a:r>
              <a:rPr lang="en-US" altLang="zh-TW" sz="1800">
                <a:latin typeface="Arial" charset="0"/>
              </a:rPr>
              <a:t>z’ = z</a:t>
            </a:r>
          </a:p>
        </p:txBody>
      </p:sp>
      <p:graphicFrame>
        <p:nvGraphicFramePr>
          <p:cNvPr id="86024" name="Object 2"/>
          <p:cNvGraphicFramePr>
            <a:graphicFrameLocks noChangeAspect="1"/>
          </p:cNvGraphicFramePr>
          <p:nvPr/>
        </p:nvGraphicFramePr>
        <p:xfrm>
          <a:off x="2767013" y="3886200"/>
          <a:ext cx="2638425" cy="2159000"/>
        </p:xfrm>
        <a:graphic>
          <a:graphicData uri="http://schemas.openxmlformats.org/presentationml/2006/ole">
            <mc:AlternateContent xmlns:mc="http://schemas.openxmlformats.org/markup-compatibility/2006">
              <mc:Choice xmlns:v="urn:schemas-microsoft-com:vml" Requires="v">
                <p:oleObj spid="_x0000_s86032" name="Equation" r:id="rId4" imgW="1117600" imgH="914400" progId="Equation.3">
                  <p:embed/>
                </p:oleObj>
              </mc:Choice>
              <mc:Fallback>
                <p:oleObj name="Equation" r:id="rId4" imgW="1117600" imgH="9144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7013" y="3886200"/>
                        <a:ext cx="2638425"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6025" name="Text Box 7"/>
          <p:cNvSpPr txBox="1">
            <a:spLocks noChangeArrowheads="1"/>
          </p:cNvSpPr>
          <p:nvPr/>
        </p:nvSpPr>
        <p:spPr bwMode="auto">
          <a:xfrm>
            <a:off x="1681163" y="4597400"/>
            <a:ext cx="12493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2800" b="1">
                <a:latin typeface="Arial" charset="0"/>
              </a:rPr>
              <a:t>H</a:t>
            </a:r>
            <a:r>
              <a:rPr lang="en-US" altLang="zh-TW" sz="2800">
                <a:latin typeface="Arial" charset="0"/>
              </a:rPr>
              <a:t>(</a:t>
            </a:r>
            <a:r>
              <a:rPr lang="en-US" altLang="zh-TW" sz="2800">
                <a:latin typeface="Symbol" pitchFamily="18" charset="2"/>
              </a:rPr>
              <a:t>q</a:t>
            </a:r>
            <a:r>
              <a:rPr lang="en-US" altLang="zh-TW" sz="2800">
                <a:latin typeface="Arial" charset="0"/>
              </a:rPr>
              <a:t>) =</a:t>
            </a:r>
            <a:r>
              <a:rPr lang="en-US" altLang="zh-TW" sz="1800">
                <a:latin typeface="Arial" charset="0"/>
              </a:rPr>
              <a:t> </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pPr>
              <a:defRPr/>
            </a:pPr>
            <a:r>
              <a:rPr lang="en-US" altLang="zh-TW" dirty="0" smtClean="0"/>
              <a:t>Transformation in OpenGL</a:t>
            </a:r>
            <a:endParaRPr lang="zh-TW" altLang="en-US" dirty="0"/>
          </a:p>
        </p:txBody>
      </p:sp>
      <p:sp>
        <p:nvSpPr>
          <p:cNvPr id="87043" name="文字版面配置區 4"/>
          <p:cNvSpPr>
            <a:spLocks noGrp="1"/>
          </p:cNvSpPr>
          <p:nvPr>
            <p:ph type="body" idx="1"/>
          </p:nvPr>
        </p:nvSpPr>
        <p:spPr>
          <a:xfrm>
            <a:off x="741363" y="1828800"/>
            <a:ext cx="8021637" cy="685800"/>
          </a:xfrm>
        </p:spPr>
        <p:txBody>
          <a:bodyPr/>
          <a:lstStyle/>
          <a:p>
            <a:endParaRPr lang="zh-TW" altLang="en-US"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9EE5C80E-3E1D-418E-8099-3FED91A1E7E7}" type="slidenum">
              <a:rPr lang="es-ES" altLang="zh-TW" sz="1800">
                <a:latin typeface="Arial" charset="0"/>
              </a:rPr>
              <a:pPr lvl="1" eaLnBrk="1" hangingPunct="1">
                <a:spcBef>
                  <a:spcPct val="0"/>
                </a:spcBef>
                <a:buClrTx/>
                <a:buSzTx/>
                <a:buFontTx/>
                <a:buNone/>
              </a:pPr>
              <a:t>79</a:t>
            </a:fld>
            <a:endParaRPr lang="es-ES" altLang="zh-TW" sz="1800">
              <a:latin typeface="Arial" charset="0"/>
            </a:endParaRPr>
          </a:p>
        </p:txBody>
      </p:sp>
      <p:sp>
        <p:nvSpPr>
          <p:cNvPr id="16387"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16388" name="Rectangle 2"/>
          <p:cNvSpPr>
            <a:spLocks noGrp="1" noChangeArrowheads="1"/>
          </p:cNvSpPr>
          <p:nvPr>
            <p:ph type="title"/>
          </p:nvPr>
        </p:nvSpPr>
        <p:spPr>
          <a:xfrm>
            <a:off x="1371600" y="152400"/>
            <a:ext cx="6248400" cy="1066800"/>
          </a:xfrm>
        </p:spPr>
        <p:txBody>
          <a:bodyPr/>
          <a:lstStyle/>
          <a:p>
            <a:pPr>
              <a:defRPr/>
            </a:pPr>
            <a:r>
              <a:rPr lang="en-US" altLang="zh-TW" smtClean="0"/>
              <a:t>Objectives</a:t>
            </a:r>
          </a:p>
        </p:txBody>
      </p:sp>
      <p:sp>
        <p:nvSpPr>
          <p:cNvPr id="88069" name="Rectangle 3"/>
          <p:cNvSpPr>
            <a:spLocks noGrp="1" noChangeArrowheads="1"/>
          </p:cNvSpPr>
          <p:nvPr>
            <p:ph type="body" idx="1"/>
          </p:nvPr>
        </p:nvSpPr>
        <p:spPr>
          <a:xfrm>
            <a:off x="685800" y="1524000"/>
            <a:ext cx="7620000" cy="4724400"/>
          </a:xfrm>
        </p:spPr>
        <p:txBody>
          <a:bodyPr/>
          <a:lstStyle/>
          <a:p>
            <a:r>
              <a:rPr lang="en-US" altLang="zh-TW" smtClean="0"/>
              <a:t>Learn how to carry out transformations in OpenGL</a:t>
            </a:r>
          </a:p>
          <a:p>
            <a:pPr lvl="1"/>
            <a:r>
              <a:rPr lang="en-US" altLang="zh-TW" smtClean="0">
                <a:ea typeface="MS PGothic" pitchFamily="34" charset="-128"/>
              </a:rPr>
              <a:t>Rotation</a:t>
            </a:r>
          </a:p>
          <a:p>
            <a:pPr lvl="1"/>
            <a:r>
              <a:rPr lang="en-US" altLang="zh-TW" smtClean="0">
                <a:ea typeface="MS PGothic" pitchFamily="34" charset="-128"/>
              </a:rPr>
              <a:t>Translation </a:t>
            </a:r>
          </a:p>
          <a:p>
            <a:pPr lvl="1"/>
            <a:r>
              <a:rPr lang="en-US" altLang="zh-TW" smtClean="0">
                <a:ea typeface="MS PGothic" pitchFamily="34" charset="-128"/>
              </a:rPr>
              <a:t>Scaling</a:t>
            </a:r>
          </a:p>
          <a:p>
            <a:r>
              <a:rPr lang="en-US" altLang="zh-TW" smtClean="0"/>
              <a:t>Introduce OpenGL matrix modes</a:t>
            </a:r>
          </a:p>
          <a:p>
            <a:pPr lvl="1"/>
            <a:r>
              <a:rPr lang="en-US" altLang="zh-TW" smtClean="0">
                <a:ea typeface="MS PGothic" pitchFamily="34" charset="-128"/>
              </a:rPr>
              <a:t>Model-view</a:t>
            </a:r>
          </a:p>
          <a:p>
            <a:pPr lvl="1"/>
            <a:r>
              <a:rPr lang="en-US" altLang="zh-TW" smtClean="0">
                <a:ea typeface="MS PGothic" pitchFamily="34" charset="-128"/>
              </a:rPr>
              <a:t>Projection</a:t>
            </a:r>
          </a:p>
          <a:p>
            <a:pPr lvl="1"/>
            <a:endParaRPr lang="en-US" altLang="zh-TW" smtClean="0">
              <a:ea typeface="MS PGothic" pitchFamily="34"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37679634-89D1-44E6-B8F8-20A3B1A33CE8}" type="slidenum">
              <a:rPr lang="es-ES" altLang="zh-TW" sz="1800">
                <a:latin typeface="Arial" charset="0"/>
              </a:rPr>
              <a:pPr lvl="1" eaLnBrk="1" hangingPunct="1">
                <a:spcBef>
                  <a:spcPct val="0"/>
                </a:spcBef>
                <a:buClrTx/>
                <a:buSzTx/>
                <a:buFontTx/>
                <a:buNone/>
              </a:pPr>
              <a:t>8</a:t>
            </a:fld>
            <a:endParaRPr lang="es-ES" altLang="zh-TW" sz="1800">
              <a:latin typeface="Arial" charset="0"/>
            </a:endParaRPr>
          </a:p>
        </p:txBody>
      </p:sp>
      <p:sp>
        <p:nvSpPr>
          <p:cNvPr id="20483"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0484" name="Rectangle 2"/>
          <p:cNvSpPr>
            <a:spLocks noGrp="1" noChangeArrowheads="1"/>
          </p:cNvSpPr>
          <p:nvPr>
            <p:ph type="title"/>
          </p:nvPr>
        </p:nvSpPr>
        <p:spPr/>
        <p:txBody>
          <a:bodyPr/>
          <a:lstStyle/>
          <a:p>
            <a:pPr>
              <a:defRPr/>
            </a:pPr>
            <a:r>
              <a:rPr lang="en-US" altLang="zh-TW" smtClean="0"/>
              <a:t>Vectors</a:t>
            </a:r>
          </a:p>
        </p:txBody>
      </p:sp>
      <p:sp>
        <p:nvSpPr>
          <p:cNvPr id="15365" name="Rectangle 3"/>
          <p:cNvSpPr>
            <a:spLocks noGrp="1" noChangeArrowheads="1"/>
          </p:cNvSpPr>
          <p:nvPr>
            <p:ph type="body" idx="1"/>
          </p:nvPr>
        </p:nvSpPr>
        <p:spPr/>
        <p:txBody>
          <a:bodyPr/>
          <a:lstStyle/>
          <a:p>
            <a:pPr>
              <a:lnSpc>
                <a:spcPct val="90000"/>
              </a:lnSpc>
            </a:pPr>
            <a:r>
              <a:rPr lang="en-US" altLang="zh-TW" smtClean="0"/>
              <a:t>Physical definition: a vector is a quantity with two attributes</a:t>
            </a:r>
          </a:p>
          <a:p>
            <a:pPr lvl="1">
              <a:lnSpc>
                <a:spcPct val="90000"/>
              </a:lnSpc>
            </a:pPr>
            <a:r>
              <a:rPr lang="en-US" altLang="zh-TW" smtClean="0">
                <a:ea typeface="MS PGothic" pitchFamily="34" charset="-128"/>
              </a:rPr>
              <a:t>Direction</a:t>
            </a:r>
          </a:p>
          <a:p>
            <a:pPr lvl="1">
              <a:lnSpc>
                <a:spcPct val="90000"/>
              </a:lnSpc>
            </a:pPr>
            <a:r>
              <a:rPr lang="en-US" altLang="zh-TW" smtClean="0">
                <a:ea typeface="MS PGothic" pitchFamily="34" charset="-128"/>
              </a:rPr>
              <a:t>Magnitude</a:t>
            </a:r>
          </a:p>
          <a:p>
            <a:pPr>
              <a:lnSpc>
                <a:spcPct val="90000"/>
              </a:lnSpc>
            </a:pPr>
            <a:r>
              <a:rPr lang="en-US" altLang="zh-TW" smtClean="0"/>
              <a:t>Examples include</a:t>
            </a:r>
          </a:p>
          <a:p>
            <a:pPr lvl="1">
              <a:lnSpc>
                <a:spcPct val="90000"/>
              </a:lnSpc>
            </a:pPr>
            <a:r>
              <a:rPr lang="en-US" altLang="zh-TW" smtClean="0">
                <a:ea typeface="MS PGothic" pitchFamily="34" charset="-128"/>
              </a:rPr>
              <a:t>Force</a:t>
            </a:r>
          </a:p>
          <a:p>
            <a:pPr lvl="1">
              <a:lnSpc>
                <a:spcPct val="90000"/>
              </a:lnSpc>
            </a:pPr>
            <a:r>
              <a:rPr lang="en-US" altLang="zh-TW" smtClean="0">
                <a:ea typeface="MS PGothic" pitchFamily="34" charset="-128"/>
              </a:rPr>
              <a:t>Velocity</a:t>
            </a:r>
          </a:p>
          <a:p>
            <a:pPr lvl="1">
              <a:lnSpc>
                <a:spcPct val="90000"/>
              </a:lnSpc>
            </a:pPr>
            <a:r>
              <a:rPr lang="en-US" altLang="zh-TW" smtClean="0">
                <a:ea typeface="MS PGothic" pitchFamily="34" charset="-128"/>
              </a:rPr>
              <a:t>Directed line segments</a:t>
            </a:r>
          </a:p>
          <a:p>
            <a:pPr lvl="2">
              <a:lnSpc>
                <a:spcPct val="90000"/>
              </a:lnSpc>
            </a:pPr>
            <a:r>
              <a:rPr lang="en-US" altLang="zh-TW" smtClean="0">
                <a:ea typeface="MS PGothic" pitchFamily="34" charset="-128"/>
              </a:rPr>
              <a:t>Most important example for graphics</a:t>
            </a:r>
          </a:p>
          <a:p>
            <a:pPr lvl="2">
              <a:lnSpc>
                <a:spcPct val="90000"/>
              </a:lnSpc>
            </a:pPr>
            <a:r>
              <a:rPr lang="en-US" altLang="zh-TW" smtClean="0">
                <a:ea typeface="MS PGothic" pitchFamily="34" charset="-128"/>
              </a:rPr>
              <a:t>Can map to other types</a:t>
            </a:r>
          </a:p>
        </p:txBody>
      </p:sp>
      <p:sp>
        <p:nvSpPr>
          <p:cNvPr id="15366" name="Line 4"/>
          <p:cNvSpPr>
            <a:spLocks noChangeShapeType="1"/>
          </p:cNvSpPr>
          <p:nvPr/>
        </p:nvSpPr>
        <p:spPr bwMode="auto">
          <a:xfrm flipV="1">
            <a:off x="6711950" y="3138488"/>
            <a:ext cx="1143000" cy="1219200"/>
          </a:xfrm>
          <a:prstGeom prst="line">
            <a:avLst/>
          </a:prstGeom>
          <a:noFill/>
          <a:ln w="28575">
            <a:solidFill>
              <a:schemeClr val="accent2"/>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15367" name="Text Box 5"/>
          <p:cNvSpPr txBox="1">
            <a:spLocks noChangeArrowheads="1"/>
          </p:cNvSpPr>
          <p:nvPr/>
        </p:nvSpPr>
        <p:spPr bwMode="auto">
          <a:xfrm>
            <a:off x="7315200" y="3636963"/>
            <a:ext cx="31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i="1">
                <a:latin typeface="Arial" charset="0"/>
              </a:rPr>
              <a:t>v</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D3388913-35CB-4F09-B560-618380AE26F5}" type="slidenum">
              <a:rPr lang="es-ES" altLang="zh-TW" sz="1800">
                <a:latin typeface="Arial" charset="0"/>
              </a:rPr>
              <a:pPr lvl="1" eaLnBrk="1" hangingPunct="1">
                <a:spcBef>
                  <a:spcPct val="0"/>
                </a:spcBef>
                <a:buClrTx/>
                <a:buSzTx/>
                <a:buFontTx/>
                <a:buNone/>
              </a:pPr>
              <a:t>80</a:t>
            </a:fld>
            <a:endParaRPr lang="es-ES" altLang="zh-TW" sz="1800">
              <a:latin typeface="Arial" charset="0"/>
            </a:endParaRPr>
          </a:p>
        </p:txBody>
      </p:sp>
      <p:sp>
        <p:nvSpPr>
          <p:cNvPr id="17411"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17412" name="Rectangle 2"/>
          <p:cNvSpPr>
            <a:spLocks noGrp="1" noChangeArrowheads="1"/>
          </p:cNvSpPr>
          <p:nvPr>
            <p:ph type="title"/>
          </p:nvPr>
        </p:nvSpPr>
        <p:spPr/>
        <p:txBody>
          <a:bodyPr/>
          <a:lstStyle/>
          <a:p>
            <a:pPr>
              <a:defRPr/>
            </a:pPr>
            <a:r>
              <a:rPr lang="en-US" altLang="zh-TW" smtClean="0"/>
              <a:t>OpenGL Matrices</a:t>
            </a:r>
          </a:p>
        </p:txBody>
      </p:sp>
      <p:sp>
        <p:nvSpPr>
          <p:cNvPr id="89093" name="Rectangle 3"/>
          <p:cNvSpPr>
            <a:spLocks noGrp="1" noChangeArrowheads="1"/>
          </p:cNvSpPr>
          <p:nvPr>
            <p:ph type="body" idx="1"/>
          </p:nvPr>
        </p:nvSpPr>
        <p:spPr/>
        <p:txBody>
          <a:bodyPr/>
          <a:lstStyle/>
          <a:p>
            <a:pPr>
              <a:lnSpc>
                <a:spcPct val="90000"/>
              </a:lnSpc>
            </a:pPr>
            <a:r>
              <a:rPr lang="en-US" altLang="zh-TW" smtClean="0"/>
              <a:t>In OpenGL matrices are part of the state</a:t>
            </a:r>
          </a:p>
          <a:p>
            <a:pPr>
              <a:lnSpc>
                <a:spcPct val="90000"/>
              </a:lnSpc>
            </a:pPr>
            <a:r>
              <a:rPr lang="en-US" altLang="zh-TW" smtClean="0"/>
              <a:t>Multiple types</a:t>
            </a:r>
          </a:p>
          <a:p>
            <a:pPr lvl="1">
              <a:lnSpc>
                <a:spcPct val="90000"/>
              </a:lnSpc>
            </a:pPr>
            <a:r>
              <a:rPr lang="en-US" altLang="zh-TW" smtClean="0">
                <a:ea typeface="MS PGothic" pitchFamily="34" charset="-128"/>
              </a:rPr>
              <a:t>Model-View (</a:t>
            </a:r>
            <a:r>
              <a:rPr lang="en-US" altLang="zh-TW" b="1" smtClean="0">
                <a:latin typeface="Courier New" pitchFamily="49" charset="0"/>
                <a:ea typeface="MS PGothic" pitchFamily="34" charset="-128"/>
              </a:rPr>
              <a:t>GL_MODELVIEW</a:t>
            </a:r>
            <a:r>
              <a:rPr lang="en-US" altLang="zh-TW" smtClean="0">
                <a:ea typeface="MS PGothic" pitchFamily="34" charset="-128"/>
              </a:rPr>
              <a:t>)</a:t>
            </a:r>
          </a:p>
          <a:p>
            <a:pPr lvl="1">
              <a:lnSpc>
                <a:spcPct val="90000"/>
              </a:lnSpc>
            </a:pPr>
            <a:r>
              <a:rPr lang="en-US" altLang="zh-TW" smtClean="0">
                <a:ea typeface="MS PGothic" pitchFamily="34" charset="-128"/>
              </a:rPr>
              <a:t>Projection (</a:t>
            </a:r>
            <a:r>
              <a:rPr lang="en-US" altLang="zh-TW" b="1" smtClean="0">
                <a:latin typeface="Courier New" pitchFamily="49" charset="0"/>
                <a:ea typeface="MS PGothic" pitchFamily="34" charset="-128"/>
              </a:rPr>
              <a:t>GL_PROJECTION</a:t>
            </a:r>
            <a:r>
              <a:rPr lang="en-US" altLang="zh-TW" smtClean="0">
                <a:ea typeface="MS PGothic" pitchFamily="34" charset="-128"/>
              </a:rPr>
              <a:t>)</a:t>
            </a:r>
          </a:p>
          <a:p>
            <a:pPr lvl="1">
              <a:lnSpc>
                <a:spcPct val="90000"/>
              </a:lnSpc>
            </a:pPr>
            <a:r>
              <a:rPr lang="en-US" altLang="zh-TW" smtClean="0">
                <a:ea typeface="MS PGothic" pitchFamily="34" charset="-128"/>
              </a:rPr>
              <a:t>Texture (</a:t>
            </a:r>
            <a:r>
              <a:rPr lang="en-US" altLang="zh-TW" b="1" smtClean="0">
                <a:latin typeface="Courier New" pitchFamily="49" charset="0"/>
                <a:ea typeface="MS PGothic" pitchFamily="34" charset="-128"/>
              </a:rPr>
              <a:t>GL_TEXTURE</a:t>
            </a:r>
            <a:r>
              <a:rPr lang="en-US" altLang="zh-TW" smtClean="0">
                <a:ea typeface="MS PGothic" pitchFamily="34" charset="-128"/>
              </a:rPr>
              <a:t>) (ignore for now)</a:t>
            </a:r>
          </a:p>
          <a:p>
            <a:pPr lvl="1">
              <a:lnSpc>
                <a:spcPct val="90000"/>
              </a:lnSpc>
            </a:pPr>
            <a:r>
              <a:rPr lang="en-US" altLang="zh-TW" smtClean="0">
                <a:ea typeface="MS PGothic" pitchFamily="34" charset="-128"/>
              </a:rPr>
              <a:t>Color(</a:t>
            </a:r>
            <a:r>
              <a:rPr lang="en-US" altLang="zh-TW" b="1" smtClean="0">
                <a:latin typeface="Courier New" pitchFamily="49" charset="0"/>
                <a:ea typeface="MS PGothic" pitchFamily="34" charset="-128"/>
              </a:rPr>
              <a:t>GL_COLOR</a:t>
            </a:r>
            <a:r>
              <a:rPr lang="en-US" altLang="zh-TW" smtClean="0">
                <a:ea typeface="MS PGothic" pitchFamily="34" charset="-128"/>
              </a:rPr>
              <a:t>) (ignore for now)</a:t>
            </a:r>
          </a:p>
          <a:p>
            <a:pPr>
              <a:lnSpc>
                <a:spcPct val="90000"/>
              </a:lnSpc>
            </a:pPr>
            <a:r>
              <a:rPr lang="en-US" altLang="zh-TW" smtClean="0"/>
              <a:t>Single set of functions for manipulation</a:t>
            </a:r>
          </a:p>
          <a:p>
            <a:pPr>
              <a:lnSpc>
                <a:spcPct val="90000"/>
              </a:lnSpc>
            </a:pPr>
            <a:r>
              <a:rPr lang="en-US" altLang="zh-TW" smtClean="0"/>
              <a:t>Select which to manipulated by</a:t>
            </a:r>
          </a:p>
          <a:p>
            <a:pPr lvl="1">
              <a:lnSpc>
                <a:spcPct val="90000"/>
              </a:lnSpc>
            </a:pPr>
            <a:r>
              <a:rPr lang="en-US" altLang="zh-TW" b="1" smtClean="0">
                <a:latin typeface="Courier New" pitchFamily="49" charset="0"/>
                <a:ea typeface="MS PGothic" pitchFamily="34" charset="-128"/>
              </a:rPr>
              <a:t>glMatrixMode(GL_MODELVIEW);</a:t>
            </a:r>
          </a:p>
          <a:p>
            <a:pPr lvl="1">
              <a:lnSpc>
                <a:spcPct val="90000"/>
              </a:lnSpc>
            </a:pPr>
            <a:r>
              <a:rPr lang="en-US" altLang="zh-TW" b="1" smtClean="0">
                <a:latin typeface="Courier New" pitchFamily="49" charset="0"/>
                <a:ea typeface="MS PGothic" pitchFamily="34" charset="-128"/>
              </a:rPr>
              <a:t>glMatrixMode(GL_PROJECTION);</a:t>
            </a:r>
          </a:p>
          <a:p>
            <a:pPr>
              <a:lnSpc>
                <a:spcPct val="90000"/>
              </a:lnSpc>
            </a:pPr>
            <a:endParaRPr lang="en-US" altLang="zh-TW" b="1" smtClean="0">
              <a:latin typeface="Courier New" pitchFamily="49"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327E5EB8-2418-4FD4-B59F-0573336B1B3F}" type="slidenum">
              <a:rPr lang="es-ES" altLang="zh-TW" sz="1800">
                <a:latin typeface="Arial" charset="0"/>
              </a:rPr>
              <a:pPr lvl="1" eaLnBrk="1" hangingPunct="1">
                <a:spcBef>
                  <a:spcPct val="0"/>
                </a:spcBef>
                <a:buClrTx/>
                <a:buSzTx/>
                <a:buFontTx/>
                <a:buNone/>
              </a:pPr>
              <a:t>81</a:t>
            </a:fld>
            <a:endParaRPr lang="es-ES" altLang="zh-TW" sz="1800">
              <a:latin typeface="Arial" charset="0"/>
            </a:endParaRPr>
          </a:p>
        </p:txBody>
      </p:sp>
      <p:sp>
        <p:nvSpPr>
          <p:cNvPr id="18435"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18436" name="Rectangle 2"/>
          <p:cNvSpPr>
            <a:spLocks noGrp="1" noChangeArrowheads="1"/>
          </p:cNvSpPr>
          <p:nvPr>
            <p:ph type="title"/>
          </p:nvPr>
        </p:nvSpPr>
        <p:spPr/>
        <p:txBody>
          <a:bodyPr>
            <a:normAutofit fontScale="90000"/>
          </a:bodyPr>
          <a:lstStyle/>
          <a:p>
            <a:pPr>
              <a:defRPr/>
            </a:pPr>
            <a:r>
              <a:rPr lang="en-US" altLang="zh-TW" smtClean="0"/>
              <a:t>Current Transformation Matrix (CTM)</a:t>
            </a:r>
          </a:p>
        </p:txBody>
      </p:sp>
      <p:sp>
        <p:nvSpPr>
          <p:cNvPr id="90117" name="Rectangle 3"/>
          <p:cNvSpPr>
            <a:spLocks noGrp="1" noChangeArrowheads="1"/>
          </p:cNvSpPr>
          <p:nvPr>
            <p:ph type="body" idx="1"/>
          </p:nvPr>
        </p:nvSpPr>
        <p:spPr/>
        <p:txBody>
          <a:bodyPr/>
          <a:lstStyle/>
          <a:p>
            <a:r>
              <a:rPr lang="en-US" altLang="zh-TW" sz="2700" smtClean="0"/>
              <a:t>Conceptually there is a 4 x 4 homogeneous coordinate matrix, the </a:t>
            </a:r>
            <a:r>
              <a:rPr lang="en-US" altLang="zh-TW" sz="2700" i="1" smtClean="0"/>
              <a:t>current transformation matrix</a:t>
            </a:r>
            <a:r>
              <a:rPr lang="en-US" altLang="zh-TW" sz="2700" smtClean="0"/>
              <a:t> (CTM) that is part of the state and is applied to all vertices that pass down the pipeline</a:t>
            </a:r>
          </a:p>
          <a:p>
            <a:r>
              <a:rPr lang="en-US" altLang="zh-TW" sz="2700" smtClean="0"/>
              <a:t>The CTM is defined in the user program and loaded into a transformation unit</a:t>
            </a:r>
          </a:p>
        </p:txBody>
      </p:sp>
      <p:grpSp>
        <p:nvGrpSpPr>
          <p:cNvPr id="90118" name="Group 7"/>
          <p:cNvGrpSpPr>
            <a:grpSpLocks/>
          </p:cNvGrpSpPr>
          <p:nvPr/>
        </p:nvGrpSpPr>
        <p:grpSpPr bwMode="auto">
          <a:xfrm>
            <a:off x="1676400" y="5334000"/>
            <a:ext cx="4267200" cy="685800"/>
            <a:chOff x="1056" y="2400"/>
            <a:chExt cx="2688" cy="432"/>
          </a:xfrm>
        </p:grpSpPr>
        <p:sp>
          <p:nvSpPr>
            <p:cNvPr id="90126" name="Rectangle 4"/>
            <p:cNvSpPr>
              <a:spLocks noChangeArrowheads="1"/>
            </p:cNvSpPr>
            <p:nvPr/>
          </p:nvSpPr>
          <p:spPr bwMode="auto">
            <a:xfrm>
              <a:off x="1776" y="2400"/>
              <a:ext cx="1248" cy="432"/>
            </a:xfrm>
            <a:prstGeom prst="rect">
              <a:avLst/>
            </a:prstGeom>
            <a:solidFill>
              <a:schemeClr val="hlink"/>
            </a:solidFill>
            <a:ln w="12700">
              <a:solidFill>
                <a:schemeClr val="tx1"/>
              </a:solidFill>
              <a:miter lim="800000"/>
              <a:headEnd type="none" w="sm" len="sm"/>
              <a:tailEnd type="none" w="sm" len="sm"/>
            </a:ln>
          </p:spPr>
          <p:txBody>
            <a:bodyPr wrap="none" anchor="ct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endParaRPr lang="zh-TW" altLang="zh-TW" sz="1800">
                <a:latin typeface="Arial" charset="0"/>
              </a:endParaRPr>
            </a:p>
          </p:txBody>
        </p:sp>
        <p:sp>
          <p:nvSpPr>
            <p:cNvPr id="90127" name="Line 5"/>
            <p:cNvSpPr>
              <a:spLocks noChangeShapeType="1"/>
            </p:cNvSpPr>
            <p:nvPr/>
          </p:nvSpPr>
          <p:spPr bwMode="auto">
            <a:xfrm>
              <a:off x="1056" y="2640"/>
              <a:ext cx="720" cy="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90128" name="Line 6"/>
            <p:cNvSpPr>
              <a:spLocks noChangeShapeType="1"/>
            </p:cNvSpPr>
            <p:nvPr/>
          </p:nvSpPr>
          <p:spPr bwMode="auto">
            <a:xfrm>
              <a:off x="3024" y="2640"/>
              <a:ext cx="720" cy="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grpSp>
      <p:sp>
        <p:nvSpPr>
          <p:cNvPr id="90119" name="Text Box 8"/>
          <p:cNvSpPr txBox="1">
            <a:spLocks noChangeArrowheads="1"/>
          </p:cNvSpPr>
          <p:nvPr/>
        </p:nvSpPr>
        <p:spPr bwMode="auto">
          <a:xfrm>
            <a:off x="3429000" y="5486400"/>
            <a:ext cx="844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CTM</a:t>
            </a:r>
          </a:p>
        </p:txBody>
      </p:sp>
      <p:sp>
        <p:nvSpPr>
          <p:cNvPr id="90120" name="Text Box 9"/>
          <p:cNvSpPr txBox="1">
            <a:spLocks noChangeArrowheads="1"/>
          </p:cNvSpPr>
          <p:nvPr/>
        </p:nvSpPr>
        <p:spPr bwMode="auto">
          <a:xfrm>
            <a:off x="457200" y="5486400"/>
            <a:ext cx="1130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vertices</a:t>
            </a:r>
          </a:p>
        </p:txBody>
      </p:sp>
      <p:sp>
        <p:nvSpPr>
          <p:cNvPr id="90121" name="Text Box 10"/>
          <p:cNvSpPr txBox="1">
            <a:spLocks noChangeArrowheads="1"/>
          </p:cNvSpPr>
          <p:nvPr/>
        </p:nvSpPr>
        <p:spPr bwMode="auto">
          <a:xfrm>
            <a:off x="6096000" y="5486400"/>
            <a:ext cx="1130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vertices</a:t>
            </a:r>
          </a:p>
        </p:txBody>
      </p:sp>
      <p:sp>
        <p:nvSpPr>
          <p:cNvPr id="90122" name="Text Box 11"/>
          <p:cNvSpPr txBox="1">
            <a:spLocks noChangeArrowheads="1"/>
          </p:cNvSpPr>
          <p:nvPr/>
        </p:nvSpPr>
        <p:spPr bwMode="auto">
          <a:xfrm>
            <a:off x="2133600" y="5029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b="1">
                <a:latin typeface="Arial" charset="0"/>
              </a:rPr>
              <a:t>p</a:t>
            </a:r>
          </a:p>
        </p:txBody>
      </p:sp>
      <p:sp>
        <p:nvSpPr>
          <p:cNvPr id="90123" name="Text Box 12"/>
          <p:cNvSpPr txBox="1">
            <a:spLocks noChangeArrowheads="1"/>
          </p:cNvSpPr>
          <p:nvPr/>
        </p:nvSpPr>
        <p:spPr bwMode="auto">
          <a:xfrm>
            <a:off x="5105400" y="4953000"/>
            <a:ext cx="1017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b="1">
                <a:latin typeface="Arial" charset="0"/>
              </a:rPr>
              <a:t>p</a:t>
            </a:r>
            <a:r>
              <a:rPr lang="en-US" altLang="zh-TW" sz="1800">
                <a:latin typeface="Arial" charset="0"/>
              </a:rPr>
              <a:t>’=</a:t>
            </a:r>
            <a:r>
              <a:rPr lang="en-US" altLang="zh-TW" sz="1800" b="1">
                <a:latin typeface="Arial" charset="0"/>
              </a:rPr>
              <a:t>Cp</a:t>
            </a:r>
          </a:p>
        </p:txBody>
      </p:sp>
      <p:sp>
        <p:nvSpPr>
          <p:cNvPr id="90124" name="Line 13"/>
          <p:cNvSpPr>
            <a:spLocks noChangeShapeType="1"/>
          </p:cNvSpPr>
          <p:nvPr/>
        </p:nvSpPr>
        <p:spPr bwMode="auto">
          <a:xfrm>
            <a:off x="3733800" y="4876800"/>
            <a:ext cx="0" cy="45720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90125" name="Text Box 14"/>
          <p:cNvSpPr txBox="1">
            <a:spLocks noChangeArrowheads="1"/>
          </p:cNvSpPr>
          <p:nvPr/>
        </p:nvSpPr>
        <p:spPr bwMode="auto">
          <a:xfrm>
            <a:off x="3886200" y="46482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b="1">
                <a:latin typeface="Arial" charset="0"/>
              </a:rPr>
              <a:t>C</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6981B86D-8268-4717-B14B-47A3A813CDB8}" type="slidenum">
              <a:rPr lang="es-ES" altLang="zh-TW" sz="1800">
                <a:latin typeface="Arial" charset="0"/>
              </a:rPr>
              <a:pPr lvl="1" eaLnBrk="1" hangingPunct="1">
                <a:spcBef>
                  <a:spcPct val="0"/>
                </a:spcBef>
                <a:buClrTx/>
                <a:buSzTx/>
                <a:buFontTx/>
                <a:buNone/>
              </a:pPr>
              <a:t>82</a:t>
            </a:fld>
            <a:endParaRPr lang="es-ES" altLang="zh-TW" sz="1800">
              <a:latin typeface="Arial" charset="0"/>
            </a:endParaRPr>
          </a:p>
        </p:txBody>
      </p:sp>
      <p:sp>
        <p:nvSpPr>
          <p:cNvPr id="19459"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19460" name="Rectangle 2"/>
          <p:cNvSpPr>
            <a:spLocks noGrp="1" noChangeArrowheads="1"/>
          </p:cNvSpPr>
          <p:nvPr>
            <p:ph type="title"/>
          </p:nvPr>
        </p:nvSpPr>
        <p:spPr/>
        <p:txBody>
          <a:bodyPr/>
          <a:lstStyle/>
          <a:p>
            <a:pPr>
              <a:defRPr/>
            </a:pPr>
            <a:r>
              <a:rPr lang="en-US" altLang="zh-TW" sz="3300" smtClean="0"/>
              <a:t>CTM operations</a:t>
            </a:r>
          </a:p>
        </p:txBody>
      </p:sp>
      <p:sp>
        <p:nvSpPr>
          <p:cNvPr id="91141" name="Rectangle 3"/>
          <p:cNvSpPr>
            <a:spLocks noGrp="1" noChangeArrowheads="1"/>
          </p:cNvSpPr>
          <p:nvPr>
            <p:ph type="body" idx="1"/>
          </p:nvPr>
        </p:nvSpPr>
        <p:spPr/>
        <p:txBody>
          <a:bodyPr/>
          <a:lstStyle/>
          <a:p>
            <a:r>
              <a:rPr lang="en-US" altLang="zh-TW" sz="2700" smtClean="0"/>
              <a:t>The CTM can be altered either by loading a new CTM or by postmutiplication</a:t>
            </a:r>
          </a:p>
        </p:txBody>
      </p:sp>
      <p:sp>
        <p:nvSpPr>
          <p:cNvPr id="91142" name="Text Box 4"/>
          <p:cNvSpPr txBox="1">
            <a:spLocks noChangeArrowheads="1"/>
          </p:cNvSpPr>
          <p:nvPr/>
        </p:nvSpPr>
        <p:spPr bwMode="auto">
          <a:xfrm>
            <a:off x="1071563" y="2714625"/>
            <a:ext cx="5819775"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Load an identity matrix:</a:t>
            </a:r>
            <a:r>
              <a:rPr lang="en-US" altLang="zh-TW" sz="1800" b="1">
                <a:latin typeface="Arial" charset="0"/>
              </a:rPr>
              <a:t> C</a:t>
            </a:r>
            <a:r>
              <a:rPr lang="en-US" altLang="zh-TW" sz="1800">
                <a:latin typeface="Arial" charset="0"/>
              </a:rPr>
              <a:t> </a:t>
            </a:r>
            <a:r>
              <a:rPr lang="en-US" altLang="zh-TW" sz="1800">
                <a:latin typeface="Arial" charset="0"/>
                <a:sym typeface="Symbol" pitchFamily="18" charset="2"/>
              </a:rPr>
              <a:t></a:t>
            </a:r>
            <a:r>
              <a:rPr lang="en-US" altLang="zh-TW" sz="1800">
                <a:latin typeface="Arial" charset="0"/>
              </a:rPr>
              <a:t> </a:t>
            </a:r>
            <a:r>
              <a:rPr lang="en-US" altLang="zh-TW" sz="1800" b="1">
                <a:latin typeface="Arial" charset="0"/>
              </a:rPr>
              <a:t>I</a:t>
            </a:r>
          </a:p>
          <a:p>
            <a:pPr eaLnBrk="1" hangingPunct="1">
              <a:buClrTx/>
              <a:buSzTx/>
              <a:buFontTx/>
              <a:buNone/>
            </a:pPr>
            <a:r>
              <a:rPr lang="en-US" altLang="zh-TW" sz="1800">
                <a:latin typeface="Arial" charset="0"/>
              </a:rPr>
              <a:t>Load an arbitrary matrix:</a:t>
            </a:r>
            <a:r>
              <a:rPr lang="en-US" altLang="zh-TW" sz="1800" b="1">
                <a:latin typeface="Arial" charset="0"/>
              </a:rPr>
              <a:t> C</a:t>
            </a:r>
            <a:r>
              <a:rPr lang="en-US" altLang="zh-TW" sz="1800">
                <a:latin typeface="Arial" charset="0"/>
              </a:rPr>
              <a:t> </a:t>
            </a:r>
            <a:r>
              <a:rPr lang="en-US" altLang="zh-TW" sz="1800">
                <a:latin typeface="Arial" charset="0"/>
                <a:sym typeface="Symbol" pitchFamily="18" charset="2"/>
              </a:rPr>
              <a:t></a:t>
            </a:r>
            <a:r>
              <a:rPr lang="en-US" altLang="zh-TW" sz="1800">
                <a:latin typeface="Arial" charset="0"/>
              </a:rPr>
              <a:t> </a:t>
            </a:r>
            <a:r>
              <a:rPr lang="en-US" altLang="zh-TW" sz="1800" b="1">
                <a:latin typeface="Arial" charset="0"/>
              </a:rPr>
              <a:t>M</a:t>
            </a:r>
          </a:p>
          <a:p>
            <a:pPr eaLnBrk="1" hangingPunct="1">
              <a:buClrTx/>
              <a:buSzTx/>
              <a:buFontTx/>
              <a:buNone/>
            </a:pPr>
            <a:endParaRPr lang="en-US" altLang="zh-TW" sz="1800" b="1">
              <a:latin typeface="Arial" charset="0"/>
            </a:endParaRPr>
          </a:p>
          <a:p>
            <a:pPr eaLnBrk="1" hangingPunct="1">
              <a:buClrTx/>
              <a:buSzTx/>
              <a:buFontTx/>
              <a:buNone/>
            </a:pPr>
            <a:r>
              <a:rPr lang="en-US" altLang="zh-TW" sz="1800">
                <a:latin typeface="Arial" charset="0"/>
              </a:rPr>
              <a:t>Load a translation matrix:</a:t>
            </a:r>
            <a:r>
              <a:rPr lang="en-US" altLang="zh-TW" sz="1800" b="1">
                <a:latin typeface="Arial" charset="0"/>
              </a:rPr>
              <a:t> C</a:t>
            </a:r>
            <a:r>
              <a:rPr lang="en-US" altLang="zh-TW" sz="1800">
                <a:latin typeface="Arial" charset="0"/>
              </a:rPr>
              <a:t> </a:t>
            </a:r>
            <a:r>
              <a:rPr lang="en-US" altLang="zh-TW" sz="1800">
                <a:latin typeface="Arial" charset="0"/>
                <a:sym typeface="Symbol" pitchFamily="18" charset="2"/>
              </a:rPr>
              <a:t></a:t>
            </a:r>
            <a:r>
              <a:rPr lang="en-US" altLang="zh-TW" sz="1800">
                <a:latin typeface="Arial" charset="0"/>
              </a:rPr>
              <a:t> </a:t>
            </a:r>
            <a:r>
              <a:rPr lang="en-US" altLang="zh-TW" sz="1800" b="1">
                <a:latin typeface="Arial" charset="0"/>
              </a:rPr>
              <a:t>T</a:t>
            </a:r>
          </a:p>
          <a:p>
            <a:pPr eaLnBrk="1" hangingPunct="1">
              <a:buClrTx/>
              <a:buSzTx/>
              <a:buFontTx/>
              <a:buNone/>
            </a:pPr>
            <a:r>
              <a:rPr lang="en-US" altLang="zh-TW" sz="1800">
                <a:latin typeface="Arial" charset="0"/>
              </a:rPr>
              <a:t>Load a rotation matrix:</a:t>
            </a:r>
            <a:r>
              <a:rPr lang="en-US" altLang="zh-TW" sz="1800" b="1">
                <a:latin typeface="Arial" charset="0"/>
              </a:rPr>
              <a:t> C</a:t>
            </a:r>
            <a:r>
              <a:rPr lang="en-US" altLang="zh-TW" sz="1800">
                <a:latin typeface="Arial" charset="0"/>
              </a:rPr>
              <a:t> </a:t>
            </a:r>
            <a:r>
              <a:rPr lang="en-US" altLang="zh-TW" sz="1800">
                <a:latin typeface="Arial" charset="0"/>
                <a:sym typeface="Symbol" pitchFamily="18" charset="2"/>
              </a:rPr>
              <a:t></a:t>
            </a:r>
            <a:r>
              <a:rPr lang="en-US" altLang="zh-TW" sz="1800">
                <a:latin typeface="Arial" charset="0"/>
              </a:rPr>
              <a:t> </a:t>
            </a:r>
            <a:r>
              <a:rPr lang="en-US" altLang="zh-TW" sz="1800" b="1">
                <a:latin typeface="Arial" charset="0"/>
              </a:rPr>
              <a:t>R</a:t>
            </a:r>
          </a:p>
          <a:p>
            <a:pPr eaLnBrk="1" hangingPunct="1">
              <a:buClrTx/>
              <a:buSzTx/>
              <a:buFontTx/>
              <a:buNone/>
            </a:pPr>
            <a:r>
              <a:rPr lang="en-US" altLang="zh-TW" sz="1800">
                <a:latin typeface="Arial" charset="0"/>
              </a:rPr>
              <a:t>Load a scaling matrix:</a:t>
            </a:r>
            <a:r>
              <a:rPr lang="en-US" altLang="zh-TW" sz="1800" b="1">
                <a:latin typeface="Arial" charset="0"/>
              </a:rPr>
              <a:t> C</a:t>
            </a:r>
            <a:r>
              <a:rPr lang="en-US" altLang="zh-TW" sz="1800">
                <a:latin typeface="Arial" charset="0"/>
              </a:rPr>
              <a:t> </a:t>
            </a:r>
            <a:r>
              <a:rPr lang="en-US" altLang="zh-TW" sz="1800">
                <a:latin typeface="Arial" charset="0"/>
                <a:sym typeface="Symbol" pitchFamily="18" charset="2"/>
              </a:rPr>
              <a:t></a:t>
            </a:r>
            <a:r>
              <a:rPr lang="en-US" altLang="zh-TW" sz="1800">
                <a:latin typeface="Arial" charset="0"/>
              </a:rPr>
              <a:t> </a:t>
            </a:r>
            <a:r>
              <a:rPr lang="en-US" altLang="zh-TW" sz="1800" b="1">
                <a:latin typeface="Arial" charset="0"/>
              </a:rPr>
              <a:t>S</a:t>
            </a:r>
          </a:p>
          <a:p>
            <a:pPr eaLnBrk="1" hangingPunct="1">
              <a:buClrTx/>
              <a:buSzTx/>
              <a:buFontTx/>
              <a:buNone/>
            </a:pPr>
            <a:endParaRPr lang="en-US" altLang="zh-TW" sz="1800" b="1">
              <a:latin typeface="Arial" charset="0"/>
            </a:endParaRPr>
          </a:p>
          <a:p>
            <a:pPr eaLnBrk="1" hangingPunct="1">
              <a:buClrTx/>
              <a:buSzTx/>
              <a:buFontTx/>
              <a:buNone/>
            </a:pPr>
            <a:r>
              <a:rPr lang="en-US" altLang="zh-TW" sz="1800">
                <a:latin typeface="Arial" charset="0"/>
              </a:rPr>
              <a:t>Postmultiply by an arbitrary matrix:</a:t>
            </a:r>
            <a:r>
              <a:rPr lang="en-US" altLang="zh-TW" sz="1800" b="1">
                <a:latin typeface="Arial" charset="0"/>
              </a:rPr>
              <a:t> C</a:t>
            </a:r>
            <a:r>
              <a:rPr lang="en-US" altLang="zh-TW" sz="1800">
                <a:latin typeface="Arial" charset="0"/>
              </a:rPr>
              <a:t> </a:t>
            </a:r>
            <a:r>
              <a:rPr lang="en-US" altLang="zh-TW" sz="1800">
                <a:latin typeface="Arial" charset="0"/>
                <a:sym typeface="Symbol" pitchFamily="18" charset="2"/>
              </a:rPr>
              <a:t></a:t>
            </a:r>
            <a:r>
              <a:rPr lang="en-US" altLang="zh-TW" sz="1800">
                <a:latin typeface="Arial" charset="0"/>
              </a:rPr>
              <a:t> </a:t>
            </a:r>
            <a:r>
              <a:rPr lang="en-US" altLang="zh-TW" sz="1800" b="1">
                <a:latin typeface="Arial" charset="0"/>
              </a:rPr>
              <a:t>CM</a:t>
            </a:r>
          </a:p>
          <a:p>
            <a:pPr eaLnBrk="1" hangingPunct="1">
              <a:buClrTx/>
              <a:buSzTx/>
              <a:buFontTx/>
              <a:buNone/>
            </a:pPr>
            <a:r>
              <a:rPr lang="en-US" altLang="zh-TW" sz="1800">
                <a:latin typeface="Arial" charset="0"/>
              </a:rPr>
              <a:t>Postmultiply by a translation matrix:</a:t>
            </a:r>
            <a:r>
              <a:rPr lang="en-US" altLang="zh-TW" sz="1800" b="1">
                <a:latin typeface="Arial" charset="0"/>
              </a:rPr>
              <a:t> C</a:t>
            </a:r>
            <a:r>
              <a:rPr lang="en-US" altLang="zh-TW" sz="1800">
                <a:latin typeface="Arial" charset="0"/>
              </a:rPr>
              <a:t> </a:t>
            </a:r>
            <a:r>
              <a:rPr lang="en-US" altLang="zh-TW" sz="1800">
                <a:latin typeface="Arial" charset="0"/>
                <a:sym typeface="Symbol" pitchFamily="18" charset="2"/>
              </a:rPr>
              <a:t></a:t>
            </a:r>
            <a:r>
              <a:rPr lang="en-US" altLang="zh-TW" sz="1800">
                <a:latin typeface="Arial" charset="0"/>
              </a:rPr>
              <a:t> </a:t>
            </a:r>
            <a:r>
              <a:rPr lang="en-US" altLang="zh-TW" sz="1800" b="1">
                <a:latin typeface="Arial" charset="0"/>
              </a:rPr>
              <a:t>CT</a:t>
            </a:r>
          </a:p>
          <a:p>
            <a:pPr eaLnBrk="1" hangingPunct="1">
              <a:buClrTx/>
              <a:buSzTx/>
              <a:buFontTx/>
              <a:buNone/>
            </a:pPr>
            <a:r>
              <a:rPr lang="en-US" altLang="zh-TW" sz="1800">
                <a:latin typeface="Arial" charset="0"/>
              </a:rPr>
              <a:t>Postmultiply by a rotation matrix:</a:t>
            </a:r>
            <a:r>
              <a:rPr lang="en-US" altLang="zh-TW" sz="1800" b="1">
                <a:latin typeface="Arial" charset="0"/>
              </a:rPr>
              <a:t> C</a:t>
            </a:r>
            <a:r>
              <a:rPr lang="en-US" altLang="zh-TW" sz="1800">
                <a:latin typeface="Arial" charset="0"/>
              </a:rPr>
              <a:t> </a:t>
            </a:r>
            <a:r>
              <a:rPr lang="en-US" altLang="zh-TW" sz="1800">
                <a:latin typeface="Arial" charset="0"/>
                <a:sym typeface="Symbol" pitchFamily="18" charset="2"/>
              </a:rPr>
              <a:t></a:t>
            </a:r>
            <a:r>
              <a:rPr lang="en-US" altLang="zh-TW" sz="1800">
                <a:latin typeface="Arial" charset="0"/>
              </a:rPr>
              <a:t> </a:t>
            </a:r>
            <a:r>
              <a:rPr lang="en-US" altLang="zh-TW" sz="1800" b="1">
                <a:latin typeface="Arial" charset="0"/>
              </a:rPr>
              <a:t>C</a:t>
            </a:r>
            <a:r>
              <a:rPr lang="en-US" altLang="zh-TW" sz="1800">
                <a:latin typeface="Arial" charset="0"/>
              </a:rPr>
              <a:t> </a:t>
            </a:r>
            <a:r>
              <a:rPr lang="en-US" altLang="zh-TW" sz="1800" b="1">
                <a:latin typeface="Arial" charset="0"/>
              </a:rPr>
              <a:t>R</a:t>
            </a:r>
          </a:p>
          <a:p>
            <a:pPr eaLnBrk="1" hangingPunct="1">
              <a:buClrTx/>
              <a:buSzTx/>
              <a:buFontTx/>
              <a:buNone/>
            </a:pPr>
            <a:r>
              <a:rPr lang="en-US" altLang="zh-TW" sz="1800">
                <a:latin typeface="Arial" charset="0"/>
              </a:rPr>
              <a:t>Postmultiply by a scaling matrix:</a:t>
            </a:r>
            <a:r>
              <a:rPr lang="en-US" altLang="zh-TW" sz="1800" b="1">
                <a:latin typeface="Arial" charset="0"/>
              </a:rPr>
              <a:t> C</a:t>
            </a:r>
            <a:r>
              <a:rPr lang="en-US" altLang="zh-TW" sz="1800">
                <a:latin typeface="Arial" charset="0"/>
              </a:rPr>
              <a:t> </a:t>
            </a:r>
            <a:r>
              <a:rPr lang="en-US" altLang="zh-TW" sz="1800">
                <a:latin typeface="Arial" charset="0"/>
                <a:sym typeface="Symbol" pitchFamily="18" charset="2"/>
              </a:rPr>
              <a:t></a:t>
            </a:r>
            <a:r>
              <a:rPr lang="en-US" altLang="zh-TW" sz="1800">
                <a:latin typeface="Arial" charset="0"/>
              </a:rPr>
              <a:t> </a:t>
            </a:r>
            <a:r>
              <a:rPr lang="en-US" altLang="zh-TW" sz="1800" b="1">
                <a:latin typeface="Arial" charset="0"/>
              </a:rPr>
              <a:t>C</a:t>
            </a:r>
            <a:r>
              <a:rPr lang="en-US" altLang="zh-TW" sz="1800">
                <a:latin typeface="Arial" charset="0"/>
              </a:rPr>
              <a:t> </a:t>
            </a:r>
            <a:r>
              <a:rPr lang="en-US" altLang="zh-TW" sz="1800" b="1">
                <a:latin typeface="Arial" charset="0"/>
              </a:rPr>
              <a:t>S</a:t>
            </a:r>
          </a:p>
          <a:p>
            <a:pPr eaLnBrk="1" hangingPunct="1">
              <a:buClrTx/>
              <a:buSzTx/>
              <a:buFontTx/>
              <a:buNone/>
            </a:pPr>
            <a:endParaRPr lang="en-US" altLang="zh-TW" sz="1800" b="1">
              <a:latin typeface="Arial"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0EC44B1E-A529-45A9-B694-A565185C43FC}" type="slidenum">
              <a:rPr lang="es-ES" altLang="zh-TW" sz="1800">
                <a:latin typeface="Arial" charset="0"/>
              </a:rPr>
              <a:pPr lvl="1" eaLnBrk="1" hangingPunct="1">
                <a:spcBef>
                  <a:spcPct val="0"/>
                </a:spcBef>
                <a:buClrTx/>
                <a:buSzTx/>
                <a:buFontTx/>
                <a:buNone/>
              </a:pPr>
              <a:t>83</a:t>
            </a:fld>
            <a:endParaRPr lang="es-ES" altLang="zh-TW" sz="1800">
              <a:latin typeface="Arial" charset="0"/>
            </a:endParaRPr>
          </a:p>
        </p:txBody>
      </p:sp>
      <p:sp>
        <p:nvSpPr>
          <p:cNvPr id="20483"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0484" name="Rectangle 2"/>
          <p:cNvSpPr>
            <a:spLocks noGrp="1" noChangeArrowheads="1"/>
          </p:cNvSpPr>
          <p:nvPr>
            <p:ph type="title"/>
          </p:nvPr>
        </p:nvSpPr>
        <p:spPr>
          <a:xfrm>
            <a:off x="1371600" y="228600"/>
            <a:ext cx="6629400" cy="1066800"/>
          </a:xfrm>
        </p:spPr>
        <p:txBody>
          <a:bodyPr>
            <a:normAutofit fontScale="90000"/>
          </a:bodyPr>
          <a:lstStyle/>
          <a:p>
            <a:pPr>
              <a:defRPr/>
            </a:pPr>
            <a:r>
              <a:rPr lang="en-US" altLang="zh-TW" smtClean="0"/>
              <a:t>Rotation about a Fixed Point</a:t>
            </a:r>
          </a:p>
        </p:txBody>
      </p:sp>
      <p:sp>
        <p:nvSpPr>
          <p:cNvPr id="92165" name="Text Box 5"/>
          <p:cNvSpPr>
            <a:spLocks noGrp="1" noChangeArrowheads="1"/>
          </p:cNvSpPr>
          <p:nvPr>
            <p:ph type="body" idx="1"/>
          </p:nvPr>
        </p:nvSpPr>
        <p:spPr>
          <a:noFill/>
        </p:spPr>
        <p:txBody>
          <a:bodyPr/>
          <a:lstStyle/>
          <a:p>
            <a:pPr>
              <a:buFontTx/>
              <a:buNone/>
            </a:pPr>
            <a:r>
              <a:rPr lang="en-US" altLang="zh-TW" sz="2400" smtClean="0"/>
              <a:t>Start with identity matrix:</a:t>
            </a:r>
            <a:r>
              <a:rPr lang="en-US" altLang="zh-TW" sz="2400" b="1" smtClean="0">
                <a:latin typeface="Times New Roman" pitchFamily="18" charset="0"/>
              </a:rPr>
              <a:t> C</a:t>
            </a:r>
            <a:r>
              <a:rPr lang="en-US" altLang="zh-TW" sz="2400" smtClean="0">
                <a:latin typeface="Times New Roman" pitchFamily="18" charset="0"/>
              </a:rPr>
              <a:t> </a:t>
            </a:r>
            <a:r>
              <a:rPr lang="en-US" altLang="zh-TW" sz="2400" smtClean="0">
                <a:latin typeface="Times New Roman" pitchFamily="18" charset="0"/>
                <a:sym typeface="Symbol" pitchFamily="18" charset="2"/>
              </a:rPr>
              <a:t></a:t>
            </a:r>
            <a:r>
              <a:rPr lang="en-US" altLang="zh-TW" sz="2400" smtClean="0">
                <a:latin typeface="Times New Roman" pitchFamily="18" charset="0"/>
              </a:rPr>
              <a:t> </a:t>
            </a:r>
            <a:r>
              <a:rPr lang="en-US" altLang="zh-TW" sz="2400" b="1" smtClean="0">
                <a:latin typeface="Times New Roman" pitchFamily="18" charset="0"/>
              </a:rPr>
              <a:t>I</a:t>
            </a:r>
          </a:p>
          <a:p>
            <a:pPr>
              <a:buFontTx/>
              <a:buNone/>
            </a:pPr>
            <a:r>
              <a:rPr lang="en-US" altLang="zh-TW" sz="2400" smtClean="0"/>
              <a:t>Move fixed point to origin: </a:t>
            </a:r>
            <a:r>
              <a:rPr lang="en-US" altLang="zh-TW" sz="2400" b="1" smtClean="0">
                <a:latin typeface="Times New Roman" pitchFamily="18" charset="0"/>
              </a:rPr>
              <a:t>C</a:t>
            </a:r>
            <a:r>
              <a:rPr lang="en-US" altLang="zh-TW" sz="2400" smtClean="0">
                <a:latin typeface="Times New Roman" pitchFamily="18" charset="0"/>
              </a:rPr>
              <a:t> </a:t>
            </a:r>
            <a:r>
              <a:rPr lang="en-US" altLang="zh-TW" sz="2400" smtClean="0">
                <a:latin typeface="Times New Roman" pitchFamily="18" charset="0"/>
                <a:sym typeface="Symbol" pitchFamily="18" charset="2"/>
              </a:rPr>
              <a:t></a:t>
            </a:r>
            <a:r>
              <a:rPr lang="en-US" altLang="zh-TW" sz="2400" smtClean="0">
                <a:latin typeface="Times New Roman" pitchFamily="18" charset="0"/>
              </a:rPr>
              <a:t> </a:t>
            </a:r>
            <a:r>
              <a:rPr lang="en-US" altLang="zh-TW" sz="2400" b="1" smtClean="0">
                <a:latin typeface="Times New Roman" pitchFamily="18" charset="0"/>
              </a:rPr>
              <a:t>CT</a:t>
            </a:r>
            <a:endParaRPr lang="en-US" altLang="zh-TW" sz="2400" baseline="30000" smtClean="0">
              <a:latin typeface="Times New Roman" pitchFamily="18" charset="0"/>
            </a:endParaRPr>
          </a:p>
          <a:p>
            <a:pPr>
              <a:buFontTx/>
              <a:buNone/>
            </a:pPr>
            <a:r>
              <a:rPr lang="en-US" altLang="zh-TW" sz="2400" smtClean="0"/>
              <a:t>Rotate: </a:t>
            </a:r>
            <a:r>
              <a:rPr lang="en-US" altLang="zh-TW" sz="2400" b="1" smtClean="0">
                <a:latin typeface="Times New Roman" pitchFamily="18" charset="0"/>
              </a:rPr>
              <a:t>C</a:t>
            </a:r>
            <a:r>
              <a:rPr lang="en-US" altLang="zh-TW" sz="2400" smtClean="0">
                <a:latin typeface="Times New Roman" pitchFamily="18" charset="0"/>
              </a:rPr>
              <a:t> </a:t>
            </a:r>
            <a:r>
              <a:rPr lang="en-US" altLang="zh-TW" sz="2400" smtClean="0">
                <a:latin typeface="Times New Roman" pitchFamily="18" charset="0"/>
                <a:sym typeface="Symbol" pitchFamily="18" charset="2"/>
              </a:rPr>
              <a:t></a:t>
            </a:r>
            <a:r>
              <a:rPr lang="en-US" altLang="zh-TW" sz="2400" smtClean="0">
                <a:latin typeface="Times New Roman" pitchFamily="18" charset="0"/>
              </a:rPr>
              <a:t> </a:t>
            </a:r>
            <a:r>
              <a:rPr lang="en-US" altLang="zh-TW" sz="2400" b="1" smtClean="0">
                <a:latin typeface="Times New Roman" pitchFamily="18" charset="0"/>
              </a:rPr>
              <a:t>CR</a:t>
            </a:r>
          </a:p>
          <a:p>
            <a:pPr>
              <a:buFontTx/>
              <a:buNone/>
            </a:pPr>
            <a:r>
              <a:rPr lang="en-US" altLang="zh-TW" sz="2400" smtClean="0"/>
              <a:t>Move fixed point back: </a:t>
            </a:r>
            <a:r>
              <a:rPr lang="en-US" altLang="zh-TW" sz="2400" b="1" smtClean="0">
                <a:latin typeface="Times New Roman" pitchFamily="18" charset="0"/>
              </a:rPr>
              <a:t>C</a:t>
            </a:r>
            <a:r>
              <a:rPr lang="en-US" altLang="zh-TW" sz="2400" smtClean="0">
                <a:latin typeface="Times New Roman" pitchFamily="18" charset="0"/>
              </a:rPr>
              <a:t> </a:t>
            </a:r>
            <a:r>
              <a:rPr lang="en-US" altLang="zh-TW" sz="2400" smtClean="0">
                <a:latin typeface="Times New Roman" pitchFamily="18" charset="0"/>
                <a:sym typeface="Symbol" pitchFamily="18" charset="2"/>
              </a:rPr>
              <a:t></a:t>
            </a:r>
            <a:r>
              <a:rPr lang="en-US" altLang="zh-TW" sz="2400" smtClean="0">
                <a:latin typeface="Times New Roman" pitchFamily="18" charset="0"/>
              </a:rPr>
              <a:t> </a:t>
            </a:r>
            <a:r>
              <a:rPr lang="en-US" altLang="zh-TW" sz="2400" b="1" smtClean="0">
                <a:latin typeface="Times New Roman" pitchFamily="18" charset="0"/>
              </a:rPr>
              <a:t>CT </a:t>
            </a:r>
            <a:r>
              <a:rPr lang="en-US" altLang="zh-TW" sz="2400" baseline="30000" smtClean="0">
                <a:latin typeface="Times New Roman" pitchFamily="18" charset="0"/>
              </a:rPr>
              <a:t>-1</a:t>
            </a:r>
            <a:endParaRPr lang="en-US" altLang="zh-TW" sz="2400" b="1" smtClean="0">
              <a:latin typeface="Times New Roman" pitchFamily="18" charset="0"/>
            </a:endParaRPr>
          </a:p>
          <a:p>
            <a:pPr>
              <a:buFontTx/>
              <a:buNone/>
            </a:pPr>
            <a:endParaRPr lang="en-US" altLang="zh-TW" sz="2400" b="1" smtClean="0">
              <a:latin typeface="Times New Roman" pitchFamily="18" charset="0"/>
            </a:endParaRPr>
          </a:p>
          <a:p>
            <a:pPr>
              <a:buFontTx/>
              <a:buNone/>
            </a:pPr>
            <a:r>
              <a:rPr lang="en-US" altLang="zh-TW" sz="2400" smtClean="0"/>
              <a:t>Result</a:t>
            </a:r>
            <a:r>
              <a:rPr lang="en-US" altLang="zh-TW" sz="2400" smtClean="0">
                <a:latin typeface="Times New Roman" pitchFamily="18" charset="0"/>
              </a:rPr>
              <a:t>:</a:t>
            </a:r>
            <a:r>
              <a:rPr lang="en-US" altLang="zh-TW" sz="2400" b="1" smtClean="0">
                <a:latin typeface="Times New Roman" pitchFamily="18" charset="0"/>
              </a:rPr>
              <a:t> C = TR T </a:t>
            </a:r>
            <a:r>
              <a:rPr lang="en-US" altLang="zh-TW" sz="2400" baseline="30000" smtClean="0">
                <a:latin typeface="Times New Roman" pitchFamily="18" charset="0"/>
              </a:rPr>
              <a:t>–1</a:t>
            </a:r>
            <a:r>
              <a:rPr lang="en-US" altLang="zh-TW" sz="2400" b="1" smtClean="0">
                <a:latin typeface="Times New Roman" pitchFamily="18" charset="0"/>
              </a:rPr>
              <a:t> </a:t>
            </a:r>
            <a:r>
              <a:rPr lang="en-US" altLang="zh-TW" sz="2400" smtClean="0"/>
              <a:t>which is </a:t>
            </a:r>
            <a:r>
              <a:rPr lang="en-US" altLang="zh-TW" sz="2400" b="1" smtClean="0"/>
              <a:t>backwards</a:t>
            </a:r>
            <a:r>
              <a:rPr lang="en-US" altLang="zh-TW" sz="2400" smtClean="0">
                <a:latin typeface="Times New Roman" pitchFamily="18" charset="0"/>
              </a:rPr>
              <a:t>. </a:t>
            </a:r>
          </a:p>
          <a:p>
            <a:pPr>
              <a:buFontTx/>
              <a:buNone/>
            </a:pPr>
            <a:endParaRPr lang="en-US" altLang="zh-TW" sz="2400" smtClean="0">
              <a:latin typeface="Times New Roman" pitchFamily="18" charset="0"/>
            </a:endParaRPr>
          </a:p>
          <a:p>
            <a:pPr>
              <a:buFontTx/>
              <a:buNone/>
            </a:pPr>
            <a:r>
              <a:rPr lang="en-US" altLang="zh-TW" sz="2400" smtClean="0">
                <a:latin typeface="Times New Roman" pitchFamily="18" charset="0"/>
              </a:rPr>
              <a:t>This result is a consequence of doing postmultiplications.</a:t>
            </a:r>
          </a:p>
          <a:p>
            <a:pPr>
              <a:buFontTx/>
              <a:buNone/>
            </a:pPr>
            <a:r>
              <a:rPr lang="en-US" altLang="zh-TW" sz="2400" smtClean="0">
                <a:latin typeface="Times New Roman" pitchFamily="18" charset="0"/>
              </a:rPr>
              <a:t>Let’s try again.</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DB6D87BE-B7A7-4BA3-9D03-3E34FAC1D8F4}" type="slidenum">
              <a:rPr lang="es-ES" altLang="zh-TW" sz="1800">
                <a:latin typeface="Arial" charset="0"/>
              </a:rPr>
              <a:pPr lvl="1" eaLnBrk="1" hangingPunct="1">
                <a:spcBef>
                  <a:spcPct val="0"/>
                </a:spcBef>
                <a:buClrTx/>
                <a:buSzTx/>
                <a:buFontTx/>
                <a:buNone/>
              </a:pPr>
              <a:t>84</a:t>
            </a:fld>
            <a:endParaRPr lang="es-ES" altLang="zh-TW" sz="1800">
              <a:latin typeface="Arial" charset="0"/>
            </a:endParaRPr>
          </a:p>
        </p:txBody>
      </p:sp>
      <p:sp>
        <p:nvSpPr>
          <p:cNvPr id="21507"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1508" name="Rectangle 2"/>
          <p:cNvSpPr>
            <a:spLocks noGrp="1" noChangeArrowheads="1"/>
          </p:cNvSpPr>
          <p:nvPr>
            <p:ph type="title"/>
          </p:nvPr>
        </p:nvSpPr>
        <p:spPr/>
        <p:txBody>
          <a:bodyPr/>
          <a:lstStyle/>
          <a:p>
            <a:pPr>
              <a:defRPr/>
            </a:pPr>
            <a:r>
              <a:rPr lang="en-US" altLang="zh-TW" sz="3000" smtClean="0">
                <a:latin typeface="Times New Roman" pitchFamily="18" charset="0"/>
              </a:rPr>
              <a:t>Reversing the Order</a:t>
            </a:r>
          </a:p>
        </p:txBody>
      </p:sp>
      <p:sp>
        <p:nvSpPr>
          <p:cNvPr id="93189" name="Rectangle 3"/>
          <p:cNvSpPr>
            <a:spLocks noGrp="1" noChangeArrowheads="1"/>
          </p:cNvSpPr>
          <p:nvPr>
            <p:ph type="body" idx="1"/>
          </p:nvPr>
        </p:nvSpPr>
        <p:spPr/>
        <p:txBody>
          <a:bodyPr/>
          <a:lstStyle/>
          <a:p>
            <a:pPr>
              <a:lnSpc>
                <a:spcPct val="90000"/>
              </a:lnSpc>
              <a:buFontTx/>
              <a:buNone/>
            </a:pPr>
            <a:r>
              <a:rPr lang="en-US" altLang="zh-TW" sz="2400" smtClean="0"/>
              <a:t>We want</a:t>
            </a:r>
            <a:r>
              <a:rPr lang="en-US" altLang="zh-TW" sz="2400" smtClean="0">
                <a:latin typeface="Times New Roman" pitchFamily="18" charset="0"/>
              </a:rPr>
              <a:t> </a:t>
            </a:r>
            <a:r>
              <a:rPr lang="en-US" altLang="zh-TW" sz="2400" b="1" smtClean="0">
                <a:latin typeface="Times New Roman" pitchFamily="18" charset="0"/>
              </a:rPr>
              <a:t>C = T </a:t>
            </a:r>
            <a:r>
              <a:rPr lang="en-US" altLang="zh-TW" sz="2400" baseline="30000" smtClean="0">
                <a:latin typeface="Times New Roman" pitchFamily="18" charset="0"/>
              </a:rPr>
              <a:t>–1</a:t>
            </a:r>
            <a:r>
              <a:rPr lang="en-US" altLang="zh-TW" sz="2400" b="1" smtClean="0">
                <a:latin typeface="Times New Roman" pitchFamily="18" charset="0"/>
              </a:rPr>
              <a:t> R T </a:t>
            </a:r>
          </a:p>
          <a:p>
            <a:pPr>
              <a:lnSpc>
                <a:spcPct val="90000"/>
              </a:lnSpc>
              <a:buFontTx/>
              <a:buNone/>
            </a:pPr>
            <a:r>
              <a:rPr lang="en-US" altLang="zh-TW" sz="2400" smtClean="0"/>
              <a:t>so we must do the operations in the following order</a:t>
            </a:r>
          </a:p>
          <a:p>
            <a:pPr>
              <a:lnSpc>
                <a:spcPct val="90000"/>
              </a:lnSpc>
              <a:buFontTx/>
              <a:buNone/>
            </a:pPr>
            <a:endParaRPr lang="en-US" altLang="zh-TW" sz="2400" smtClean="0"/>
          </a:p>
          <a:p>
            <a:pPr>
              <a:lnSpc>
                <a:spcPct val="90000"/>
              </a:lnSpc>
              <a:buFontTx/>
              <a:buNone/>
            </a:pPr>
            <a:r>
              <a:rPr lang="en-US" altLang="zh-TW" sz="2400" b="1" smtClean="0">
                <a:latin typeface="Times New Roman" pitchFamily="18" charset="0"/>
              </a:rPr>
              <a:t>C</a:t>
            </a:r>
            <a:r>
              <a:rPr lang="en-US" altLang="zh-TW" sz="2400" smtClean="0">
                <a:latin typeface="Times New Roman" pitchFamily="18" charset="0"/>
              </a:rPr>
              <a:t> </a:t>
            </a:r>
            <a:r>
              <a:rPr lang="en-US" altLang="zh-TW" sz="2400" smtClean="0">
                <a:latin typeface="Times New Roman" pitchFamily="18" charset="0"/>
                <a:sym typeface="Symbol" pitchFamily="18" charset="2"/>
              </a:rPr>
              <a:t></a:t>
            </a:r>
            <a:r>
              <a:rPr lang="en-US" altLang="zh-TW" sz="2400" smtClean="0">
                <a:latin typeface="Times New Roman" pitchFamily="18" charset="0"/>
              </a:rPr>
              <a:t> </a:t>
            </a:r>
            <a:r>
              <a:rPr lang="en-US" altLang="zh-TW" sz="2400" b="1" smtClean="0">
                <a:latin typeface="Times New Roman" pitchFamily="18" charset="0"/>
              </a:rPr>
              <a:t>I</a:t>
            </a:r>
          </a:p>
          <a:p>
            <a:pPr>
              <a:lnSpc>
                <a:spcPct val="90000"/>
              </a:lnSpc>
              <a:buFontTx/>
              <a:buNone/>
            </a:pPr>
            <a:r>
              <a:rPr lang="en-US" altLang="zh-TW" sz="2400" b="1" smtClean="0">
                <a:latin typeface="Times New Roman" pitchFamily="18" charset="0"/>
              </a:rPr>
              <a:t>C</a:t>
            </a:r>
            <a:r>
              <a:rPr lang="en-US" altLang="zh-TW" sz="2400" smtClean="0">
                <a:latin typeface="Times New Roman" pitchFamily="18" charset="0"/>
              </a:rPr>
              <a:t> </a:t>
            </a:r>
            <a:r>
              <a:rPr lang="en-US" altLang="zh-TW" sz="2400" smtClean="0">
                <a:latin typeface="Times New Roman" pitchFamily="18" charset="0"/>
                <a:sym typeface="Symbol" pitchFamily="18" charset="2"/>
              </a:rPr>
              <a:t></a:t>
            </a:r>
            <a:r>
              <a:rPr lang="en-US" altLang="zh-TW" sz="2400" smtClean="0">
                <a:latin typeface="Times New Roman" pitchFamily="18" charset="0"/>
              </a:rPr>
              <a:t> </a:t>
            </a:r>
            <a:r>
              <a:rPr lang="en-US" altLang="zh-TW" sz="2400" b="1" smtClean="0">
                <a:latin typeface="Times New Roman" pitchFamily="18" charset="0"/>
              </a:rPr>
              <a:t>CT </a:t>
            </a:r>
            <a:r>
              <a:rPr lang="en-US" altLang="zh-TW" sz="2400" baseline="30000" smtClean="0">
                <a:latin typeface="Times New Roman" pitchFamily="18" charset="0"/>
              </a:rPr>
              <a:t>-1</a:t>
            </a:r>
            <a:endParaRPr lang="en-US" altLang="zh-TW" sz="2400" b="1" smtClean="0">
              <a:latin typeface="Times New Roman" pitchFamily="18" charset="0"/>
            </a:endParaRPr>
          </a:p>
          <a:p>
            <a:pPr>
              <a:lnSpc>
                <a:spcPct val="90000"/>
              </a:lnSpc>
              <a:buFontTx/>
              <a:buNone/>
            </a:pPr>
            <a:r>
              <a:rPr lang="en-US" altLang="zh-TW" sz="2400" b="1" smtClean="0">
                <a:latin typeface="Times New Roman" pitchFamily="18" charset="0"/>
              </a:rPr>
              <a:t>C</a:t>
            </a:r>
            <a:r>
              <a:rPr lang="en-US" altLang="zh-TW" sz="2400" smtClean="0">
                <a:latin typeface="Times New Roman" pitchFamily="18" charset="0"/>
              </a:rPr>
              <a:t> </a:t>
            </a:r>
            <a:r>
              <a:rPr lang="en-US" altLang="zh-TW" sz="2400" smtClean="0">
                <a:latin typeface="Times New Roman" pitchFamily="18" charset="0"/>
                <a:sym typeface="Symbol" pitchFamily="18" charset="2"/>
              </a:rPr>
              <a:t></a:t>
            </a:r>
            <a:r>
              <a:rPr lang="en-US" altLang="zh-TW" sz="2400" smtClean="0">
                <a:latin typeface="Times New Roman" pitchFamily="18" charset="0"/>
              </a:rPr>
              <a:t> </a:t>
            </a:r>
            <a:r>
              <a:rPr lang="en-US" altLang="zh-TW" sz="2400" b="1" smtClean="0">
                <a:latin typeface="Times New Roman" pitchFamily="18" charset="0"/>
              </a:rPr>
              <a:t>CR</a:t>
            </a:r>
          </a:p>
          <a:p>
            <a:pPr>
              <a:lnSpc>
                <a:spcPct val="90000"/>
              </a:lnSpc>
              <a:buFontTx/>
              <a:buNone/>
            </a:pPr>
            <a:r>
              <a:rPr lang="en-US" altLang="zh-TW" sz="2400" b="1" smtClean="0">
                <a:latin typeface="Times New Roman" pitchFamily="18" charset="0"/>
              </a:rPr>
              <a:t>C</a:t>
            </a:r>
            <a:r>
              <a:rPr lang="en-US" altLang="zh-TW" sz="2400" smtClean="0">
                <a:latin typeface="Times New Roman" pitchFamily="18" charset="0"/>
              </a:rPr>
              <a:t> </a:t>
            </a:r>
            <a:r>
              <a:rPr lang="en-US" altLang="zh-TW" sz="2400" smtClean="0">
                <a:latin typeface="Times New Roman" pitchFamily="18" charset="0"/>
                <a:sym typeface="Symbol" pitchFamily="18" charset="2"/>
              </a:rPr>
              <a:t></a:t>
            </a:r>
            <a:r>
              <a:rPr lang="en-US" altLang="zh-TW" sz="2400" smtClean="0">
                <a:latin typeface="Times New Roman" pitchFamily="18" charset="0"/>
              </a:rPr>
              <a:t> </a:t>
            </a:r>
            <a:r>
              <a:rPr lang="en-US" altLang="zh-TW" sz="2400" b="1" smtClean="0">
                <a:latin typeface="Times New Roman" pitchFamily="18" charset="0"/>
              </a:rPr>
              <a:t>CT</a:t>
            </a:r>
          </a:p>
          <a:p>
            <a:pPr>
              <a:lnSpc>
                <a:spcPct val="90000"/>
              </a:lnSpc>
              <a:buFontTx/>
              <a:buNone/>
            </a:pPr>
            <a:endParaRPr lang="en-US" altLang="zh-TW" sz="2400" b="1" smtClean="0">
              <a:latin typeface="Times New Roman" pitchFamily="18" charset="0"/>
            </a:endParaRPr>
          </a:p>
          <a:p>
            <a:pPr>
              <a:lnSpc>
                <a:spcPct val="90000"/>
              </a:lnSpc>
              <a:buFontTx/>
              <a:buNone/>
            </a:pPr>
            <a:r>
              <a:rPr lang="en-US" altLang="zh-TW" sz="2400" smtClean="0"/>
              <a:t>Each operation corresponds to one function call in the program.</a:t>
            </a:r>
          </a:p>
          <a:p>
            <a:pPr>
              <a:lnSpc>
                <a:spcPct val="90000"/>
              </a:lnSpc>
              <a:buFontTx/>
              <a:buNone/>
            </a:pPr>
            <a:endParaRPr lang="en-US" altLang="zh-TW" sz="2400" smtClean="0"/>
          </a:p>
          <a:p>
            <a:pPr>
              <a:lnSpc>
                <a:spcPct val="90000"/>
              </a:lnSpc>
              <a:buFontTx/>
              <a:buNone/>
            </a:pPr>
            <a:r>
              <a:rPr lang="en-US" altLang="zh-TW" sz="2400" smtClean="0"/>
              <a:t>Note that the last operation specified is the first executed in the program</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AD04270D-6A5C-4ECB-84F1-8AC5F1427CCA}" type="slidenum">
              <a:rPr lang="es-ES" altLang="zh-TW" sz="1800">
                <a:latin typeface="Arial" charset="0"/>
              </a:rPr>
              <a:pPr lvl="1" eaLnBrk="1" hangingPunct="1">
                <a:spcBef>
                  <a:spcPct val="0"/>
                </a:spcBef>
                <a:buClrTx/>
                <a:buSzTx/>
                <a:buFontTx/>
                <a:buNone/>
              </a:pPr>
              <a:t>85</a:t>
            </a:fld>
            <a:endParaRPr lang="es-ES" altLang="zh-TW" sz="1800">
              <a:latin typeface="Arial" charset="0"/>
            </a:endParaRPr>
          </a:p>
        </p:txBody>
      </p:sp>
      <p:sp>
        <p:nvSpPr>
          <p:cNvPr id="22531"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2532" name="Rectangle 2"/>
          <p:cNvSpPr>
            <a:spLocks noGrp="1" noChangeArrowheads="1"/>
          </p:cNvSpPr>
          <p:nvPr>
            <p:ph type="title"/>
          </p:nvPr>
        </p:nvSpPr>
        <p:spPr/>
        <p:txBody>
          <a:bodyPr/>
          <a:lstStyle/>
          <a:p>
            <a:pPr>
              <a:defRPr/>
            </a:pPr>
            <a:r>
              <a:rPr lang="en-US" altLang="zh-TW" smtClean="0"/>
              <a:t>CTM in OpenGL </a:t>
            </a:r>
          </a:p>
        </p:txBody>
      </p:sp>
      <p:sp>
        <p:nvSpPr>
          <p:cNvPr id="94213" name="Rectangle 3"/>
          <p:cNvSpPr>
            <a:spLocks noGrp="1" noChangeArrowheads="1"/>
          </p:cNvSpPr>
          <p:nvPr>
            <p:ph type="body" idx="1"/>
          </p:nvPr>
        </p:nvSpPr>
        <p:spPr/>
        <p:txBody>
          <a:bodyPr/>
          <a:lstStyle/>
          <a:p>
            <a:r>
              <a:rPr lang="en-US" altLang="zh-TW" smtClean="0"/>
              <a:t>OpenGL has a model-view and a projection matrix in the pipeline which are concatenated together to form the CTM</a:t>
            </a:r>
          </a:p>
          <a:p>
            <a:r>
              <a:rPr lang="en-US" altLang="zh-TW" smtClean="0"/>
              <a:t>Can manipulate each by first setting the correct matrix mode</a:t>
            </a:r>
          </a:p>
        </p:txBody>
      </p:sp>
      <p:pic>
        <p:nvPicPr>
          <p:cNvPr id="94214" name="Picture 5" descr="C:\BOOK\OpenGL\Paul Final\Art\jpeg\AN04F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25" y="4429125"/>
            <a:ext cx="6188075"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06FA0A70-DB0A-41F9-84ED-132D6D5E24DD}" type="slidenum">
              <a:rPr lang="es-ES" altLang="zh-TW" sz="1800">
                <a:latin typeface="Arial" charset="0"/>
              </a:rPr>
              <a:pPr lvl="1" eaLnBrk="1" hangingPunct="1">
                <a:spcBef>
                  <a:spcPct val="0"/>
                </a:spcBef>
                <a:buClrTx/>
                <a:buSzTx/>
                <a:buFontTx/>
                <a:buNone/>
              </a:pPr>
              <a:t>86</a:t>
            </a:fld>
            <a:endParaRPr lang="es-ES" altLang="zh-TW" sz="1800">
              <a:latin typeface="Arial" charset="0"/>
            </a:endParaRPr>
          </a:p>
        </p:txBody>
      </p:sp>
      <p:sp>
        <p:nvSpPr>
          <p:cNvPr id="23555"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3556" name="Rectangle 2"/>
          <p:cNvSpPr>
            <a:spLocks noGrp="1" noChangeArrowheads="1"/>
          </p:cNvSpPr>
          <p:nvPr>
            <p:ph type="title"/>
          </p:nvPr>
        </p:nvSpPr>
        <p:spPr>
          <a:xfrm>
            <a:off x="179512" y="260648"/>
            <a:ext cx="6858000" cy="1066800"/>
          </a:xfrm>
        </p:spPr>
        <p:txBody>
          <a:bodyPr>
            <a:normAutofit fontScale="90000"/>
          </a:bodyPr>
          <a:lstStyle/>
          <a:p>
            <a:pPr>
              <a:defRPr/>
            </a:pPr>
            <a:r>
              <a:rPr lang="en-US" altLang="zh-TW" dirty="0" smtClean="0"/>
              <a:t>Rotation, Translation, Scaling</a:t>
            </a:r>
          </a:p>
        </p:txBody>
      </p:sp>
      <p:sp>
        <p:nvSpPr>
          <p:cNvPr id="95237" name="Text Box 5"/>
          <p:cNvSpPr>
            <a:spLocks noGrp="1" noChangeArrowheads="1"/>
          </p:cNvSpPr>
          <p:nvPr>
            <p:ph type="body" idx="1"/>
          </p:nvPr>
        </p:nvSpPr>
        <p:spPr>
          <a:xfrm>
            <a:off x="1447800" y="3505200"/>
            <a:ext cx="5943600" cy="533400"/>
          </a:xfrm>
          <a:noFill/>
        </p:spPr>
        <p:txBody>
          <a:bodyPr/>
          <a:lstStyle/>
          <a:p>
            <a:pPr>
              <a:buFontTx/>
              <a:buNone/>
            </a:pPr>
            <a:r>
              <a:rPr lang="en-US" altLang="zh-TW" sz="2400" b="1" smtClean="0">
                <a:solidFill>
                  <a:srgbClr val="FF0000"/>
                </a:solidFill>
                <a:latin typeface="Courier New" pitchFamily="49" charset="0"/>
              </a:rPr>
              <a:t>glRotatef</a:t>
            </a:r>
            <a:r>
              <a:rPr lang="en-US" altLang="zh-TW" sz="2400" b="1" smtClean="0">
                <a:latin typeface="Courier New" pitchFamily="49" charset="0"/>
              </a:rPr>
              <a:t>(theta, vx, vy, vz)</a:t>
            </a:r>
          </a:p>
        </p:txBody>
      </p:sp>
      <p:sp>
        <p:nvSpPr>
          <p:cNvPr id="95238" name="Text Box 6"/>
          <p:cNvSpPr txBox="1">
            <a:spLocks noChangeArrowheads="1"/>
          </p:cNvSpPr>
          <p:nvPr/>
        </p:nvSpPr>
        <p:spPr bwMode="auto">
          <a:xfrm>
            <a:off x="1490663" y="4581525"/>
            <a:ext cx="4953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2075" tIns="46038" rIns="92075" bIns="46038"/>
          <a:lstStyle>
            <a:lvl1pPr marL="190500" indent="-1905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2400" b="1">
                <a:solidFill>
                  <a:srgbClr val="FF0000"/>
                </a:solidFill>
                <a:latin typeface="Courier New" pitchFamily="49" charset="0"/>
              </a:rPr>
              <a:t>glTranslatef</a:t>
            </a:r>
            <a:r>
              <a:rPr lang="en-US" altLang="zh-TW" sz="2400" b="1">
                <a:latin typeface="Courier New" pitchFamily="49" charset="0"/>
              </a:rPr>
              <a:t>(dx, dy, dz)</a:t>
            </a:r>
          </a:p>
        </p:txBody>
      </p:sp>
      <p:sp>
        <p:nvSpPr>
          <p:cNvPr id="95239" name="Text Box 7"/>
          <p:cNvSpPr txBox="1">
            <a:spLocks noChangeArrowheads="1"/>
          </p:cNvSpPr>
          <p:nvPr/>
        </p:nvSpPr>
        <p:spPr bwMode="auto">
          <a:xfrm>
            <a:off x="1512888" y="5181600"/>
            <a:ext cx="457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2075" tIns="46038" rIns="92075" bIns="46038"/>
          <a:lstStyle>
            <a:lvl1pPr marL="190500" indent="-1905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2400" b="1">
                <a:solidFill>
                  <a:srgbClr val="FF0000"/>
                </a:solidFill>
                <a:latin typeface="Courier New" pitchFamily="49" charset="0"/>
              </a:rPr>
              <a:t>glScalef</a:t>
            </a:r>
            <a:r>
              <a:rPr lang="en-US" altLang="zh-TW" sz="2400" b="1">
                <a:latin typeface="Courier New" pitchFamily="49" charset="0"/>
              </a:rPr>
              <a:t>(sx, sy, sz)</a:t>
            </a:r>
          </a:p>
        </p:txBody>
      </p:sp>
      <p:sp>
        <p:nvSpPr>
          <p:cNvPr id="95240" name="Text Box 8"/>
          <p:cNvSpPr txBox="1">
            <a:spLocks noChangeArrowheads="1"/>
          </p:cNvSpPr>
          <p:nvPr/>
        </p:nvSpPr>
        <p:spPr bwMode="auto">
          <a:xfrm>
            <a:off x="1447800" y="2286000"/>
            <a:ext cx="26146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2000" b="1">
                <a:solidFill>
                  <a:srgbClr val="FF0000"/>
                </a:solidFill>
                <a:latin typeface="Courier New" pitchFamily="49" charset="0"/>
              </a:rPr>
              <a:t>glLoadIdentity</a:t>
            </a:r>
            <a:r>
              <a:rPr lang="en-US" altLang="zh-TW" sz="1800" b="1">
                <a:latin typeface="Courier New" pitchFamily="49" charset="0"/>
              </a:rPr>
              <a:t>()</a:t>
            </a:r>
          </a:p>
        </p:txBody>
      </p:sp>
      <p:sp>
        <p:nvSpPr>
          <p:cNvPr id="95241" name="Text Box 9"/>
          <p:cNvSpPr txBox="1">
            <a:spLocks noChangeArrowheads="1"/>
          </p:cNvSpPr>
          <p:nvPr/>
        </p:nvSpPr>
        <p:spPr bwMode="auto">
          <a:xfrm>
            <a:off x="889000" y="1674813"/>
            <a:ext cx="3336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Load an identity matrix:</a:t>
            </a:r>
          </a:p>
        </p:txBody>
      </p:sp>
      <p:sp>
        <p:nvSpPr>
          <p:cNvPr id="95242" name="Text Box 10"/>
          <p:cNvSpPr txBox="1">
            <a:spLocks noChangeArrowheads="1"/>
          </p:cNvSpPr>
          <p:nvPr/>
        </p:nvSpPr>
        <p:spPr bwMode="auto">
          <a:xfrm>
            <a:off x="990600" y="2971800"/>
            <a:ext cx="2365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Multiply on right:</a:t>
            </a:r>
          </a:p>
        </p:txBody>
      </p:sp>
      <p:sp>
        <p:nvSpPr>
          <p:cNvPr id="95243" name="Text Box 11"/>
          <p:cNvSpPr txBox="1">
            <a:spLocks noChangeArrowheads="1"/>
          </p:cNvSpPr>
          <p:nvPr/>
        </p:nvSpPr>
        <p:spPr bwMode="auto">
          <a:xfrm>
            <a:off x="990600" y="4114800"/>
            <a:ext cx="7786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b="1">
                <a:latin typeface="Courier New" pitchFamily="49" charset="0"/>
              </a:rPr>
              <a:t>theta</a:t>
            </a:r>
            <a:r>
              <a:rPr lang="en-US" altLang="zh-TW" sz="1800">
                <a:latin typeface="Arial" charset="0"/>
              </a:rPr>
              <a:t> in degrees, (</a:t>
            </a:r>
            <a:r>
              <a:rPr lang="en-US" altLang="zh-TW" sz="1800" b="1">
                <a:latin typeface="Courier New" pitchFamily="49" charset="0"/>
              </a:rPr>
              <a:t>vx, vy, vz</a:t>
            </a:r>
            <a:r>
              <a:rPr lang="en-US" altLang="zh-TW" sz="1800">
                <a:latin typeface="Arial" charset="0"/>
              </a:rPr>
              <a:t>) define axis of rotation</a:t>
            </a:r>
          </a:p>
        </p:txBody>
      </p:sp>
      <p:sp>
        <p:nvSpPr>
          <p:cNvPr id="95244" name="Text Box 12"/>
          <p:cNvSpPr txBox="1">
            <a:spLocks noChangeArrowheads="1"/>
          </p:cNvSpPr>
          <p:nvPr/>
        </p:nvSpPr>
        <p:spPr bwMode="auto">
          <a:xfrm>
            <a:off x="1219200" y="5715000"/>
            <a:ext cx="6980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Each has a float (f) and double (d) format (</a:t>
            </a:r>
            <a:r>
              <a:rPr lang="en-US" altLang="zh-TW" sz="1800" b="1">
                <a:latin typeface="Courier New" pitchFamily="49" charset="0"/>
              </a:rPr>
              <a:t>glScaled</a:t>
            </a:r>
            <a:r>
              <a:rPr lang="en-US" altLang="zh-TW" sz="1800">
                <a:latin typeface="Arial" charset="0"/>
              </a:rPr>
              <a:t>)</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254DB041-20D9-41F5-BE30-03FF664E8B14}" type="slidenum">
              <a:rPr lang="es-ES" altLang="zh-TW" sz="1800">
                <a:latin typeface="Arial" charset="0"/>
              </a:rPr>
              <a:pPr lvl="1" eaLnBrk="1" hangingPunct="1">
                <a:spcBef>
                  <a:spcPct val="0"/>
                </a:spcBef>
                <a:buClrTx/>
                <a:buSzTx/>
                <a:buFontTx/>
                <a:buNone/>
              </a:pPr>
              <a:t>87</a:t>
            </a:fld>
            <a:endParaRPr lang="es-ES" altLang="zh-TW" sz="1800">
              <a:latin typeface="Arial" charset="0"/>
            </a:endParaRPr>
          </a:p>
        </p:txBody>
      </p:sp>
      <p:sp>
        <p:nvSpPr>
          <p:cNvPr id="24579"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4580" name="Rectangle 2"/>
          <p:cNvSpPr>
            <a:spLocks noGrp="1" noChangeArrowheads="1"/>
          </p:cNvSpPr>
          <p:nvPr>
            <p:ph type="title"/>
          </p:nvPr>
        </p:nvSpPr>
        <p:spPr/>
        <p:txBody>
          <a:bodyPr/>
          <a:lstStyle/>
          <a:p>
            <a:pPr>
              <a:defRPr/>
            </a:pPr>
            <a:r>
              <a:rPr lang="en-US" altLang="zh-TW" smtClean="0"/>
              <a:t>Example</a:t>
            </a:r>
          </a:p>
        </p:txBody>
      </p:sp>
      <p:sp>
        <p:nvSpPr>
          <p:cNvPr id="96261" name="Rectangle 3"/>
          <p:cNvSpPr>
            <a:spLocks noGrp="1" noChangeArrowheads="1"/>
          </p:cNvSpPr>
          <p:nvPr>
            <p:ph type="body" idx="1"/>
          </p:nvPr>
        </p:nvSpPr>
        <p:spPr/>
        <p:txBody>
          <a:bodyPr/>
          <a:lstStyle/>
          <a:p>
            <a:r>
              <a:rPr lang="en-US" altLang="zh-TW" sz="2700" smtClean="0"/>
              <a:t>Rotation about z axis by 30 degrees with a fixed point of (1.0, 2.0, 3.0)</a:t>
            </a:r>
          </a:p>
          <a:p>
            <a:endParaRPr lang="en-US" altLang="zh-TW" sz="2700" smtClean="0"/>
          </a:p>
          <a:p>
            <a:endParaRPr lang="en-US" altLang="zh-TW" sz="2700" smtClean="0"/>
          </a:p>
          <a:p>
            <a:endParaRPr lang="en-US" altLang="zh-TW" sz="2700" smtClean="0"/>
          </a:p>
          <a:p>
            <a:endParaRPr lang="en-US" altLang="zh-TW" sz="2700" smtClean="0"/>
          </a:p>
          <a:p>
            <a:endParaRPr lang="en-US" altLang="zh-TW" sz="2700" smtClean="0"/>
          </a:p>
          <a:p>
            <a:r>
              <a:rPr lang="en-US" altLang="zh-TW" sz="2700" smtClean="0"/>
              <a:t>Remember that last matrix specified in the program is the first applied</a:t>
            </a:r>
          </a:p>
        </p:txBody>
      </p:sp>
      <p:sp>
        <p:nvSpPr>
          <p:cNvPr id="96262" name="Text Box 4"/>
          <p:cNvSpPr txBox="1">
            <a:spLocks noChangeArrowheads="1"/>
          </p:cNvSpPr>
          <p:nvPr/>
        </p:nvSpPr>
        <p:spPr bwMode="auto">
          <a:xfrm>
            <a:off x="1219200" y="2743200"/>
            <a:ext cx="5843588"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b="1">
                <a:latin typeface="Courier New" pitchFamily="49" charset="0"/>
              </a:rPr>
              <a:t>glMatrixMode(GL_MODELVIEW);</a:t>
            </a:r>
          </a:p>
          <a:p>
            <a:pPr eaLnBrk="1" hangingPunct="1">
              <a:buClrTx/>
              <a:buSzTx/>
              <a:buFontTx/>
              <a:buNone/>
            </a:pPr>
            <a:r>
              <a:rPr lang="en-US" altLang="zh-TW" sz="1800" b="1">
                <a:latin typeface="Courier New" pitchFamily="49" charset="0"/>
              </a:rPr>
              <a:t>glLoadIdentity();</a:t>
            </a:r>
          </a:p>
          <a:p>
            <a:pPr eaLnBrk="1" hangingPunct="1">
              <a:buClrTx/>
              <a:buSzTx/>
              <a:buFontTx/>
              <a:buNone/>
            </a:pPr>
            <a:r>
              <a:rPr lang="en-US" altLang="zh-TW" sz="1800" b="1">
                <a:latin typeface="Courier New" pitchFamily="49" charset="0"/>
              </a:rPr>
              <a:t>glTranslatef(1.0, 2.0, 3.0);</a:t>
            </a:r>
          </a:p>
          <a:p>
            <a:pPr eaLnBrk="1" hangingPunct="1">
              <a:buClrTx/>
              <a:buSzTx/>
              <a:buFontTx/>
              <a:buNone/>
            </a:pPr>
            <a:r>
              <a:rPr lang="en-US" altLang="zh-TW" sz="1800" b="1">
                <a:latin typeface="Courier New" pitchFamily="49" charset="0"/>
              </a:rPr>
              <a:t>glRotatef(30.0, 0.0, 0.0, 1.0);</a:t>
            </a:r>
          </a:p>
          <a:p>
            <a:pPr eaLnBrk="1" hangingPunct="1">
              <a:buClrTx/>
              <a:buSzTx/>
              <a:buFontTx/>
              <a:buNone/>
            </a:pPr>
            <a:r>
              <a:rPr lang="en-US" altLang="zh-TW" sz="1800" b="1">
                <a:latin typeface="Courier New" pitchFamily="49" charset="0"/>
              </a:rPr>
              <a:t>glTranslatef(-1.0, -2.0, -3.0);</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7FFE0819-BE8E-4A9E-9E2A-9894A695A7C3}" type="slidenum">
              <a:rPr lang="es-ES" altLang="zh-TW" sz="1800">
                <a:latin typeface="Arial" charset="0"/>
              </a:rPr>
              <a:pPr lvl="1" eaLnBrk="1" hangingPunct="1">
                <a:spcBef>
                  <a:spcPct val="0"/>
                </a:spcBef>
                <a:buClrTx/>
                <a:buSzTx/>
                <a:buFontTx/>
                <a:buNone/>
              </a:pPr>
              <a:t>88</a:t>
            </a:fld>
            <a:endParaRPr lang="es-ES" altLang="zh-TW" sz="1800">
              <a:latin typeface="Arial" charset="0"/>
            </a:endParaRPr>
          </a:p>
        </p:txBody>
      </p:sp>
      <p:sp>
        <p:nvSpPr>
          <p:cNvPr id="25603"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5604" name="Rectangle 2"/>
          <p:cNvSpPr>
            <a:spLocks noGrp="1" noChangeArrowheads="1"/>
          </p:cNvSpPr>
          <p:nvPr>
            <p:ph type="title"/>
          </p:nvPr>
        </p:nvSpPr>
        <p:spPr/>
        <p:txBody>
          <a:bodyPr/>
          <a:lstStyle/>
          <a:p>
            <a:pPr>
              <a:defRPr/>
            </a:pPr>
            <a:r>
              <a:rPr lang="en-US" altLang="zh-TW" smtClean="0"/>
              <a:t>Arbitrary Matrices</a:t>
            </a:r>
          </a:p>
        </p:txBody>
      </p:sp>
      <p:sp>
        <p:nvSpPr>
          <p:cNvPr id="97285" name="Rectangle 3"/>
          <p:cNvSpPr>
            <a:spLocks noGrp="1" noChangeArrowheads="1"/>
          </p:cNvSpPr>
          <p:nvPr>
            <p:ph type="body" idx="1"/>
          </p:nvPr>
        </p:nvSpPr>
        <p:spPr>
          <a:xfrm>
            <a:off x="685800" y="1524000"/>
            <a:ext cx="7924800" cy="4724400"/>
          </a:xfrm>
        </p:spPr>
        <p:txBody>
          <a:bodyPr/>
          <a:lstStyle/>
          <a:p>
            <a:pPr>
              <a:lnSpc>
                <a:spcPct val="90000"/>
              </a:lnSpc>
            </a:pPr>
            <a:r>
              <a:rPr lang="en-US" altLang="zh-TW" smtClean="0"/>
              <a:t>Can load and multiply by matrices defined in the application program</a:t>
            </a:r>
          </a:p>
          <a:p>
            <a:pPr>
              <a:lnSpc>
                <a:spcPct val="90000"/>
              </a:lnSpc>
            </a:pPr>
            <a:endParaRPr lang="en-US" altLang="zh-TW" smtClean="0"/>
          </a:p>
          <a:p>
            <a:pPr>
              <a:lnSpc>
                <a:spcPct val="90000"/>
              </a:lnSpc>
            </a:pPr>
            <a:endParaRPr lang="en-US" altLang="zh-TW" smtClean="0"/>
          </a:p>
          <a:p>
            <a:pPr>
              <a:lnSpc>
                <a:spcPct val="90000"/>
              </a:lnSpc>
            </a:pPr>
            <a:r>
              <a:rPr lang="en-US" altLang="zh-TW" smtClean="0"/>
              <a:t>The matrix </a:t>
            </a:r>
            <a:r>
              <a:rPr lang="en-US" altLang="zh-TW" b="1" smtClean="0">
                <a:latin typeface="Courier New" pitchFamily="49" charset="0"/>
              </a:rPr>
              <a:t>m</a:t>
            </a:r>
            <a:r>
              <a:rPr lang="en-US" altLang="zh-TW" smtClean="0"/>
              <a:t> is a one dimension array of 16 elements which are the components of the desired 4 x 4 matrix stored by </a:t>
            </a:r>
            <a:r>
              <a:rPr lang="en-US" altLang="zh-TW" u="sng" smtClean="0"/>
              <a:t>columns</a:t>
            </a:r>
          </a:p>
          <a:p>
            <a:pPr>
              <a:lnSpc>
                <a:spcPct val="90000"/>
              </a:lnSpc>
            </a:pPr>
            <a:r>
              <a:rPr lang="en-US" altLang="zh-TW" smtClean="0"/>
              <a:t>In </a:t>
            </a:r>
            <a:r>
              <a:rPr lang="en-US" altLang="zh-TW" sz="2700" b="1" smtClean="0">
                <a:latin typeface="Courier New" pitchFamily="49" charset="0"/>
              </a:rPr>
              <a:t>glMultMatrixf</a:t>
            </a:r>
            <a:r>
              <a:rPr lang="en-US" altLang="zh-TW" smtClean="0"/>
              <a:t>, </a:t>
            </a:r>
            <a:r>
              <a:rPr lang="en-US" altLang="zh-TW" b="1" smtClean="0">
                <a:latin typeface="Courier New" pitchFamily="49" charset="0"/>
              </a:rPr>
              <a:t>m</a:t>
            </a:r>
            <a:r>
              <a:rPr lang="en-US" altLang="zh-TW" smtClean="0"/>
              <a:t> multiplies the existing matrix on the right</a:t>
            </a:r>
          </a:p>
        </p:txBody>
      </p:sp>
      <p:sp>
        <p:nvSpPr>
          <p:cNvPr id="97286" name="Text Box 4"/>
          <p:cNvSpPr txBox="1">
            <a:spLocks noChangeArrowheads="1"/>
          </p:cNvSpPr>
          <p:nvPr/>
        </p:nvSpPr>
        <p:spPr bwMode="auto">
          <a:xfrm>
            <a:off x="1128713" y="2590800"/>
            <a:ext cx="3105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b="1">
                <a:latin typeface="Courier New" pitchFamily="49" charset="0"/>
              </a:rPr>
              <a:t>glLoadMatrixf(m)</a:t>
            </a:r>
          </a:p>
          <a:p>
            <a:pPr eaLnBrk="1" hangingPunct="1">
              <a:buClrTx/>
              <a:buSzTx/>
              <a:buFontTx/>
              <a:buNone/>
            </a:pPr>
            <a:r>
              <a:rPr lang="en-US" altLang="zh-TW" sz="1800" b="1">
                <a:latin typeface="Courier New" pitchFamily="49" charset="0"/>
              </a:rPr>
              <a:t>glMultMatrixf(m)</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9D52235B-65AB-4B8E-8557-73E8F0F15C3F}" type="slidenum">
              <a:rPr lang="es-ES" altLang="zh-TW" sz="1800">
                <a:latin typeface="Arial" charset="0"/>
              </a:rPr>
              <a:pPr lvl="1" eaLnBrk="1" hangingPunct="1">
                <a:spcBef>
                  <a:spcPct val="0"/>
                </a:spcBef>
                <a:buClrTx/>
                <a:buSzTx/>
                <a:buFontTx/>
                <a:buNone/>
              </a:pPr>
              <a:t>89</a:t>
            </a:fld>
            <a:endParaRPr lang="es-ES" altLang="zh-TW" sz="1800">
              <a:latin typeface="Arial" charset="0"/>
            </a:endParaRPr>
          </a:p>
        </p:txBody>
      </p:sp>
      <p:sp>
        <p:nvSpPr>
          <p:cNvPr id="26627"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6628" name="Rectangle 2"/>
          <p:cNvSpPr>
            <a:spLocks noGrp="1" noChangeArrowheads="1"/>
          </p:cNvSpPr>
          <p:nvPr>
            <p:ph type="title"/>
          </p:nvPr>
        </p:nvSpPr>
        <p:spPr/>
        <p:txBody>
          <a:bodyPr/>
          <a:lstStyle/>
          <a:p>
            <a:pPr>
              <a:defRPr/>
            </a:pPr>
            <a:r>
              <a:rPr lang="en-US" altLang="zh-TW" smtClean="0"/>
              <a:t>Matrix Stacks</a:t>
            </a:r>
          </a:p>
        </p:txBody>
      </p:sp>
      <p:sp>
        <p:nvSpPr>
          <p:cNvPr id="98309" name="Rectangle 3"/>
          <p:cNvSpPr>
            <a:spLocks noGrp="1" noChangeArrowheads="1"/>
          </p:cNvSpPr>
          <p:nvPr>
            <p:ph type="body" idx="1"/>
          </p:nvPr>
        </p:nvSpPr>
        <p:spPr>
          <a:xfrm>
            <a:off x="457200" y="1524000"/>
            <a:ext cx="8382000" cy="4724400"/>
          </a:xfrm>
        </p:spPr>
        <p:txBody>
          <a:bodyPr/>
          <a:lstStyle/>
          <a:p>
            <a:r>
              <a:rPr lang="en-US" altLang="zh-TW" smtClean="0"/>
              <a:t>In many situations we want to save transformation matrices for use later</a:t>
            </a:r>
          </a:p>
          <a:p>
            <a:pPr lvl="1"/>
            <a:r>
              <a:rPr lang="en-US" altLang="zh-TW" smtClean="0">
                <a:ea typeface="MS PGothic" pitchFamily="34" charset="-128"/>
              </a:rPr>
              <a:t>Traversing hierarchical data structures (Chapter 10)</a:t>
            </a:r>
          </a:p>
          <a:p>
            <a:pPr lvl="1"/>
            <a:r>
              <a:rPr lang="en-US" altLang="zh-TW" smtClean="0">
                <a:ea typeface="MS PGothic" pitchFamily="34" charset="-128"/>
              </a:rPr>
              <a:t>Avoiding state changes when executing display lists</a:t>
            </a:r>
          </a:p>
          <a:p>
            <a:r>
              <a:rPr lang="en-US" altLang="zh-TW" smtClean="0"/>
              <a:t>OpenGL maintains stacks for each type of matrix</a:t>
            </a:r>
          </a:p>
          <a:p>
            <a:pPr lvl="1"/>
            <a:r>
              <a:rPr lang="en-US" altLang="zh-TW" smtClean="0">
                <a:ea typeface="MS PGothic" pitchFamily="34" charset="-128"/>
              </a:rPr>
              <a:t>Access present type (as set by </a:t>
            </a:r>
            <a:r>
              <a:rPr lang="en-US" altLang="zh-TW" b="1" smtClean="0">
                <a:latin typeface="Courier New" pitchFamily="49" charset="0"/>
                <a:ea typeface="MS PGothic" pitchFamily="34" charset="-128"/>
              </a:rPr>
              <a:t>glMatrixMode)</a:t>
            </a:r>
            <a:r>
              <a:rPr lang="en-US" altLang="zh-TW" smtClean="0">
                <a:ea typeface="MS PGothic" pitchFamily="34" charset="-128"/>
              </a:rPr>
              <a:t> by</a:t>
            </a:r>
          </a:p>
        </p:txBody>
      </p:sp>
      <p:sp>
        <p:nvSpPr>
          <p:cNvPr id="98310" name="Text Box 4"/>
          <p:cNvSpPr txBox="1">
            <a:spLocks noChangeArrowheads="1"/>
          </p:cNvSpPr>
          <p:nvPr/>
        </p:nvSpPr>
        <p:spPr bwMode="auto">
          <a:xfrm>
            <a:off x="1785938" y="5500688"/>
            <a:ext cx="31623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2800" b="1">
                <a:latin typeface="Courier New" pitchFamily="49" charset="0"/>
              </a:rPr>
              <a:t>glPushMatrix()</a:t>
            </a:r>
          </a:p>
          <a:p>
            <a:pPr eaLnBrk="1" hangingPunct="1">
              <a:buClrTx/>
              <a:buSzTx/>
              <a:buFontTx/>
              <a:buNone/>
            </a:pPr>
            <a:r>
              <a:rPr lang="en-US" altLang="zh-TW" sz="2800" b="1">
                <a:latin typeface="Courier New" pitchFamily="49" charset="0"/>
              </a:rPr>
              <a:t>glPopMatrix()</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CC747A59-81D2-45A8-98F9-12B6574CEADB}" type="slidenum">
              <a:rPr lang="es-ES" altLang="zh-TW" sz="1800">
                <a:latin typeface="Arial" charset="0"/>
              </a:rPr>
              <a:pPr lvl="1" eaLnBrk="1" hangingPunct="1">
                <a:spcBef>
                  <a:spcPct val="0"/>
                </a:spcBef>
                <a:buClrTx/>
                <a:buSzTx/>
                <a:buFontTx/>
                <a:buNone/>
              </a:pPr>
              <a:t>9</a:t>
            </a:fld>
            <a:endParaRPr lang="es-ES" altLang="zh-TW" sz="1800">
              <a:latin typeface="Arial" charset="0"/>
            </a:endParaRPr>
          </a:p>
        </p:txBody>
      </p:sp>
      <p:sp>
        <p:nvSpPr>
          <p:cNvPr id="21507"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1508" name="Rectangle 2"/>
          <p:cNvSpPr>
            <a:spLocks noGrp="1" noChangeArrowheads="1"/>
          </p:cNvSpPr>
          <p:nvPr>
            <p:ph type="title"/>
          </p:nvPr>
        </p:nvSpPr>
        <p:spPr/>
        <p:txBody>
          <a:bodyPr/>
          <a:lstStyle/>
          <a:p>
            <a:pPr>
              <a:defRPr/>
            </a:pPr>
            <a:r>
              <a:rPr lang="en-US" altLang="zh-TW" smtClean="0"/>
              <a:t>Vector Operations</a:t>
            </a:r>
          </a:p>
        </p:txBody>
      </p:sp>
      <p:sp>
        <p:nvSpPr>
          <p:cNvPr id="16389" name="Rectangle 3"/>
          <p:cNvSpPr>
            <a:spLocks noGrp="1" noChangeArrowheads="1"/>
          </p:cNvSpPr>
          <p:nvPr>
            <p:ph type="body" idx="1"/>
          </p:nvPr>
        </p:nvSpPr>
        <p:spPr>
          <a:xfrm>
            <a:off x="685800" y="1524000"/>
            <a:ext cx="7924800" cy="4724400"/>
          </a:xfrm>
        </p:spPr>
        <p:txBody>
          <a:bodyPr/>
          <a:lstStyle/>
          <a:p>
            <a:r>
              <a:rPr lang="en-US" altLang="zh-TW" sz="2400" smtClean="0"/>
              <a:t>Every vector has an inverse</a:t>
            </a:r>
          </a:p>
          <a:p>
            <a:pPr lvl="1"/>
            <a:r>
              <a:rPr lang="en-US" altLang="zh-TW" sz="2400" smtClean="0">
                <a:ea typeface="MS PGothic" pitchFamily="34" charset="-128"/>
              </a:rPr>
              <a:t>Same magnitude but points in opposite direction</a:t>
            </a:r>
          </a:p>
          <a:p>
            <a:r>
              <a:rPr lang="en-US" altLang="zh-TW" sz="2400" smtClean="0"/>
              <a:t>Every vector can be multiplied by a scalar</a:t>
            </a:r>
          </a:p>
          <a:p>
            <a:r>
              <a:rPr lang="en-US" altLang="zh-TW" sz="2400" smtClean="0"/>
              <a:t>There is a zero vector</a:t>
            </a:r>
          </a:p>
          <a:p>
            <a:pPr lvl="1"/>
            <a:r>
              <a:rPr lang="en-US" altLang="zh-TW" sz="2400" smtClean="0">
                <a:ea typeface="MS PGothic" pitchFamily="34" charset="-128"/>
              </a:rPr>
              <a:t>Zero magnitude, undefined orientation</a:t>
            </a:r>
          </a:p>
          <a:p>
            <a:r>
              <a:rPr lang="en-US" altLang="zh-TW" sz="2400" smtClean="0"/>
              <a:t>The sum of any two vectors is a vector</a:t>
            </a:r>
          </a:p>
          <a:p>
            <a:pPr lvl="1"/>
            <a:r>
              <a:rPr lang="en-US" altLang="zh-TW" sz="2400" smtClean="0">
                <a:ea typeface="MS PGothic" pitchFamily="34" charset="-128"/>
              </a:rPr>
              <a:t>Use head-to-tail axiom</a:t>
            </a:r>
          </a:p>
        </p:txBody>
      </p:sp>
      <p:sp>
        <p:nvSpPr>
          <p:cNvPr id="16390" name="Line 4"/>
          <p:cNvSpPr>
            <a:spLocks noChangeShapeType="1"/>
          </p:cNvSpPr>
          <p:nvPr/>
        </p:nvSpPr>
        <p:spPr bwMode="auto">
          <a:xfrm flipV="1">
            <a:off x="996950" y="4643438"/>
            <a:ext cx="1143000" cy="1219200"/>
          </a:xfrm>
          <a:prstGeom prst="line">
            <a:avLst/>
          </a:prstGeom>
          <a:noFill/>
          <a:ln w="28575">
            <a:solidFill>
              <a:schemeClr val="accent2"/>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16391" name="Text Box 5"/>
          <p:cNvSpPr txBox="1">
            <a:spLocks noChangeArrowheads="1"/>
          </p:cNvSpPr>
          <p:nvPr/>
        </p:nvSpPr>
        <p:spPr bwMode="auto">
          <a:xfrm>
            <a:off x="1600200" y="5141913"/>
            <a:ext cx="31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i="1">
                <a:latin typeface="Arial" charset="0"/>
              </a:rPr>
              <a:t>v</a:t>
            </a:r>
          </a:p>
        </p:txBody>
      </p:sp>
      <p:sp>
        <p:nvSpPr>
          <p:cNvPr id="16392" name="Line 6"/>
          <p:cNvSpPr>
            <a:spLocks noChangeShapeType="1"/>
          </p:cNvSpPr>
          <p:nvPr/>
        </p:nvSpPr>
        <p:spPr bwMode="auto">
          <a:xfrm flipV="1">
            <a:off x="2590800" y="4684713"/>
            <a:ext cx="1143000" cy="1219200"/>
          </a:xfrm>
          <a:prstGeom prst="line">
            <a:avLst/>
          </a:prstGeom>
          <a:noFill/>
          <a:ln w="28575">
            <a:solidFill>
              <a:schemeClr val="accent2"/>
            </a:solidFill>
            <a:round/>
            <a:headEnd type="triangle" w="med" len="med"/>
            <a:tailEn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16393" name="Text Box 7"/>
          <p:cNvSpPr txBox="1">
            <a:spLocks noChangeArrowheads="1"/>
          </p:cNvSpPr>
          <p:nvPr/>
        </p:nvSpPr>
        <p:spPr bwMode="auto">
          <a:xfrm>
            <a:off x="3143250" y="5183188"/>
            <a:ext cx="42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i="1">
                <a:latin typeface="Arial" charset="0"/>
              </a:rPr>
              <a:t>-v</a:t>
            </a:r>
          </a:p>
        </p:txBody>
      </p:sp>
      <p:sp>
        <p:nvSpPr>
          <p:cNvPr id="16394" name="Line 8"/>
          <p:cNvSpPr>
            <a:spLocks noChangeShapeType="1"/>
          </p:cNvSpPr>
          <p:nvPr/>
        </p:nvSpPr>
        <p:spPr bwMode="auto">
          <a:xfrm flipV="1">
            <a:off x="4368800" y="4878388"/>
            <a:ext cx="762000" cy="762000"/>
          </a:xfrm>
          <a:prstGeom prst="line">
            <a:avLst/>
          </a:prstGeom>
          <a:noFill/>
          <a:ln w="28575">
            <a:solidFill>
              <a:schemeClr val="accent2"/>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16395" name="Text Box 9"/>
          <p:cNvSpPr txBox="1">
            <a:spLocks noChangeArrowheads="1"/>
          </p:cNvSpPr>
          <p:nvPr/>
        </p:nvSpPr>
        <p:spPr bwMode="auto">
          <a:xfrm>
            <a:off x="4953000" y="5065713"/>
            <a:ext cx="511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i="1">
                <a:latin typeface="Arial" charset="0"/>
                <a:sym typeface="Symbol" pitchFamily="18" charset="2"/>
              </a:rPr>
              <a:t></a:t>
            </a:r>
            <a:r>
              <a:rPr lang="en-US" altLang="zh-TW" sz="1800" i="1">
                <a:latin typeface="Arial" charset="0"/>
              </a:rPr>
              <a:t>v</a:t>
            </a:r>
          </a:p>
        </p:txBody>
      </p:sp>
      <p:sp>
        <p:nvSpPr>
          <p:cNvPr id="16396" name="Line 10"/>
          <p:cNvSpPr>
            <a:spLocks noChangeShapeType="1"/>
          </p:cNvSpPr>
          <p:nvPr/>
        </p:nvSpPr>
        <p:spPr bwMode="auto">
          <a:xfrm flipV="1">
            <a:off x="6338888" y="4643438"/>
            <a:ext cx="1143000" cy="1219200"/>
          </a:xfrm>
          <a:prstGeom prst="line">
            <a:avLst/>
          </a:prstGeom>
          <a:noFill/>
          <a:ln w="28575">
            <a:solidFill>
              <a:schemeClr val="accent2"/>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16397" name="Text Box 11"/>
          <p:cNvSpPr txBox="1">
            <a:spLocks noChangeArrowheads="1"/>
          </p:cNvSpPr>
          <p:nvPr/>
        </p:nvSpPr>
        <p:spPr bwMode="auto">
          <a:xfrm>
            <a:off x="6248400" y="48371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v</a:t>
            </a:r>
          </a:p>
        </p:txBody>
      </p:sp>
      <p:sp>
        <p:nvSpPr>
          <p:cNvPr id="16398" name="Line 12"/>
          <p:cNvSpPr>
            <a:spLocks noChangeShapeType="1"/>
          </p:cNvSpPr>
          <p:nvPr/>
        </p:nvSpPr>
        <p:spPr bwMode="auto">
          <a:xfrm flipV="1">
            <a:off x="6400800" y="5522913"/>
            <a:ext cx="1066800" cy="381000"/>
          </a:xfrm>
          <a:prstGeom prst="line">
            <a:avLst/>
          </a:prstGeom>
          <a:noFill/>
          <a:ln w="2857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16399" name="Line 13"/>
          <p:cNvSpPr>
            <a:spLocks noChangeShapeType="1"/>
          </p:cNvSpPr>
          <p:nvPr/>
        </p:nvSpPr>
        <p:spPr bwMode="auto">
          <a:xfrm flipV="1">
            <a:off x="7467600" y="4760913"/>
            <a:ext cx="0" cy="762000"/>
          </a:xfrm>
          <a:prstGeom prst="line">
            <a:avLst/>
          </a:prstGeom>
          <a:noFill/>
          <a:ln w="2857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zh-TW" altLang="en-US"/>
          </a:p>
        </p:txBody>
      </p:sp>
      <p:sp>
        <p:nvSpPr>
          <p:cNvPr id="16400" name="Text Box 14"/>
          <p:cNvSpPr txBox="1">
            <a:spLocks noChangeArrowheads="1"/>
          </p:cNvSpPr>
          <p:nvPr/>
        </p:nvSpPr>
        <p:spPr bwMode="auto">
          <a:xfrm>
            <a:off x="7146925" y="55641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i="1">
                <a:latin typeface="Arial" charset="0"/>
              </a:rPr>
              <a:t>u</a:t>
            </a:r>
          </a:p>
        </p:txBody>
      </p:sp>
      <p:sp>
        <p:nvSpPr>
          <p:cNvPr id="16401" name="Text Box 15"/>
          <p:cNvSpPr txBox="1">
            <a:spLocks noChangeArrowheads="1"/>
          </p:cNvSpPr>
          <p:nvPr/>
        </p:nvSpPr>
        <p:spPr bwMode="auto">
          <a:xfrm>
            <a:off x="7578725" y="4802188"/>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i="1">
                <a:latin typeface="Arial" charset="0"/>
              </a:rPr>
              <a:t>w</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9891C0A3-7D25-4C69-9D72-C09CF3C4B62D}" type="slidenum">
              <a:rPr lang="es-ES" altLang="zh-TW" sz="1800">
                <a:latin typeface="Arial" charset="0"/>
              </a:rPr>
              <a:pPr lvl="1" eaLnBrk="1" hangingPunct="1">
                <a:spcBef>
                  <a:spcPct val="0"/>
                </a:spcBef>
                <a:buClrTx/>
                <a:buSzTx/>
                <a:buFontTx/>
                <a:buNone/>
              </a:pPr>
              <a:t>90</a:t>
            </a:fld>
            <a:endParaRPr lang="es-ES" altLang="zh-TW" sz="1800">
              <a:latin typeface="Arial" charset="0"/>
            </a:endParaRPr>
          </a:p>
        </p:txBody>
      </p:sp>
      <p:sp>
        <p:nvSpPr>
          <p:cNvPr id="27651"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7652" name="Rectangle 2"/>
          <p:cNvSpPr>
            <a:spLocks noGrp="1" noChangeArrowheads="1"/>
          </p:cNvSpPr>
          <p:nvPr>
            <p:ph type="title"/>
          </p:nvPr>
        </p:nvSpPr>
        <p:spPr/>
        <p:txBody>
          <a:bodyPr/>
          <a:lstStyle/>
          <a:p>
            <a:pPr>
              <a:defRPr/>
            </a:pPr>
            <a:r>
              <a:rPr lang="en-US" altLang="zh-TW" smtClean="0"/>
              <a:t>Reading Back Matrices</a:t>
            </a:r>
          </a:p>
        </p:txBody>
      </p:sp>
      <p:sp>
        <p:nvSpPr>
          <p:cNvPr id="99333" name="Rectangle 3"/>
          <p:cNvSpPr>
            <a:spLocks noGrp="1" noChangeArrowheads="1"/>
          </p:cNvSpPr>
          <p:nvPr>
            <p:ph type="body" idx="1"/>
          </p:nvPr>
        </p:nvSpPr>
        <p:spPr/>
        <p:txBody>
          <a:bodyPr/>
          <a:lstStyle/>
          <a:p>
            <a:r>
              <a:rPr lang="en-US" altLang="zh-TW" sz="2700" smtClean="0"/>
              <a:t>Can also access matrices (and other parts of the state) by </a:t>
            </a:r>
            <a:r>
              <a:rPr lang="en-US" altLang="zh-TW" sz="2700" i="1" smtClean="0"/>
              <a:t>query </a:t>
            </a:r>
            <a:r>
              <a:rPr lang="en-US" altLang="zh-TW" sz="2700" smtClean="0"/>
              <a:t>functions</a:t>
            </a:r>
          </a:p>
          <a:p>
            <a:endParaRPr lang="en-US" altLang="zh-TW" sz="2700" smtClean="0"/>
          </a:p>
          <a:p>
            <a:endParaRPr lang="en-US" altLang="zh-TW" smtClean="0"/>
          </a:p>
          <a:p>
            <a:endParaRPr lang="en-US" altLang="zh-TW" smtClean="0"/>
          </a:p>
          <a:p>
            <a:endParaRPr lang="en-US" altLang="zh-TW" smtClean="0"/>
          </a:p>
          <a:p>
            <a:r>
              <a:rPr lang="en-US" altLang="zh-TW" sz="2700" smtClean="0"/>
              <a:t>For matrices, we use as</a:t>
            </a:r>
          </a:p>
        </p:txBody>
      </p:sp>
      <p:sp>
        <p:nvSpPr>
          <p:cNvPr id="99334" name="Text Box 4"/>
          <p:cNvSpPr txBox="1">
            <a:spLocks noChangeArrowheads="1"/>
          </p:cNvSpPr>
          <p:nvPr/>
        </p:nvSpPr>
        <p:spPr bwMode="auto">
          <a:xfrm>
            <a:off x="1981200" y="2667000"/>
            <a:ext cx="2557463"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b="1">
                <a:latin typeface="Courier New" pitchFamily="49" charset="0"/>
              </a:rPr>
              <a:t>glGetIntegerv</a:t>
            </a:r>
          </a:p>
          <a:p>
            <a:pPr eaLnBrk="1" hangingPunct="1">
              <a:buClrTx/>
              <a:buSzTx/>
              <a:buFontTx/>
              <a:buNone/>
            </a:pPr>
            <a:r>
              <a:rPr lang="en-US" altLang="zh-TW" sz="1800" b="1">
                <a:latin typeface="Courier New" pitchFamily="49" charset="0"/>
              </a:rPr>
              <a:t>glGetFloatv</a:t>
            </a:r>
          </a:p>
          <a:p>
            <a:pPr eaLnBrk="1" hangingPunct="1">
              <a:buClrTx/>
              <a:buSzTx/>
              <a:buFontTx/>
              <a:buNone/>
            </a:pPr>
            <a:r>
              <a:rPr lang="en-US" altLang="zh-TW" sz="1800" b="1">
                <a:latin typeface="Courier New" pitchFamily="49" charset="0"/>
              </a:rPr>
              <a:t>glGetBooleanv</a:t>
            </a:r>
          </a:p>
          <a:p>
            <a:pPr eaLnBrk="1" hangingPunct="1">
              <a:buClrTx/>
              <a:buSzTx/>
              <a:buFontTx/>
              <a:buNone/>
            </a:pPr>
            <a:r>
              <a:rPr lang="en-US" altLang="zh-TW" sz="1800" b="1">
                <a:latin typeface="Courier New" pitchFamily="49" charset="0"/>
              </a:rPr>
              <a:t>glGetDoublev</a:t>
            </a:r>
          </a:p>
          <a:p>
            <a:pPr eaLnBrk="1" hangingPunct="1">
              <a:buClrTx/>
              <a:buSzTx/>
              <a:buFontTx/>
              <a:buNone/>
            </a:pPr>
            <a:r>
              <a:rPr lang="en-US" altLang="zh-TW" sz="1800" b="1">
                <a:latin typeface="Courier New" pitchFamily="49" charset="0"/>
              </a:rPr>
              <a:t>glIsEnabled</a:t>
            </a:r>
          </a:p>
        </p:txBody>
      </p:sp>
      <p:sp>
        <p:nvSpPr>
          <p:cNvPr id="99335" name="Text Box 5"/>
          <p:cNvSpPr txBox="1">
            <a:spLocks noChangeArrowheads="1"/>
          </p:cNvSpPr>
          <p:nvPr/>
        </p:nvSpPr>
        <p:spPr bwMode="auto">
          <a:xfrm>
            <a:off x="1905000" y="5257800"/>
            <a:ext cx="43211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b="1">
                <a:latin typeface="Courier New" pitchFamily="49" charset="0"/>
              </a:rPr>
              <a:t>double m[16];</a:t>
            </a:r>
          </a:p>
          <a:p>
            <a:pPr eaLnBrk="1" hangingPunct="1">
              <a:buClrTx/>
              <a:buSzTx/>
              <a:buFontTx/>
              <a:buNone/>
            </a:pPr>
            <a:r>
              <a:rPr lang="en-US" altLang="zh-TW" sz="1800" b="1">
                <a:latin typeface="Courier New" pitchFamily="49" charset="0"/>
              </a:rPr>
              <a:t>glGetDoublev(GL_MODELVIEW, m);</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B7852D2B-7099-4F1A-BD91-6979C85B0126}" type="slidenum">
              <a:rPr lang="es-ES" altLang="zh-TW" sz="1800">
                <a:latin typeface="Arial" charset="0"/>
              </a:rPr>
              <a:pPr lvl="1" eaLnBrk="1" hangingPunct="1">
                <a:spcBef>
                  <a:spcPct val="0"/>
                </a:spcBef>
                <a:buClrTx/>
                <a:buSzTx/>
                <a:buFontTx/>
                <a:buNone/>
              </a:pPr>
              <a:t>91</a:t>
            </a:fld>
            <a:endParaRPr lang="es-ES" altLang="zh-TW" sz="1800">
              <a:latin typeface="Arial" charset="0"/>
            </a:endParaRPr>
          </a:p>
        </p:txBody>
      </p:sp>
      <p:sp>
        <p:nvSpPr>
          <p:cNvPr id="28675"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8676" name="Rectangle 2"/>
          <p:cNvSpPr>
            <a:spLocks noGrp="1" noChangeArrowheads="1"/>
          </p:cNvSpPr>
          <p:nvPr>
            <p:ph type="title"/>
          </p:nvPr>
        </p:nvSpPr>
        <p:spPr/>
        <p:txBody>
          <a:bodyPr/>
          <a:lstStyle/>
          <a:p>
            <a:pPr>
              <a:defRPr/>
            </a:pPr>
            <a:r>
              <a:rPr lang="en-US" altLang="zh-TW" sz="3300" smtClean="0"/>
              <a:t>Using Transformations</a:t>
            </a:r>
          </a:p>
        </p:txBody>
      </p:sp>
      <p:sp>
        <p:nvSpPr>
          <p:cNvPr id="100357" name="Rectangle 3"/>
          <p:cNvSpPr>
            <a:spLocks noGrp="1" noChangeArrowheads="1"/>
          </p:cNvSpPr>
          <p:nvPr>
            <p:ph type="body" idx="1"/>
          </p:nvPr>
        </p:nvSpPr>
        <p:spPr/>
        <p:txBody>
          <a:bodyPr/>
          <a:lstStyle/>
          <a:p>
            <a:r>
              <a:rPr lang="en-US" altLang="zh-TW" sz="2700" smtClean="0"/>
              <a:t>Example: use idle function to rotate a cube and mouse function to change direction of rotation </a:t>
            </a:r>
          </a:p>
          <a:p>
            <a:r>
              <a:rPr lang="en-US" altLang="zh-TW" sz="2700" smtClean="0"/>
              <a:t>Start with a program that draws a cube</a:t>
            </a:r>
            <a:r>
              <a:rPr lang="en-US" altLang="zh-TW" smtClean="0"/>
              <a:t> (</a:t>
            </a:r>
            <a:r>
              <a:rPr lang="en-US" altLang="zh-TW" sz="2400" b="1" smtClean="0">
                <a:latin typeface="Courier New" pitchFamily="49" charset="0"/>
              </a:rPr>
              <a:t>colorcube.c</a:t>
            </a:r>
            <a:r>
              <a:rPr lang="en-US" altLang="zh-TW" smtClean="0"/>
              <a:t>) </a:t>
            </a:r>
            <a:r>
              <a:rPr lang="en-US" altLang="zh-TW" sz="2700" smtClean="0"/>
              <a:t>in a standard way</a:t>
            </a:r>
          </a:p>
          <a:p>
            <a:pPr lvl="1"/>
            <a:r>
              <a:rPr lang="en-US" altLang="zh-TW" smtClean="0">
                <a:ea typeface="MS PGothic" pitchFamily="34" charset="-128"/>
              </a:rPr>
              <a:t>Centered at origin</a:t>
            </a:r>
          </a:p>
          <a:p>
            <a:pPr lvl="1"/>
            <a:r>
              <a:rPr lang="en-US" altLang="zh-TW" smtClean="0">
                <a:ea typeface="MS PGothic" pitchFamily="34" charset="-128"/>
              </a:rPr>
              <a:t>Sides aligned with axes</a:t>
            </a:r>
          </a:p>
          <a:p>
            <a:pPr lvl="1"/>
            <a:r>
              <a:rPr lang="en-US" altLang="zh-TW" smtClean="0">
                <a:ea typeface="MS PGothic" pitchFamily="34" charset="-128"/>
              </a:rPr>
              <a:t>Will discuss modeling in next lecture</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77436777-7BDF-4C01-9FD6-88E7A3FE77B4}" type="slidenum">
              <a:rPr lang="es-ES" altLang="zh-TW" sz="1800">
                <a:latin typeface="Arial" charset="0"/>
              </a:rPr>
              <a:pPr lvl="1" eaLnBrk="1" hangingPunct="1">
                <a:spcBef>
                  <a:spcPct val="0"/>
                </a:spcBef>
                <a:buClrTx/>
                <a:buSzTx/>
                <a:buFontTx/>
                <a:buNone/>
              </a:pPr>
              <a:t>92</a:t>
            </a:fld>
            <a:endParaRPr lang="es-ES" altLang="zh-TW" sz="1800">
              <a:latin typeface="Arial" charset="0"/>
            </a:endParaRPr>
          </a:p>
        </p:txBody>
      </p:sp>
      <p:sp>
        <p:nvSpPr>
          <p:cNvPr id="29699"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29700" name="Rectangle 2"/>
          <p:cNvSpPr>
            <a:spLocks noGrp="1" noChangeArrowheads="1"/>
          </p:cNvSpPr>
          <p:nvPr>
            <p:ph type="title"/>
          </p:nvPr>
        </p:nvSpPr>
        <p:spPr/>
        <p:txBody>
          <a:bodyPr/>
          <a:lstStyle/>
          <a:p>
            <a:pPr>
              <a:defRPr/>
            </a:pPr>
            <a:r>
              <a:rPr lang="en-US" altLang="zh-TW" smtClean="0"/>
              <a:t>main.c </a:t>
            </a:r>
          </a:p>
        </p:txBody>
      </p:sp>
      <p:sp>
        <p:nvSpPr>
          <p:cNvPr id="101381" name="Text Box 5"/>
          <p:cNvSpPr>
            <a:spLocks noGrp="1" noChangeArrowheads="1"/>
          </p:cNvSpPr>
          <p:nvPr>
            <p:ph type="body" idx="1"/>
          </p:nvPr>
        </p:nvSpPr>
        <p:spPr>
          <a:noFill/>
        </p:spPr>
        <p:txBody>
          <a:bodyPr/>
          <a:lstStyle/>
          <a:p>
            <a:pPr>
              <a:buFontTx/>
              <a:buNone/>
            </a:pPr>
            <a:r>
              <a:rPr lang="en-US" altLang="zh-TW" sz="2000" b="1" smtClean="0">
                <a:latin typeface="Courier New" pitchFamily="49" charset="0"/>
              </a:rPr>
              <a:t>int main(int argc, char **argv) </a:t>
            </a:r>
          </a:p>
          <a:p>
            <a:pPr>
              <a:buFontTx/>
              <a:buNone/>
            </a:pPr>
            <a:r>
              <a:rPr lang="en-US" altLang="zh-TW" sz="2000" b="1" smtClean="0">
                <a:latin typeface="Courier New" pitchFamily="49" charset="0"/>
              </a:rPr>
              <a:t>{    </a:t>
            </a:r>
          </a:p>
          <a:p>
            <a:pPr>
              <a:buFontTx/>
              <a:buNone/>
            </a:pPr>
            <a:r>
              <a:rPr lang="en-US" altLang="zh-TW" sz="2000" b="1" smtClean="0">
                <a:latin typeface="Courier New" pitchFamily="49" charset="0"/>
              </a:rPr>
              <a:t>    glutInit(&amp;argc, argv);</a:t>
            </a:r>
          </a:p>
          <a:p>
            <a:pPr>
              <a:buFontTx/>
              <a:buNone/>
            </a:pPr>
            <a:r>
              <a:rPr lang="en-US" altLang="zh-TW" sz="2000" b="1" smtClean="0">
                <a:latin typeface="Courier New" pitchFamily="49" charset="0"/>
              </a:rPr>
              <a:t>    glutInitDisplayMode(GLUT_DOUBLE | GLUT_RGB |</a:t>
            </a:r>
          </a:p>
          <a:p>
            <a:pPr>
              <a:buFontTx/>
              <a:buNone/>
            </a:pPr>
            <a:r>
              <a:rPr lang="en-US" altLang="zh-TW" sz="2000" b="1" smtClean="0">
                <a:latin typeface="Courier New" pitchFamily="49" charset="0"/>
              </a:rPr>
              <a:t>       GLUT_DEPTH);</a:t>
            </a:r>
          </a:p>
          <a:p>
            <a:pPr>
              <a:buFontTx/>
              <a:buNone/>
            </a:pPr>
            <a:r>
              <a:rPr lang="en-US" altLang="zh-TW" sz="2000" b="1" smtClean="0">
                <a:latin typeface="Courier New" pitchFamily="49" charset="0"/>
              </a:rPr>
              <a:t>    glutInitWindowSize(500, 500);</a:t>
            </a:r>
          </a:p>
          <a:p>
            <a:pPr>
              <a:buFontTx/>
              <a:buNone/>
            </a:pPr>
            <a:r>
              <a:rPr lang="en-US" altLang="zh-TW" sz="2000" b="1" smtClean="0">
                <a:latin typeface="Courier New" pitchFamily="49" charset="0"/>
              </a:rPr>
              <a:t>    glutCreateWindow("colorcube");</a:t>
            </a:r>
          </a:p>
          <a:p>
            <a:pPr>
              <a:buFontTx/>
              <a:buNone/>
            </a:pPr>
            <a:r>
              <a:rPr lang="en-US" altLang="zh-TW" sz="2000" b="1" smtClean="0">
                <a:latin typeface="Courier New" pitchFamily="49" charset="0"/>
              </a:rPr>
              <a:t>    glutReshapeFunc(myReshape);</a:t>
            </a:r>
          </a:p>
          <a:p>
            <a:pPr>
              <a:buFontTx/>
              <a:buNone/>
            </a:pPr>
            <a:r>
              <a:rPr lang="en-US" altLang="zh-TW" sz="2000" b="1" smtClean="0">
                <a:latin typeface="Courier New" pitchFamily="49" charset="0"/>
              </a:rPr>
              <a:t>    glutDisplayFunc(display);</a:t>
            </a:r>
          </a:p>
          <a:p>
            <a:pPr>
              <a:buFontTx/>
              <a:buNone/>
            </a:pPr>
            <a:r>
              <a:rPr lang="en-US" altLang="zh-TW" sz="2000" b="1" smtClean="0">
                <a:latin typeface="Courier New" pitchFamily="49" charset="0"/>
              </a:rPr>
              <a:t>    glutIdleFunc(spinCube);</a:t>
            </a:r>
          </a:p>
          <a:p>
            <a:pPr>
              <a:buFontTx/>
              <a:buNone/>
            </a:pPr>
            <a:r>
              <a:rPr lang="en-US" altLang="zh-TW" sz="2000" b="1" smtClean="0">
                <a:latin typeface="Courier New" pitchFamily="49" charset="0"/>
              </a:rPr>
              <a:t>    glutMouseFunc(mouse);</a:t>
            </a:r>
          </a:p>
          <a:p>
            <a:pPr>
              <a:buFontTx/>
              <a:buNone/>
            </a:pPr>
            <a:r>
              <a:rPr lang="en-US" altLang="zh-TW" sz="2000" b="1" smtClean="0">
                <a:latin typeface="Courier New" pitchFamily="49" charset="0"/>
              </a:rPr>
              <a:t>    glEnable(GL_DEPTH_TEST);</a:t>
            </a:r>
          </a:p>
          <a:p>
            <a:pPr>
              <a:buFontTx/>
              <a:buNone/>
            </a:pPr>
            <a:r>
              <a:rPr lang="en-US" altLang="zh-TW" sz="2000" b="1" smtClean="0">
                <a:latin typeface="Courier New" pitchFamily="49" charset="0"/>
              </a:rPr>
              <a:t>    glutMainLoop();</a:t>
            </a:r>
          </a:p>
          <a:p>
            <a:pPr>
              <a:buFontTx/>
              <a:buNone/>
            </a:pPr>
            <a:r>
              <a:rPr lang="en-US" altLang="zh-TW" sz="2000" b="1" smtClean="0">
                <a:latin typeface="Courier New" pitchFamily="49" charset="0"/>
              </a:rPr>
              <a:t>    return 0;</a:t>
            </a:r>
          </a:p>
          <a:p>
            <a:pPr>
              <a:buFontTx/>
              <a:buNone/>
            </a:pPr>
            <a:r>
              <a:rPr lang="en-US" altLang="zh-TW" sz="2000" b="1" smtClean="0">
                <a:latin typeface="Courier New" pitchFamily="49" charset="0"/>
              </a:rPr>
              <a:t>}</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C1EA93F5-282A-4416-AA35-A85EFD2C94A8}" type="slidenum">
              <a:rPr lang="es-ES" altLang="zh-TW" sz="1800">
                <a:latin typeface="Arial" charset="0"/>
              </a:rPr>
              <a:pPr lvl="1" eaLnBrk="1" hangingPunct="1">
                <a:spcBef>
                  <a:spcPct val="0"/>
                </a:spcBef>
                <a:buClrTx/>
                <a:buSzTx/>
                <a:buFontTx/>
                <a:buNone/>
              </a:pPr>
              <a:t>93</a:t>
            </a:fld>
            <a:endParaRPr lang="es-ES" altLang="zh-TW" sz="1800">
              <a:latin typeface="Arial" charset="0"/>
            </a:endParaRPr>
          </a:p>
        </p:txBody>
      </p:sp>
      <p:sp>
        <p:nvSpPr>
          <p:cNvPr id="30723"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30724" name="Rectangle 2"/>
          <p:cNvSpPr>
            <a:spLocks noGrp="1" noChangeArrowheads="1"/>
          </p:cNvSpPr>
          <p:nvPr>
            <p:ph type="title"/>
          </p:nvPr>
        </p:nvSpPr>
        <p:spPr/>
        <p:txBody>
          <a:bodyPr/>
          <a:lstStyle/>
          <a:p>
            <a:pPr>
              <a:defRPr/>
            </a:pPr>
            <a:r>
              <a:rPr lang="en-US" altLang="zh-TW" smtClean="0"/>
              <a:t>Idle and Mouse callbacks</a:t>
            </a:r>
          </a:p>
        </p:txBody>
      </p:sp>
      <p:sp>
        <p:nvSpPr>
          <p:cNvPr id="102405" name="Text Box 5"/>
          <p:cNvSpPr>
            <a:spLocks noGrp="1" noChangeArrowheads="1"/>
          </p:cNvSpPr>
          <p:nvPr>
            <p:ph type="body" idx="1"/>
          </p:nvPr>
        </p:nvSpPr>
        <p:spPr>
          <a:noFill/>
        </p:spPr>
        <p:txBody>
          <a:bodyPr/>
          <a:lstStyle/>
          <a:p>
            <a:pPr>
              <a:buFontTx/>
              <a:buNone/>
            </a:pPr>
            <a:r>
              <a:rPr lang="en-US" altLang="zh-TW" sz="2000" b="1" smtClean="0">
                <a:latin typeface="Courier New" pitchFamily="49" charset="0"/>
              </a:rPr>
              <a:t>void spinCube() </a:t>
            </a:r>
          </a:p>
          <a:p>
            <a:pPr>
              <a:buFontTx/>
              <a:buNone/>
            </a:pPr>
            <a:r>
              <a:rPr lang="en-US" altLang="zh-TW" sz="2000" b="1" smtClean="0">
                <a:latin typeface="Courier New" pitchFamily="49" charset="0"/>
              </a:rPr>
              <a:t>{</a:t>
            </a:r>
          </a:p>
          <a:p>
            <a:pPr>
              <a:buFontTx/>
              <a:buNone/>
            </a:pPr>
            <a:r>
              <a:rPr lang="en-US" altLang="zh-TW" sz="2000" b="1" smtClean="0">
                <a:latin typeface="Courier New" pitchFamily="49" charset="0"/>
              </a:rPr>
              <a:t>	theta[axis] += 2.0;</a:t>
            </a:r>
          </a:p>
          <a:p>
            <a:pPr>
              <a:buFontTx/>
              <a:buNone/>
            </a:pPr>
            <a:r>
              <a:rPr lang="en-US" altLang="zh-TW" sz="2000" b="1" smtClean="0">
                <a:latin typeface="Courier New" pitchFamily="49" charset="0"/>
              </a:rPr>
              <a:t>	if( theta[axis] &gt; 360.0 ) theta[axis] -= 360.0;</a:t>
            </a:r>
          </a:p>
          <a:p>
            <a:pPr>
              <a:buFontTx/>
              <a:buNone/>
            </a:pPr>
            <a:r>
              <a:rPr lang="en-US" altLang="zh-TW" sz="2000" b="1" smtClean="0">
                <a:latin typeface="Courier New" pitchFamily="49" charset="0"/>
              </a:rPr>
              <a:t>	glutPostRedisplay();</a:t>
            </a:r>
          </a:p>
          <a:p>
            <a:pPr>
              <a:buFontTx/>
              <a:buNone/>
            </a:pPr>
            <a:r>
              <a:rPr lang="en-US" altLang="zh-TW" sz="2000" b="1" smtClean="0">
                <a:latin typeface="Courier New" pitchFamily="49" charset="0"/>
              </a:rPr>
              <a:t>}</a:t>
            </a:r>
          </a:p>
        </p:txBody>
      </p:sp>
      <p:sp>
        <p:nvSpPr>
          <p:cNvPr id="102406" name="Text Box 6"/>
          <p:cNvSpPr txBox="1">
            <a:spLocks noChangeArrowheads="1"/>
          </p:cNvSpPr>
          <p:nvPr/>
        </p:nvSpPr>
        <p:spPr bwMode="auto">
          <a:xfrm>
            <a:off x="641350" y="3498850"/>
            <a:ext cx="826135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2000" b="1">
                <a:latin typeface="Courier New" pitchFamily="49" charset="0"/>
              </a:rPr>
              <a:t>void mouse(int btn, int state, int x, int y)</a:t>
            </a:r>
          </a:p>
          <a:p>
            <a:pPr eaLnBrk="1" hangingPunct="1">
              <a:buClrTx/>
              <a:buSzTx/>
              <a:buFontTx/>
              <a:buNone/>
            </a:pPr>
            <a:r>
              <a:rPr lang="en-US" altLang="zh-TW" sz="2000" b="1">
                <a:latin typeface="Courier New" pitchFamily="49" charset="0"/>
              </a:rPr>
              <a:t>{</a:t>
            </a:r>
          </a:p>
          <a:p>
            <a:pPr eaLnBrk="1" hangingPunct="1">
              <a:buClrTx/>
              <a:buSzTx/>
              <a:buFontTx/>
              <a:buNone/>
            </a:pPr>
            <a:r>
              <a:rPr lang="en-US" altLang="zh-TW" sz="2000" b="1">
                <a:latin typeface="Courier New" pitchFamily="49" charset="0"/>
              </a:rPr>
              <a:t>   if(btn==GLUT_LEFT_BUTTON &amp;&amp; state == GLUT_DOWN) </a:t>
            </a:r>
          </a:p>
          <a:p>
            <a:pPr eaLnBrk="1" hangingPunct="1">
              <a:buClrTx/>
              <a:buSzTx/>
              <a:buFontTx/>
              <a:buNone/>
            </a:pPr>
            <a:r>
              <a:rPr lang="en-US" altLang="zh-TW" sz="2000" b="1">
                <a:latin typeface="Courier New" pitchFamily="49" charset="0"/>
              </a:rPr>
              <a:t>           axis = 0;</a:t>
            </a:r>
          </a:p>
          <a:p>
            <a:pPr eaLnBrk="1" hangingPunct="1">
              <a:buClrTx/>
              <a:buSzTx/>
              <a:buFontTx/>
              <a:buNone/>
            </a:pPr>
            <a:r>
              <a:rPr lang="en-US" altLang="zh-TW" sz="2000" b="1">
                <a:latin typeface="Courier New" pitchFamily="49" charset="0"/>
              </a:rPr>
              <a:t>   if(btn==GLUT_MIDDLE_BUTTON &amp;&amp; state == GLUT_DOWN) </a:t>
            </a:r>
          </a:p>
          <a:p>
            <a:pPr eaLnBrk="1" hangingPunct="1">
              <a:buClrTx/>
              <a:buSzTx/>
              <a:buFontTx/>
              <a:buNone/>
            </a:pPr>
            <a:r>
              <a:rPr lang="en-US" altLang="zh-TW" sz="2000" b="1">
                <a:latin typeface="Courier New" pitchFamily="49" charset="0"/>
              </a:rPr>
              <a:t>           axis = 1;</a:t>
            </a:r>
          </a:p>
          <a:p>
            <a:pPr eaLnBrk="1" hangingPunct="1">
              <a:buClrTx/>
              <a:buSzTx/>
              <a:buFontTx/>
              <a:buNone/>
            </a:pPr>
            <a:r>
              <a:rPr lang="en-US" altLang="zh-TW" sz="2000" b="1">
                <a:latin typeface="Courier New" pitchFamily="49" charset="0"/>
              </a:rPr>
              <a:t>   if(btn==GLUT_RIGHT_BUTTON &amp;&amp; state == GLUT_DOWN) </a:t>
            </a:r>
          </a:p>
          <a:p>
            <a:pPr eaLnBrk="1" hangingPunct="1">
              <a:buClrTx/>
              <a:buSzTx/>
              <a:buFontTx/>
              <a:buNone/>
            </a:pPr>
            <a:r>
              <a:rPr lang="en-US" altLang="zh-TW" sz="2000" b="1">
                <a:latin typeface="Courier New" pitchFamily="49" charset="0"/>
              </a:rPr>
              <a:t>           axis = 2;</a:t>
            </a:r>
          </a:p>
          <a:p>
            <a:pPr eaLnBrk="1" hangingPunct="1">
              <a:buClrTx/>
              <a:buSzTx/>
              <a:buFontTx/>
              <a:buNone/>
            </a:pPr>
            <a:r>
              <a:rPr lang="en-US" altLang="zh-TW" sz="2000" b="1">
                <a:latin typeface="Courier New" pitchFamily="49" charset="0"/>
              </a:rPr>
              <a:t>}</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10A30B4B-5FB0-4BDE-AE86-A43F94E124AF}" type="slidenum">
              <a:rPr lang="es-ES" altLang="zh-TW" sz="1800">
                <a:latin typeface="Arial" charset="0"/>
              </a:rPr>
              <a:pPr lvl="1" eaLnBrk="1" hangingPunct="1">
                <a:spcBef>
                  <a:spcPct val="0"/>
                </a:spcBef>
                <a:buClrTx/>
                <a:buSzTx/>
                <a:buFontTx/>
                <a:buNone/>
              </a:pPr>
              <a:t>94</a:t>
            </a:fld>
            <a:endParaRPr lang="es-ES" altLang="zh-TW" sz="1800">
              <a:latin typeface="Arial" charset="0"/>
            </a:endParaRPr>
          </a:p>
        </p:txBody>
      </p:sp>
      <p:sp>
        <p:nvSpPr>
          <p:cNvPr id="31747"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31748" name="Rectangle 2"/>
          <p:cNvSpPr>
            <a:spLocks noGrp="1" noChangeArrowheads="1"/>
          </p:cNvSpPr>
          <p:nvPr>
            <p:ph type="title"/>
          </p:nvPr>
        </p:nvSpPr>
        <p:spPr/>
        <p:txBody>
          <a:bodyPr/>
          <a:lstStyle/>
          <a:p>
            <a:pPr>
              <a:defRPr/>
            </a:pPr>
            <a:r>
              <a:rPr lang="en-US" altLang="zh-TW" smtClean="0"/>
              <a:t>Display callback</a:t>
            </a:r>
          </a:p>
        </p:txBody>
      </p:sp>
      <p:sp>
        <p:nvSpPr>
          <p:cNvPr id="103429" name="Text Box 5"/>
          <p:cNvSpPr>
            <a:spLocks noGrp="1" noChangeArrowheads="1"/>
          </p:cNvSpPr>
          <p:nvPr>
            <p:ph type="body" idx="1"/>
          </p:nvPr>
        </p:nvSpPr>
        <p:spPr>
          <a:xfrm>
            <a:off x="179388" y="1524000"/>
            <a:ext cx="8736012" cy="4724400"/>
          </a:xfrm>
          <a:noFill/>
        </p:spPr>
        <p:txBody>
          <a:bodyPr/>
          <a:lstStyle/>
          <a:p>
            <a:pPr>
              <a:buFontTx/>
              <a:buNone/>
            </a:pPr>
            <a:r>
              <a:rPr lang="en-US" altLang="zh-TW" sz="2000" b="1" smtClean="0">
                <a:latin typeface="Courier New" pitchFamily="49" charset="0"/>
              </a:rPr>
              <a:t>void display()</a:t>
            </a:r>
          </a:p>
          <a:p>
            <a:pPr>
              <a:buFontTx/>
              <a:buNone/>
            </a:pPr>
            <a:r>
              <a:rPr lang="en-US" altLang="zh-TW" sz="2000" b="1" smtClean="0">
                <a:latin typeface="Courier New" pitchFamily="49" charset="0"/>
              </a:rPr>
              <a:t>{</a:t>
            </a:r>
          </a:p>
          <a:p>
            <a:pPr>
              <a:buFontTx/>
              <a:buNone/>
            </a:pPr>
            <a:r>
              <a:rPr lang="en-US" altLang="zh-TW" sz="2000" b="1" smtClean="0">
                <a:latin typeface="Courier New" pitchFamily="49" charset="0"/>
              </a:rPr>
              <a:t>   </a:t>
            </a:r>
            <a:r>
              <a:rPr lang="en-US" altLang="zh-TW" sz="2000" b="1" smtClean="0">
                <a:solidFill>
                  <a:srgbClr val="FF0000"/>
                </a:solidFill>
                <a:latin typeface="Courier New" pitchFamily="49" charset="0"/>
              </a:rPr>
              <a:t>glClear(GL_COLOR_BUFFER_BIT | GL_DEPTH_BUFFER_BIT);</a:t>
            </a:r>
          </a:p>
          <a:p>
            <a:pPr>
              <a:buFontTx/>
              <a:buNone/>
            </a:pPr>
            <a:r>
              <a:rPr lang="en-US" altLang="zh-TW" sz="2000" b="1" smtClean="0">
                <a:latin typeface="Courier New" pitchFamily="49" charset="0"/>
              </a:rPr>
              <a:t>   glLoadIdentity();</a:t>
            </a:r>
          </a:p>
          <a:p>
            <a:pPr>
              <a:buFontTx/>
              <a:buNone/>
            </a:pPr>
            <a:r>
              <a:rPr lang="en-US" altLang="zh-TW" sz="2000" b="1" smtClean="0">
                <a:latin typeface="Courier New" pitchFamily="49" charset="0"/>
              </a:rPr>
              <a:t>   glRotatef(theta[0], 1.0, 0.0, 0.0);</a:t>
            </a:r>
          </a:p>
          <a:p>
            <a:pPr>
              <a:buFontTx/>
              <a:buNone/>
            </a:pPr>
            <a:r>
              <a:rPr lang="en-US" altLang="zh-TW" sz="2000" b="1" smtClean="0">
                <a:latin typeface="Courier New" pitchFamily="49" charset="0"/>
              </a:rPr>
              <a:t>   glRotatef(theta[1], 0.0, 1.0, 0.0);</a:t>
            </a:r>
          </a:p>
          <a:p>
            <a:pPr>
              <a:buFontTx/>
              <a:buNone/>
            </a:pPr>
            <a:r>
              <a:rPr lang="en-US" altLang="zh-TW" sz="2000" b="1" smtClean="0">
                <a:latin typeface="Courier New" pitchFamily="49" charset="0"/>
              </a:rPr>
              <a:t>   glRotatef(theta[2], 0.0, 0.0, 1.0); </a:t>
            </a:r>
          </a:p>
          <a:p>
            <a:pPr>
              <a:buFontTx/>
              <a:buNone/>
            </a:pPr>
            <a:r>
              <a:rPr lang="en-US" altLang="zh-TW" sz="2000" b="1" smtClean="0">
                <a:latin typeface="Courier New" pitchFamily="49" charset="0"/>
              </a:rPr>
              <a:t>   colorcube();	</a:t>
            </a:r>
          </a:p>
          <a:p>
            <a:pPr>
              <a:buFontTx/>
              <a:buNone/>
            </a:pPr>
            <a:r>
              <a:rPr lang="en-US" altLang="zh-TW" sz="2000" b="1" smtClean="0">
                <a:latin typeface="Courier New" pitchFamily="49" charset="0"/>
              </a:rPr>
              <a:t>   </a:t>
            </a:r>
            <a:r>
              <a:rPr lang="en-US" altLang="zh-TW" sz="2000" b="1" smtClean="0">
                <a:solidFill>
                  <a:srgbClr val="FF0000"/>
                </a:solidFill>
                <a:latin typeface="Courier New" pitchFamily="49" charset="0"/>
              </a:rPr>
              <a:t>glutSwapBuffers();</a:t>
            </a:r>
          </a:p>
          <a:p>
            <a:pPr>
              <a:buFontTx/>
              <a:buNone/>
            </a:pPr>
            <a:r>
              <a:rPr lang="en-US" altLang="zh-TW" sz="2000" b="1" smtClean="0">
                <a:latin typeface="Courier New" pitchFamily="49" charset="0"/>
              </a:rPr>
              <a:t>}</a:t>
            </a:r>
          </a:p>
        </p:txBody>
      </p:sp>
      <p:sp>
        <p:nvSpPr>
          <p:cNvPr id="103430" name="Text Box 6"/>
          <p:cNvSpPr txBox="1">
            <a:spLocks noChangeArrowheads="1"/>
          </p:cNvSpPr>
          <p:nvPr/>
        </p:nvSpPr>
        <p:spPr bwMode="auto">
          <a:xfrm>
            <a:off x="685800" y="4724400"/>
            <a:ext cx="75723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buClrTx/>
              <a:buSzTx/>
              <a:buFontTx/>
              <a:buNone/>
            </a:pPr>
            <a:r>
              <a:rPr lang="en-US" altLang="zh-TW" sz="1800">
                <a:latin typeface="Arial" charset="0"/>
              </a:rPr>
              <a:t>Note that because of fixed from of callbacks, variables </a:t>
            </a:r>
          </a:p>
          <a:p>
            <a:pPr eaLnBrk="1" hangingPunct="1">
              <a:buClrTx/>
              <a:buSzTx/>
              <a:buFontTx/>
              <a:buNone/>
            </a:pPr>
            <a:r>
              <a:rPr lang="en-US" altLang="zh-TW" sz="1800">
                <a:latin typeface="Arial" charset="0"/>
              </a:rPr>
              <a:t>such as  </a:t>
            </a:r>
            <a:r>
              <a:rPr lang="en-US" altLang="zh-TW" sz="2000" b="1">
                <a:latin typeface="Courier New" pitchFamily="49" charset="0"/>
              </a:rPr>
              <a:t>theta</a:t>
            </a:r>
            <a:r>
              <a:rPr lang="en-US" altLang="zh-TW" sz="1800">
                <a:latin typeface="Arial" charset="0"/>
              </a:rPr>
              <a:t> and </a:t>
            </a:r>
            <a:r>
              <a:rPr lang="en-US" altLang="zh-TW" sz="2000" b="1">
                <a:latin typeface="Courier New" pitchFamily="49" charset="0"/>
              </a:rPr>
              <a:t>axis</a:t>
            </a:r>
            <a:r>
              <a:rPr lang="en-US" altLang="zh-TW" sz="1800">
                <a:latin typeface="Arial" charset="0"/>
              </a:rPr>
              <a:t> must be defined as globals</a:t>
            </a:r>
          </a:p>
          <a:p>
            <a:pPr eaLnBrk="1" hangingPunct="1">
              <a:buClrTx/>
              <a:buSzTx/>
              <a:buFontTx/>
              <a:buNone/>
            </a:pPr>
            <a:endParaRPr lang="en-US" altLang="zh-TW" sz="1800">
              <a:latin typeface="Arial" charset="0"/>
            </a:endParaRPr>
          </a:p>
          <a:p>
            <a:pPr eaLnBrk="1" hangingPunct="1">
              <a:buClrTx/>
              <a:buSzTx/>
              <a:buFontTx/>
              <a:buNone/>
            </a:pPr>
            <a:r>
              <a:rPr lang="en-US" altLang="zh-TW" sz="1800">
                <a:latin typeface="Arial" charset="0"/>
              </a:rPr>
              <a:t>Camera information is in standard reshape callback</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1026"/>
          <p:cNvSpPr>
            <a:spLocks noGrp="1" noChangeArrowheads="1"/>
          </p:cNvSpPr>
          <p:nvPr>
            <p:ph type="title"/>
          </p:nvPr>
        </p:nvSpPr>
        <p:spPr/>
        <p:txBody>
          <a:bodyPr/>
          <a:lstStyle/>
          <a:p>
            <a:pPr>
              <a:defRPr/>
            </a:pPr>
            <a:r>
              <a:rPr lang="en-US" altLang="zh-TW" dirty="0" smtClean="0"/>
              <a:t>Using the Model-view Matrix</a:t>
            </a:r>
          </a:p>
        </p:txBody>
      </p:sp>
      <p:sp>
        <p:nvSpPr>
          <p:cNvPr id="104451" name="Rectangle 1027"/>
          <p:cNvSpPr>
            <a:spLocks noGrp="1" noChangeArrowheads="1"/>
          </p:cNvSpPr>
          <p:nvPr>
            <p:ph idx="1"/>
          </p:nvPr>
        </p:nvSpPr>
        <p:spPr/>
        <p:txBody>
          <a:bodyPr/>
          <a:lstStyle/>
          <a:p>
            <a:r>
              <a:rPr lang="en-US" altLang="zh-TW" sz="2800" smtClean="0"/>
              <a:t>In OpenGL the model-view matrix is used to</a:t>
            </a:r>
          </a:p>
          <a:p>
            <a:pPr lvl="1"/>
            <a:r>
              <a:rPr lang="en-US" altLang="zh-TW" smtClean="0">
                <a:ea typeface="MS PGothic" pitchFamily="34" charset="-128"/>
              </a:rPr>
              <a:t>Position the camera</a:t>
            </a:r>
          </a:p>
          <a:p>
            <a:pPr lvl="2"/>
            <a:r>
              <a:rPr lang="en-US" altLang="zh-TW" smtClean="0">
                <a:ea typeface="MS PGothic" pitchFamily="34" charset="-128"/>
              </a:rPr>
              <a:t>Can be done by rotations and translations but is often easier to use </a:t>
            </a:r>
            <a:r>
              <a:rPr lang="en-US" altLang="zh-TW" b="1" smtClean="0">
                <a:latin typeface="Courier New" pitchFamily="49" charset="0"/>
                <a:ea typeface="MS PGothic" pitchFamily="34" charset="-128"/>
              </a:rPr>
              <a:t>gluLookAt </a:t>
            </a:r>
          </a:p>
          <a:p>
            <a:pPr lvl="1"/>
            <a:r>
              <a:rPr lang="en-US" altLang="zh-TW" smtClean="0">
                <a:ea typeface="MS PGothic" pitchFamily="34" charset="-128"/>
              </a:rPr>
              <a:t>Build models of objects </a:t>
            </a:r>
          </a:p>
          <a:p>
            <a:r>
              <a:rPr lang="en-US" altLang="zh-TW" sz="2800" smtClean="0"/>
              <a:t>The projection matrix is used to define the view volume and to select a camera lens</a:t>
            </a:r>
          </a:p>
        </p:txBody>
      </p:sp>
      <p:sp>
        <p:nvSpPr>
          <p:cNvPr id="32771"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10445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4534AA84-6996-4A96-886C-11E2000A0DDA}" type="slidenum">
              <a:rPr lang="es-ES" altLang="zh-TW" sz="1800">
                <a:latin typeface="Arial" charset="0"/>
              </a:rPr>
              <a:pPr lvl="1" eaLnBrk="1" hangingPunct="1">
                <a:spcBef>
                  <a:spcPct val="0"/>
                </a:spcBef>
                <a:buClrTx/>
                <a:buSzTx/>
                <a:buFontTx/>
                <a:buNone/>
              </a:pPr>
              <a:t>95</a:t>
            </a:fld>
            <a:endParaRPr lang="es-ES" altLang="zh-TW" sz="1800">
              <a:latin typeface="Arial" charset="0"/>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ECD56BB7-C694-4945-9E60-73331D199291}" type="slidenum">
              <a:rPr lang="es-ES" altLang="zh-TW" sz="1800">
                <a:latin typeface="Arial" charset="0"/>
              </a:rPr>
              <a:pPr lvl="1" eaLnBrk="1" hangingPunct="1">
                <a:spcBef>
                  <a:spcPct val="0"/>
                </a:spcBef>
                <a:buClrTx/>
                <a:buSzTx/>
                <a:buFontTx/>
                <a:buNone/>
              </a:pPr>
              <a:t>96</a:t>
            </a:fld>
            <a:endParaRPr lang="es-ES" altLang="zh-TW" sz="1800">
              <a:latin typeface="Arial" charset="0"/>
            </a:endParaRPr>
          </a:p>
        </p:txBody>
      </p:sp>
      <p:sp>
        <p:nvSpPr>
          <p:cNvPr id="33795"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33796" name="Rectangle 2"/>
          <p:cNvSpPr>
            <a:spLocks noGrp="1" noChangeArrowheads="1"/>
          </p:cNvSpPr>
          <p:nvPr>
            <p:ph type="title"/>
          </p:nvPr>
        </p:nvSpPr>
        <p:spPr/>
        <p:txBody>
          <a:bodyPr/>
          <a:lstStyle/>
          <a:p>
            <a:pPr>
              <a:defRPr/>
            </a:pPr>
            <a:r>
              <a:rPr lang="en-US" altLang="zh-TW" sz="2900" smtClean="0"/>
              <a:t>Model-view and Projection Matrices</a:t>
            </a:r>
          </a:p>
        </p:txBody>
      </p:sp>
      <p:sp>
        <p:nvSpPr>
          <p:cNvPr id="105477" name="Rectangle 3"/>
          <p:cNvSpPr>
            <a:spLocks noGrp="1" noChangeArrowheads="1"/>
          </p:cNvSpPr>
          <p:nvPr>
            <p:ph type="body" idx="1"/>
          </p:nvPr>
        </p:nvSpPr>
        <p:spPr/>
        <p:txBody>
          <a:bodyPr/>
          <a:lstStyle/>
          <a:p>
            <a:r>
              <a:rPr lang="en-US" altLang="zh-TW" sz="2800" smtClean="0"/>
              <a:t>Although both are manipulated by the same functions, we have to be careful because incremental changes are always made by postmultiplication</a:t>
            </a:r>
          </a:p>
          <a:p>
            <a:pPr lvl="1"/>
            <a:r>
              <a:rPr lang="en-US" altLang="zh-TW" sz="2400" smtClean="0">
                <a:ea typeface="MS PGothic" pitchFamily="34" charset="-128"/>
              </a:rPr>
              <a:t>For example, rotating model-view and projection matrices by the same matrix are not equivalent operations. Postmultiplication of the model-view matrix is equivalent to premultiplication of the projection matrix</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748A41FB-FE41-4254-8E56-DB155F1771C8}" type="slidenum">
              <a:rPr lang="es-ES" altLang="zh-TW" sz="1800">
                <a:latin typeface="Arial" charset="0"/>
              </a:rPr>
              <a:pPr lvl="1" eaLnBrk="1" hangingPunct="1">
                <a:spcBef>
                  <a:spcPct val="0"/>
                </a:spcBef>
                <a:buClrTx/>
                <a:buSzTx/>
                <a:buFontTx/>
                <a:buNone/>
              </a:pPr>
              <a:t>97</a:t>
            </a:fld>
            <a:endParaRPr lang="es-ES" altLang="zh-TW" sz="1800">
              <a:latin typeface="Arial" charset="0"/>
            </a:endParaRPr>
          </a:p>
        </p:txBody>
      </p:sp>
      <p:sp>
        <p:nvSpPr>
          <p:cNvPr id="34819"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34820" name="Rectangle 2"/>
          <p:cNvSpPr>
            <a:spLocks noGrp="1" noChangeArrowheads="1"/>
          </p:cNvSpPr>
          <p:nvPr>
            <p:ph type="title"/>
          </p:nvPr>
        </p:nvSpPr>
        <p:spPr/>
        <p:txBody>
          <a:bodyPr/>
          <a:lstStyle/>
          <a:p>
            <a:pPr>
              <a:defRPr/>
            </a:pPr>
            <a:r>
              <a:rPr lang="en-US" altLang="zh-TW" smtClean="0"/>
              <a:t>Smooth Rotation</a:t>
            </a:r>
          </a:p>
        </p:txBody>
      </p:sp>
      <p:sp>
        <p:nvSpPr>
          <p:cNvPr id="106501" name="Rectangle 3"/>
          <p:cNvSpPr>
            <a:spLocks noGrp="1" noChangeArrowheads="1"/>
          </p:cNvSpPr>
          <p:nvPr>
            <p:ph type="body" idx="1"/>
          </p:nvPr>
        </p:nvSpPr>
        <p:spPr/>
        <p:txBody>
          <a:bodyPr/>
          <a:lstStyle/>
          <a:p>
            <a:pPr>
              <a:lnSpc>
                <a:spcPct val="90000"/>
              </a:lnSpc>
            </a:pPr>
            <a:r>
              <a:rPr lang="en-US" altLang="zh-TW" sz="2400" smtClean="0"/>
              <a:t>From a practical standpoint, we are often want to use transformations to move and reorient an object smoothly</a:t>
            </a:r>
          </a:p>
          <a:p>
            <a:pPr lvl="1">
              <a:lnSpc>
                <a:spcPct val="90000"/>
              </a:lnSpc>
            </a:pPr>
            <a:r>
              <a:rPr lang="en-US" altLang="zh-TW" sz="2400" smtClean="0">
                <a:ea typeface="MS PGothic" pitchFamily="34" charset="-128"/>
              </a:rPr>
              <a:t>Problem: find a sequence of model-view matrices </a:t>
            </a:r>
            <a:r>
              <a:rPr lang="en-US" altLang="zh-TW" sz="2400" b="1" smtClean="0">
                <a:latin typeface="Times New Roman" pitchFamily="18" charset="0"/>
                <a:ea typeface="MS PGothic" pitchFamily="34" charset="-128"/>
              </a:rPr>
              <a:t>M</a:t>
            </a:r>
            <a:r>
              <a:rPr lang="en-US" altLang="zh-TW" sz="2400" b="1" baseline="-25000" smtClean="0">
                <a:latin typeface="Times New Roman" pitchFamily="18" charset="0"/>
                <a:ea typeface="MS PGothic" pitchFamily="34" charset="-128"/>
              </a:rPr>
              <a:t>0</a:t>
            </a:r>
            <a:r>
              <a:rPr lang="en-US" altLang="zh-TW" sz="2400" smtClean="0">
                <a:latin typeface="Times New Roman" pitchFamily="18" charset="0"/>
                <a:ea typeface="MS PGothic" pitchFamily="34" charset="-128"/>
              </a:rPr>
              <a:t>,</a:t>
            </a:r>
            <a:r>
              <a:rPr lang="en-US" altLang="zh-TW" sz="2400" b="1" smtClean="0">
                <a:latin typeface="Times New Roman" pitchFamily="18" charset="0"/>
                <a:ea typeface="MS PGothic" pitchFamily="34" charset="-128"/>
              </a:rPr>
              <a:t>M</a:t>
            </a:r>
            <a:r>
              <a:rPr lang="en-US" altLang="zh-TW" sz="2400" b="1" baseline="-25000" smtClean="0">
                <a:latin typeface="Times New Roman" pitchFamily="18" charset="0"/>
                <a:ea typeface="MS PGothic" pitchFamily="34" charset="-128"/>
              </a:rPr>
              <a:t>1</a:t>
            </a:r>
            <a:r>
              <a:rPr lang="en-US" altLang="zh-TW" sz="2400" smtClean="0">
                <a:latin typeface="Times New Roman" pitchFamily="18" charset="0"/>
                <a:ea typeface="MS PGothic" pitchFamily="34" charset="-128"/>
              </a:rPr>
              <a:t>,…..,</a:t>
            </a:r>
            <a:r>
              <a:rPr lang="en-US" altLang="zh-TW" sz="2400" b="1" smtClean="0">
                <a:latin typeface="Times New Roman" pitchFamily="18" charset="0"/>
                <a:ea typeface="MS PGothic" pitchFamily="34" charset="-128"/>
              </a:rPr>
              <a:t>M</a:t>
            </a:r>
            <a:r>
              <a:rPr lang="en-US" altLang="zh-TW" sz="2400" b="1" baseline="-25000" smtClean="0">
                <a:latin typeface="Times New Roman" pitchFamily="18" charset="0"/>
                <a:ea typeface="MS PGothic" pitchFamily="34" charset="-128"/>
              </a:rPr>
              <a:t>n</a:t>
            </a:r>
            <a:r>
              <a:rPr lang="en-US" altLang="zh-TW" sz="2400" smtClean="0">
                <a:ea typeface="MS PGothic" pitchFamily="34" charset="-128"/>
              </a:rPr>
              <a:t> so that when they are applied successively to one or more objects we see a smooth transition</a:t>
            </a:r>
          </a:p>
          <a:p>
            <a:pPr>
              <a:lnSpc>
                <a:spcPct val="90000"/>
              </a:lnSpc>
            </a:pPr>
            <a:r>
              <a:rPr lang="en-US" altLang="zh-TW" sz="2400" smtClean="0"/>
              <a:t>For orientating an object, we can use the fact that every rotation corresponds to part of a great circle on a sphere</a:t>
            </a:r>
          </a:p>
          <a:p>
            <a:pPr lvl="1">
              <a:lnSpc>
                <a:spcPct val="90000"/>
              </a:lnSpc>
            </a:pPr>
            <a:r>
              <a:rPr lang="en-US" altLang="zh-TW" sz="2400" smtClean="0">
                <a:ea typeface="MS PGothic" pitchFamily="34" charset="-128"/>
              </a:rPr>
              <a:t>Find the axis of rotation and angle</a:t>
            </a:r>
          </a:p>
          <a:p>
            <a:pPr lvl="1">
              <a:lnSpc>
                <a:spcPct val="90000"/>
              </a:lnSpc>
            </a:pPr>
            <a:r>
              <a:rPr lang="en-US" altLang="zh-TW" sz="2400" smtClean="0">
                <a:ea typeface="MS PGothic" pitchFamily="34" charset="-128"/>
              </a:rPr>
              <a:t>Virtual trackball (see text)</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93391DE1-A039-4D96-8C1C-6FA84E124880}" type="slidenum">
              <a:rPr lang="es-ES" altLang="zh-TW" sz="1800">
                <a:latin typeface="Arial" charset="0"/>
              </a:rPr>
              <a:pPr lvl="1" eaLnBrk="1" hangingPunct="1">
                <a:spcBef>
                  <a:spcPct val="0"/>
                </a:spcBef>
                <a:buClrTx/>
                <a:buSzTx/>
                <a:buFontTx/>
                <a:buNone/>
              </a:pPr>
              <a:t>98</a:t>
            </a:fld>
            <a:endParaRPr lang="es-ES" altLang="zh-TW" sz="1800">
              <a:latin typeface="Arial" charset="0"/>
            </a:endParaRPr>
          </a:p>
        </p:txBody>
      </p:sp>
      <p:sp>
        <p:nvSpPr>
          <p:cNvPr id="35843"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35844" name="Rectangle 2"/>
          <p:cNvSpPr>
            <a:spLocks noGrp="1" noChangeArrowheads="1"/>
          </p:cNvSpPr>
          <p:nvPr>
            <p:ph type="title"/>
          </p:nvPr>
        </p:nvSpPr>
        <p:spPr/>
        <p:txBody>
          <a:bodyPr/>
          <a:lstStyle/>
          <a:p>
            <a:pPr>
              <a:defRPr/>
            </a:pPr>
            <a:r>
              <a:rPr lang="en-US" altLang="zh-TW" smtClean="0"/>
              <a:t>Incremental Rotation </a:t>
            </a:r>
          </a:p>
        </p:txBody>
      </p:sp>
      <p:sp>
        <p:nvSpPr>
          <p:cNvPr id="107525" name="Rectangle 3"/>
          <p:cNvSpPr>
            <a:spLocks noGrp="1" noChangeArrowheads="1"/>
          </p:cNvSpPr>
          <p:nvPr>
            <p:ph type="body" idx="1"/>
          </p:nvPr>
        </p:nvSpPr>
        <p:spPr/>
        <p:txBody>
          <a:bodyPr/>
          <a:lstStyle/>
          <a:p>
            <a:r>
              <a:rPr lang="en-US" altLang="zh-TW" sz="2700" smtClean="0"/>
              <a:t>Consider the two approaches</a:t>
            </a:r>
          </a:p>
          <a:p>
            <a:pPr lvl="1"/>
            <a:r>
              <a:rPr lang="en-US" altLang="zh-TW" smtClean="0">
                <a:ea typeface="MS PGothic" pitchFamily="34" charset="-128"/>
              </a:rPr>
              <a:t>For a sequence of rotation matrices </a:t>
            </a:r>
            <a:r>
              <a:rPr lang="en-US" altLang="zh-TW" b="1" smtClean="0">
                <a:latin typeface="Times New Roman" pitchFamily="18" charset="0"/>
                <a:ea typeface="MS PGothic" pitchFamily="34" charset="-128"/>
              </a:rPr>
              <a:t>R</a:t>
            </a:r>
            <a:r>
              <a:rPr lang="en-US" altLang="zh-TW" b="1" baseline="-25000" smtClean="0">
                <a:latin typeface="Times New Roman" pitchFamily="18" charset="0"/>
                <a:ea typeface="MS PGothic" pitchFamily="34" charset="-128"/>
              </a:rPr>
              <a:t>0</a:t>
            </a:r>
            <a:r>
              <a:rPr lang="en-US" altLang="zh-TW" smtClean="0">
                <a:latin typeface="Times New Roman" pitchFamily="18" charset="0"/>
                <a:ea typeface="MS PGothic" pitchFamily="34" charset="-128"/>
              </a:rPr>
              <a:t>,</a:t>
            </a:r>
            <a:r>
              <a:rPr lang="en-US" altLang="zh-TW" b="1" smtClean="0">
                <a:latin typeface="Times New Roman" pitchFamily="18" charset="0"/>
                <a:ea typeface="MS PGothic" pitchFamily="34" charset="-128"/>
              </a:rPr>
              <a:t>R</a:t>
            </a:r>
            <a:r>
              <a:rPr lang="en-US" altLang="zh-TW" b="1" baseline="-25000" smtClean="0">
                <a:latin typeface="Times New Roman" pitchFamily="18" charset="0"/>
                <a:ea typeface="MS PGothic" pitchFamily="34" charset="-128"/>
              </a:rPr>
              <a:t>1</a:t>
            </a:r>
            <a:r>
              <a:rPr lang="en-US" altLang="zh-TW" smtClean="0">
                <a:latin typeface="Times New Roman" pitchFamily="18" charset="0"/>
                <a:ea typeface="MS PGothic" pitchFamily="34" charset="-128"/>
              </a:rPr>
              <a:t>,…..,</a:t>
            </a:r>
            <a:r>
              <a:rPr lang="en-US" altLang="zh-TW" b="1" smtClean="0">
                <a:latin typeface="Times New Roman" pitchFamily="18" charset="0"/>
                <a:ea typeface="MS PGothic" pitchFamily="34" charset="-128"/>
              </a:rPr>
              <a:t>R</a:t>
            </a:r>
            <a:r>
              <a:rPr lang="en-US" altLang="zh-TW" b="1" baseline="-25000" smtClean="0">
                <a:latin typeface="Times New Roman" pitchFamily="18" charset="0"/>
                <a:ea typeface="MS PGothic" pitchFamily="34" charset="-128"/>
              </a:rPr>
              <a:t>n</a:t>
            </a:r>
            <a:r>
              <a:rPr lang="en-US" altLang="zh-TW" sz="3000" smtClean="0">
                <a:ea typeface="MS PGothic" pitchFamily="34" charset="-128"/>
              </a:rPr>
              <a:t> , </a:t>
            </a:r>
            <a:r>
              <a:rPr lang="en-US" altLang="zh-TW" smtClean="0">
                <a:ea typeface="MS PGothic" pitchFamily="34" charset="-128"/>
              </a:rPr>
              <a:t>find the Euler angles for each and use </a:t>
            </a:r>
            <a:r>
              <a:rPr lang="en-US" altLang="zh-TW" b="1" smtClean="0">
                <a:latin typeface="Times New Roman" pitchFamily="18" charset="0"/>
                <a:ea typeface="MS PGothic" pitchFamily="34" charset="-128"/>
              </a:rPr>
              <a:t>R</a:t>
            </a:r>
            <a:r>
              <a:rPr lang="en-US" altLang="zh-TW" b="1" baseline="-25000" smtClean="0">
                <a:latin typeface="Times New Roman" pitchFamily="18" charset="0"/>
                <a:ea typeface="MS PGothic" pitchFamily="34" charset="-128"/>
              </a:rPr>
              <a:t>i</a:t>
            </a:r>
            <a:r>
              <a:rPr lang="en-US" altLang="zh-TW" b="1" smtClean="0">
                <a:latin typeface="Times New Roman" pitchFamily="18" charset="0"/>
                <a:ea typeface="MS PGothic" pitchFamily="34" charset="-128"/>
              </a:rPr>
              <a:t>= R</a:t>
            </a:r>
            <a:r>
              <a:rPr lang="en-US" altLang="zh-TW" b="1" baseline="-25000" smtClean="0">
                <a:latin typeface="Times New Roman" pitchFamily="18" charset="0"/>
                <a:ea typeface="MS PGothic" pitchFamily="34" charset="-128"/>
              </a:rPr>
              <a:t>iz </a:t>
            </a:r>
            <a:r>
              <a:rPr lang="en-US" altLang="zh-TW" b="1" smtClean="0">
                <a:latin typeface="Times New Roman" pitchFamily="18" charset="0"/>
                <a:ea typeface="MS PGothic" pitchFamily="34" charset="-128"/>
              </a:rPr>
              <a:t>R</a:t>
            </a:r>
            <a:r>
              <a:rPr lang="en-US" altLang="zh-TW" b="1" baseline="-25000" smtClean="0">
                <a:latin typeface="Times New Roman" pitchFamily="18" charset="0"/>
                <a:ea typeface="MS PGothic" pitchFamily="34" charset="-128"/>
              </a:rPr>
              <a:t>iy </a:t>
            </a:r>
            <a:r>
              <a:rPr lang="en-US" altLang="zh-TW" b="1" smtClean="0">
                <a:latin typeface="Times New Roman" pitchFamily="18" charset="0"/>
                <a:ea typeface="MS PGothic" pitchFamily="34" charset="-128"/>
              </a:rPr>
              <a:t>R</a:t>
            </a:r>
            <a:r>
              <a:rPr lang="en-US" altLang="zh-TW" b="1" baseline="-25000" smtClean="0">
                <a:latin typeface="Times New Roman" pitchFamily="18" charset="0"/>
                <a:ea typeface="MS PGothic" pitchFamily="34" charset="-128"/>
              </a:rPr>
              <a:t>ix</a:t>
            </a:r>
          </a:p>
          <a:p>
            <a:pPr lvl="2"/>
            <a:r>
              <a:rPr lang="en-US" altLang="zh-TW" smtClean="0">
                <a:ea typeface="MS PGothic" pitchFamily="34" charset="-128"/>
              </a:rPr>
              <a:t>Not very efficient</a:t>
            </a:r>
            <a:r>
              <a:rPr lang="en-US" altLang="zh-TW" b="1" baseline="-25000" smtClean="0">
                <a:latin typeface="Times New Roman" pitchFamily="18" charset="0"/>
                <a:ea typeface="MS PGothic" pitchFamily="34" charset="-128"/>
              </a:rPr>
              <a:t> </a:t>
            </a:r>
          </a:p>
          <a:p>
            <a:pPr lvl="1"/>
            <a:r>
              <a:rPr lang="en-US" altLang="zh-TW" smtClean="0">
                <a:ea typeface="MS PGothic" pitchFamily="34" charset="-128"/>
              </a:rPr>
              <a:t>Use the final positions to determine the axis and angle of rotation, then increment only the angle</a:t>
            </a:r>
          </a:p>
          <a:p>
            <a:r>
              <a:rPr lang="en-US" altLang="zh-TW" sz="2700" smtClean="0"/>
              <a:t>Quaternions can be more efficient</a:t>
            </a:r>
            <a:r>
              <a:rPr lang="en-US" altLang="zh-TW" smtClean="0"/>
              <a:t> </a:t>
            </a:r>
            <a:r>
              <a:rPr lang="en-US" altLang="zh-TW" sz="2700" smtClean="0"/>
              <a:t>than either </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3"/>
          <p:cNvSpPr>
            <a:spLocks noGrp="1"/>
          </p:cNvSpPr>
          <p:nvPr>
            <p:ph type="sldNum" sz="quarter" idx="12"/>
          </p:nvPr>
        </p:nvSpPr>
        <p:spPr bwMode="auto">
          <a:xfrm>
            <a:off x="457200" y="64770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45720" rIns="45720" numCol="1" anchorCtr="0" compatLnSpc="1">
            <a:prstTxWarp prst="textNoShape">
              <a:avLst/>
            </a:prstTxWarp>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lvl="1" eaLnBrk="1" hangingPunct="1">
              <a:spcBef>
                <a:spcPct val="0"/>
              </a:spcBef>
              <a:buClrTx/>
              <a:buSzTx/>
              <a:buFontTx/>
              <a:buNone/>
            </a:pPr>
            <a:fld id="{188FF25F-1984-452F-BFC8-5632B379C185}" type="slidenum">
              <a:rPr lang="es-ES" altLang="zh-TW" sz="1800">
                <a:latin typeface="Arial" charset="0"/>
              </a:rPr>
              <a:pPr lvl="1" eaLnBrk="1" hangingPunct="1">
                <a:spcBef>
                  <a:spcPct val="0"/>
                </a:spcBef>
                <a:buClrTx/>
                <a:buSzTx/>
                <a:buFontTx/>
                <a:buNone/>
              </a:pPr>
              <a:t>99</a:t>
            </a:fld>
            <a:endParaRPr lang="es-ES" altLang="zh-TW" sz="1800">
              <a:latin typeface="Arial" charset="0"/>
            </a:endParaRPr>
          </a:p>
        </p:txBody>
      </p:sp>
      <p:sp>
        <p:nvSpPr>
          <p:cNvPr id="36867" name="Footer Placeholder 4"/>
          <p:cNvSpPr>
            <a:spLocks noGrp="1"/>
          </p:cNvSpPr>
          <p:nvPr>
            <p:ph type="ftr" sz="quarter" idx="11"/>
          </p:nvPr>
        </p:nvSpPr>
        <p:spPr/>
        <p:txBody>
          <a:bodyPr/>
          <a:lstStyle/>
          <a:p>
            <a:pPr>
              <a:defRPr/>
            </a:pPr>
            <a:r>
              <a:rPr lang="en-US" altLang="zh-TW"/>
              <a:t>Angel: Interactive Computer Graphics 5E © Addison-Wesley 2009</a:t>
            </a:r>
          </a:p>
        </p:txBody>
      </p:sp>
      <p:sp>
        <p:nvSpPr>
          <p:cNvPr id="36868" name="Rectangle 1026"/>
          <p:cNvSpPr>
            <a:spLocks noGrp="1" noChangeArrowheads="1"/>
          </p:cNvSpPr>
          <p:nvPr>
            <p:ph type="title"/>
          </p:nvPr>
        </p:nvSpPr>
        <p:spPr/>
        <p:txBody>
          <a:bodyPr/>
          <a:lstStyle/>
          <a:p>
            <a:pPr>
              <a:defRPr/>
            </a:pPr>
            <a:r>
              <a:rPr lang="en-US" altLang="zh-TW" smtClean="0"/>
              <a:t>Quaternions</a:t>
            </a:r>
          </a:p>
        </p:txBody>
      </p:sp>
      <p:sp>
        <p:nvSpPr>
          <p:cNvPr id="108549" name="Rectangle 1027"/>
          <p:cNvSpPr>
            <a:spLocks noGrp="1" noChangeArrowheads="1"/>
          </p:cNvSpPr>
          <p:nvPr>
            <p:ph type="body" idx="1"/>
          </p:nvPr>
        </p:nvSpPr>
        <p:spPr/>
        <p:txBody>
          <a:bodyPr/>
          <a:lstStyle/>
          <a:p>
            <a:pPr>
              <a:lnSpc>
                <a:spcPct val="90000"/>
              </a:lnSpc>
            </a:pPr>
            <a:r>
              <a:rPr lang="en-US" altLang="zh-TW" sz="2700" smtClean="0"/>
              <a:t>Extension of imaginary numbers from two to three dimensions</a:t>
            </a:r>
          </a:p>
          <a:p>
            <a:pPr>
              <a:lnSpc>
                <a:spcPct val="90000"/>
              </a:lnSpc>
            </a:pPr>
            <a:r>
              <a:rPr lang="en-US" altLang="zh-TW" sz="2700" smtClean="0"/>
              <a:t>Requires one real and three imaginary components </a:t>
            </a:r>
            <a:r>
              <a:rPr lang="en-US" altLang="zh-TW" sz="2700" b="1" smtClean="0">
                <a:latin typeface="Times New Roman" pitchFamily="18" charset="0"/>
              </a:rPr>
              <a:t>i</a:t>
            </a:r>
            <a:r>
              <a:rPr lang="en-US" altLang="zh-TW" sz="2700" i="1" smtClean="0">
                <a:latin typeface="Times New Roman" pitchFamily="18" charset="0"/>
              </a:rPr>
              <a:t>,</a:t>
            </a:r>
            <a:r>
              <a:rPr lang="en-US" altLang="zh-TW" sz="2700" b="1" i="1" smtClean="0">
                <a:latin typeface="Times New Roman" pitchFamily="18" charset="0"/>
              </a:rPr>
              <a:t> </a:t>
            </a:r>
            <a:r>
              <a:rPr lang="en-US" altLang="zh-TW" sz="2700" b="1" smtClean="0">
                <a:latin typeface="Times New Roman" pitchFamily="18" charset="0"/>
              </a:rPr>
              <a:t>j</a:t>
            </a:r>
            <a:r>
              <a:rPr lang="en-US" altLang="zh-TW" sz="2700" i="1" smtClean="0">
                <a:latin typeface="Times New Roman" pitchFamily="18" charset="0"/>
              </a:rPr>
              <a:t>, </a:t>
            </a:r>
            <a:r>
              <a:rPr lang="en-US" altLang="zh-TW" sz="2700" b="1" smtClean="0">
                <a:latin typeface="Times New Roman" pitchFamily="18" charset="0"/>
              </a:rPr>
              <a:t>k</a:t>
            </a:r>
            <a:endParaRPr lang="en-US" altLang="zh-TW" sz="2700" smtClean="0"/>
          </a:p>
          <a:p>
            <a:pPr>
              <a:lnSpc>
                <a:spcPct val="90000"/>
              </a:lnSpc>
            </a:pPr>
            <a:endParaRPr lang="en-US" altLang="zh-TW" sz="2700" i="1" smtClean="0">
              <a:latin typeface="Times New Roman" pitchFamily="18" charset="0"/>
            </a:endParaRPr>
          </a:p>
          <a:p>
            <a:pPr>
              <a:lnSpc>
                <a:spcPct val="90000"/>
              </a:lnSpc>
            </a:pPr>
            <a:endParaRPr lang="en-US" altLang="zh-TW" sz="2700" i="1" smtClean="0">
              <a:latin typeface="Times New Roman" pitchFamily="18" charset="0"/>
            </a:endParaRPr>
          </a:p>
          <a:p>
            <a:pPr>
              <a:lnSpc>
                <a:spcPct val="90000"/>
              </a:lnSpc>
            </a:pPr>
            <a:r>
              <a:rPr lang="en-US" altLang="zh-TW" sz="2700" smtClean="0"/>
              <a:t>Quaternions can express rotations on sphere smoothly and efficiently. </a:t>
            </a:r>
            <a:r>
              <a:rPr lang="en-US" altLang="zh-TW" sz="2800" smtClean="0"/>
              <a:t>Process:</a:t>
            </a:r>
          </a:p>
          <a:p>
            <a:pPr lvl="1">
              <a:lnSpc>
                <a:spcPct val="90000"/>
              </a:lnSpc>
            </a:pPr>
            <a:r>
              <a:rPr lang="en-US" altLang="zh-TW" sz="2200" smtClean="0">
                <a:ea typeface="MS PGothic" pitchFamily="34" charset="-128"/>
              </a:rPr>
              <a:t>Model-view matrix </a:t>
            </a:r>
            <a:r>
              <a:rPr lang="en-US" altLang="zh-TW" sz="2200" smtClean="0">
                <a:ea typeface="MS PGothic" pitchFamily="34" charset="-128"/>
                <a:sym typeface="Symbol" pitchFamily="18" charset="2"/>
              </a:rPr>
              <a:t> </a:t>
            </a:r>
            <a:r>
              <a:rPr lang="en-US" altLang="zh-TW" sz="2200" smtClean="0">
                <a:ea typeface="MS PGothic" pitchFamily="34" charset="-128"/>
              </a:rPr>
              <a:t>quaternion</a:t>
            </a:r>
          </a:p>
          <a:p>
            <a:pPr lvl="1">
              <a:lnSpc>
                <a:spcPct val="90000"/>
              </a:lnSpc>
            </a:pPr>
            <a:r>
              <a:rPr lang="en-US" altLang="zh-TW" sz="2200" smtClean="0">
                <a:ea typeface="MS PGothic" pitchFamily="34" charset="-128"/>
              </a:rPr>
              <a:t>Carry out operations with quaternions</a:t>
            </a:r>
          </a:p>
          <a:p>
            <a:pPr lvl="1">
              <a:lnSpc>
                <a:spcPct val="90000"/>
              </a:lnSpc>
            </a:pPr>
            <a:r>
              <a:rPr lang="en-US" altLang="zh-TW" sz="2200" smtClean="0">
                <a:ea typeface="MS PGothic" pitchFamily="34" charset="-128"/>
              </a:rPr>
              <a:t>Quaternion </a:t>
            </a:r>
            <a:r>
              <a:rPr lang="en-US" altLang="zh-TW" sz="2200" smtClean="0">
                <a:ea typeface="MS PGothic" pitchFamily="34" charset="-128"/>
                <a:sym typeface="Symbol" pitchFamily="18" charset="2"/>
              </a:rPr>
              <a:t></a:t>
            </a:r>
            <a:r>
              <a:rPr lang="en-US" altLang="zh-TW" sz="2200" smtClean="0">
                <a:ea typeface="MS PGothic" pitchFamily="34" charset="-128"/>
              </a:rPr>
              <a:t> Model-view matrix</a:t>
            </a:r>
          </a:p>
        </p:txBody>
      </p:sp>
      <p:sp>
        <p:nvSpPr>
          <p:cNvPr id="108550" name="Text Box 1028"/>
          <p:cNvSpPr txBox="1">
            <a:spLocks noChangeArrowheads="1"/>
          </p:cNvSpPr>
          <p:nvPr/>
        </p:nvSpPr>
        <p:spPr bwMode="auto">
          <a:xfrm>
            <a:off x="2286000" y="3276600"/>
            <a:ext cx="30448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ea typeface="新細明體" pitchFamily="18" charset="-12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ea typeface="新細明體" pitchFamily="18" charset="-12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ea typeface="新細明體" pitchFamily="18" charset="-12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ea typeface="新細明體" pitchFamily="18" charset="-120"/>
              </a:defRPr>
            </a:lvl9pPr>
          </a:lstStyle>
          <a:p>
            <a:pPr eaLnBrk="1" hangingPunct="1">
              <a:lnSpc>
                <a:spcPct val="90000"/>
              </a:lnSpc>
              <a:spcBef>
                <a:spcPct val="20000"/>
              </a:spcBef>
              <a:buClrTx/>
              <a:buSzTx/>
              <a:buFontTx/>
              <a:buNone/>
            </a:pPr>
            <a:r>
              <a:rPr lang="en-US" altLang="zh-TW" sz="2700" i="1">
                <a:latin typeface="Arial" charset="0"/>
              </a:rPr>
              <a:t>q = q</a:t>
            </a:r>
            <a:r>
              <a:rPr lang="en-US" altLang="zh-TW" sz="2700" baseline="-25000">
                <a:latin typeface="Arial" charset="0"/>
              </a:rPr>
              <a:t>0</a:t>
            </a:r>
            <a:r>
              <a:rPr lang="en-US" altLang="zh-TW" sz="2700" i="1">
                <a:latin typeface="Arial" charset="0"/>
              </a:rPr>
              <a:t>+q</a:t>
            </a:r>
            <a:r>
              <a:rPr lang="en-US" altLang="zh-TW" sz="2700" baseline="-25000">
                <a:latin typeface="Arial" charset="0"/>
              </a:rPr>
              <a:t>1</a:t>
            </a:r>
            <a:r>
              <a:rPr lang="en-US" altLang="zh-TW" sz="2700" b="1">
                <a:latin typeface="Arial" charset="0"/>
              </a:rPr>
              <a:t>i</a:t>
            </a:r>
            <a:r>
              <a:rPr lang="en-US" altLang="zh-TW" sz="2700" i="1">
                <a:latin typeface="Arial" charset="0"/>
              </a:rPr>
              <a:t>+q</a:t>
            </a:r>
            <a:r>
              <a:rPr lang="en-US" altLang="zh-TW" sz="2700" baseline="-25000">
                <a:latin typeface="Arial" charset="0"/>
              </a:rPr>
              <a:t>2</a:t>
            </a:r>
            <a:r>
              <a:rPr lang="en-US" altLang="zh-TW" sz="2700" b="1">
                <a:latin typeface="Arial" charset="0"/>
              </a:rPr>
              <a:t>j</a:t>
            </a:r>
            <a:r>
              <a:rPr lang="en-US" altLang="zh-TW" sz="2700" i="1">
                <a:latin typeface="Arial" charset="0"/>
              </a:rPr>
              <a:t>+q</a:t>
            </a:r>
            <a:r>
              <a:rPr lang="en-US" altLang="zh-TW" sz="2700" baseline="-25000">
                <a:latin typeface="Arial" charset="0"/>
              </a:rPr>
              <a:t>3</a:t>
            </a:r>
            <a:r>
              <a:rPr lang="en-US" altLang="zh-TW" sz="2700" b="1">
                <a:latin typeface="Arial" charset="0"/>
              </a:rPr>
              <a:t>k</a:t>
            </a:r>
            <a:endParaRPr lang="en-US" altLang="zh-TW" sz="1800">
              <a:latin typeface="Arial"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模組">
  <a:themeElements>
    <a:clrScheme name="模組">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模組">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模組">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模組">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模組">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Module</Template>
  <TotalTime>25902</TotalTime>
  <Words>5505</Words>
  <Application>Microsoft Office PowerPoint</Application>
  <PresentationFormat>如螢幕大小 (4:3)</PresentationFormat>
  <Paragraphs>984</Paragraphs>
  <Slides>103</Slides>
  <Notes>7</Notes>
  <HiddenSlides>0</HiddenSlides>
  <MMClips>0</MMClips>
  <ScaleCrop>false</ScaleCrop>
  <HeadingPairs>
    <vt:vector size="8" baseType="variant">
      <vt:variant>
        <vt:lpstr>使用字型</vt:lpstr>
      </vt:variant>
      <vt:variant>
        <vt:i4>11</vt:i4>
      </vt:variant>
      <vt:variant>
        <vt:lpstr>佈景主題</vt:lpstr>
      </vt:variant>
      <vt:variant>
        <vt:i4>1</vt:i4>
      </vt:variant>
      <vt:variant>
        <vt:lpstr>內嵌 OLE 伺服程式</vt:lpstr>
      </vt:variant>
      <vt:variant>
        <vt:i4>2</vt:i4>
      </vt:variant>
      <vt:variant>
        <vt:lpstr>投影片標題</vt:lpstr>
      </vt:variant>
      <vt:variant>
        <vt:i4>103</vt:i4>
      </vt:variant>
    </vt:vector>
  </HeadingPairs>
  <TitlesOfParts>
    <vt:vector size="117" baseType="lpstr">
      <vt:lpstr>MS PGothic</vt:lpstr>
      <vt:lpstr>新細明體</vt:lpstr>
      <vt:lpstr>Arial</vt:lpstr>
      <vt:lpstr>Calibri</vt:lpstr>
      <vt:lpstr>Corbel</vt:lpstr>
      <vt:lpstr>Courier New</vt:lpstr>
      <vt:lpstr>Symbol</vt:lpstr>
      <vt:lpstr>Times New Roman</vt:lpstr>
      <vt:lpstr>Wingdings</vt:lpstr>
      <vt:lpstr>Wingdings 2</vt:lpstr>
      <vt:lpstr>Wingdings 3</vt:lpstr>
      <vt:lpstr>模組</vt:lpstr>
      <vt:lpstr>Equation</vt:lpstr>
      <vt:lpstr>方程式</vt:lpstr>
      <vt:lpstr>Computer Graphics</vt:lpstr>
      <vt:lpstr>Outline</vt:lpstr>
      <vt:lpstr>Geometry</vt:lpstr>
      <vt:lpstr>Objectives</vt:lpstr>
      <vt:lpstr>Basic Elements</vt:lpstr>
      <vt:lpstr>Coordinate-Free Geometry</vt:lpstr>
      <vt:lpstr>Scalars</vt:lpstr>
      <vt:lpstr>Vectors</vt:lpstr>
      <vt:lpstr>Vector Operations</vt:lpstr>
      <vt:lpstr>Linear Vector Spaces</vt:lpstr>
      <vt:lpstr>Addition of Vectors</vt:lpstr>
      <vt:lpstr>Vectors Lack Position</vt:lpstr>
      <vt:lpstr>Vector Operations</vt:lpstr>
      <vt:lpstr>The Vector Dot Product</vt:lpstr>
      <vt:lpstr>Projection</vt:lpstr>
      <vt:lpstr>Points</vt:lpstr>
      <vt:lpstr>Affine Spaces</vt:lpstr>
      <vt:lpstr>Lines</vt:lpstr>
      <vt:lpstr>Parametric Form</vt:lpstr>
      <vt:lpstr>Rays and Line Segments</vt:lpstr>
      <vt:lpstr>Convexity</vt:lpstr>
      <vt:lpstr>Affine Sums</vt:lpstr>
      <vt:lpstr>Convex Hull</vt:lpstr>
      <vt:lpstr>Curves and Surfaces</vt:lpstr>
      <vt:lpstr>Planes</vt:lpstr>
      <vt:lpstr>Triangles</vt:lpstr>
      <vt:lpstr>Triangles</vt:lpstr>
      <vt:lpstr>Normals</vt:lpstr>
      <vt:lpstr>Cross Product of Vectors</vt:lpstr>
      <vt:lpstr>Representation</vt:lpstr>
      <vt:lpstr>Objectives</vt:lpstr>
      <vt:lpstr>Linear Independence</vt:lpstr>
      <vt:lpstr>Dimension</vt:lpstr>
      <vt:lpstr>Representation</vt:lpstr>
      <vt:lpstr>Coordinate Systems</vt:lpstr>
      <vt:lpstr>Example</vt:lpstr>
      <vt:lpstr>Coordinate Systems</vt:lpstr>
      <vt:lpstr>Frames</vt:lpstr>
      <vt:lpstr>Representation in a Frame</vt:lpstr>
      <vt:lpstr>Confusing Points and Vectors</vt:lpstr>
      <vt:lpstr>A Single Representation </vt:lpstr>
      <vt:lpstr>Homogeneous Coordinates</vt:lpstr>
      <vt:lpstr>Homogeneous Coordinates and Computer Graphics</vt:lpstr>
      <vt:lpstr>Change of Coordinate Systems</vt:lpstr>
      <vt:lpstr>Representing second basis in terms of first</vt:lpstr>
      <vt:lpstr>Matrix Form </vt:lpstr>
      <vt:lpstr>Change of Frames</vt:lpstr>
      <vt:lpstr>Representing One Frame in Terms of the Other</vt:lpstr>
      <vt:lpstr>Working with Representations</vt:lpstr>
      <vt:lpstr>Affine Transformations</vt:lpstr>
      <vt:lpstr>The World and Camera Frames</vt:lpstr>
      <vt:lpstr>Moving the Camera </vt:lpstr>
      <vt:lpstr>Transformation</vt:lpstr>
      <vt:lpstr>Objectives</vt:lpstr>
      <vt:lpstr>General Transformations</vt:lpstr>
      <vt:lpstr>Affine Transformations</vt:lpstr>
      <vt:lpstr>Pipeline Implementation</vt:lpstr>
      <vt:lpstr>The Life of a vertex</vt:lpstr>
      <vt:lpstr>Notation</vt:lpstr>
      <vt:lpstr>Translation</vt:lpstr>
      <vt:lpstr>How  many ways?</vt:lpstr>
      <vt:lpstr>Translation Using Representations</vt:lpstr>
      <vt:lpstr>Translation Matrix</vt:lpstr>
      <vt:lpstr>Rotation (2D)</vt:lpstr>
      <vt:lpstr>Rotation about the z axis</vt:lpstr>
      <vt:lpstr>Rotation Matrix</vt:lpstr>
      <vt:lpstr>Rotation about x and y axes</vt:lpstr>
      <vt:lpstr>Scaling</vt:lpstr>
      <vt:lpstr>Reflection</vt:lpstr>
      <vt:lpstr>Inverses</vt:lpstr>
      <vt:lpstr>Concatenation</vt:lpstr>
      <vt:lpstr>Order of Transformations</vt:lpstr>
      <vt:lpstr>General Rotation About the Origin</vt:lpstr>
      <vt:lpstr>Rotation About a Fixed Point other than the Origin</vt:lpstr>
      <vt:lpstr>Instancing</vt:lpstr>
      <vt:lpstr>Shear</vt:lpstr>
      <vt:lpstr>Shear Matrix</vt:lpstr>
      <vt:lpstr>Transformation in OpenGL</vt:lpstr>
      <vt:lpstr>Objectives</vt:lpstr>
      <vt:lpstr>OpenGL Matrices</vt:lpstr>
      <vt:lpstr>Current Transformation Matrix (CTM)</vt:lpstr>
      <vt:lpstr>CTM operations</vt:lpstr>
      <vt:lpstr>Rotation about a Fixed Point</vt:lpstr>
      <vt:lpstr>Reversing the Order</vt:lpstr>
      <vt:lpstr>CTM in OpenGL </vt:lpstr>
      <vt:lpstr>Rotation, Translation, Scaling</vt:lpstr>
      <vt:lpstr>Example</vt:lpstr>
      <vt:lpstr>Arbitrary Matrices</vt:lpstr>
      <vt:lpstr>Matrix Stacks</vt:lpstr>
      <vt:lpstr>Reading Back Matrices</vt:lpstr>
      <vt:lpstr>Using Transformations</vt:lpstr>
      <vt:lpstr>main.c </vt:lpstr>
      <vt:lpstr>Idle and Mouse callbacks</vt:lpstr>
      <vt:lpstr>Display callback</vt:lpstr>
      <vt:lpstr>Using the Model-view Matrix</vt:lpstr>
      <vt:lpstr>Model-view and Projection Matrices</vt:lpstr>
      <vt:lpstr>Smooth Rotation</vt:lpstr>
      <vt:lpstr>Incremental Rotation </vt:lpstr>
      <vt:lpstr>Quaternions</vt:lpstr>
      <vt:lpstr>Interfaces</vt:lpstr>
      <vt:lpstr>Trackball Frame</vt:lpstr>
      <vt:lpstr>Projection of Trackball Position</vt:lpstr>
      <vt:lpstr>Using the cross product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Graphics</dc:title>
  <dc:creator>mtchi</dc:creator>
  <cp:lastModifiedBy>dodowell Chi</cp:lastModifiedBy>
  <cp:revision>75</cp:revision>
  <dcterms:modified xsi:type="dcterms:W3CDTF">2016-10-12T04:27:13Z</dcterms:modified>
</cp:coreProperties>
</file>