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1"/>
  </p:sldMasterIdLst>
  <p:notesMasterIdLst>
    <p:notesMasterId r:id="rId41"/>
  </p:notesMasterIdLst>
  <p:handoutMasterIdLst>
    <p:handoutMasterId r:id="rId42"/>
  </p:handoutMasterIdLst>
  <p:sldIdLst>
    <p:sldId id="256" r:id="rId2"/>
    <p:sldId id="264" r:id="rId3"/>
    <p:sldId id="285" r:id="rId4"/>
    <p:sldId id="283" r:id="rId5"/>
    <p:sldId id="284" r:id="rId6"/>
    <p:sldId id="277" r:id="rId7"/>
    <p:sldId id="282" r:id="rId8"/>
    <p:sldId id="286" r:id="rId9"/>
    <p:sldId id="309" r:id="rId10"/>
    <p:sldId id="281" r:id="rId11"/>
    <p:sldId id="303" r:id="rId12"/>
    <p:sldId id="287" r:id="rId13"/>
    <p:sldId id="288" r:id="rId14"/>
    <p:sldId id="289" r:id="rId15"/>
    <p:sldId id="304" r:id="rId16"/>
    <p:sldId id="310" r:id="rId17"/>
    <p:sldId id="301" r:id="rId18"/>
    <p:sldId id="293" r:id="rId19"/>
    <p:sldId id="297" r:id="rId20"/>
    <p:sldId id="311" r:id="rId21"/>
    <p:sldId id="299" r:id="rId22"/>
    <p:sldId id="294" r:id="rId23"/>
    <p:sldId id="296" r:id="rId24"/>
    <p:sldId id="295" r:id="rId25"/>
    <p:sldId id="298" r:id="rId26"/>
    <p:sldId id="300" r:id="rId27"/>
    <p:sldId id="302" r:id="rId28"/>
    <p:sldId id="278" r:id="rId29"/>
    <p:sldId id="292" r:id="rId30"/>
    <p:sldId id="312" r:id="rId31"/>
    <p:sldId id="290" r:id="rId32"/>
    <p:sldId id="279" r:id="rId33"/>
    <p:sldId id="306" r:id="rId34"/>
    <p:sldId id="307" r:id="rId35"/>
    <p:sldId id="308" r:id="rId36"/>
    <p:sldId id="314" r:id="rId37"/>
    <p:sldId id="315" r:id="rId38"/>
    <p:sldId id="313" r:id="rId39"/>
    <p:sldId id="276" r:id="rId40"/>
  </p:sldIdLst>
  <p:sldSz cx="9144000" cy="6858000" type="screen4x3"/>
  <p:notesSz cx="6797675" cy="987425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7" autoAdjust="0"/>
    <p:restoredTop sz="85474" autoAdjust="0"/>
  </p:normalViewPr>
  <p:slideViewPr>
    <p:cSldViewPr showGuides="1">
      <p:cViewPr varScale="1">
        <p:scale>
          <a:sx n="83" d="100"/>
          <a:sy n="83" d="100"/>
        </p:scale>
        <p:origin x="3288" y="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atin typeface="Arial" charset="0"/>
                <a:ea typeface="新細明體" pitchFamily="18" charset="-120"/>
              </a:defRPr>
            </a:lvl1pPr>
          </a:lstStyle>
          <a:p>
            <a:pPr>
              <a:defRPr/>
            </a:pPr>
            <a:endParaRPr lang="zh-TW" altLang="en-US"/>
          </a:p>
        </p:txBody>
      </p:sp>
      <p:sp>
        <p:nvSpPr>
          <p:cNvPr id="3" name="日期版面配置區 2"/>
          <p:cNvSpPr>
            <a:spLocks noGrp="1"/>
          </p:cNvSpPr>
          <p:nvPr>
            <p:ph type="dt" sz="quarter" idx="1"/>
          </p:nvPr>
        </p:nvSpPr>
        <p:spPr>
          <a:xfrm>
            <a:off x="3849688" y="0"/>
            <a:ext cx="2946400" cy="493713"/>
          </a:xfrm>
          <a:prstGeom prst="rect">
            <a:avLst/>
          </a:prstGeom>
        </p:spPr>
        <p:txBody>
          <a:bodyPr vert="horz" lIns="91440" tIns="45720" rIns="91440" bIns="45720" rtlCol="0"/>
          <a:lstStyle>
            <a:lvl1pPr algn="r">
              <a:defRPr sz="1200">
                <a:latin typeface="Arial" charset="0"/>
                <a:ea typeface="新細明體" pitchFamily="18" charset="-120"/>
              </a:defRPr>
            </a:lvl1pPr>
          </a:lstStyle>
          <a:p>
            <a:pPr>
              <a:defRPr/>
            </a:pPr>
            <a:fld id="{D5591279-0AC6-475C-A0A7-095EFE0C981B}" type="datetimeFigureOut">
              <a:rPr lang="zh-TW" altLang="en-US"/>
              <a:pPr>
                <a:defRPr/>
              </a:pPr>
              <a:t>2019/12/24</a:t>
            </a:fld>
            <a:endParaRPr lang="zh-TW" altLang="en-US"/>
          </a:p>
        </p:txBody>
      </p:sp>
      <p:sp>
        <p:nvSpPr>
          <p:cNvPr id="4" name="頁尾版面配置區 3"/>
          <p:cNvSpPr>
            <a:spLocks noGrp="1"/>
          </p:cNvSpPr>
          <p:nvPr>
            <p:ph type="ftr" sz="quarter" idx="2"/>
          </p:nvPr>
        </p:nvSpPr>
        <p:spPr>
          <a:xfrm>
            <a:off x="0" y="9378950"/>
            <a:ext cx="2946400" cy="493713"/>
          </a:xfrm>
          <a:prstGeom prst="rect">
            <a:avLst/>
          </a:prstGeom>
        </p:spPr>
        <p:txBody>
          <a:bodyPr vert="horz" lIns="91440" tIns="45720" rIns="91440" bIns="45720" rtlCol="0" anchor="b"/>
          <a:lstStyle>
            <a:lvl1pPr algn="l">
              <a:defRPr sz="1200">
                <a:latin typeface="Arial" charset="0"/>
                <a:ea typeface="新細明體" pitchFamily="18" charset="-120"/>
              </a:defRPr>
            </a:lvl1pPr>
          </a:lstStyle>
          <a:p>
            <a:pPr>
              <a:defRPr/>
            </a:pPr>
            <a:endParaRPr lang="zh-TW" altLang="en-US"/>
          </a:p>
        </p:txBody>
      </p:sp>
      <p:sp>
        <p:nvSpPr>
          <p:cNvPr id="5" name="投影片編號版面配置區 4"/>
          <p:cNvSpPr>
            <a:spLocks noGrp="1"/>
          </p:cNvSpPr>
          <p:nvPr>
            <p:ph type="sldNum" sz="quarter" idx="3"/>
          </p:nvPr>
        </p:nvSpPr>
        <p:spPr>
          <a:xfrm>
            <a:off x="3849688" y="9378950"/>
            <a:ext cx="2946400" cy="493713"/>
          </a:xfrm>
          <a:prstGeom prst="rect">
            <a:avLst/>
          </a:prstGeom>
        </p:spPr>
        <p:txBody>
          <a:bodyPr vert="horz" lIns="91440" tIns="45720" rIns="91440" bIns="45720" rtlCol="0" anchor="b"/>
          <a:lstStyle>
            <a:lvl1pPr algn="r">
              <a:defRPr sz="1200">
                <a:latin typeface="Arial" charset="0"/>
                <a:ea typeface="新細明體" pitchFamily="18" charset="-120"/>
              </a:defRPr>
            </a:lvl1pPr>
          </a:lstStyle>
          <a:p>
            <a:pPr>
              <a:defRPr/>
            </a:pPr>
            <a:fld id="{4D91B97C-3343-445E-87F5-69BAA6E11A4C}" type="slidenum">
              <a:rPr lang="zh-TW" altLang="en-US"/>
              <a:pPr>
                <a:defRPr/>
              </a:pPr>
              <a:t>‹#›</a:t>
            </a:fld>
            <a:endParaRPr lang="zh-TW" altLang="en-US"/>
          </a:p>
        </p:txBody>
      </p:sp>
    </p:spTree>
    <p:extLst>
      <p:ext uri="{BB962C8B-B14F-4D97-AF65-F5344CB8AC3E}">
        <p14:creationId xmlns:p14="http://schemas.microsoft.com/office/powerpoint/2010/main" val="3261761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atin typeface="Arial" charset="0"/>
                <a:ea typeface="新細明體" charset="-120"/>
              </a:defRPr>
            </a:lvl1pPr>
          </a:lstStyle>
          <a:p>
            <a:pPr>
              <a:defRPr/>
            </a:pPr>
            <a:endParaRPr lang="zh-TW" altLang="en-US"/>
          </a:p>
        </p:txBody>
      </p:sp>
      <p:sp>
        <p:nvSpPr>
          <p:cNvPr id="3" name="日期版面配置區 2"/>
          <p:cNvSpPr>
            <a:spLocks noGrp="1"/>
          </p:cNvSpPr>
          <p:nvPr>
            <p:ph type="dt" idx="1"/>
          </p:nvPr>
        </p:nvSpPr>
        <p:spPr>
          <a:xfrm>
            <a:off x="3849688" y="0"/>
            <a:ext cx="2946400" cy="493713"/>
          </a:xfrm>
          <a:prstGeom prst="rect">
            <a:avLst/>
          </a:prstGeom>
        </p:spPr>
        <p:txBody>
          <a:bodyPr vert="horz" lIns="91440" tIns="45720" rIns="91440" bIns="45720" rtlCol="0"/>
          <a:lstStyle>
            <a:lvl1pPr algn="r">
              <a:defRPr sz="1200">
                <a:latin typeface="Arial" charset="0"/>
                <a:ea typeface="新細明體" charset="-120"/>
              </a:defRPr>
            </a:lvl1pPr>
          </a:lstStyle>
          <a:p>
            <a:pPr>
              <a:defRPr/>
            </a:pPr>
            <a:fld id="{DA3C3803-DE3B-46EB-B1B7-05DE12760E6F}" type="datetimeFigureOut">
              <a:rPr lang="zh-TW" altLang="en-US"/>
              <a:pPr>
                <a:defRPr/>
              </a:pPr>
              <a:t>2019/12/24</a:t>
            </a:fld>
            <a:endParaRPr lang="zh-TW" altLang="en-US"/>
          </a:p>
        </p:txBody>
      </p:sp>
      <p:sp>
        <p:nvSpPr>
          <p:cNvPr id="4" name="投影片圖像版面配置區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pPr lvl="0"/>
            <a:endParaRPr lang="zh-TW" altLang="en-US" noProof="0" smtClean="0"/>
          </a:p>
        </p:txBody>
      </p:sp>
      <p:sp>
        <p:nvSpPr>
          <p:cNvPr id="5" name="備忘稿版面配置區 4"/>
          <p:cNvSpPr>
            <a:spLocks noGrp="1"/>
          </p:cNvSpPr>
          <p:nvPr>
            <p:ph type="body" sz="quarter" idx="3"/>
          </p:nvPr>
        </p:nvSpPr>
        <p:spPr>
          <a:xfrm>
            <a:off x="679450" y="4691063"/>
            <a:ext cx="5438775" cy="4443412"/>
          </a:xfrm>
          <a:prstGeom prst="rect">
            <a:avLst/>
          </a:prstGeom>
        </p:spPr>
        <p:txBody>
          <a:bodyPr vert="horz" lIns="91440" tIns="45720" rIns="91440" bIns="45720"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a:defRPr sz="1200">
                <a:latin typeface="Arial" charset="0"/>
                <a:ea typeface="新細明體" charset="-120"/>
              </a:defRPr>
            </a:lvl1pPr>
          </a:lstStyle>
          <a:p>
            <a:pPr>
              <a:defRPr/>
            </a:pPr>
            <a:endParaRPr lang="zh-TW" altLang="en-US"/>
          </a:p>
        </p:txBody>
      </p:sp>
      <p:sp>
        <p:nvSpPr>
          <p:cNvPr id="7" name="投影片編號版面配置區 6"/>
          <p:cNvSpPr>
            <a:spLocks noGrp="1"/>
          </p:cNvSpPr>
          <p:nvPr>
            <p:ph type="sldNum" sz="quarter" idx="5"/>
          </p:nvPr>
        </p:nvSpPr>
        <p:spPr>
          <a:xfrm>
            <a:off x="3849688" y="9378950"/>
            <a:ext cx="2946400" cy="493713"/>
          </a:xfrm>
          <a:prstGeom prst="rect">
            <a:avLst/>
          </a:prstGeom>
        </p:spPr>
        <p:txBody>
          <a:bodyPr vert="horz" lIns="91440" tIns="45720" rIns="91440" bIns="45720" rtlCol="0" anchor="b"/>
          <a:lstStyle>
            <a:lvl1pPr algn="r">
              <a:defRPr sz="1200">
                <a:latin typeface="Arial" charset="0"/>
                <a:ea typeface="新細明體" charset="-120"/>
              </a:defRPr>
            </a:lvl1pPr>
          </a:lstStyle>
          <a:p>
            <a:pPr>
              <a:defRPr/>
            </a:pPr>
            <a:fld id="{47753901-9AC8-444F-845E-CEF33F648B58}" type="slidenum">
              <a:rPr lang="zh-TW" altLang="en-US"/>
              <a:pPr>
                <a:defRPr/>
              </a:pPr>
              <a:t>‹#›</a:t>
            </a:fld>
            <a:endParaRPr lang="zh-TW" altLang="en-US"/>
          </a:p>
        </p:txBody>
      </p:sp>
    </p:spTree>
    <p:extLst>
      <p:ext uri="{BB962C8B-B14F-4D97-AF65-F5344CB8AC3E}">
        <p14:creationId xmlns:p14="http://schemas.microsoft.com/office/powerpoint/2010/main" val="42729858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gl.ict.usc.edu/Research/3DDispla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horriblenight.com/5866/the-history-of-control-pads-in-one-infographic"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ui.is.s.u-tokyo.ac.jp/~takeo/papers/rigid.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ui.is.s.u-tokyo.ac.jp/~takeo/papers/takeo_jgt09_arapFlattening.pdf"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youtube.com/watch?feature=player_embedded&amp;v=T_QLguHvAC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cs.unity3d.com/Manual/class-InputManager.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youtube.com/watch?v=Jd3-eiid-Uw"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johnnylee.net/projects/wii/"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2019</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1</a:t>
            </a:fld>
            <a:endParaRPr lang="zh-TW" altLang="en-US"/>
          </a:p>
        </p:txBody>
      </p:sp>
    </p:spTree>
    <p:extLst>
      <p:ext uri="{BB962C8B-B14F-4D97-AF65-F5344CB8AC3E}">
        <p14:creationId xmlns:p14="http://schemas.microsoft.com/office/powerpoint/2010/main" val="2323734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全像技術也已經發展很久，已廣泛應用在信用卡的雷射貼紙上</a:t>
            </a:r>
            <a:endParaRPr lang="en-US" altLang="zh-TW" smtClean="0"/>
          </a:p>
          <a:p>
            <a:endParaRPr lang="zh-TW" altLang="en-US" smtClean="0"/>
          </a:p>
        </p:txBody>
      </p:sp>
      <p:sp>
        <p:nvSpPr>
          <p:cNvPr id="471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1BB4F83F-B697-4A0B-A971-0135E4CDF4EB}" type="slidenum">
              <a:rPr lang="zh-TW" altLang="en-US" smtClean="0"/>
              <a:pPr eaLnBrk="1" hangingPunct="1"/>
              <a:t>10</a:t>
            </a:fld>
            <a:endParaRPr lang="zh-TW"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hlinkClick r:id="rId3"/>
              </a:rPr>
              <a:t>http://gl.ict.usc.edu/Research/3DDisplay/</a:t>
            </a:r>
            <a:endParaRPr lang="en-US" altLang="zh-TW" smtClean="0"/>
          </a:p>
          <a:p>
            <a:endParaRPr lang="en-US" altLang="zh-TW" smtClean="0"/>
          </a:p>
          <a:p>
            <a:r>
              <a:rPr lang="en-US" altLang="zh-TW" smtClean="0"/>
              <a:t>Light field display</a:t>
            </a:r>
            <a:r>
              <a:rPr lang="zh-TW" altLang="en-US" smtClean="0"/>
              <a:t>是近年發展出的一個有趣技術，藉由高速旋轉的鏡面，反射出各角度可能的光線，即等於重現出</a:t>
            </a:r>
            <a:r>
              <a:rPr lang="en-US" altLang="zh-TW" smtClean="0"/>
              <a:t>Light field </a:t>
            </a:r>
          </a:p>
          <a:p>
            <a:r>
              <a:rPr lang="zh-TW" altLang="en-US" smtClean="0"/>
              <a:t>便可從各種角度看到立體影像</a:t>
            </a:r>
          </a:p>
        </p:txBody>
      </p:sp>
      <p:sp>
        <p:nvSpPr>
          <p:cNvPr id="481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5B32C134-6D26-43C5-81A4-D71F4F69C883}" type="slidenum">
              <a:rPr lang="zh-TW" altLang="en-US" smtClean="0"/>
              <a:pPr eaLnBrk="1" hangingPunct="1"/>
              <a:t>11</a:t>
            </a:fld>
            <a:endParaRPr lang="zh-TW"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http://libgls.sourceforge.net/doc/html/index.html</a:t>
            </a:r>
            <a:endParaRPr lang="zh-TW" altLang="en-US" smtClean="0"/>
          </a:p>
        </p:txBody>
      </p:sp>
      <p:sp>
        <p:nvSpPr>
          <p:cNvPr id="49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4FE919E0-505B-40A7-A08C-035480DD3506}" type="slidenum">
              <a:rPr lang="zh-TW" altLang="en-US" smtClean="0"/>
              <a:pPr eaLnBrk="1" hangingPunct="1"/>
              <a:t>15</a:t>
            </a:fld>
            <a:endParaRPr lang="zh-TW"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https://unity3d.com/learn/tutorials/topics/virtual-reality/vr-overview</a:t>
            </a:r>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16</a:t>
            </a:fld>
            <a:endParaRPr lang="zh-TW" altLang="en-US"/>
          </a:p>
        </p:txBody>
      </p:sp>
    </p:spTree>
    <p:extLst>
      <p:ext uri="{BB962C8B-B14F-4D97-AF65-F5344CB8AC3E}">
        <p14:creationId xmlns:p14="http://schemas.microsoft.com/office/powerpoint/2010/main" val="1581321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hlinkClick r:id="rId3"/>
              </a:rPr>
              <a:t>http://www.horriblenight.com/5866/the-history-of-control-pads-in-one-infographic</a:t>
            </a:r>
            <a:endParaRPr lang="zh-TW" altLang="en-US" smtClean="0"/>
          </a:p>
        </p:txBody>
      </p:sp>
      <p:sp>
        <p:nvSpPr>
          <p:cNvPr id="501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68E53DC8-7726-4D86-AD62-59F72D28CDA0}" type="slidenum">
              <a:rPr lang="zh-TW" altLang="en-US" smtClean="0"/>
              <a:pPr eaLnBrk="1" hangingPunct="1"/>
              <a:t>19</a:t>
            </a:fld>
            <a:endParaRPr lang="zh-TW"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Takeo Igarashi, Tomer Moscovich, John F. Hughes, "As-Rigid-As-Possible Shape Manipulation", ACM Transactions on Computer Graphics, Vol.24, No.3, ACM SIGGRAPH 2005, Los Angels, USA, 2005. </a:t>
            </a:r>
            <a:r>
              <a:rPr lang="en-US" altLang="zh-TW" smtClean="0">
                <a:hlinkClick r:id="rId3"/>
              </a:rPr>
              <a:t>PDF</a:t>
            </a:r>
            <a:endParaRPr lang="en-US" altLang="zh-TW" smtClean="0"/>
          </a:p>
          <a:p>
            <a:r>
              <a:rPr lang="en-US" altLang="zh-TW" smtClean="0"/>
              <a:t>Takeo Igarashi and Yuki Igarashi. "Implementing As-Rigid-As-Possible Shape Manipulation and Surface Flattening." Journal of Graphics, GPU, and Game Tools, A.K.Peters, Volume 14, Number 1, pp.17-30, ISSN:2151-237X, June, 2009. </a:t>
            </a:r>
            <a:r>
              <a:rPr lang="en-US" altLang="zh-TW" smtClean="0">
                <a:hlinkClick r:id="rId4"/>
              </a:rPr>
              <a:t>PDF</a:t>
            </a:r>
            <a:endParaRPr lang="en-US" altLang="zh-TW" smtClean="0"/>
          </a:p>
          <a:p>
            <a:endParaRPr lang="zh-TW" altLang="en-US" smtClean="0"/>
          </a:p>
        </p:txBody>
      </p:sp>
      <p:sp>
        <p:nvSpPr>
          <p:cNvPr id="512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19C65E99-FB65-444B-9F34-43310E180F74}" type="slidenum">
              <a:rPr lang="zh-TW" altLang="en-US" smtClean="0"/>
              <a:pPr eaLnBrk="1" hangingPunct="1"/>
              <a:t>24</a:t>
            </a:fld>
            <a:endParaRPr lang="zh-TW"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b="1" smtClean="0"/>
              <a:t>Kinect Effect</a:t>
            </a:r>
          </a:p>
          <a:p>
            <a:r>
              <a:rPr lang="en-US" altLang="zh-TW" smtClean="0">
                <a:hlinkClick r:id="rId3"/>
              </a:rPr>
              <a:t>http://www.youtube.com/watch?feature=player_embedded&amp;v=T_QLguHvACs#!</a:t>
            </a:r>
            <a:endParaRPr lang="zh-TW" altLang="en-US" smtClean="0"/>
          </a:p>
        </p:txBody>
      </p:sp>
      <p:sp>
        <p:nvSpPr>
          <p:cNvPr id="522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26C42947-71A1-4D58-AFB1-EBFF8823AB00}" type="slidenum">
              <a:rPr lang="zh-TW" altLang="en-US" smtClean="0"/>
              <a:pPr eaLnBrk="1" hangingPunct="1"/>
              <a:t>25</a:t>
            </a:fld>
            <a:endParaRPr lang="zh-TW"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hlinkClick r:id="rId3"/>
              </a:rPr>
              <a:t>https://docs.unity3d.com/Manual/class-InputManager.html</a:t>
            </a:r>
            <a:endParaRPr lang="en-US" altLang="zh-TW" sz="1200" b="1" i="0" kern="1200" dirty="0" smtClean="0">
              <a:solidFill>
                <a:schemeClr val="tx1"/>
              </a:solidFill>
              <a:effectLst/>
              <a:latin typeface="+mn-lt"/>
              <a:ea typeface="+mn-ea"/>
              <a:cs typeface="+mn-cs"/>
            </a:endParaRPr>
          </a:p>
          <a:p>
            <a:r>
              <a:rPr lang="en-US" altLang="zh-TW" sz="1200" b="1" i="0" kern="1200" dirty="0" smtClean="0">
                <a:solidFill>
                  <a:schemeClr val="tx1"/>
                </a:solidFill>
                <a:effectLst/>
                <a:latin typeface="+mn-lt"/>
                <a:ea typeface="+mn-ea"/>
                <a:cs typeface="+mn-cs"/>
              </a:rPr>
              <a:t>Dead:</a:t>
            </a:r>
            <a:r>
              <a:rPr lang="en-US" altLang="zh-TW" sz="1200" b="1" i="0" kern="1200" baseline="0" dirty="0" smtClean="0">
                <a:solidFill>
                  <a:schemeClr val="tx1"/>
                </a:solidFill>
                <a:effectLst/>
                <a:latin typeface="+mn-lt"/>
                <a:ea typeface="+mn-ea"/>
                <a:cs typeface="+mn-cs"/>
              </a:rPr>
              <a:t> </a:t>
            </a:r>
            <a:r>
              <a:rPr lang="en-US" altLang="zh-TW" sz="1200" b="0" i="0" kern="1200" dirty="0" smtClean="0">
                <a:solidFill>
                  <a:schemeClr val="tx1"/>
                </a:solidFill>
                <a:effectLst/>
                <a:latin typeface="+mn-lt"/>
                <a:ea typeface="+mn-ea"/>
                <a:cs typeface="+mn-cs"/>
              </a:rPr>
              <a:t>Any positive or negative values that are </a:t>
            </a:r>
            <a:r>
              <a:rPr lang="en-US" altLang="zh-TW" sz="1200" b="0" i="0" kern="1200" dirty="0" smtClean="0">
                <a:solidFill>
                  <a:srgbClr val="FF0000"/>
                </a:solidFill>
                <a:effectLst/>
                <a:latin typeface="+mn-lt"/>
                <a:ea typeface="+mn-ea"/>
                <a:cs typeface="+mn-cs"/>
              </a:rPr>
              <a:t>less than this number register as zero</a:t>
            </a:r>
            <a:r>
              <a:rPr lang="en-US" altLang="zh-TW" sz="1200" b="0" i="0" kern="1200" dirty="0" smtClean="0">
                <a:solidFill>
                  <a:schemeClr val="tx1"/>
                </a:solidFill>
                <a:effectLst/>
                <a:latin typeface="+mn-lt"/>
                <a:ea typeface="+mn-ea"/>
                <a:cs typeface="+mn-cs"/>
              </a:rPr>
              <a:t>. Useful for joysticks.</a:t>
            </a:r>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27</a:t>
            </a:fld>
            <a:endParaRPr lang="zh-TW" altLang="en-US"/>
          </a:p>
        </p:txBody>
      </p:sp>
    </p:spTree>
    <p:extLst>
      <p:ext uri="{BB962C8B-B14F-4D97-AF65-F5344CB8AC3E}">
        <p14:creationId xmlns:p14="http://schemas.microsoft.com/office/powerpoint/2010/main" val="2067176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http://www.starwarsbattlepod.com/</a:t>
            </a:r>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30</a:t>
            </a:fld>
            <a:endParaRPr lang="zh-TW" altLang="en-US"/>
          </a:p>
        </p:txBody>
      </p:sp>
    </p:spTree>
    <p:extLst>
      <p:ext uri="{BB962C8B-B14F-4D97-AF65-F5344CB8AC3E}">
        <p14:creationId xmlns:p14="http://schemas.microsoft.com/office/powerpoint/2010/main" val="3061571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hlinkClick r:id="rId3"/>
              </a:rPr>
              <a:t>http://www.youtube.com/watch?v=Jd3-eiid-Uw</a:t>
            </a:r>
            <a:endParaRPr lang="en-US" altLang="zh-TW" dirty="0" smtClean="0"/>
          </a:p>
          <a:p>
            <a:r>
              <a:rPr lang="en-US" altLang="zh-TW" b="1" dirty="0" smtClean="0"/>
              <a:t>Head Tracking for Desktop VR Displays using the Wii Remote  </a:t>
            </a:r>
            <a:r>
              <a:rPr lang="en-US" altLang="zh-TW" dirty="0" smtClean="0">
                <a:hlinkClick r:id="rId4"/>
              </a:rPr>
              <a:t>http://johnnylee.net/projects/wii/</a:t>
            </a:r>
            <a:endParaRPr lang="en-US" altLang="zh-TW" b="1" dirty="0" smtClean="0"/>
          </a:p>
          <a:p>
            <a:endParaRPr lang="zh-TW" altLang="en-US" dirty="0" smtClean="0"/>
          </a:p>
        </p:txBody>
      </p:sp>
      <p:sp>
        <p:nvSpPr>
          <p:cNvPr id="532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327AFA83-7725-4F0F-912D-BAE3D7C54B25}" type="slidenum">
              <a:rPr lang="zh-TW" altLang="en-US" smtClean="0"/>
              <a:pPr eaLnBrk="1" hangingPunct="1"/>
              <a:t>32</a:t>
            </a:fld>
            <a:endParaRPr lang="zh-TW"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這個單元將以虛擬實境為主，介紹立體顯示的原理和應用，以及各種人機介面的輸出入裝置</a:t>
            </a:r>
          </a:p>
        </p:txBody>
      </p:sp>
      <p:sp>
        <p:nvSpPr>
          <p:cNvPr id="399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39FA1506-7FCF-405D-820B-0DAA673038FE}" type="slidenum">
              <a:rPr lang="zh-TW" altLang="en-US" smtClean="0"/>
              <a:pPr eaLnBrk="1" hangingPunct="1"/>
              <a:t>2</a:t>
            </a:fld>
            <a:endParaRPr lang="zh-TW"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另外還有些特別的顯示裝置和顯示方法，將會在虛擬實境的單元作介紹</a:t>
            </a:r>
          </a:p>
        </p:txBody>
      </p:sp>
      <p:sp>
        <p:nvSpPr>
          <p:cNvPr id="1198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71525" indent="-296863" eaLnBrk="0" hangingPunct="0">
              <a:spcBef>
                <a:spcPct val="30000"/>
              </a:spcBef>
              <a:defRPr sz="1200">
                <a:solidFill>
                  <a:schemeClr val="tx1"/>
                </a:solidFill>
                <a:latin typeface="Calibri" pitchFamily="34" charset="0"/>
                <a:ea typeface="新細明體" charset="-120"/>
              </a:defRPr>
            </a:lvl2pPr>
            <a:lvl3pPr marL="1187450" indent="-236538" eaLnBrk="0" hangingPunct="0">
              <a:spcBef>
                <a:spcPct val="30000"/>
              </a:spcBef>
              <a:defRPr sz="1200">
                <a:solidFill>
                  <a:schemeClr val="tx1"/>
                </a:solidFill>
                <a:latin typeface="Calibri" pitchFamily="34" charset="0"/>
                <a:ea typeface="新細明體" charset="-120"/>
              </a:defRPr>
            </a:lvl3pPr>
            <a:lvl4pPr marL="1663700" indent="-236538" eaLnBrk="0" hangingPunct="0">
              <a:spcBef>
                <a:spcPct val="30000"/>
              </a:spcBef>
              <a:defRPr sz="1200">
                <a:solidFill>
                  <a:schemeClr val="tx1"/>
                </a:solidFill>
                <a:latin typeface="Calibri" pitchFamily="34" charset="0"/>
                <a:ea typeface="新細明體" charset="-120"/>
              </a:defRPr>
            </a:lvl4pPr>
            <a:lvl5pPr marL="2138363" indent="-236538" eaLnBrk="0" hangingPunct="0">
              <a:spcBef>
                <a:spcPct val="30000"/>
              </a:spcBef>
              <a:defRPr sz="1200">
                <a:solidFill>
                  <a:schemeClr val="tx1"/>
                </a:solidFill>
                <a:latin typeface="Calibri" pitchFamily="34" charset="0"/>
                <a:ea typeface="新細明體" charset="-120"/>
              </a:defRPr>
            </a:lvl5pPr>
            <a:lvl6pPr marL="2595563" indent="-236538" eaLnBrk="0" fontAlgn="base" hangingPunct="0">
              <a:spcBef>
                <a:spcPct val="30000"/>
              </a:spcBef>
              <a:spcAft>
                <a:spcPct val="0"/>
              </a:spcAft>
              <a:defRPr sz="1200">
                <a:solidFill>
                  <a:schemeClr val="tx1"/>
                </a:solidFill>
                <a:latin typeface="Calibri" pitchFamily="34" charset="0"/>
                <a:ea typeface="新細明體" charset="-120"/>
              </a:defRPr>
            </a:lvl6pPr>
            <a:lvl7pPr marL="3052763" indent="-236538" eaLnBrk="0" fontAlgn="base" hangingPunct="0">
              <a:spcBef>
                <a:spcPct val="30000"/>
              </a:spcBef>
              <a:spcAft>
                <a:spcPct val="0"/>
              </a:spcAft>
              <a:defRPr sz="1200">
                <a:solidFill>
                  <a:schemeClr val="tx1"/>
                </a:solidFill>
                <a:latin typeface="Calibri" pitchFamily="34" charset="0"/>
                <a:ea typeface="新細明體" charset="-120"/>
              </a:defRPr>
            </a:lvl7pPr>
            <a:lvl8pPr marL="3509963" indent="-236538" eaLnBrk="0" fontAlgn="base" hangingPunct="0">
              <a:spcBef>
                <a:spcPct val="30000"/>
              </a:spcBef>
              <a:spcAft>
                <a:spcPct val="0"/>
              </a:spcAft>
              <a:defRPr sz="1200">
                <a:solidFill>
                  <a:schemeClr val="tx1"/>
                </a:solidFill>
                <a:latin typeface="Calibri" pitchFamily="34" charset="0"/>
                <a:ea typeface="新細明體" charset="-120"/>
              </a:defRPr>
            </a:lvl8pPr>
            <a:lvl9pPr marL="3967163" indent="-236538"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ADFE58B8-C9D7-409A-A9D3-CF57FB1B3D45}" type="slidenum">
              <a:rPr lang="zh-TW" altLang="en-US" smtClean="0">
                <a:latin typeface="Arial" charset="0"/>
              </a:rPr>
              <a:pPr eaLnBrk="1" hangingPunct="1">
                <a:spcBef>
                  <a:spcPct val="0"/>
                </a:spcBef>
              </a:pPr>
              <a:t>33</a:t>
            </a:fld>
            <a:endParaRPr lang="zh-TW" alt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https://developer.oculus.com/blog/open-source-release-of-rift-dk2/</a:t>
            </a:r>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34</a:t>
            </a:fld>
            <a:endParaRPr lang="zh-TW" altLang="en-US"/>
          </a:p>
        </p:txBody>
      </p:sp>
    </p:spTree>
    <p:extLst>
      <p:ext uri="{BB962C8B-B14F-4D97-AF65-F5344CB8AC3E}">
        <p14:creationId xmlns:p14="http://schemas.microsoft.com/office/powerpoint/2010/main" val="1279563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平價</a:t>
            </a:r>
            <a:r>
              <a:rPr lang="en-US" altLang="zh-TW" dirty="0" smtClean="0"/>
              <a:t>VR</a:t>
            </a:r>
            <a:endParaRPr lang="zh-TW" altLang="en-US" dirty="0"/>
          </a:p>
        </p:txBody>
      </p:sp>
      <p:sp>
        <p:nvSpPr>
          <p:cNvPr id="4" name="投影片編號版面配置區 3"/>
          <p:cNvSpPr>
            <a:spLocks noGrp="1"/>
          </p:cNvSpPr>
          <p:nvPr>
            <p:ph type="sldNum" sz="quarter" idx="10"/>
          </p:nvPr>
        </p:nvSpPr>
        <p:spPr/>
        <p:txBody>
          <a:bodyPr/>
          <a:lstStyle/>
          <a:p>
            <a:pPr>
              <a:defRPr/>
            </a:pPr>
            <a:fld id="{E194F224-1611-4A67-9C24-9533C9041D3D}" type="slidenum">
              <a:rPr lang="zh-TW" altLang="en-US" smtClean="0"/>
              <a:pPr>
                <a:defRPr/>
              </a:pPr>
              <a:t>35</a:t>
            </a:fld>
            <a:endParaRPr lang="zh-TW" altLang="en-US"/>
          </a:p>
        </p:txBody>
      </p:sp>
    </p:spTree>
    <p:extLst>
      <p:ext uri="{BB962C8B-B14F-4D97-AF65-F5344CB8AC3E}">
        <p14:creationId xmlns:p14="http://schemas.microsoft.com/office/powerpoint/2010/main" val="152104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http://technews.tw/2016/05/19/htc-vive-oculus-rift-dismantling/</a:t>
            </a:r>
          </a:p>
          <a:p>
            <a:endParaRPr lang="en-US" altLang="zh-TW" dirty="0" smtClean="0"/>
          </a:p>
          <a:p>
            <a:r>
              <a:rPr lang="zh-TW" altLang="en-US" sz="1200" b="0" i="0" kern="1200" dirty="0" smtClean="0">
                <a:solidFill>
                  <a:schemeClr val="tx1"/>
                </a:solidFill>
                <a:effectLst/>
                <a:latin typeface="+mn-lt"/>
                <a:ea typeface="+mn-ea"/>
                <a:cs typeface="+mn-cs"/>
              </a:rPr>
              <a:t> </a:t>
            </a:r>
            <a:r>
              <a:rPr lang="en-US" altLang="zh-TW" sz="1200" b="0" i="0" kern="1200" dirty="0" smtClean="0">
                <a:solidFill>
                  <a:schemeClr val="tx1"/>
                </a:solidFill>
                <a:effectLst/>
                <a:latin typeface="+mn-lt"/>
                <a:ea typeface="+mn-ea"/>
                <a:cs typeface="+mn-cs"/>
              </a:rPr>
              <a:t>Vive </a:t>
            </a:r>
            <a:r>
              <a:rPr lang="zh-TW" altLang="en-US" sz="1200" b="0" i="0" kern="1200" dirty="0" smtClean="0">
                <a:solidFill>
                  <a:schemeClr val="tx1"/>
                </a:solidFill>
                <a:effectLst/>
                <a:latin typeface="+mn-lt"/>
                <a:ea typeface="+mn-ea"/>
                <a:cs typeface="+mn-cs"/>
              </a:rPr>
              <a:t>所配備的空間位置定位系統 </a:t>
            </a:r>
            <a:r>
              <a:rPr lang="en-US" altLang="zh-TW" sz="1200" b="0" i="0" kern="1200" dirty="0" smtClean="0">
                <a:solidFill>
                  <a:schemeClr val="tx1"/>
                </a:solidFill>
                <a:effectLst/>
                <a:latin typeface="+mn-lt"/>
                <a:ea typeface="+mn-ea"/>
                <a:cs typeface="+mn-cs"/>
              </a:rPr>
              <a:t>Lighthouse </a:t>
            </a:r>
            <a:r>
              <a:rPr lang="zh-TW" altLang="en-US" sz="1200" b="0" i="0" kern="1200" dirty="0" smtClean="0">
                <a:solidFill>
                  <a:schemeClr val="tx1"/>
                </a:solidFill>
                <a:effectLst/>
                <a:latin typeface="+mn-lt"/>
                <a:ea typeface="+mn-ea"/>
                <a:cs typeface="+mn-cs"/>
              </a:rPr>
              <a:t>方面，</a:t>
            </a:r>
            <a:r>
              <a:rPr lang="en-US" altLang="zh-TW" sz="1200" b="0" i="0" kern="1200" dirty="0" smtClean="0">
                <a:solidFill>
                  <a:schemeClr val="tx1"/>
                </a:solidFill>
                <a:effectLst/>
                <a:latin typeface="+mn-lt"/>
                <a:ea typeface="+mn-ea"/>
                <a:cs typeface="+mn-cs"/>
              </a:rPr>
              <a:t>Vive </a:t>
            </a:r>
            <a:r>
              <a:rPr lang="zh-TW" altLang="en-US" sz="1200" b="0" i="0" kern="1200" dirty="0" smtClean="0">
                <a:solidFill>
                  <a:schemeClr val="tx1"/>
                </a:solidFill>
                <a:effectLst/>
                <a:latin typeface="+mn-lt"/>
                <a:ea typeface="+mn-ea"/>
                <a:cs typeface="+mn-cs"/>
              </a:rPr>
              <a:t>在對角的兩個基站內建了 </a:t>
            </a:r>
            <a:r>
              <a:rPr lang="en-US" altLang="zh-TW" sz="1200" b="0" i="0" kern="1200" dirty="0" smtClean="0">
                <a:solidFill>
                  <a:schemeClr val="tx1"/>
                </a:solidFill>
                <a:effectLst/>
                <a:latin typeface="+mn-lt"/>
                <a:ea typeface="+mn-ea"/>
                <a:cs typeface="+mn-cs"/>
              </a:rPr>
              <a:t>LED </a:t>
            </a:r>
            <a:r>
              <a:rPr lang="zh-TW" altLang="en-US" sz="1200" b="0" i="0" kern="1200" dirty="0" smtClean="0">
                <a:solidFill>
                  <a:schemeClr val="tx1"/>
                </a:solidFill>
                <a:effectLst/>
                <a:latin typeface="+mn-lt"/>
                <a:ea typeface="+mn-ea"/>
                <a:cs typeface="+mn-cs"/>
              </a:rPr>
              <a:t>鏡頭，用於檢測頭盔和手把發射的紅外雷射，進行空間位置追蹤。</a:t>
            </a:r>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36</a:t>
            </a:fld>
            <a:endParaRPr lang="zh-TW" altLang="en-US"/>
          </a:p>
        </p:txBody>
      </p:sp>
    </p:spTree>
    <p:extLst>
      <p:ext uri="{BB962C8B-B14F-4D97-AF65-F5344CB8AC3E}">
        <p14:creationId xmlns:p14="http://schemas.microsoft.com/office/powerpoint/2010/main" val="3745860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1" i="0" kern="1200" dirty="0" smtClean="0">
                <a:solidFill>
                  <a:schemeClr val="tx1"/>
                </a:solidFill>
                <a:effectLst/>
                <a:latin typeface="+mn-lt"/>
                <a:ea typeface="+mn-ea"/>
                <a:cs typeface="+mn-cs"/>
              </a:rPr>
              <a:t>play area:</a:t>
            </a:r>
          </a:p>
          <a:p>
            <a:r>
              <a:rPr lang="en-US" altLang="zh-TW" sz="1200" b="0" i="0" kern="1200" dirty="0" smtClean="0">
                <a:solidFill>
                  <a:schemeClr val="tx1"/>
                </a:solidFill>
                <a:effectLst/>
                <a:latin typeface="+mn-lt"/>
                <a:ea typeface="+mn-ea"/>
                <a:cs typeface="+mn-cs"/>
              </a:rPr>
              <a:t>Room-scale VR requires a minimum of 2 x 1.5 meters</a:t>
            </a:r>
          </a:p>
          <a:p>
            <a:r>
              <a:rPr lang="en-US" altLang="zh-TW" sz="1200" b="0" i="0" kern="1200" dirty="0" smtClean="0">
                <a:solidFill>
                  <a:schemeClr val="tx1"/>
                </a:solidFill>
                <a:effectLst/>
                <a:latin typeface="+mn-lt"/>
                <a:ea typeface="+mn-ea"/>
                <a:cs typeface="+mn-cs"/>
              </a:rPr>
              <a:t>1 x 1 (Standing Only)</a:t>
            </a:r>
            <a:endParaRPr lang="en-US" altLang="zh-TW" sz="1200" b="1"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Valve Steam </a:t>
            </a:r>
            <a:r>
              <a:rPr lang="zh-TW" altLang="en-US" sz="1200" b="0" i="0" kern="1200" dirty="0" smtClean="0">
                <a:solidFill>
                  <a:schemeClr val="tx1"/>
                </a:solidFill>
                <a:effectLst/>
                <a:latin typeface="+mn-lt"/>
                <a:ea typeface="+mn-ea"/>
                <a:cs typeface="+mn-cs"/>
              </a:rPr>
              <a:t>發現，</a:t>
            </a:r>
            <a:r>
              <a:rPr lang="en-US" altLang="zh-TW" sz="1200" b="0" i="0" kern="1200" dirty="0" smtClean="0">
                <a:solidFill>
                  <a:schemeClr val="tx1"/>
                </a:solidFill>
                <a:effectLst/>
                <a:latin typeface="+mn-lt"/>
                <a:ea typeface="+mn-ea"/>
                <a:cs typeface="+mn-cs"/>
              </a:rPr>
              <a:t>81.5% </a:t>
            </a:r>
            <a:r>
              <a:rPr lang="zh-TW" altLang="en-US" sz="1200" b="0" i="0" kern="1200" dirty="0" smtClean="0">
                <a:solidFill>
                  <a:schemeClr val="tx1"/>
                </a:solidFill>
                <a:effectLst/>
                <a:latin typeface="+mn-lt"/>
                <a:ea typeface="+mn-ea"/>
                <a:cs typeface="+mn-cs"/>
              </a:rPr>
              <a:t>的 </a:t>
            </a:r>
            <a:r>
              <a:rPr lang="en-US" altLang="zh-TW" sz="1200" b="0" i="0" kern="1200" dirty="0" smtClean="0">
                <a:solidFill>
                  <a:schemeClr val="tx1"/>
                </a:solidFill>
                <a:effectLst/>
                <a:latin typeface="+mn-lt"/>
                <a:ea typeface="+mn-ea"/>
                <a:cs typeface="+mn-cs"/>
              </a:rPr>
              <a:t>VR </a:t>
            </a:r>
            <a:r>
              <a:rPr lang="zh-TW" altLang="en-US" sz="1200" b="0" i="0" kern="1200" dirty="0" smtClean="0">
                <a:solidFill>
                  <a:schemeClr val="tx1"/>
                </a:solidFill>
                <a:effectLst/>
                <a:latin typeface="+mn-lt"/>
                <a:ea typeface="+mn-ea"/>
                <a:cs typeface="+mn-cs"/>
              </a:rPr>
              <a:t>玩家皆有至少 </a:t>
            </a:r>
            <a:r>
              <a:rPr lang="en-US" altLang="zh-TW" sz="1200" b="0" i="0" kern="1200" dirty="0" smtClean="0">
                <a:solidFill>
                  <a:schemeClr val="tx1"/>
                </a:solidFill>
                <a:effectLst/>
                <a:latin typeface="+mn-lt"/>
                <a:ea typeface="+mn-ea"/>
                <a:cs typeface="+mn-cs"/>
              </a:rPr>
              <a:t>3 </a:t>
            </a:r>
            <a:r>
              <a:rPr lang="zh-TW" altLang="en-US" sz="1200" b="0" i="0" kern="1200" dirty="0" smtClean="0">
                <a:solidFill>
                  <a:schemeClr val="tx1"/>
                </a:solidFill>
                <a:effectLst/>
                <a:latin typeface="+mn-lt"/>
                <a:ea typeface="+mn-ea"/>
                <a:cs typeface="+mn-cs"/>
              </a:rPr>
              <a:t>平方公尺的遊戲空間  </a:t>
            </a:r>
            <a:r>
              <a:rPr lang="en-US" altLang="zh-TW" sz="1200" b="0" i="0" kern="1200" dirty="0" smtClean="0">
                <a:solidFill>
                  <a:schemeClr val="tx1"/>
                </a:solidFill>
                <a:effectLst/>
                <a:latin typeface="+mn-lt"/>
                <a:ea typeface="+mn-ea"/>
                <a:cs typeface="+mn-cs"/>
              </a:rPr>
              <a:t>http://steamcommunity.com/app/358720/discussions/0/350532536103514259/</a:t>
            </a:r>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37</a:t>
            </a:fld>
            <a:endParaRPr lang="zh-TW" altLang="en-US"/>
          </a:p>
        </p:txBody>
      </p:sp>
    </p:spTree>
    <p:extLst>
      <p:ext uri="{BB962C8B-B14F-4D97-AF65-F5344CB8AC3E}">
        <p14:creationId xmlns:p14="http://schemas.microsoft.com/office/powerpoint/2010/main" val="4057976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38</a:t>
            </a:fld>
            <a:endParaRPr lang="zh-TW" altLang="en-US"/>
          </a:p>
        </p:txBody>
      </p:sp>
    </p:spTree>
    <p:extLst>
      <p:ext uri="{BB962C8B-B14F-4D97-AF65-F5344CB8AC3E}">
        <p14:creationId xmlns:p14="http://schemas.microsoft.com/office/powerpoint/2010/main" val="475893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5427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16491029-63D8-4A5A-BE65-B818EC79727F}" type="slidenum">
              <a:rPr lang="zh-TW" altLang="en-US" smtClean="0"/>
              <a:pPr eaLnBrk="1" hangingPunct="1"/>
              <a:t>39</a:t>
            </a:fld>
            <a:endParaRPr lang="zh-TW"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深度的識覺是用以覺察環境中物體的距離的能力，基本上由兩大線索</a:t>
            </a:r>
            <a:r>
              <a:rPr lang="en-US" altLang="zh-TW" smtClean="0"/>
              <a:t>(</a:t>
            </a:r>
            <a:r>
              <a:rPr lang="zh-TW" altLang="en-US" smtClean="0"/>
              <a:t>或說情報來源</a:t>
            </a:r>
            <a:r>
              <a:rPr lang="en-US" altLang="zh-TW" smtClean="0"/>
              <a:t>)</a:t>
            </a:r>
            <a:r>
              <a:rPr lang="zh-TW" altLang="en-US" smtClean="0"/>
              <a:t>，一是雙眼構造的特性，另一種則是單眼的線索</a:t>
            </a:r>
          </a:p>
        </p:txBody>
      </p:sp>
      <p:sp>
        <p:nvSpPr>
          <p:cNvPr id="409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04EC56DA-6AA3-4633-A83F-6B28A8FC76E8}" type="slidenum">
              <a:rPr lang="zh-TW" altLang="en-US" smtClean="0"/>
              <a:pPr eaLnBrk="1" hangingPunct="1"/>
              <a:t>3</a:t>
            </a:fld>
            <a:endParaRPr lang="zh-TW"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雙眼間存在橫向的視差，大腦會根據這一對具視差的影像解讀物體的距離</a:t>
            </a:r>
            <a:endParaRPr lang="en-US" altLang="zh-TW" smtClean="0"/>
          </a:p>
          <a:p>
            <a:r>
              <a:rPr lang="zh-TW" altLang="en-US" smtClean="0"/>
              <a:t>另外，藉由雙眼對焦的不同，也提供了距離和立體感</a:t>
            </a:r>
          </a:p>
        </p:txBody>
      </p:sp>
      <p:sp>
        <p:nvSpPr>
          <p:cNvPr id="419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E0F037F2-88F1-4FF1-859E-17A113C1358B}" type="slidenum">
              <a:rPr lang="zh-TW" altLang="en-US" smtClean="0"/>
              <a:pPr eaLnBrk="1" hangingPunct="1"/>
              <a:t>4</a:t>
            </a:fld>
            <a:endParaRPr lang="zh-TW"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備忘稿版面配置區 2"/>
          <p:cNvSpPr>
            <a:spLocks noGrp="1"/>
          </p:cNvSpPr>
          <p:nvPr>
            <p:ph type="body" idx="1"/>
          </p:nvPr>
        </p:nvSpPr>
        <p:spPr/>
        <p:txBody>
          <a:bodyPr/>
          <a:lstStyle/>
          <a:p>
            <a:pPr>
              <a:defRPr/>
            </a:pPr>
            <a:r>
              <a:rPr lang="zh-TW" altLang="en-US" dirty="0" smtClean="0"/>
              <a:t>就算只有單眼的情形，也能提供距離的線索</a:t>
            </a:r>
            <a:endParaRPr lang="en-US" altLang="zh-TW" dirty="0" smtClean="0"/>
          </a:p>
          <a:p>
            <a:pPr marL="171450" indent="-171450">
              <a:buFontTx/>
              <a:buChar char="-"/>
              <a:defRPr/>
            </a:pPr>
            <a:r>
              <a:rPr lang="en-US" altLang="zh-TW" dirty="0" smtClean="0"/>
              <a:t>Motion parallax  </a:t>
            </a:r>
            <a:r>
              <a:rPr lang="zh-TW" altLang="en-US" dirty="0" smtClean="0"/>
              <a:t>就像坐火車時，較近的物體移動比較快，較遠的物體移動相對的比較慢。早期</a:t>
            </a:r>
            <a:r>
              <a:rPr lang="en-US" altLang="zh-TW" dirty="0" smtClean="0"/>
              <a:t>2D</a:t>
            </a:r>
            <a:r>
              <a:rPr lang="zh-TW" altLang="en-US" dirty="0" smtClean="0"/>
              <a:t>遊戲用多重捲軸做出立體的效果</a:t>
            </a:r>
            <a:endParaRPr lang="en-US" altLang="zh-TW" dirty="0" smtClean="0"/>
          </a:p>
          <a:p>
            <a:pPr marL="171450" indent="-171450">
              <a:buFontTx/>
              <a:buChar char="-"/>
              <a:defRPr/>
            </a:pPr>
            <a:r>
              <a:rPr lang="en-US" altLang="zh-TW" dirty="0" smtClean="0"/>
              <a:t>Depth from motion  </a:t>
            </a:r>
            <a:r>
              <a:rPr lang="zh-TW" altLang="en-US" dirty="0" smtClean="0"/>
              <a:t>同一個物體向遠處移動，會變得相對小</a:t>
            </a:r>
            <a:endParaRPr lang="en-US" altLang="zh-TW" dirty="0" smtClean="0"/>
          </a:p>
          <a:p>
            <a:pPr marL="171450" indent="-171450">
              <a:buFontTx/>
              <a:buChar char="-"/>
              <a:defRPr/>
            </a:pPr>
            <a:r>
              <a:rPr lang="en-US" altLang="zh-TW" dirty="0" smtClean="0"/>
              <a:t>Perspective  </a:t>
            </a:r>
            <a:r>
              <a:rPr lang="zh-TW" altLang="en-US" dirty="0" smtClean="0"/>
              <a:t>透視投影，平行往遠處延伸的鐵軌</a:t>
            </a:r>
            <a:endParaRPr lang="en-US" altLang="zh-TW" dirty="0" smtClean="0"/>
          </a:p>
          <a:p>
            <a:pPr marL="171450" indent="-171450">
              <a:buFontTx/>
              <a:buChar char="-"/>
              <a:defRPr/>
            </a:pPr>
            <a:r>
              <a:rPr lang="en-US" altLang="zh-TW" dirty="0" smtClean="0"/>
              <a:t>Relative size </a:t>
            </a:r>
            <a:r>
              <a:rPr lang="zh-TW" altLang="en-US" dirty="0" smtClean="0"/>
              <a:t>相同的物體，在近處比較大，在遠處比較小。</a:t>
            </a:r>
            <a:endParaRPr lang="en-US" altLang="zh-TW" dirty="0" smtClean="0"/>
          </a:p>
          <a:p>
            <a:pPr marL="171450" indent="-171450">
              <a:buFontTx/>
              <a:buChar char="-"/>
              <a:defRPr/>
            </a:pPr>
            <a:r>
              <a:rPr lang="en-US" altLang="zh-TW" dirty="0" smtClean="0"/>
              <a:t>Occlusion   </a:t>
            </a:r>
            <a:r>
              <a:rPr lang="zh-TW" altLang="en-US" dirty="0" smtClean="0"/>
              <a:t>透過遮蔽的情況，估算物體的遠近</a:t>
            </a:r>
            <a:endParaRPr lang="en-US" altLang="zh-TW" dirty="0" smtClean="0"/>
          </a:p>
          <a:p>
            <a:pPr marL="171450" indent="-171450">
              <a:buFontTx/>
              <a:buChar char="-"/>
              <a:defRPr/>
            </a:pPr>
            <a:endParaRPr lang="en-US" altLang="zh-TW" dirty="0" smtClean="0"/>
          </a:p>
          <a:p>
            <a:pPr>
              <a:defRPr/>
            </a:pPr>
            <a:endParaRPr lang="zh-TW" altLang="en-US" dirty="0"/>
          </a:p>
        </p:txBody>
      </p:sp>
      <p:sp>
        <p:nvSpPr>
          <p:cNvPr id="430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EFC2EB3D-E395-400B-ABD7-AB67FE8074B7}" type="slidenum">
              <a:rPr lang="zh-TW" altLang="en-US" smtClean="0"/>
              <a:pPr eaLnBrk="1" hangingPunct="1"/>
              <a:t>5</a:t>
            </a:fld>
            <a:endParaRPr lang="zh-TW"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由於雙眼視差是立體效果最明顯的線索，很早就有人嘗試不同方法讓左右兩眼各自看到有視差的影像</a:t>
            </a:r>
          </a:p>
        </p:txBody>
      </p:sp>
      <p:sp>
        <p:nvSpPr>
          <p:cNvPr id="440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8C80460C-7BE4-45B4-9A5A-E9C6B866F0F1}" type="slidenum">
              <a:rPr lang="zh-TW" altLang="en-US" smtClean="0"/>
              <a:pPr eaLnBrk="1" hangingPunct="1"/>
              <a:t>6</a:t>
            </a:fld>
            <a:endParaRPr lang="zh-TW"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需要戴眼鏡的方式，可分為兩大類</a:t>
            </a:r>
            <a:endParaRPr lang="en-US" altLang="zh-TW" smtClean="0"/>
          </a:p>
          <a:p>
            <a:r>
              <a:rPr lang="en-US" altLang="zh-TW" smtClean="0"/>
              <a:t>-Active  </a:t>
            </a:r>
            <a:r>
              <a:rPr lang="zh-TW" altLang="en-US" smtClean="0"/>
              <a:t>眼鏡本身會做主動式的更新，配合高更新率的顯示器輪流播放左右眼的影像，輪流讓其中一隻眼看到對應影像，另外一隻眼看不見</a:t>
            </a:r>
            <a:endParaRPr lang="en-US" altLang="zh-TW" smtClean="0"/>
          </a:p>
          <a:p>
            <a:r>
              <a:rPr lang="en-US" altLang="zh-TW" smtClean="0"/>
              <a:t>-Passive  </a:t>
            </a:r>
            <a:r>
              <a:rPr lang="zh-TW" altLang="en-US" smtClean="0"/>
              <a:t>利用光的偏震特性濾掉特定光線或是顏色濾色片</a:t>
            </a:r>
            <a:endParaRPr lang="en-US" altLang="zh-TW" smtClean="0"/>
          </a:p>
          <a:p>
            <a:r>
              <a:rPr lang="en-US" altLang="zh-TW" smtClean="0"/>
              <a:t>- </a:t>
            </a:r>
            <a:r>
              <a:rPr lang="zh-TW" altLang="en-US" smtClean="0"/>
              <a:t>或是直接在兩眼前各放一個螢幕</a:t>
            </a:r>
            <a:endParaRPr lang="en-US" altLang="zh-TW" smtClean="0"/>
          </a:p>
          <a:p>
            <a:endParaRPr lang="en-US" altLang="zh-TW" smtClean="0"/>
          </a:p>
          <a:p>
            <a:endParaRPr lang="zh-TW" altLang="en-US" smtClean="0"/>
          </a:p>
        </p:txBody>
      </p:sp>
      <p:sp>
        <p:nvSpPr>
          <p:cNvPr id="450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F9B3E86F-9006-41A3-AA0A-7B55885D21D0}" type="slidenum">
              <a:rPr lang="zh-TW" altLang="en-US" smtClean="0"/>
              <a:pPr eaLnBrk="1" hangingPunct="1"/>
              <a:t>7</a:t>
            </a:fld>
            <a:endParaRPr lang="zh-TW"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dirty="0" smtClean="0"/>
              <a:t>不需要眼鏡的還有</a:t>
            </a:r>
            <a:endParaRPr lang="en-US" altLang="zh-TW" dirty="0" smtClean="0"/>
          </a:p>
          <a:p>
            <a:r>
              <a:rPr lang="en-US" altLang="zh-TW" dirty="0" smtClean="0"/>
              <a:t>Wiggle stereoscopy  </a:t>
            </a:r>
            <a:r>
              <a:rPr lang="zh-TW" altLang="en-US" dirty="0" smtClean="0"/>
              <a:t>利用快速更新具視差的畫面，產生立體感。但缺點是畫面很閃爍</a:t>
            </a:r>
            <a:endParaRPr lang="en-US" altLang="zh-TW" dirty="0" smtClean="0"/>
          </a:p>
          <a:p>
            <a:endParaRPr lang="en-US" altLang="zh-TW" dirty="0" smtClean="0"/>
          </a:p>
          <a:p>
            <a:endParaRPr lang="zh-TW" altLang="en-US" dirty="0" smtClean="0"/>
          </a:p>
        </p:txBody>
      </p:sp>
      <p:sp>
        <p:nvSpPr>
          <p:cNvPr id="46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7009DFF2-9BC1-4EF0-8592-90FE733116DA}" type="slidenum">
              <a:rPr lang="zh-TW" altLang="en-US" smtClean="0"/>
              <a:pPr eaLnBrk="1" hangingPunct="1"/>
              <a:t>8</a:t>
            </a:fld>
            <a:endParaRPr lang="zh-TW"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或是裸眼成像技術，在顯示器裡面動手腳，讓特定角度看進來的畫面不一樣</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9</a:t>
            </a:fld>
            <a:endParaRPr lang="zh-TW" altLang="en-US"/>
          </a:p>
        </p:txBody>
      </p:sp>
    </p:spTree>
    <p:extLst>
      <p:ext uri="{BB962C8B-B14F-4D97-AF65-F5344CB8AC3E}">
        <p14:creationId xmlns:p14="http://schemas.microsoft.com/office/powerpoint/2010/main" val="32193443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IM1v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683568" y="2132857"/>
            <a:ext cx="7772400" cy="1512168"/>
          </a:xfrm>
          <a:effectLst>
            <a:outerShdw blurRad="50800" dist="38100" dir="2700000" algn="tl" rotWithShape="0">
              <a:prstClr val="black">
                <a:alpha val="40000"/>
              </a:prstClr>
            </a:outerShdw>
          </a:effectLst>
        </p:spPr>
        <p:txBody>
          <a:bodyPr anchor="b"/>
          <a:lstStyle>
            <a:lvl1pPr algn="ctr">
              <a:defRPr b="1"/>
            </a:lvl1pPr>
          </a:lstStyle>
          <a:p>
            <a:r>
              <a:rPr lang="zh-TW" altLang="en-US" smtClean="0"/>
              <a:t>按一下以編輯母片標題樣式</a:t>
            </a:r>
            <a:endParaRPr lang="zh-TW" altLang="en-US" dirty="0"/>
          </a:p>
        </p:txBody>
      </p:sp>
      <p:sp>
        <p:nvSpPr>
          <p:cNvPr id="3" name="副標題 2"/>
          <p:cNvSpPr>
            <a:spLocks noGrp="1"/>
          </p:cNvSpPr>
          <p:nvPr>
            <p:ph type="subTitle" idx="1"/>
          </p:nvPr>
        </p:nvSpPr>
        <p:spPr>
          <a:xfrm>
            <a:off x="1403648" y="3933056"/>
            <a:ext cx="6400800" cy="1198984"/>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dirty="0"/>
          </a:p>
        </p:txBody>
      </p:sp>
      <p:sp>
        <p:nvSpPr>
          <p:cNvPr id="5" name="日期版面配置區 3"/>
          <p:cNvSpPr>
            <a:spLocks noGrp="1"/>
          </p:cNvSpPr>
          <p:nvPr>
            <p:ph type="dt" sz="half" idx="10"/>
          </p:nvPr>
        </p:nvSpPr>
        <p:spPr/>
        <p:txBody>
          <a:bodyPr/>
          <a:lstStyle>
            <a:lvl1pPr>
              <a:defRPr/>
            </a:lvl1pPr>
          </a:lstStyle>
          <a:p>
            <a:pPr>
              <a:defRPr/>
            </a:pPr>
            <a:fld id="{89C2D360-C015-4D2C-838E-02E16AC696F1}" type="datetimeFigureOut">
              <a:rPr lang="zh-TW" altLang="en-US"/>
              <a:pPr>
                <a:defRPr/>
              </a:pPr>
              <a:t>2019/12/24</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7D40DB2-8285-4BC5-9E75-12A8E8E4A136}" type="slidenum">
              <a:rPr lang="zh-TW" altLang="en-US"/>
              <a:pPr>
                <a:defRPr/>
              </a:pPr>
              <a:t>‹#›</a:t>
            </a:fld>
            <a:endParaRPr lang="zh-TW" altLang="en-US"/>
          </a:p>
        </p:txBody>
      </p:sp>
    </p:spTree>
    <p:extLst>
      <p:ext uri="{BB962C8B-B14F-4D97-AF65-F5344CB8AC3E}">
        <p14:creationId xmlns:p14="http://schemas.microsoft.com/office/powerpoint/2010/main" val="2498519707"/>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7" descr="IM2v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457200" y="274638"/>
            <a:ext cx="6563072" cy="1143000"/>
          </a:xfrm>
          <a:effectLst>
            <a:outerShdw blurRad="50800" dist="38100" dir="2700000" algn="tl" rotWithShape="0">
              <a:prstClr val="black">
                <a:alpha val="40000"/>
              </a:prstClr>
            </a:outerShdw>
          </a:effectLst>
        </p:spPr>
        <p:txBody>
          <a:bodyPr/>
          <a:lstStyle>
            <a:lvl1pPr algn="l">
              <a:defRPr b="1" u="none"/>
            </a:lvl1pPr>
          </a:lstStyle>
          <a:p>
            <a:r>
              <a:rPr lang="zh-TW" altLang="en-US" smtClean="0"/>
              <a:t>按一下以編輯母片標題樣式</a:t>
            </a:r>
            <a:endParaRPr lang="zh-TW" altLang="en-US" dirty="0"/>
          </a:p>
        </p:txBody>
      </p:sp>
      <p:sp>
        <p:nvSpPr>
          <p:cNvPr id="3" name="內容版面配置區 2"/>
          <p:cNvSpPr>
            <a:spLocks noGrp="1"/>
          </p:cNvSpPr>
          <p:nvPr>
            <p:ph idx="1"/>
          </p:nvPr>
        </p:nvSpPr>
        <p:spPr/>
        <p:txBody>
          <a:bodyPr/>
          <a:lstStyle>
            <a:lvl1pPr>
              <a:buSzPct val="200000"/>
              <a:buFontTx/>
              <a:buBlip>
                <a:blip r:embed="rId4"/>
              </a:buBlip>
              <a:defRPr/>
            </a:lvl1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5" name="日期版面配置區 3"/>
          <p:cNvSpPr>
            <a:spLocks noGrp="1"/>
          </p:cNvSpPr>
          <p:nvPr>
            <p:ph type="dt" sz="half" idx="10"/>
          </p:nvPr>
        </p:nvSpPr>
        <p:spPr/>
        <p:txBody>
          <a:bodyPr/>
          <a:lstStyle>
            <a:lvl1pPr>
              <a:defRPr/>
            </a:lvl1pPr>
          </a:lstStyle>
          <a:p>
            <a:pPr>
              <a:defRPr/>
            </a:pPr>
            <a:fld id="{A2932B61-F7C9-479E-803C-533F12C3C81D}" type="datetimeFigureOut">
              <a:rPr lang="zh-TW" altLang="en-US"/>
              <a:pPr>
                <a:defRPr/>
              </a:pPr>
              <a:t>2019/12/24</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D1F7B586-4A0D-4D7B-85DE-7ECED231E77F}" type="slidenum">
              <a:rPr lang="zh-TW" altLang="en-US"/>
              <a:pPr>
                <a:defRPr/>
              </a:pPr>
              <a:t>‹#›</a:t>
            </a:fld>
            <a:endParaRPr lang="zh-TW" altLang="en-US"/>
          </a:p>
        </p:txBody>
      </p:sp>
    </p:spTree>
    <p:extLst>
      <p:ext uri="{BB962C8B-B14F-4D97-AF65-F5344CB8AC3E}">
        <p14:creationId xmlns:p14="http://schemas.microsoft.com/office/powerpoint/2010/main" val="353670142"/>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8" descr="IM4v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457200" y="274638"/>
            <a:ext cx="6563072" cy="1143000"/>
          </a:xfrm>
          <a:effectLst>
            <a:outerShdw blurRad="50800" dist="38100" dir="2700000" algn="tl" rotWithShape="0">
              <a:prstClr val="black">
                <a:alpha val="40000"/>
              </a:prstClr>
            </a:outerShdw>
          </a:effectLst>
        </p:spPr>
        <p:txBody>
          <a:bodyPr/>
          <a:lstStyle>
            <a:lvl1pPr algn="l">
              <a:defRPr b="1" u="none"/>
            </a:lvl1pPr>
          </a:lstStyle>
          <a:p>
            <a:r>
              <a:rPr lang="zh-TW" altLang="en-US" smtClean="0"/>
              <a:t>按一下以編輯母片標題樣式</a:t>
            </a:r>
            <a:endParaRPr lang="zh-TW" altLang="en-US" dirty="0"/>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6" name="日期版面配置區 4"/>
          <p:cNvSpPr>
            <a:spLocks noGrp="1"/>
          </p:cNvSpPr>
          <p:nvPr>
            <p:ph type="dt" sz="half" idx="10"/>
          </p:nvPr>
        </p:nvSpPr>
        <p:spPr/>
        <p:txBody>
          <a:bodyPr/>
          <a:lstStyle>
            <a:lvl1pPr>
              <a:defRPr/>
            </a:lvl1pPr>
          </a:lstStyle>
          <a:p>
            <a:pPr>
              <a:defRPr/>
            </a:pPr>
            <a:fld id="{21AD415D-7F6F-4902-80D4-F0E4AD69D884}" type="datetimeFigureOut">
              <a:rPr lang="zh-TW" altLang="en-US"/>
              <a:pPr>
                <a:defRPr/>
              </a:pPr>
              <a:t>2019/12/24</a:t>
            </a:fld>
            <a:endParaRPr lang="zh-TW" altLang="en-US"/>
          </a:p>
        </p:txBody>
      </p:sp>
      <p:sp>
        <p:nvSpPr>
          <p:cNvPr id="7" name="頁尾版面配置區 5"/>
          <p:cNvSpPr>
            <a:spLocks noGrp="1"/>
          </p:cNvSpPr>
          <p:nvPr>
            <p:ph type="ftr" sz="quarter" idx="11"/>
          </p:nvPr>
        </p:nvSpPr>
        <p:spPr/>
        <p:txBody>
          <a:bodyPr/>
          <a:lstStyle>
            <a:lvl1pPr>
              <a:defRPr/>
            </a:lvl1pPr>
          </a:lstStyle>
          <a:p>
            <a:pPr>
              <a:defRPr/>
            </a:pPr>
            <a:endParaRPr lang="zh-TW" altLang="en-US"/>
          </a:p>
        </p:txBody>
      </p:sp>
      <p:sp>
        <p:nvSpPr>
          <p:cNvPr id="8" name="投影片編號版面配置區 6"/>
          <p:cNvSpPr>
            <a:spLocks noGrp="1"/>
          </p:cNvSpPr>
          <p:nvPr>
            <p:ph type="sldNum" sz="quarter" idx="12"/>
          </p:nvPr>
        </p:nvSpPr>
        <p:spPr/>
        <p:txBody>
          <a:bodyPr/>
          <a:lstStyle>
            <a:lvl1pPr>
              <a:defRPr/>
            </a:lvl1pPr>
          </a:lstStyle>
          <a:p>
            <a:pPr>
              <a:defRPr/>
            </a:pPr>
            <a:fld id="{005970E2-C8EF-4286-9DB8-6FFBD44C9AF4}" type="slidenum">
              <a:rPr lang="zh-TW" altLang="en-US"/>
              <a:pPr>
                <a:defRPr/>
              </a:pPr>
              <a:t>‹#›</a:t>
            </a:fld>
            <a:endParaRPr lang="zh-TW" altLang="en-US"/>
          </a:p>
        </p:txBody>
      </p:sp>
    </p:spTree>
    <p:extLst>
      <p:ext uri="{BB962C8B-B14F-4D97-AF65-F5344CB8AC3E}">
        <p14:creationId xmlns:p14="http://schemas.microsoft.com/office/powerpoint/2010/main" val="484791025"/>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自訂版面配置">
    <p:spTree>
      <p:nvGrpSpPr>
        <p:cNvPr id="1" name=""/>
        <p:cNvGrpSpPr/>
        <p:nvPr/>
      </p:nvGrpSpPr>
      <p:grpSpPr>
        <a:xfrm>
          <a:off x="0" y="0"/>
          <a:ext cx="0" cy="0"/>
          <a:chOff x="0" y="0"/>
          <a:chExt cx="0" cy="0"/>
        </a:xfrm>
      </p:grpSpPr>
      <p:pic>
        <p:nvPicPr>
          <p:cNvPr id="3" name="Picture 7" descr="IM3v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zh-TW" altLang="en-US" smtClean="0"/>
              <a:t>按一下以編輯母片標題樣式</a:t>
            </a:r>
            <a:endParaRPr lang="en-US"/>
          </a:p>
        </p:txBody>
      </p:sp>
      <p:sp>
        <p:nvSpPr>
          <p:cNvPr id="4" name="Date Placeholder 2"/>
          <p:cNvSpPr>
            <a:spLocks noGrp="1"/>
          </p:cNvSpPr>
          <p:nvPr>
            <p:ph type="dt" sz="half" idx="10"/>
          </p:nvPr>
        </p:nvSpPr>
        <p:spPr/>
        <p:txBody>
          <a:bodyPr/>
          <a:lstStyle>
            <a:lvl1pPr>
              <a:defRPr/>
            </a:lvl1pPr>
          </a:lstStyle>
          <a:p>
            <a:pPr>
              <a:defRPr/>
            </a:pPr>
            <a:fld id="{95F09C9F-8F1F-40FD-A674-E35152DC8E74}" type="datetimeFigureOut">
              <a:rPr lang="zh-TW" altLang="en-US"/>
              <a:pPr>
                <a:defRPr/>
              </a:pPr>
              <a:t>2019/12/24</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BB36955D-EDF0-417F-9ED8-853A3837A6B7}" type="slidenum">
              <a:rPr lang="zh-TW" altLang="en-US"/>
              <a:pPr>
                <a:defRPr/>
              </a:pPr>
              <a:t>‹#›</a:t>
            </a:fld>
            <a:endParaRPr lang="zh-TW" altLang="en-US"/>
          </a:p>
        </p:txBody>
      </p:sp>
    </p:spTree>
    <p:extLst>
      <p:ext uri="{BB962C8B-B14F-4D97-AF65-F5344CB8AC3E}">
        <p14:creationId xmlns:p14="http://schemas.microsoft.com/office/powerpoint/2010/main" val="2943604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區段標題">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7" descr="IM3v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1331640" y="2564904"/>
            <a:ext cx="6624736" cy="1152128"/>
          </a:xfrm>
          <a:effectLst>
            <a:outerShdw blurRad="50800" dist="38100" dir="2700000" algn="tl" rotWithShape="0">
              <a:prstClr val="black">
                <a:alpha val="40000"/>
              </a:prstClr>
            </a:outerShdw>
          </a:effectLst>
        </p:spPr>
        <p:txBody>
          <a:bodyPr anchor="b"/>
          <a:lstStyle>
            <a:lvl1pPr algn="r">
              <a:defRPr sz="4000" b="1" cap="all"/>
            </a:lvl1pPr>
          </a:lstStyle>
          <a:p>
            <a:r>
              <a:rPr lang="zh-TW" altLang="en-US" smtClean="0"/>
              <a:t>按一下以編輯母片標題樣式</a:t>
            </a:r>
            <a:endParaRPr lang="zh-TW" altLang="en-US" dirty="0"/>
          </a:p>
        </p:txBody>
      </p:sp>
      <p:sp>
        <p:nvSpPr>
          <p:cNvPr id="3" name="文字版面配置區 2"/>
          <p:cNvSpPr>
            <a:spLocks noGrp="1"/>
          </p:cNvSpPr>
          <p:nvPr>
            <p:ph type="body" idx="1"/>
          </p:nvPr>
        </p:nvSpPr>
        <p:spPr>
          <a:xfrm>
            <a:off x="1331640" y="3861048"/>
            <a:ext cx="6620272" cy="1500187"/>
          </a:xfrm>
        </p:spPr>
        <p:txBody>
          <a:bodyPr/>
          <a:lstStyle>
            <a:lvl1pPr marL="0" indent="0" algn="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1325D66-361B-45B7-97A0-B612E92BCCA7}" type="datetimeFigureOut">
              <a:rPr lang="zh-TW" altLang="en-US"/>
              <a:pPr>
                <a:defRPr/>
              </a:pPr>
              <a:t>2019/12/24</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C6B8586F-9F82-4C12-B1EE-FFCE9F3E3B04}" type="slidenum">
              <a:rPr lang="zh-TW" altLang="en-US"/>
              <a:pPr>
                <a:defRPr/>
              </a:pPr>
              <a:t>‹#›</a:t>
            </a:fld>
            <a:endParaRPr lang="zh-TW" altLang="en-US"/>
          </a:p>
        </p:txBody>
      </p:sp>
    </p:spTree>
    <p:extLst>
      <p:ext uri="{BB962C8B-B14F-4D97-AF65-F5344CB8AC3E}">
        <p14:creationId xmlns:p14="http://schemas.microsoft.com/office/powerpoint/2010/main" val="3572605756"/>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lvl1pPr>
              <a:defRPr/>
            </a:lvl1pPr>
          </a:lstStyle>
          <a:p>
            <a:pPr>
              <a:defRPr/>
            </a:pPr>
            <a:fld id="{CF86B139-0891-43FA-8D0E-5E7A23291DBD}" type="datetimeFigureOut">
              <a:rPr lang="zh-TW" altLang="en-US"/>
              <a:pPr>
                <a:defRPr/>
              </a:pPr>
              <a:t>2019/12/24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DD41D69-3917-473F-A1F4-3D2206C52415}" type="slidenum">
              <a:rPr lang="zh-TW" altLang="en-US"/>
              <a:pPr>
                <a:defRPr/>
              </a:pPr>
              <a:t>‹#›</a:t>
            </a:fld>
            <a:endParaRPr lang="zh-TW" altLang="en-US"/>
          </a:p>
        </p:txBody>
      </p:sp>
    </p:spTree>
    <p:extLst>
      <p:ext uri="{BB962C8B-B14F-4D97-AF65-F5344CB8AC3E}">
        <p14:creationId xmlns:p14="http://schemas.microsoft.com/office/powerpoint/2010/main" val="1652267477"/>
      </p:ext>
    </p:extLst>
  </p:cSld>
  <p:clrMapOvr>
    <a:masterClrMapping/>
  </p:clrMapOvr>
  <p:transition spd="med">
    <p:zoom/>
    <p:sndAc>
      <p:stSnd>
        <p:snd r:embed="rId1" name="CAMERA.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pPr>
              <a:defRPr/>
            </a:pPr>
            <a:fld id="{4451C06E-851A-4C63-89F9-1BC61DC7E110}" type="datetimeFigureOut">
              <a:rPr lang="zh-TW" altLang="en-US"/>
              <a:pPr>
                <a:defRPr/>
              </a:pPr>
              <a:t>2019/12/24</a:t>
            </a:fld>
            <a:endParaRPr lang="zh-TW" altLang="en-US"/>
          </a:p>
        </p:txBody>
      </p:sp>
      <p:sp>
        <p:nvSpPr>
          <p:cNvPr id="3" name="頁尾版面配置區 2"/>
          <p:cNvSpPr>
            <a:spLocks noGrp="1"/>
          </p:cNvSpPr>
          <p:nvPr>
            <p:ph type="ftr" sz="quarter" idx="11"/>
          </p:nvPr>
        </p:nvSpPr>
        <p:spPr/>
        <p:txBody>
          <a:bodyPr/>
          <a:lstStyle>
            <a:lvl1pPr>
              <a:defRPr/>
            </a:lvl1pPr>
          </a:lstStyle>
          <a:p>
            <a:pPr>
              <a:defRPr/>
            </a:pPr>
            <a:endParaRPr lang="zh-TW" altLang="en-US"/>
          </a:p>
        </p:txBody>
      </p:sp>
      <p:sp>
        <p:nvSpPr>
          <p:cNvPr id="4" name="投影片編號版面配置區 3"/>
          <p:cNvSpPr>
            <a:spLocks noGrp="1"/>
          </p:cNvSpPr>
          <p:nvPr>
            <p:ph type="sldNum" sz="quarter" idx="12"/>
          </p:nvPr>
        </p:nvSpPr>
        <p:spPr/>
        <p:txBody>
          <a:bodyPr/>
          <a:lstStyle>
            <a:lvl1pPr>
              <a:defRPr/>
            </a:lvl1pPr>
          </a:lstStyle>
          <a:p>
            <a:pPr>
              <a:defRPr/>
            </a:pPr>
            <a:fld id="{5DA40504-9171-48B6-98D5-9978C064BF29}" type="slidenum">
              <a:rPr lang="zh-TW" altLang="en-US"/>
              <a:pPr>
                <a:defRPr/>
              </a:pPr>
              <a:t>‹#›</a:t>
            </a:fld>
            <a:endParaRPr lang="zh-TW" altLang="en-US"/>
          </a:p>
        </p:txBody>
      </p:sp>
    </p:spTree>
    <p:extLst>
      <p:ext uri="{BB962C8B-B14F-4D97-AF65-F5344CB8AC3E}">
        <p14:creationId xmlns:p14="http://schemas.microsoft.com/office/powerpoint/2010/main" val="1113909445"/>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F627BD88-3052-49B4-B5AC-BF3E2363E0EB}" type="datetimeFigureOut">
              <a:rPr lang="zh-TW" altLang="en-US"/>
              <a:pPr>
                <a:defRPr/>
              </a:pPr>
              <a:t>2019/12/24</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A152E04B-3565-441A-931F-8D7A176BBF3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Lst>
  <p:timing>
    <p:tnLst>
      <p:par>
        <p:cTn id="1" dur="indefinite" restart="never" nodeType="tmRoot"/>
      </p:par>
    </p:tnLst>
  </p:timing>
  <p:txStyles>
    <p:titleStyle>
      <a:lvl1pPr algn="l" rtl="0" eaLnBrk="0" fontAlgn="base" hangingPunct="0">
        <a:spcBef>
          <a:spcPct val="0"/>
        </a:spcBef>
        <a:spcAft>
          <a:spcPct val="0"/>
        </a:spcAft>
        <a:defRPr sz="4400" b="1" kern="1200">
          <a:solidFill>
            <a:schemeClr val="tx1"/>
          </a:solidFill>
          <a:latin typeface="微軟正黑體" pitchFamily="34" charset="-120"/>
          <a:ea typeface="微軟正黑體" pitchFamily="34" charset="-120"/>
          <a:cs typeface="+mj-cs"/>
        </a:defRPr>
      </a:lvl1pPr>
      <a:lvl2pPr algn="l" rtl="0" eaLnBrk="0" fontAlgn="base" hangingPunct="0">
        <a:spcBef>
          <a:spcPct val="0"/>
        </a:spcBef>
        <a:spcAft>
          <a:spcPct val="0"/>
        </a:spcAft>
        <a:defRPr sz="4400" b="1">
          <a:solidFill>
            <a:schemeClr val="tx1"/>
          </a:solidFill>
          <a:latin typeface="微軟正黑體" pitchFamily="34" charset="-120"/>
          <a:ea typeface="微軟正黑體" pitchFamily="34" charset="-120"/>
        </a:defRPr>
      </a:lvl2pPr>
      <a:lvl3pPr algn="l" rtl="0" eaLnBrk="0" fontAlgn="base" hangingPunct="0">
        <a:spcBef>
          <a:spcPct val="0"/>
        </a:spcBef>
        <a:spcAft>
          <a:spcPct val="0"/>
        </a:spcAft>
        <a:defRPr sz="4400" b="1">
          <a:solidFill>
            <a:schemeClr val="tx1"/>
          </a:solidFill>
          <a:latin typeface="微軟正黑體" pitchFamily="34" charset="-120"/>
          <a:ea typeface="微軟正黑體" pitchFamily="34" charset="-120"/>
        </a:defRPr>
      </a:lvl3pPr>
      <a:lvl4pPr algn="l" rtl="0" eaLnBrk="0" fontAlgn="base" hangingPunct="0">
        <a:spcBef>
          <a:spcPct val="0"/>
        </a:spcBef>
        <a:spcAft>
          <a:spcPct val="0"/>
        </a:spcAft>
        <a:defRPr sz="4400" b="1">
          <a:solidFill>
            <a:schemeClr val="tx1"/>
          </a:solidFill>
          <a:latin typeface="微軟正黑體" pitchFamily="34" charset="-120"/>
          <a:ea typeface="微軟正黑體" pitchFamily="34" charset="-120"/>
        </a:defRPr>
      </a:lvl4pPr>
      <a:lvl5pPr algn="l" rtl="0" eaLnBrk="0" fontAlgn="base" hangingPunct="0">
        <a:spcBef>
          <a:spcPct val="0"/>
        </a:spcBef>
        <a:spcAft>
          <a:spcPct val="0"/>
        </a:spcAft>
        <a:defRPr sz="4400" b="1">
          <a:solidFill>
            <a:schemeClr val="tx1"/>
          </a:solidFill>
          <a:latin typeface="微軟正黑體" pitchFamily="34" charset="-120"/>
          <a:ea typeface="微軟正黑體" pitchFamily="34"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微軟正黑體" pitchFamily="34" charset="-120"/>
          <a:ea typeface="微軟正黑體" pitchFamily="34" charset="-12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微軟正黑體" pitchFamily="34" charset="-120"/>
          <a:ea typeface="微軟正黑體" pitchFamily="34" charset="-12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微軟正黑體" pitchFamily="34" charset="-120"/>
          <a:ea typeface="微軟正黑體" pitchFamily="34" charset="-12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微軟正黑體" pitchFamily="34" charset="-120"/>
          <a:ea typeface="微軟正黑體" pitchFamily="34" charset="-12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libgls.sourceforge.net/doc/html/gls_8h.html#a754b28ccd68f69f936cff820fc69d8e4ab80d1c3f048bc7c822a66c3808f6969c" TargetMode="External"/><Relationship Id="rId3" Type="http://schemas.openxmlformats.org/officeDocument/2006/relationships/hyperlink" Target="http://libgls.sourceforge.net/doc/html/gls_8h.html#a657275bb5217d677d94ebbf919fdff61" TargetMode="External"/><Relationship Id="rId7" Type="http://schemas.openxmlformats.org/officeDocument/2006/relationships/hyperlink" Target="http://libgls.sourceforge.net/doc/html/gls_8h.html#af0434ace9f9716e36b085a6f8ff1d8b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libgls.sourceforge.net/doc/html/gls_8h.html#a707b309761fdffb537331225e6a3b7daa5a979e61ee5777c01f4d05579afd8b8d" TargetMode="External"/><Relationship Id="rId5" Type="http://schemas.openxmlformats.org/officeDocument/2006/relationships/hyperlink" Target="http://libgls.sourceforge.net/doc/html/gls_8h.html#a707b309761fdffb537331225e6a3b7daab04f0401697688728b66a4faa366c28f" TargetMode="External"/><Relationship Id="rId4" Type="http://schemas.openxmlformats.org/officeDocument/2006/relationships/hyperlink" Target="http://libgls.sourceforge.net/doc/html/gls_8h.html#ac3f852e7cce667d1fcea577b17942f76"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5.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www.bitrebels.com/geek/the-evolution-of-video-game-controllers-infographic/"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christiantailor.co.uk/?portfolio=nintendo-controller-evolution&amp;scid=social27835096" TargetMode="External"/><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quora.com/What-does-the-term-joystick-deadzone-mea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hyperlink" Target="http://www.cs.princeton.edu/omnimedia/images/smps.jpg" TargetMode="External"/><Relationship Id="rId7" Type="http://schemas.openxmlformats.org/officeDocument/2006/relationships/hyperlink" Target="http://www.cs.princeton.edu/~benshedd/CSDisplayWall8&amp;24/source/37.html" TargetMode="Externa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hyperlink" Target="http://www.cs.princeton.edu/~benshedd/CSDisplayWall8&amp;24/source/18.html" TargetMode="External"/><Relationship Id="rId4" Type="http://schemas.openxmlformats.org/officeDocument/2006/relationships/image" Target="../media/image40.jpeg"/><Relationship Id="rId9"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johnnylee.net/" TargetMode="Externa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hyperlink" Target="http://zh-tw.wordpress.com/tag/%e7%ab%8b%e9%ab%94%e9%a1%af%e7%a4%ba/"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johnnylee.net/projects/wii/" TargetMode="External"/><Relationship Id="rId4" Type="http://schemas.openxmlformats.org/officeDocument/2006/relationships/hyperlink" Target="http://local.wasp.uwa.edu.au/~pbourke/texture_colour/anaglyph/"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Stereopsi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en.wikipedia.org/wiki/Convergence_(ey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en.wikipedia.org/wiki/Bost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18.gi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4213" y="2133600"/>
            <a:ext cx="7772400" cy="1511300"/>
          </a:xfrm>
        </p:spPr>
        <p:txBody>
          <a:bodyPr rtlCol="0">
            <a:normAutofit/>
          </a:bodyPr>
          <a:lstStyle/>
          <a:p>
            <a:pPr eaLnBrk="1" hangingPunct="1">
              <a:defRPr/>
            </a:pPr>
            <a:r>
              <a:rPr lang="en-US" altLang="zh-TW" dirty="0" smtClean="0"/>
              <a:t>3D Game Programming</a:t>
            </a:r>
            <a:br>
              <a:rPr lang="en-US" altLang="zh-TW" dirty="0" smtClean="0"/>
            </a:br>
            <a:r>
              <a:rPr lang="en-US" altLang="zh-TW" dirty="0" smtClean="0"/>
              <a:t>Virtual Reality</a:t>
            </a:r>
            <a:endParaRPr lang="zh-TW" altLang="en-US" b="0" dirty="0"/>
          </a:p>
        </p:txBody>
      </p:sp>
      <p:sp>
        <p:nvSpPr>
          <p:cNvPr id="3" name="副標題 2"/>
          <p:cNvSpPr>
            <a:spLocks noGrp="1"/>
          </p:cNvSpPr>
          <p:nvPr>
            <p:ph type="subTitle" idx="1"/>
          </p:nvPr>
        </p:nvSpPr>
        <p:spPr>
          <a:xfrm>
            <a:off x="1428750" y="4143375"/>
            <a:ext cx="6400800" cy="1198563"/>
          </a:xfrm>
        </p:spPr>
        <p:txBody>
          <a:bodyPr rtlCol="0">
            <a:normAutofit fontScale="85000" lnSpcReduction="20000"/>
          </a:bodyPr>
          <a:lstStyle/>
          <a:p>
            <a:pPr marL="342900" indent="-342900" eaLnBrk="1" hangingPunct="1">
              <a:defRPr/>
            </a:pPr>
            <a:r>
              <a:rPr lang="en-US" altLang="zh-TW" b="1" dirty="0" smtClean="0">
                <a:solidFill>
                  <a:schemeClr val="tx1"/>
                </a:solidFill>
                <a:ea typeface="標楷體" pitchFamily="65" charset="-120"/>
                <a:cs typeface="Times New Roman" pitchFamily="18" charset="0"/>
              </a:rPr>
              <a:t>Ming-Te Chi</a:t>
            </a:r>
          </a:p>
          <a:p>
            <a:pPr marL="342900" indent="-342900" eaLnBrk="1" hangingPunct="1">
              <a:defRPr/>
            </a:pPr>
            <a:r>
              <a:rPr lang="en-US" altLang="zh-TW" b="1" dirty="0" smtClean="0">
                <a:solidFill>
                  <a:schemeClr val="tx1"/>
                </a:solidFill>
                <a:ea typeface="標楷體" pitchFamily="65" charset="-120"/>
                <a:cs typeface="Times New Roman" pitchFamily="18" charset="0"/>
              </a:rPr>
              <a:t>Department of Computer Science, </a:t>
            </a:r>
          </a:p>
          <a:p>
            <a:pPr marL="342900" indent="-342900" eaLnBrk="1" hangingPunct="1">
              <a:defRPr/>
            </a:pPr>
            <a:r>
              <a:rPr lang="en-US" altLang="zh-TW" b="1" dirty="0" smtClean="0">
                <a:solidFill>
                  <a:schemeClr val="tx1"/>
                </a:solidFill>
                <a:ea typeface="標楷體" pitchFamily="65" charset="-120"/>
                <a:cs typeface="Times New Roman" pitchFamily="18" charset="0"/>
              </a:rPr>
              <a:t>National </a:t>
            </a:r>
            <a:r>
              <a:rPr lang="en-US" altLang="zh-TW" b="1" dirty="0" err="1" smtClean="0">
                <a:solidFill>
                  <a:schemeClr val="tx1"/>
                </a:solidFill>
                <a:ea typeface="標楷體" pitchFamily="65" charset="-120"/>
                <a:cs typeface="Times New Roman" pitchFamily="18" charset="0"/>
              </a:rPr>
              <a:t>Chengchi</a:t>
            </a:r>
            <a:r>
              <a:rPr lang="en-US" altLang="zh-TW" b="1" dirty="0" smtClean="0">
                <a:solidFill>
                  <a:schemeClr val="tx1"/>
                </a:solidFill>
                <a:ea typeface="標楷體" pitchFamily="65" charset="-120"/>
                <a:cs typeface="Times New Roman" pitchFamily="18" charset="0"/>
              </a:rPr>
              <a:t> University</a:t>
            </a:r>
            <a:endParaRPr lang="zh-TW" altLang="en-US" dirty="0">
              <a:solidFill>
                <a:schemeClr val="tx1"/>
              </a:solidFill>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b="0" dirty="0" smtClean="0"/>
              <a:t>Holography</a:t>
            </a:r>
            <a:endParaRPr lang="zh-TW" altLang="en-US" dirty="0"/>
          </a:p>
        </p:txBody>
      </p:sp>
      <p:sp>
        <p:nvSpPr>
          <p:cNvPr id="17411" name="內容版面配置區 2"/>
          <p:cNvSpPr>
            <a:spLocks noGrp="1"/>
          </p:cNvSpPr>
          <p:nvPr>
            <p:ph idx="1"/>
          </p:nvPr>
        </p:nvSpPr>
        <p:spPr/>
        <p:txBody>
          <a:bodyPr/>
          <a:lstStyle/>
          <a:p>
            <a:pPr eaLnBrk="1" hangingPunct="1"/>
            <a:r>
              <a:rPr lang="en-US" altLang="zh-TW" b="1" smtClean="0"/>
              <a:t>Holography</a:t>
            </a:r>
            <a:r>
              <a:rPr lang="en-US" altLang="zh-TW" smtClean="0"/>
              <a:t> is a technique that allows the light scattered from an object to be recorded and later reconstructed so that it appears as if the object is in the same position relative to the recording medium as it was when recorded.</a:t>
            </a:r>
            <a:endParaRPr lang="zh-TW" altLang="en-US" smtClean="0"/>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smtClean="0"/>
              <a:t>Light field display</a:t>
            </a:r>
            <a:endParaRPr lang="zh-TW" altLang="en-US" dirty="0"/>
          </a:p>
        </p:txBody>
      </p:sp>
      <p:sp>
        <p:nvSpPr>
          <p:cNvPr id="18435" name="內容版面配置區 2"/>
          <p:cNvSpPr>
            <a:spLocks noGrp="1"/>
          </p:cNvSpPr>
          <p:nvPr>
            <p:ph idx="1"/>
          </p:nvPr>
        </p:nvSpPr>
        <p:spPr>
          <a:xfrm>
            <a:off x="457200" y="1600200"/>
            <a:ext cx="5122863" cy="4525963"/>
          </a:xfrm>
        </p:spPr>
        <p:txBody>
          <a:bodyPr/>
          <a:lstStyle/>
          <a:p>
            <a:r>
              <a:rPr lang="en-US" altLang="zh-TW" sz="2400" smtClean="0"/>
              <a:t>Andrew Jones </a:t>
            </a:r>
            <a:r>
              <a:rPr lang="en-US" altLang="zh-TW" sz="2400" i="1" smtClean="0"/>
              <a:t>et al </a:t>
            </a:r>
            <a:r>
              <a:rPr lang="en-US" altLang="zh-TW" sz="2400" smtClean="0"/>
              <a:t>proposed an autostereoscopic light field display able to present interactive 3D graphics to multiple simultaneous viewers 360 degrees around the display, in 2007,</a:t>
            </a:r>
            <a:endParaRPr lang="zh-TW" altLang="en-US" sz="2400" smtClean="0"/>
          </a:p>
        </p:txBody>
      </p:sp>
      <p:pic>
        <p:nvPicPr>
          <p:cNvPr id="18436" name="Picture 2" descr="http://gl.ict.usc.edu/Research/3DDisplay/images/mirro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484313"/>
            <a:ext cx="1584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文字方塊 4"/>
          <p:cNvSpPr txBox="1">
            <a:spLocks noChangeArrowheads="1"/>
          </p:cNvSpPr>
          <p:nvPr/>
        </p:nvSpPr>
        <p:spPr bwMode="auto">
          <a:xfrm>
            <a:off x="5867400" y="3068638"/>
            <a:ext cx="3097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lang="en-US" altLang="zh-TW"/>
              <a:t>Anisotropic spinning mirror</a:t>
            </a:r>
            <a:endParaRPr lang="zh-TW" altLang="en-US"/>
          </a:p>
        </p:txBody>
      </p:sp>
      <p:pic>
        <p:nvPicPr>
          <p:cNvPr id="1843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638" y="3925888"/>
            <a:ext cx="4319587" cy="197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9" name="文字方塊 6"/>
          <p:cNvSpPr txBox="1">
            <a:spLocks noChangeArrowheads="1"/>
          </p:cNvSpPr>
          <p:nvPr/>
        </p:nvSpPr>
        <p:spPr bwMode="auto">
          <a:xfrm>
            <a:off x="4606925" y="5905500"/>
            <a:ext cx="3960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lang="en-US" altLang="zh-TW"/>
              <a:t>3D display</a:t>
            </a:r>
          </a:p>
          <a:p>
            <a:pPr eaLnBrk="1" hangingPunct="1"/>
            <a:r>
              <a:rPr lang="en-US" altLang="zh-TW"/>
              <a:t> </a:t>
            </a:r>
            <a:r>
              <a:rPr lang="en-US" altLang="zh-TW" sz="1600"/>
              <a:t>USC Institute for Creative Technologies</a:t>
            </a:r>
            <a:endParaRPr lang="zh-TW" altLang="en-US" sz="1600"/>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endParaRPr lang="zh-TW" altLang="en-US" dirty="0"/>
          </a:p>
        </p:txBody>
      </p:sp>
      <p:sp>
        <p:nvSpPr>
          <p:cNvPr id="19459" name="內容版面配置區 2"/>
          <p:cNvSpPr>
            <a:spLocks noGrp="1"/>
          </p:cNvSpPr>
          <p:nvPr>
            <p:ph idx="1"/>
          </p:nvPr>
        </p:nvSpPr>
        <p:spPr/>
        <p:txBody>
          <a:bodyPr/>
          <a:lstStyle/>
          <a:p>
            <a:pPr eaLnBrk="1" hangingPunct="1"/>
            <a:endParaRPr lang="zh-TW" altLang="en-US" smtClean="0"/>
          </a:p>
        </p:txBody>
      </p:sp>
      <p:pic>
        <p:nvPicPr>
          <p:cNvPr id="19460" name="Picture 2" descr="% latex2html id marker 2507&#10;\fbox{\begin{tabular}{c}&#10;\vrule width 0pt height 0.1...&#10;...{p{5.7in}}{\small Figure \thefigure . Stereo Viewing Geometry}\\&#10;\end{tabu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636838"/>
            <a:ext cx="653415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文字方塊 4"/>
          <p:cNvSpPr txBox="1">
            <a:spLocks noChangeArrowheads="1"/>
          </p:cNvSpPr>
          <p:nvPr/>
        </p:nvSpPr>
        <p:spPr bwMode="auto">
          <a:xfrm>
            <a:off x="1979613" y="5373688"/>
            <a:ext cx="5256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lang="en-US" altLang="zh-TW"/>
              <a:t>SIGGRAPH 99 coursenote</a:t>
            </a:r>
            <a:endParaRPr lang="zh-TW" altLang="en-US"/>
          </a:p>
        </p:txBody>
      </p:sp>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OpenGL Quad buffer</a:t>
            </a:r>
            <a:endParaRPr lang="zh-TW" altLang="en-US" dirty="0"/>
          </a:p>
        </p:txBody>
      </p:sp>
      <p:sp>
        <p:nvSpPr>
          <p:cNvPr id="3" name="內容版面配置區 2"/>
          <p:cNvSpPr>
            <a:spLocks noGrp="1"/>
          </p:cNvSpPr>
          <p:nvPr>
            <p:ph idx="1"/>
          </p:nvPr>
        </p:nvSpPr>
        <p:spPr>
          <a:xfrm>
            <a:off x="107950" y="1557338"/>
            <a:ext cx="4906963" cy="4525962"/>
          </a:xfrm>
          <a:solidFill>
            <a:schemeClr val="accent5">
              <a:lumMod val="20000"/>
              <a:lumOff val="80000"/>
            </a:schemeClr>
          </a:solidFill>
        </p:spPr>
        <p:txBody>
          <a:bodyPr/>
          <a:lstStyle/>
          <a:p>
            <a:pPr eaLnBrk="1" hangingPunct="1">
              <a:buFontTx/>
              <a:buNone/>
              <a:defRPr/>
            </a:pPr>
            <a:r>
              <a:rPr lang="en-US" altLang="zh-TW" sz="2000" dirty="0" err="1" smtClean="0"/>
              <a:t>glClear</a:t>
            </a:r>
            <a:r>
              <a:rPr lang="en-US" altLang="zh-TW" sz="2000" dirty="0" smtClean="0"/>
              <a:t>();</a:t>
            </a:r>
          </a:p>
          <a:p>
            <a:pPr eaLnBrk="1" hangingPunct="1">
              <a:buFontTx/>
              <a:buNone/>
              <a:defRPr/>
            </a:pPr>
            <a:r>
              <a:rPr lang="en-US" altLang="zh-TW" sz="2000" dirty="0" err="1" smtClean="0"/>
              <a:t>glMatrixMode</a:t>
            </a:r>
            <a:r>
              <a:rPr lang="en-US" altLang="zh-TW" sz="2000" dirty="0" smtClean="0"/>
              <a:t>(GL_MODELVIEW); </a:t>
            </a:r>
          </a:p>
          <a:p>
            <a:pPr eaLnBrk="1" hangingPunct="1">
              <a:buFontTx/>
              <a:buNone/>
              <a:defRPr/>
            </a:pPr>
            <a:r>
              <a:rPr lang="en-US" altLang="zh-TW" sz="2000" dirty="0" err="1" smtClean="0"/>
              <a:t>glLoadIdentity</a:t>
            </a:r>
            <a:r>
              <a:rPr lang="en-US" altLang="zh-TW" sz="2000" dirty="0" smtClean="0"/>
              <a:t>(); </a:t>
            </a:r>
            <a:r>
              <a:rPr lang="en-US" altLang="zh-TW" sz="2000" dirty="0" smtClean="0">
                <a:solidFill>
                  <a:srgbClr val="00B050"/>
                </a:solidFill>
              </a:rPr>
              <a:t>/* the default matrix */</a:t>
            </a:r>
          </a:p>
          <a:p>
            <a:pPr eaLnBrk="1" hangingPunct="1">
              <a:buFontTx/>
              <a:buNone/>
              <a:defRPr/>
            </a:pPr>
            <a:r>
              <a:rPr lang="en-US" altLang="zh-TW" sz="2000" dirty="0" err="1" smtClean="0"/>
              <a:t>glPushMatrix</a:t>
            </a:r>
            <a:r>
              <a:rPr lang="en-US" altLang="zh-TW" sz="2000" dirty="0" smtClean="0"/>
              <a:t>(); </a:t>
            </a:r>
          </a:p>
          <a:p>
            <a:pPr eaLnBrk="1" hangingPunct="1">
              <a:buFontTx/>
              <a:buNone/>
              <a:defRPr/>
            </a:pPr>
            <a:r>
              <a:rPr lang="en-US" altLang="zh-TW" sz="2000" dirty="0" err="1" smtClean="0"/>
              <a:t>glDrawBuffer</a:t>
            </a:r>
            <a:r>
              <a:rPr lang="en-US" altLang="zh-TW" sz="2000" dirty="0" smtClean="0"/>
              <a:t>(</a:t>
            </a:r>
            <a:r>
              <a:rPr lang="en-US" altLang="zh-TW" sz="2000" dirty="0" smtClean="0">
                <a:solidFill>
                  <a:srgbClr val="FF0000"/>
                </a:solidFill>
              </a:rPr>
              <a:t>GL_BACK_LEFT</a:t>
            </a:r>
            <a:r>
              <a:rPr lang="en-US" altLang="zh-TW" sz="2000" dirty="0" smtClean="0"/>
              <a:t>); </a:t>
            </a:r>
          </a:p>
          <a:p>
            <a:pPr eaLnBrk="1" hangingPunct="1">
              <a:buFontTx/>
              <a:buNone/>
              <a:defRPr/>
            </a:pPr>
            <a:r>
              <a:rPr lang="en-US" altLang="zh-TW" sz="2000" dirty="0" err="1" smtClean="0"/>
              <a:t>gluLookAt</a:t>
            </a:r>
            <a:r>
              <a:rPr lang="en-US" altLang="zh-TW" sz="2000" dirty="0" smtClean="0"/>
              <a:t>(</a:t>
            </a:r>
            <a:r>
              <a:rPr lang="en-US" altLang="zh-TW" sz="2000" dirty="0" smtClean="0">
                <a:solidFill>
                  <a:srgbClr val="FF0000"/>
                </a:solidFill>
              </a:rPr>
              <a:t>-IOD/2.0</a:t>
            </a:r>
            <a:r>
              <a:rPr lang="en-US" altLang="zh-TW" sz="2000" dirty="0" smtClean="0"/>
              <a:t>, 0.0, EYE_BACK, </a:t>
            </a:r>
          </a:p>
          <a:p>
            <a:pPr eaLnBrk="1" hangingPunct="1">
              <a:buFontTx/>
              <a:buNone/>
              <a:defRPr/>
            </a:pPr>
            <a:r>
              <a:rPr lang="en-US" altLang="zh-TW" sz="2000" dirty="0" smtClean="0"/>
              <a:t>0.0, 0.0, 0.0, </a:t>
            </a:r>
          </a:p>
          <a:p>
            <a:pPr eaLnBrk="1" hangingPunct="1">
              <a:buFontTx/>
              <a:buNone/>
              <a:defRPr/>
            </a:pPr>
            <a:r>
              <a:rPr lang="en-US" altLang="zh-TW" sz="2000" dirty="0" smtClean="0"/>
              <a:t>0.0, 1.0, 0.0); </a:t>
            </a:r>
          </a:p>
          <a:p>
            <a:pPr eaLnBrk="1" hangingPunct="1">
              <a:buFontTx/>
              <a:buNone/>
              <a:defRPr/>
            </a:pPr>
            <a:r>
              <a:rPr lang="en-US" altLang="zh-TW" sz="2000" dirty="0" smtClean="0"/>
              <a:t>&lt;viewing transforms&gt; </a:t>
            </a:r>
          </a:p>
          <a:p>
            <a:pPr eaLnBrk="1" hangingPunct="1">
              <a:buFontTx/>
              <a:buNone/>
              <a:defRPr/>
            </a:pPr>
            <a:r>
              <a:rPr lang="en-US" altLang="zh-TW" sz="2000" dirty="0" smtClean="0"/>
              <a:t>&lt;modeling transforms&gt; </a:t>
            </a:r>
          </a:p>
          <a:p>
            <a:pPr eaLnBrk="1" hangingPunct="1">
              <a:buFontTx/>
              <a:buNone/>
              <a:defRPr/>
            </a:pPr>
            <a:r>
              <a:rPr lang="en-US" altLang="zh-TW" sz="2000" dirty="0" smtClean="0"/>
              <a:t>draw();</a:t>
            </a:r>
            <a:endParaRPr lang="zh-TW" altLang="en-US" sz="2000" dirty="0"/>
          </a:p>
        </p:txBody>
      </p:sp>
      <p:sp>
        <p:nvSpPr>
          <p:cNvPr id="4" name="文字方塊 3"/>
          <p:cNvSpPr txBox="1"/>
          <p:nvPr/>
        </p:nvSpPr>
        <p:spPr>
          <a:xfrm>
            <a:off x="5040313" y="1557338"/>
            <a:ext cx="3924300" cy="4246562"/>
          </a:xfrm>
          <a:prstGeom prst="rect">
            <a:avLst/>
          </a:prstGeom>
          <a:solidFill>
            <a:schemeClr val="accent5">
              <a:lumMod val="20000"/>
              <a:lumOff val="80000"/>
            </a:schemeClr>
          </a:solidFill>
        </p:spPr>
        <p:txBody>
          <a:bodyPr>
            <a:spAutoFit/>
          </a:bodyPr>
          <a:lstStyle/>
          <a:p>
            <a:pPr>
              <a:defRPr/>
            </a:pPr>
            <a:r>
              <a:rPr lang="en-US" altLang="zh-TW" dirty="0" err="1"/>
              <a:t>glClear</a:t>
            </a:r>
            <a:r>
              <a:rPr lang="en-US" altLang="zh-TW" dirty="0"/>
              <a:t>();</a:t>
            </a:r>
          </a:p>
          <a:p>
            <a:pPr>
              <a:defRPr/>
            </a:pPr>
            <a:r>
              <a:rPr lang="en-US" altLang="zh-TW" dirty="0" err="1"/>
              <a:t>glPopMatrix</a:t>
            </a:r>
            <a:r>
              <a:rPr lang="en-US" altLang="zh-TW" dirty="0"/>
              <a:t>(); </a:t>
            </a:r>
          </a:p>
          <a:p>
            <a:pPr>
              <a:defRPr/>
            </a:pPr>
            <a:r>
              <a:rPr lang="en-US" altLang="zh-TW" dirty="0" err="1"/>
              <a:t>glPushMatrix</a:t>
            </a:r>
            <a:r>
              <a:rPr lang="en-US" altLang="zh-TW" dirty="0"/>
              <a:t>() </a:t>
            </a:r>
            <a:r>
              <a:rPr lang="en-US" altLang="zh-TW" dirty="0" err="1"/>
              <a:t>glDrawBuffer</a:t>
            </a:r>
            <a:r>
              <a:rPr lang="en-US" altLang="zh-TW" dirty="0"/>
              <a:t>(</a:t>
            </a:r>
            <a:r>
              <a:rPr lang="en-US" altLang="zh-TW" dirty="0">
                <a:solidFill>
                  <a:srgbClr val="FF0000"/>
                </a:solidFill>
              </a:rPr>
              <a:t>GL_BACK_RIGHT</a:t>
            </a:r>
            <a:r>
              <a:rPr lang="en-US" altLang="zh-TW" dirty="0"/>
              <a:t>); </a:t>
            </a:r>
            <a:r>
              <a:rPr lang="en-US" altLang="zh-TW" dirty="0" err="1"/>
              <a:t>gluLookAt</a:t>
            </a:r>
            <a:r>
              <a:rPr lang="en-US" altLang="zh-TW" dirty="0"/>
              <a:t>(</a:t>
            </a:r>
            <a:r>
              <a:rPr lang="en-US" altLang="zh-TW" dirty="0">
                <a:solidFill>
                  <a:srgbClr val="FF0000"/>
                </a:solidFill>
              </a:rPr>
              <a:t>IOD/2.0</a:t>
            </a:r>
            <a:r>
              <a:rPr lang="en-US" altLang="zh-TW" dirty="0"/>
              <a:t>, 0.0, EYE_BACK, </a:t>
            </a:r>
          </a:p>
          <a:p>
            <a:pPr>
              <a:defRPr/>
            </a:pPr>
            <a:r>
              <a:rPr lang="en-US" altLang="zh-TW" dirty="0"/>
              <a:t>0.0, 0.0, 0.0, </a:t>
            </a:r>
          </a:p>
          <a:p>
            <a:pPr>
              <a:defRPr/>
            </a:pPr>
            <a:r>
              <a:rPr lang="en-US" altLang="zh-TW" dirty="0"/>
              <a:t>0.0, 1.0, 0.0); </a:t>
            </a:r>
          </a:p>
          <a:p>
            <a:pPr>
              <a:defRPr/>
            </a:pPr>
            <a:r>
              <a:rPr lang="en-US" altLang="zh-TW" dirty="0"/>
              <a:t>&lt;viewing transforms&gt; </a:t>
            </a:r>
          </a:p>
          <a:p>
            <a:pPr>
              <a:defRPr/>
            </a:pPr>
            <a:r>
              <a:rPr lang="en-US" altLang="zh-TW" dirty="0"/>
              <a:t>&lt;modeling transforms&gt; </a:t>
            </a:r>
          </a:p>
          <a:p>
            <a:pPr>
              <a:defRPr/>
            </a:pPr>
            <a:r>
              <a:rPr lang="en-US" altLang="zh-TW" dirty="0"/>
              <a:t>draw();</a:t>
            </a:r>
          </a:p>
          <a:p>
            <a:pPr>
              <a:defRPr/>
            </a:pPr>
            <a:r>
              <a:rPr lang="en-US" altLang="zh-TW" dirty="0" err="1"/>
              <a:t>glPopMatrix</a:t>
            </a:r>
            <a:r>
              <a:rPr lang="en-US" altLang="zh-TW" dirty="0"/>
              <a:t>();</a:t>
            </a:r>
          </a:p>
          <a:p>
            <a:pPr>
              <a:defRPr/>
            </a:pPr>
            <a:endParaRPr lang="en-US" altLang="zh-TW" dirty="0"/>
          </a:p>
          <a:p>
            <a:pPr>
              <a:defRPr/>
            </a:pPr>
            <a:endParaRPr lang="en-US" altLang="zh-TW" dirty="0"/>
          </a:p>
          <a:p>
            <a:pPr>
              <a:defRPr/>
            </a:pPr>
            <a:r>
              <a:rPr lang="en-US" altLang="zh-TW" dirty="0" err="1"/>
              <a:t>glutSwapBuffer</a:t>
            </a:r>
            <a:r>
              <a:rPr lang="en-US" altLang="zh-TW" dirty="0"/>
              <a:t>();</a:t>
            </a:r>
            <a:endParaRPr lang="zh-TW" altLang="en-US" dirty="0"/>
          </a:p>
          <a:p>
            <a:pPr>
              <a:defRPr/>
            </a:pPr>
            <a:endParaRPr lang="zh-TW" altLang="en-US" dirty="0"/>
          </a:p>
        </p:txBody>
      </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sz="4000" dirty="0" smtClean="0"/>
              <a:t>Anaglyphs Using OpenGL</a:t>
            </a:r>
            <a:endParaRPr lang="zh-TW" altLang="en-US" dirty="0"/>
          </a:p>
        </p:txBody>
      </p:sp>
      <p:sp>
        <p:nvSpPr>
          <p:cNvPr id="3" name="內容版面配置區 2"/>
          <p:cNvSpPr>
            <a:spLocks noGrp="1"/>
          </p:cNvSpPr>
          <p:nvPr>
            <p:ph idx="1"/>
          </p:nvPr>
        </p:nvSpPr>
        <p:spPr>
          <a:xfrm>
            <a:off x="457200" y="1600200"/>
            <a:ext cx="8229600" cy="5068888"/>
          </a:xfrm>
          <a:solidFill>
            <a:schemeClr val="accent5">
              <a:lumMod val="20000"/>
              <a:lumOff val="80000"/>
            </a:schemeClr>
          </a:solidFill>
        </p:spPr>
        <p:txBody>
          <a:bodyPr/>
          <a:lstStyle/>
          <a:p>
            <a:pPr eaLnBrk="1" hangingPunct="1">
              <a:buFontTx/>
              <a:buNone/>
              <a:defRPr/>
            </a:pPr>
            <a:r>
              <a:rPr lang="en-US" altLang="zh-TW" sz="2000" dirty="0" err="1" smtClean="0"/>
              <a:t>glClear</a:t>
            </a:r>
            <a:r>
              <a:rPr lang="en-US" altLang="zh-TW" sz="2000" dirty="0" smtClean="0"/>
              <a:t>(GL_COLOR_BUFFER_BIT | GL_DEPTH_BUFFER_BIT); </a:t>
            </a:r>
          </a:p>
          <a:p>
            <a:pPr eaLnBrk="1" hangingPunct="1">
              <a:buFontTx/>
              <a:buNone/>
              <a:defRPr/>
            </a:pPr>
            <a:r>
              <a:rPr lang="en-US" altLang="zh-TW" sz="2000" dirty="0" err="1" smtClean="0"/>
              <a:t>glColorMask</a:t>
            </a:r>
            <a:r>
              <a:rPr lang="en-US" altLang="zh-TW" sz="2000" dirty="0" smtClean="0"/>
              <a:t>(</a:t>
            </a:r>
            <a:r>
              <a:rPr lang="en-US" altLang="zh-TW" sz="2000" dirty="0" smtClean="0">
                <a:solidFill>
                  <a:srgbClr val="FF0000"/>
                </a:solidFill>
              </a:rPr>
              <a:t>GL_TRUE</a:t>
            </a:r>
            <a:r>
              <a:rPr lang="en-US" altLang="zh-TW" sz="2000" dirty="0" smtClean="0"/>
              <a:t>, GL_FALSE, GL_FALSE, </a:t>
            </a:r>
            <a:r>
              <a:rPr lang="en-US" altLang="zh-TW" sz="2000" dirty="0" smtClean="0">
                <a:solidFill>
                  <a:srgbClr val="FF0000"/>
                </a:solidFill>
              </a:rPr>
              <a:t>GL_TRUE</a:t>
            </a:r>
            <a:r>
              <a:rPr lang="en-US" altLang="zh-TW" sz="2000" dirty="0" smtClean="0"/>
              <a:t>); </a:t>
            </a:r>
          </a:p>
          <a:p>
            <a:pPr eaLnBrk="1" hangingPunct="1">
              <a:buFontTx/>
              <a:buNone/>
              <a:defRPr/>
            </a:pPr>
            <a:r>
              <a:rPr lang="en-US" altLang="zh-TW" sz="2000" dirty="0" smtClean="0">
                <a:solidFill>
                  <a:srgbClr val="00B050"/>
                </a:solidFill>
              </a:rPr>
              <a:t>// set camera for blue eye, red will be filtered. </a:t>
            </a:r>
          </a:p>
          <a:p>
            <a:pPr eaLnBrk="1" hangingPunct="1">
              <a:buFontTx/>
              <a:buNone/>
              <a:defRPr/>
            </a:pPr>
            <a:r>
              <a:rPr lang="en-US" altLang="zh-TW" sz="2000" dirty="0" smtClean="0">
                <a:solidFill>
                  <a:srgbClr val="00B050"/>
                </a:solidFill>
              </a:rPr>
              <a:t>// draw scene </a:t>
            </a:r>
          </a:p>
          <a:p>
            <a:pPr eaLnBrk="1" hangingPunct="1">
              <a:buFontTx/>
              <a:buNone/>
              <a:defRPr/>
            </a:pPr>
            <a:endParaRPr lang="en-US" altLang="zh-TW" sz="2000" dirty="0" smtClean="0"/>
          </a:p>
          <a:p>
            <a:pPr eaLnBrk="1" hangingPunct="1">
              <a:buFontTx/>
              <a:buNone/>
              <a:defRPr/>
            </a:pPr>
            <a:r>
              <a:rPr lang="en-US" altLang="zh-TW" sz="2000" dirty="0" err="1" smtClean="0"/>
              <a:t>glClear</a:t>
            </a:r>
            <a:r>
              <a:rPr lang="en-US" altLang="zh-TW" sz="2000" dirty="0" smtClean="0"/>
              <a:t>(GL_DEPTH_BUFFER_BIT); </a:t>
            </a:r>
          </a:p>
          <a:p>
            <a:pPr eaLnBrk="1" hangingPunct="1">
              <a:buFontTx/>
              <a:buNone/>
              <a:defRPr/>
            </a:pPr>
            <a:r>
              <a:rPr lang="en-US" altLang="zh-TW" sz="2000" dirty="0" err="1" smtClean="0">
                <a:solidFill>
                  <a:srgbClr val="FF0000"/>
                </a:solidFill>
              </a:rPr>
              <a:t>glEnable</a:t>
            </a:r>
            <a:r>
              <a:rPr lang="en-US" altLang="zh-TW" sz="2000" dirty="0" smtClean="0">
                <a:solidFill>
                  <a:srgbClr val="FF0000"/>
                </a:solidFill>
              </a:rPr>
              <a:t>(GL_BLEND); </a:t>
            </a:r>
          </a:p>
          <a:p>
            <a:pPr eaLnBrk="1" hangingPunct="1">
              <a:buFontTx/>
              <a:buNone/>
              <a:defRPr/>
            </a:pPr>
            <a:r>
              <a:rPr lang="en-US" altLang="zh-TW" sz="2000" dirty="0" err="1" smtClean="0">
                <a:solidFill>
                  <a:srgbClr val="FF0000"/>
                </a:solidFill>
              </a:rPr>
              <a:t>glBlendFunc</a:t>
            </a:r>
            <a:r>
              <a:rPr lang="en-US" altLang="zh-TW" sz="2000" dirty="0" smtClean="0">
                <a:solidFill>
                  <a:srgbClr val="FF0000"/>
                </a:solidFill>
              </a:rPr>
              <a:t>(GL_ONE, GL_ONE); </a:t>
            </a:r>
          </a:p>
          <a:p>
            <a:pPr eaLnBrk="1" hangingPunct="1">
              <a:buFontTx/>
              <a:buNone/>
              <a:defRPr/>
            </a:pPr>
            <a:r>
              <a:rPr lang="en-US" altLang="zh-TW" sz="2000" dirty="0" err="1" smtClean="0"/>
              <a:t>glColorMask</a:t>
            </a:r>
            <a:r>
              <a:rPr lang="en-US" altLang="zh-TW" sz="2000" dirty="0" smtClean="0"/>
              <a:t>(GL_FALSE, GL_FALSE, </a:t>
            </a:r>
            <a:r>
              <a:rPr lang="en-US" altLang="zh-TW" sz="2000" dirty="0" smtClean="0">
                <a:solidFill>
                  <a:srgbClr val="FF0000"/>
                </a:solidFill>
              </a:rPr>
              <a:t>GL_TRUE, GL_TRUE</a:t>
            </a:r>
            <a:r>
              <a:rPr lang="en-US" altLang="zh-TW" sz="2000" dirty="0" smtClean="0"/>
              <a:t>); </a:t>
            </a:r>
          </a:p>
          <a:p>
            <a:pPr eaLnBrk="1" hangingPunct="1">
              <a:buFontTx/>
              <a:buNone/>
              <a:defRPr/>
            </a:pPr>
            <a:r>
              <a:rPr lang="en-US" altLang="zh-TW" sz="2000" dirty="0" smtClean="0">
                <a:solidFill>
                  <a:srgbClr val="00B050"/>
                </a:solidFill>
              </a:rPr>
              <a:t>// set camera for red eye, blue will be filtered. </a:t>
            </a:r>
          </a:p>
          <a:p>
            <a:pPr eaLnBrk="1" hangingPunct="1">
              <a:buFontTx/>
              <a:buNone/>
              <a:defRPr/>
            </a:pPr>
            <a:r>
              <a:rPr lang="en-US" altLang="zh-TW" sz="2000" dirty="0" smtClean="0">
                <a:solidFill>
                  <a:srgbClr val="00B050"/>
                </a:solidFill>
              </a:rPr>
              <a:t>…</a:t>
            </a:r>
          </a:p>
          <a:p>
            <a:pPr eaLnBrk="1" hangingPunct="1">
              <a:buFontTx/>
              <a:buNone/>
              <a:defRPr/>
            </a:pPr>
            <a:r>
              <a:rPr lang="en-US" altLang="zh-TW" sz="2000" dirty="0" smtClean="0">
                <a:solidFill>
                  <a:srgbClr val="00B050"/>
                </a:solidFill>
              </a:rPr>
              <a:t>// draw scene</a:t>
            </a:r>
          </a:p>
          <a:p>
            <a:pPr eaLnBrk="1" hangingPunct="1">
              <a:buFontTx/>
              <a:buNone/>
              <a:defRPr/>
            </a:pPr>
            <a:r>
              <a:rPr lang="en-US" altLang="zh-TW" sz="2000" dirty="0" smtClean="0">
                <a:solidFill>
                  <a:srgbClr val="00B050"/>
                </a:solidFill>
              </a:rPr>
              <a:t>….</a:t>
            </a:r>
          </a:p>
          <a:p>
            <a:pPr eaLnBrk="1" hangingPunct="1">
              <a:defRPr/>
            </a:pPr>
            <a:endParaRPr lang="zh-TW" altLang="en-US" sz="2000" dirty="0"/>
          </a:p>
        </p:txBody>
      </p:sp>
      <p:pic>
        <p:nvPicPr>
          <p:cNvPr id="21508" name="Picture 2" descr="http://local.wasp.uwa.edu.au/~pbourke/texture_colour/anaglyph/knot_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2781300"/>
            <a:ext cx="252095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err="1" smtClean="0"/>
              <a:t>libgls</a:t>
            </a:r>
            <a:endParaRPr lang="zh-TW" altLang="en-US" dirty="0"/>
          </a:p>
        </p:txBody>
      </p:sp>
      <p:sp>
        <p:nvSpPr>
          <p:cNvPr id="22531" name="內容版面配置區 2"/>
          <p:cNvSpPr>
            <a:spLocks noGrp="1"/>
          </p:cNvSpPr>
          <p:nvPr>
            <p:ph idx="1"/>
          </p:nvPr>
        </p:nvSpPr>
        <p:spPr/>
        <p:txBody>
          <a:bodyPr/>
          <a:lstStyle/>
          <a:p>
            <a:pPr marL="0" indent="0">
              <a:buFontTx/>
              <a:buNone/>
            </a:pPr>
            <a:endParaRPr lang="en-US" altLang="zh-TW" sz="2000" smtClean="0">
              <a:hlinkClick r:id="rId3" tooltip="Start a new frame."/>
            </a:endParaRPr>
          </a:p>
          <a:p>
            <a:pPr marL="0" indent="0">
              <a:buFontTx/>
              <a:buNone/>
            </a:pPr>
            <a:r>
              <a:rPr lang="en-US" altLang="zh-TW" sz="2000" smtClean="0">
                <a:hlinkClick r:id="rId3" tooltip="Start a new frame."/>
              </a:rPr>
              <a:t>glsClear</a:t>
            </a:r>
            <a:r>
              <a:rPr lang="en-US" altLang="zh-TW" sz="2000" smtClean="0"/>
              <a:t>(ctx); </a:t>
            </a:r>
          </a:p>
          <a:p>
            <a:pPr marL="0" indent="0">
              <a:buFontTx/>
              <a:buNone/>
            </a:pPr>
            <a:endParaRPr lang="en-US" altLang="zh-TW" sz="2000" smtClean="0"/>
          </a:p>
          <a:p>
            <a:pPr marL="0" indent="0">
              <a:buFontTx/>
              <a:buNone/>
            </a:pPr>
            <a:r>
              <a:rPr lang="en-US" altLang="zh-TW" sz="2000" smtClean="0">
                <a:solidFill>
                  <a:srgbClr val="00B050"/>
                </a:solidFill>
              </a:rPr>
              <a:t>// ... clear and render left view ... </a:t>
            </a:r>
          </a:p>
          <a:p>
            <a:pPr marL="0" indent="0">
              <a:buFontTx/>
              <a:buNone/>
            </a:pPr>
            <a:r>
              <a:rPr lang="en-US" altLang="zh-TW" sz="2000" smtClean="0">
                <a:hlinkClick r:id="rId4" tooltip="Submit a view to the current frame."/>
              </a:rPr>
              <a:t>glsSubmitView</a:t>
            </a:r>
            <a:r>
              <a:rPr lang="en-US" altLang="zh-TW" sz="2000" smtClean="0"/>
              <a:t>(ctx, </a:t>
            </a:r>
            <a:r>
              <a:rPr lang="en-US" altLang="zh-TW" sz="2000" smtClean="0">
                <a:hlinkClick r:id="rId5"/>
              </a:rPr>
              <a:t>GLS_VIEW_LEFT</a:t>
            </a:r>
            <a:r>
              <a:rPr lang="en-US" altLang="zh-TW" sz="2000" smtClean="0"/>
              <a:t>); </a:t>
            </a:r>
          </a:p>
          <a:p>
            <a:pPr marL="0" indent="0">
              <a:buFontTx/>
              <a:buNone/>
            </a:pPr>
            <a:endParaRPr lang="en-US" altLang="zh-TW" sz="2000" smtClean="0"/>
          </a:p>
          <a:p>
            <a:pPr marL="0" indent="0">
              <a:buFontTx/>
              <a:buNone/>
            </a:pPr>
            <a:r>
              <a:rPr lang="en-US" altLang="zh-TW" sz="2000" smtClean="0">
                <a:solidFill>
                  <a:srgbClr val="00B050"/>
                </a:solidFill>
              </a:rPr>
              <a:t>// ... clear and render right view ... </a:t>
            </a:r>
          </a:p>
          <a:p>
            <a:pPr marL="0" indent="0">
              <a:buFontTx/>
              <a:buNone/>
            </a:pPr>
            <a:r>
              <a:rPr lang="en-US" altLang="zh-TW" sz="2000" smtClean="0">
                <a:hlinkClick r:id="rId4" tooltip="Submit a view to the current frame."/>
              </a:rPr>
              <a:t>glsSubmitView</a:t>
            </a:r>
            <a:r>
              <a:rPr lang="en-US" altLang="zh-TW" sz="2000" smtClean="0"/>
              <a:t>(ctx, </a:t>
            </a:r>
            <a:r>
              <a:rPr lang="en-US" altLang="zh-TW" sz="2000" smtClean="0">
                <a:hlinkClick r:id="rId6"/>
              </a:rPr>
              <a:t>GLS_VIEW_RIGHT</a:t>
            </a:r>
            <a:r>
              <a:rPr lang="en-US" altLang="zh-TW" sz="2000" smtClean="0"/>
              <a:t>); </a:t>
            </a:r>
          </a:p>
          <a:p>
            <a:pPr marL="0" indent="0">
              <a:buFontTx/>
              <a:buNone/>
            </a:pPr>
            <a:endParaRPr lang="en-US" altLang="zh-TW" sz="2000" smtClean="0"/>
          </a:p>
          <a:p>
            <a:pPr marL="0" indent="0">
              <a:buFontTx/>
              <a:buNone/>
            </a:pPr>
            <a:r>
              <a:rPr lang="en-US" altLang="zh-TW" sz="2000" smtClean="0">
                <a:hlinkClick r:id="rId7" tooltip="Displays the submitted views in stereoscopic mode."/>
              </a:rPr>
              <a:t>glsDrawSubmittedViews</a:t>
            </a:r>
            <a:r>
              <a:rPr lang="en-US" altLang="zh-TW" sz="2000" smtClean="0"/>
              <a:t>(ctx, </a:t>
            </a:r>
            <a:r>
              <a:rPr lang="en-US" altLang="zh-TW" sz="2000" smtClean="0">
                <a:hlinkClick r:id="rId8"/>
              </a:rPr>
              <a:t>GLS_MODE_RED_CYAN_DUBOIS</a:t>
            </a:r>
            <a:r>
              <a:rPr lang="en-US" altLang="zh-TW" sz="2000" smtClean="0"/>
              <a:t>, GL_FALSE); </a:t>
            </a:r>
          </a:p>
          <a:p>
            <a:pPr marL="0" indent="0">
              <a:buFontTx/>
              <a:buNone/>
            </a:pPr>
            <a:r>
              <a:rPr lang="en-US" altLang="zh-TW" sz="2000" smtClean="0">
                <a:solidFill>
                  <a:srgbClr val="00B050"/>
                </a:solidFill>
              </a:rPr>
              <a:t>// ... swap buffers ...</a:t>
            </a:r>
            <a:endParaRPr lang="zh-TW" altLang="en-US" sz="2000" smtClean="0">
              <a:solidFill>
                <a:srgbClr val="00B050"/>
              </a:solidFill>
            </a:endParaRPr>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Unity VR</a:t>
            </a:r>
            <a:endParaRPr lang="zh-TW" altLang="en-US" dirty="0"/>
          </a:p>
        </p:txBody>
      </p:sp>
      <p:sp>
        <p:nvSpPr>
          <p:cNvPr id="3" name="內容版面配置區 2"/>
          <p:cNvSpPr>
            <a:spLocks noGrp="1"/>
          </p:cNvSpPr>
          <p:nvPr>
            <p:ph idx="1"/>
          </p:nvPr>
        </p:nvSpPr>
        <p:spPr>
          <a:xfrm>
            <a:off x="457200" y="1600200"/>
            <a:ext cx="4114800" cy="4525963"/>
          </a:xfrm>
        </p:spPr>
        <p:txBody>
          <a:bodyPr/>
          <a:lstStyle/>
          <a:p>
            <a:r>
              <a:rPr lang="en-US" altLang="zh-TW" sz="2400" dirty="0"/>
              <a:t>VR support is enabled by visiting </a:t>
            </a:r>
            <a:r>
              <a:rPr lang="en-US" altLang="zh-TW" sz="2400" dirty="0" smtClean="0"/>
              <a:t/>
            </a:r>
            <a:br>
              <a:rPr lang="en-US" altLang="zh-TW" sz="2400" dirty="0" smtClean="0"/>
            </a:br>
            <a:r>
              <a:rPr lang="en-US" altLang="zh-TW" sz="2400" dirty="0" smtClean="0"/>
              <a:t>Edit </a:t>
            </a:r>
            <a:r>
              <a:rPr lang="en-US" altLang="zh-TW" sz="2400" dirty="0"/>
              <a:t>&gt; Project Settings&gt; Player &gt; Other Settings &gt; Rendering</a:t>
            </a:r>
            <a:r>
              <a:rPr lang="en-US" altLang="zh-TW" sz="2400" dirty="0" smtClean="0"/>
              <a:t>.</a:t>
            </a:r>
          </a:p>
          <a:p>
            <a:endParaRPr lang="en-US" altLang="zh-TW" sz="2400" dirty="0" smtClean="0"/>
          </a:p>
          <a:p>
            <a:r>
              <a:rPr lang="en-US" altLang="zh-TW" sz="2400" dirty="0"/>
              <a:t>Then enabling the “Virtual Reality Supported” checkbox in the Inspector.</a:t>
            </a:r>
            <a:endParaRPr lang="zh-TW" altLang="en-US" dirty="0"/>
          </a:p>
        </p:txBody>
      </p:sp>
      <p:graphicFrame>
        <p:nvGraphicFramePr>
          <p:cNvPr id="6" name="物件 5"/>
          <p:cNvGraphicFramePr>
            <a:graphicFrameLocks noChangeAspect="1"/>
          </p:cNvGraphicFramePr>
          <p:nvPr>
            <p:extLst>
              <p:ext uri="{D42A27DB-BD31-4B8C-83A1-F6EECF244321}">
                <p14:modId xmlns:p14="http://schemas.microsoft.com/office/powerpoint/2010/main" val="2011124438"/>
              </p:ext>
            </p:extLst>
          </p:nvPr>
        </p:nvGraphicFramePr>
        <p:xfrm>
          <a:off x="4788024" y="2049561"/>
          <a:ext cx="4292600" cy="628650"/>
        </p:xfrm>
        <a:graphic>
          <a:graphicData uri="http://schemas.openxmlformats.org/presentationml/2006/ole">
            <mc:AlternateContent xmlns:mc="http://schemas.openxmlformats.org/markup-compatibility/2006">
              <mc:Choice xmlns:v="urn:schemas-microsoft-com:vml" Requires="v">
                <p:oleObj spid="_x0000_s34834" name="Image" r:id="rId4" imgW="4292640" imgH="628560" progId="Photoshop.Image.16">
                  <p:embed/>
                </p:oleObj>
              </mc:Choice>
              <mc:Fallback>
                <p:oleObj name="Image" r:id="rId4" imgW="4292640" imgH="628560" progId="Photoshop.Image.16">
                  <p:embed/>
                  <p:pic>
                    <p:nvPicPr>
                      <p:cNvPr id="0" name=""/>
                      <p:cNvPicPr/>
                      <p:nvPr/>
                    </p:nvPicPr>
                    <p:blipFill>
                      <a:blip r:embed="rId5"/>
                      <a:stretch>
                        <a:fillRect/>
                      </a:stretch>
                    </p:blipFill>
                    <p:spPr>
                      <a:xfrm>
                        <a:off x="4788024" y="2049561"/>
                        <a:ext cx="4292600" cy="628650"/>
                      </a:xfrm>
                      <a:prstGeom prst="rect">
                        <a:avLst/>
                      </a:prstGeom>
                    </p:spPr>
                  </p:pic>
                </p:oleObj>
              </mc:Fallback>
            </mc:AlternateContent>
          </a:graphicData>
        </a:graphic>
      </p:graphicFrame>
      <p:graphicFrame>
        <p:nvGraphicFramePr>
          <p:cNvPr id="7" name="物件 6"/>
          <p:cNvGraphicFramePr>
            <a:graphicFrameLocks noChangeAspect="1"/>
          </p:cNvGraphicFramePr>
          <p:nvPr>
            <p:extLst>
              <p:ext uri="{D42A27DB-BD31-4B8C-83A1-F6EECF244321}">
                <p14:modId xmlns:p14="http://schemas.microsoft.com/office/powerpoint/2010/main" val="4088209256"/>
              </p:ext>
            </p:extLst>
          </p:nvPr>
        </p:nvGraphicFramePr>
        <p:xfrm>
          <a:off x="4788024" y="2711946"/>
          <a:ext cx="4178300" cy="3790950"/>
        </p:xfrm>
        <a:graphic>
          <a:graphicData uri="http://schemas.openxmlformats.org/presentationml/2006/ole">
            <mc:AlternateContent xmlns:mc="http://schemas.openxmlformats.org/markup-compatibility/2006">
              <mc:Choice xmlns:v="urn:schemas-microsoft-com:vml" Requires="v">
                <p:oleObj spid="_x0000_s34835" name="Image" r:id="rId6" imgW="4178160" imgH="3790800" progId="Photoshop.Image.16">
                  <p:embed/>
                </p:oleObj>
              </mc:Choice>
              <mc:Fallback>
                <p:oleObj name="Image" r:id="rId6" imgW="4178160" imgH="3790800" progId="Photoshop.Image.16">
                  <p:embed/>
                  <p:pic>
                    <p:nvPicPr>
                      <p:cNvPr id="0" name=""/>
                      <p:cNvPicPr/>
                      <p:nvPr/>
                    </p:nvPicPr>
                    <p:blipFill>
                      <a:blip r:embed="rId7"/>
                      <a:stretch>
                        <a:fillRect/>
                      </a:stretch>
                    </p:blipFill>
                    <p:spPr>
                      <a:xfrm>
                        <a:off x="4788024" y="2711946"/>
                        <a:ext cx="4178300" cy="3790950"/>
                      </a:xfrm>
                      <a:prstGeom prst="rect">
                        <a:avLst/>
                      </a:prstGeom>
                    </p:spPr>
                  </p:pic>
                </p:oleObj>
              </mc:Fallback>
            </mc:AlternateContent>
          </a:graphicData>
        </a:graphic>
      </p:graphicFrame>
      <p:cxnSp>
        <p:nvCxnSpPr>
          <p:cNvPr id="10" name="直線接點 9"/>
          <p:cNvCxnSpPr/>
          <p:nvPr/>
        </p:nvCxnSpPr>
        <p:spPr>
          <a:xfrm>
            <a:off x="4932040" y="5877272"/>
            <a:ext cx="17281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2812991"/>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331913" y="2565400"/>
            <a:ext cx="6624637" cy="1150938"/>
          </a:xfrm>
        </p:spPr>
        <p:txBody>
          <a:bodyPr/>
          <a:lstStyle/>
          <a:p>
            <a:pPr>
              <a:defRPr/>
            </a:pPr>
            <a:r>
              <a:rPr lang="en-US" altLang="zh-TW" sz="3600" dirty="0" smtClean="0"/>
              <a:t>Human Interface Device</a:t>
            </a:r>
            <a:endParaRPr lang="zh-TW" altLang="en-US" sz="3600" dirty="0"/>
          </a:p>
        </p:txBody>
      </p:sp>
      <p:sp>
        <p:nvSpPr>
          <p:cNvPr id="5" name="文字版面配置區 4"/>
          <p:cNvSpPr>
            <a:spLocks noGrp="1"/>
          </p:cNvSpPr>
          <p:nvPr>
            <p:ph type="body" idx="1"/>
          </p:nvPr>
        </p:nvSpPr>
        <p:spPr>
          <a:xfrm>
            <a:off x="1331913" y="3860800"/>
            <a:ext cx="6619875" cy="1500188"/>
          </a:xfrm>
        </p:spPr>
        <p:txBody>
          <a:bodyPr/>
          <a:lstStyle/>
          <a:p>
            <a:pPr>
              <a:defRPr/>
            </a:pPr>
            <a:endParaRPr lang="zh-TW" altLang="en-US"/>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Input device</a:t>
            </a:r>
            <a:endParaRPr lang="zh-TW" altLang="en-US" dirty="0"/>
          </a:p>
        </p:txBody>
      </p:sp>
      <p:sp>
        <p:nvSpPr>
          <p:cNvPr id="24579" name="內容版面配置區 2"/>
          <p:cNvSpPr>
            <a:spLocks noGrp="1"/>
          </p:cNvSpPr>
          <p:nvPr>
            <p:ph idx="1"/>
          </p:nvPr>
        </p:nvSpPr>
        <p:spPr>
          <a:xfrm>
            <a:off x="779463" y="1828800"/>
            <a:ext cx="2784475" cy="4208463"/>
          </a:xfrm>
        </p:spPr>
        <p:txBody>
          <a:bodyPr/>
          <a:lstStyle/>
          <a:p>
            <a:pPr eaLnBrk="1" hangingPunct="1"/>
            <a:r>
              <a:rPr lang="en-US" altLang="zh-TW" smtClean="0"/>
              <a:t>Mouse</a:t>
            </a:r>
          </a:p>
          <a:p>
            <a:pPr eaLnBrk="1" hangingPunct="1"/>
            <a:r>
              <a:rPr lang="en-US" altLang="zh-TW" smtClean="0"/>
              <a:t>Keyboard</a:t>
            </a:r>
          </a:p>
          <a:p>
            <a:pPr eaLnBrk="1" hangingPunct="1"/>
            <a:r>
              <a:rPr lang="en-US" altLang="zh-TW" smtClean="0"/>
              <a:t>Gamepad</a:t>
            </a:r>
          </a:p>
          <a:p>
            <a:pPr eaLnBrk="1" hangingPunct="1"/>
            <a:r>
              <a:rPr lang="en-US" altLang="zh-TW" smtClean="0"/>
              <a:t>Immersed control</a:t>
            </a:r>
            <a:endParaRPr lang="zh-TW" altLang="en-US" smtClean="0"/>
          </a:p>
        </p:txBody>
      </p:sp>
      <p:pic>
        <p:nvPicPr>
          <p:cNvPr id="4" name="圖片 3"/>
          <p:cNvPicPr>
            <a:picLocks noChangeAspect="1"/>
          </p:cNvPicPr>
          <p:nvPr/>
        </p:nvPicPr>
        <p:blipFill>
          <a:blip r:embed="rId2"/>
          <a:stretch>
            <a:fillRect/>
          </a:stretch>
        </p:blipFill>
        <p:spPr>
          <a:xfrm>
            <a:off x="3851275" y="2006600"/>
            <a:ext cx="1728788" cy="1150938"/>
          </a:xfrm>
          <a:prstGeom prst="rect">
            <a:avLst/>
          </a:prstGeom>
          <a:ln>
            <a:noFill/>
          </a:ln>
          <a:effectLst>
            <a:outerShdw blurRad="292100" dist="139700" dir="2700000" algn="tl" rotWithShape="0">
              <a:srgbClr val="333333">
                <a:alpha val="65000"/>
              </a:srgbClr>
            </a:outerShdw>
          </a:effectLst>
        </p:spPr>
      </p:pic>
      <p:pic>
        <p:nvPicPr>
          <p:cNvPr id="5" name="圖片 4"/>
          <p:cNvPicPr>
            <a:picLocks noChangeAspect="1"/>
          </p:cNvPicPr>
          <p:nvPr/>
        </p:nvPicPr>
        <p:blipFill>
          <a:blip r:embed="rId3"/>
          <a:stretch>
            <a:fillRect/>
          </a:stretch>
        </p:blipFill>
        <p:spPr>
          <a:xfrm>
            <a:off x="5795963" y="2006600"/>
            <a:ext cx="2376487" cy="1782763"/>
          </a:xfrm>
          <a:prstGeom prst="rect">
            <a:avLst/>
          </a:prstGeom>
          <a:ln>
            <a:noFill/>
          </a:ln>
          <a:effectLst>
            <a:outerShdw blurRad="292100" dist="139700" dir="2700000" algn="tl" rotWithShape="0">
              <a:srgbClr val="333333">
                <a:alpha val="65000"/>
              </a:srgbClr>
            </a:outerShdw>
          </a:effectLst>
        </p:spPr>
      </p:pic>
      <p:pic>
        <p:nvPicPr>
          <p:cNvPr id="6" name="圖片 5"/>
          <p:cNvPicPr>
            <a:picLocks noChangeAspect="1"/>
          </p:cNvPicPr>
          <p:nvPr/>
        </p:nvPicPr>
        <p:blipFill>
          <a:blip r:embed="rId4"/>
          <a:stretch>
            <a:fillRect/>
          </a:stretch>
        </p:blipFill>
        <p:spPr>
          <a:xfrm>
            <a:off x="3851275" y="3284538"/>
            <a:ext cx="1728788" cy="1595437"/>
          </a:xfrm>
          <a:prstGeom prst="rect">
            <a:avLst/>
          </a:prstGeom>
          <a:ln>
            <a:noFill/>
          </a:ln>
          <a:effectLst>
            <a:outerShdw blurRad="292100" dist="139700" dir="2700000" algn="tl" rotWithShape="0">
              <a:srgbClr val="333333">
                <a:alpha val="65000"/>
              </a:srgbClr>
            </a:outerShdw>
          </a:effectLst>
        </p:spPr>
      </p:pic>
      <p:pic>
        <p:nvPicPr>
          <p:cNvPr id="7" name="圖片 6"/>
          <p:cNvPicPr>
            <a:picLocks noChangeAspect="1"/>
          </p:cNvPicPr>
          <p:nvPr/>
        </p:nvPicPr>
        <p:blipFill>
          <a:blip r:embed="rId5"/>
          <a:stretch>
            <a:fillRect/>
          </a:stretch>
        </p:blipFill>
        <p:spPr>
          <a:xfrm>
            <a:off x="5788025" y="3975100"/>
            <a:ext cx="2384425" cy="2117725"/>
          </a:xfrm>
          <a:prstGeom prst="rect">
            <a:avLst/>
          </a:prstGeom>
          <a:ln>
            <a:noFill/>
          </a:ln>
          <a:effectLst>
            <a:outerShdw blurRad="292100" dist="139700" dir="2700000" algn="tl" rotWithShape="0">
              <a:srgbClr val="333333">
                <a:alpha val="65000"/>
              </a:srgbClr>
            </a:outerShdw>
          </a:effectLst>
        </p:spPr>
      </p:pic>
      <p:pic>
        <p:nvPicPr>
          <p:cNvPr id="8" name="圖片 7"/>
          <p:cNvPicPr>
            <a:picLocks noChangeAspect="1"/>
          </p:cNvPicPr>
          <p:nvPr/>
        </p:nvPicPr>
        <p:blipFill>
          <a:blip r:embed="rId6"/>
          <a:stretch>
            <a:fillRect/>
          </a:stretch>
        </p:blipFill>
        <p:spPr>
          <a:xfrm>
            <a:off x="3835400" y="5000625"/>
            <a:ext cx="1744663" cy="1092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smtClean="0"/>
              <a:t>Controllers</a:t>
            </a:r>
            <a:endParaRPr lang="zh-TW" altLang="en-US" dirty="0"/>
          </a:p>
        </p:txBody>
      </p:sp>
      <p:sp>
        <p:nvSpPr>
          <p:cNvPr id="25603" name="內容版面配置區 2"/>
          <p:cNvSpPr>
            <a:spLocks noGrp="1"/>
          </p:cNvSpPr>
          <p:nvPr>
            <p:ph idx="1"/>
          </p:nvPr>
        </p:nvSpPr>
        <p:spPr/>
        <p:txBody>
          <a:bodyPr/>
          <a:lstStyle/>
          <a:p>
            <a:endParaRPr lang="zh-TW" altLang="en-US" smtClean="0"/>
          </a:p>
        </p:txBody>
      </p:sp>
      <p:pic>
        <p:nvPicPr>
          <p:cNvPr id="25604" name="Picture 2" descr="The History Of Gaming Controll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68263"/>
            <a:ext cx="4075113"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矩形 3"/>
          <p:cNvSpPr>
            <a:spLocks noChangeArrowheads="1"/>
          </p:cNvSpPr>
          <p:nvPr/>
        </p:nvSpPr>
        <p:spPr bwMode="auto">
          <a:xfrm>
            <a:off x="4787900" y="6230938"/>
            <a:ext cx="4322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1600">
                <a:hlinkClick r:id="rId4"/>
              </a:rPr>
              <a:t>http://www.bitrebels.com/geek/the-evolution-of-video-game-controllers-infographic/</a:t>
            </a:r>
            <a:endParaRPr lang="zh-TW" altLang="en-US" sz="1600"/>
          </a:p>
        </p:txBody>
      </p:sp>
      <p:pic>
        <p:nvPicPr>
          <p:cNvPr id="25606" name="Picture 4" descr="http://www.horriblenight.com/wp-content/uploads/2010/10/controllerev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8" y="1989138"/>
            <a:ext cx="4995862"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smtClean="0"/>
              <a:t>Goal</a:t>
            </a:r>
            <a:endParaRPr lang="zh-TW" altLang="en-US"/>
          </a:p>
        </p:txBody>
      </p:sp>
      <p:sp>
        <p:nvSpPr>
          <p:cNvPr id="10243" name="內容版面配置區 2"/>
          <p:cNvSpPr>
            <a:spLocks noGrp="1"/>
          </p:cNvSpPr>
          <p:nvPr>
            <p:ph idx="1"/>
          </p:nvPr>
        </p:nvSpPr>
        <p:spPr/>
        <p:txBody>
          <a:bodyPr/>
          <a:lstStyle/>
          <a:p>
            <a:pPr eaLnBrk="1" hangingPunct="1">
              <a:defRPr/>
            </a:pPr>
            <a:r>
              <a:rPr lang="en-US" altLang="zh-TW" dirty="0" smtClean="0"/>
              <a:t>Stereo display</a:t>
            </a:r>
          </a:p>
          <a:p>
            <a:pPr eaLnBrk="1" hangingPunct="1">
              <a:defRPr/>
            </a:pPr>
            <a:endParaRPr lang="en-US" altLang="zh-TW" dirty="0" smtClean="0"/>
          </a:p>
          <a:p>
            <a:pPr eaLnBrk="1" hangingPunct="1">
              <a:defRPr/>
            </a:pPr>
            <a:r>
              <a:rPr lang="en-US" altLang="zh-TW" dirty="0" smtClean="0"/>
              <a:t>Human interface device</a:t>
            </a:r>
          </a:p>
          <a:p>
            <a:pPr eaLnBrk="1" hangingPunct="1">
              <a:defRPr/>
            </a:pPr>
            <a:endParaRPr lang="en-US" altLang="zh-TW" dirty="0" smtClean="0"/>
          </a:p>
          <a:p>
            <a:pPr marL="0" indent="0" eaLnBrk="1" hangingPunct="1">
              <a:buFontTx/>
              <a:buNone/>
              <a:defRPr/>
            </a:pPr>
            <a:endParaRPr lang="zh-TW" altLang="en-US" dirty="0" smtClean="0"/>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4175" y="2215356"/>
            <a:ext cx="3295650" cy="3295650"/>
          </a:xfrm>
        </p:spPr>
      </p:pic>
      <p:sp>
        <p:nvSpPr>
          <p:cNvPr id="5" name="文字方塊 4"/>
          <p:cNvSpPr txBox="1"/>
          <p:nvPr/>
        </p:nvSpPr>
        <p:spPr>
          <a:xfrm>
            <a:off x="2483768" y="5733256"/>
            <a:ext cx="4680520" cy="369332"/>
          </a:xfrm>
          <a:prstGeom prst="rect">
            <a:avLst/>
          </a:prstGeom>
          <a:solidFill>
            <a:schemeClr val="bg1"/>
          </a:solidFill>
        </p:spPr>
        <p:txBody>
          <a:bodyPr wrap="square" rtlCol="0">
            <a:spAutoFit/>
          </a:bodyPr>
          <a:lstStyle/>
          <a:p>
            <a:pPr algn="ctr"/>
            <a:r>
              <a:rPr lang="en-US" altLang="zh-TW" dirty="0"/>
              <a:t> Gif made by </a:t>
            </a:r>
            <a:r>
              <a:rPr lang="en-US" altLang="zh-TW" dirty="0">
                <a:hlinkClick r:id="rId3"/>
              </a:rPr>
              <a:t>Christian Tailor</a:t>
            </a:r>
            <a:r>
              <a:rPr lang="en-US" altLang="zh-TW" dirty="0"/>
              <a:t>.</a:t>
            </a:r>
            <a:endParaRPr lang="zh-TW" altLang="en-US" dirty="0"/>
          </a:p>
        </p:txBody>
      </p:sp>
    </p:spTree>
    <p:extLst>
      <p:ext uri="{BB962C8B-B14F-4D97-AF65-F5344CB8AC3E}">
        <p14:creationId xmlns:p14="http://schemas.microsoft.com/office/powerpoint/2010/main" val="1041252328"/>
      </p:ext>
    </p:extLst>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smtClean="0"/>
              <a:t>Type of inputs</a:t>
            </a:r>
            <a:endParaRPr lang="zh-TW" altLang="en-US" dirty="0"/>
          </a:p>
        </p:txBody>
      </p:sp>
      <p:sp>
        <p:nvSpPr>
          <p:cNvPr id="26627" name="內容版面配置區 2"/>
          <p:cNvSpPr>
            <a:spLocks noGrp="1"/>
          </p:cNvSpPr>
          <p:nvPr>
            <p:ph idx="1"/>
          </p:nvPr>
        </p:nvSpPr>
        <p:spPr/>
        <p:txBody>
          <a:bodyPr/>
          <a:lstStyle/>
          <a:p>
            <a:r>
              <a:rPr lang="en-US" altLang="zh-TW" smtClean="0"/>
              <a:t>Digital buttons</a:t>
            </a:r>
          </a:p>
          <a:p>
            <a:endParaRPr lang="en-US" altLang="zh-TW" smtClean="0"/>
          </a:p>
          <a:p>
            <a:r>
              <a:rPr lang="en-US" altLang="zh-TW" smtClean="0"/>
              <a:t>Analog axes and buttons</a:t>
            </a:r>
          </a:p>
          <a:p>
            <a:endParaRPr lang="en-US" altLang="zh-TW" smtClean="0"/>
          </a:p>
          <a:p>
            <a:r>
              <a:rPr lang="en-US" altLang="zh-TW" smtClean="0"/>
              <a:t>Relative Axes</a:t>
            </a:r>
            <a:endParaRPr lang="zh-TW" altLang="en-US" smtClean="0"/>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sz="4000" b="0" dirty="0" smtClean="0"/>
              <a:t>Accelerometer (</a:t>
            </a:r>
            <a:r>
              <a:rPr lang="zh-TW" altLang="en-US" sz="4000" b="0" dirty="0" smtClean="0"/>
              <a:t>加速度儀</a:t>
            </a:r>
            <a:r>
              <a:rPr lang="en-US" altLang="zh-TW" sz="4000" b="0" dirty="0" smtClean="0"/>
              <a:t>)</a:t>
            </a:r>
            <a:endParaRPr lang="zh-TW" altLang="en-US" sz="4000" dirty="0"/>
          </a:p>
        </p:txBody>
      </p:sp>
      <p:sp>
        <p:nvSpPr>
          <p:cNvPr id="27651" name="內容版面配置區 2"/>
          <p:cNvSpPr>
            <a:spLocks noGrp="1"/>
          </p:cNvSpPr>
          <p:nvPr>
            <p:ph idx="1"/>
          </p:nvPr>
        </p:nvSpPr>
        <p:spPr/>
        <p:txBody>
          <a:bodyPr/>
          <a:lstStyle/>
          <a:p>
            <a:r>
              <a:rPr lang="en-US" altLang="zh-TW" smtClean="0"/>
              <a:t>An accelerometer is a device that measures proper acceleration. </a:t>
            </a:r>
          </a:p>
          <a:p>
            <a:endParaRPr lang="en-US" altLang="zh-TW" smtClean="0"/>
          </a:p>
          <a:p>
            <a:r>
              <a:rPr lang="en-US" altLang="zh-TW" smtClean="0"/>
              <a:t>Especially useful to identify the gravity force</a:t>
            </a:r>
          </a:p>
          <a:p>
            <a:endParaRPr lang="zh-TW" altLang="en-US" smtClean="0"/>
          </a:p>
        </p:txBody>
      </p:sp>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smtClean="0"/>
              <a:t>Gyroscope(</a:t>
            </a:r>
            <a:r>
              <a:rPr lang="zh-TW" altLang="en-US" b="0" dirty="0"/>
              <a:t>陀螺</a:t>
            </a:r>
            <a:r>
              <a:rPr lang="zh-TW" altLang="en-US" b="0" dirty="0" smtClean="0"/>
              <a:t>儀</a:t>
            </a:r>
            <a:r>
              <a:rPr lang="en-US" altLang="zh-TW" dirty="0" smtClean="0"/>
              <a:t>)</a:t>
            </a:r>
            <a:endParaRPr lang="zh-TW" altLang="en-US" dirty="0"/>
          </a:p>
        </p:txBody>
      </p:sp>
      <p:sp>
        <p:nvSpPr>
          <p:cNvPr id="28675" name="內容版面配置區 2"/>
          <p:cNvSpPr>
            <a:spLocks noGrp="1"/>
          </p:cNvSpPr>
          <p:nvPr>
            <p:ph idx="1"/>
          </p:nvPr>
        </p:nvSpPr>
        <p:spPr/>
        <p:txBody>
          <a:bodyPr/>
          <a:lstStyle/>
          <a:p>
            <a:r>
              <a:rPr lang="en-US" altLang="zh-TW" smtClean="0"/>
              <a:t>A gyroscope is a device for measuring or maintaining orientation, based on the principles of conservation of angular momentum.</a:t>
            </a:r>
            <a:endParaRPr lang="zh-TW" altLang="en-US" smtClean="0"/>
          </a:p>
        </p:txBody>
      </p: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435975" cy="1143000"/>
          </a:xfrm>
        </p:spPr>
        <p:txBody>
          <a:bodyPr/>
          <a:lstStyle/>
          <a:p>
            <a:pPr>
              <a:defRPr/>
            </a:pPr>
            <a:r>
              <a:rPr lang="en-US" altLang="zh-TW" dirty="0" smtClean="0"/>
              <a:t>Touch user interface (</a:t>
            </a:r>
            <a:r>
              <a:rPr lang="zh-TW" altLang="en-US" dirty="0" smtClean="0"/>
              <a:t>觸控介面</a:t>
            </a:r>
            <a:r>
              <a:rPr lang="en-US" altLang="zh-TW" dirty="0" smtClean="0"/>
              <a:t>)</a:t>
            </a:r>
            <a:endParaRPr lang="zh-TW" altLang="en-US" dirty="0"/>
          </a:p>
        </p:txBody>
      </p:sp>
      <p:sp>
        <p:nvSpPr>
          <p:cNvPr id="29699" name="內容版面配置區 2"/>
          <p:cNvSpPr>
            <a:spLocks noGrp="1"/>
          </p:cNvSpPr>
          <p:nvPr>
            <p:ph idx="1"/>
          </p:nvPr>
        </p:nvSpPr>
        <p:spPr/>
        <p:txBody>
          <a:bodyPr/>
          <a:lstStyle/>
          <a:p>
            <a:r>
              <a:rPr lang="en-US" altLang="zh-TW" smtClean="0"/>
              <a:t>A </a:t>
            </a:r>
            <a:r>
              <a:rPr lang="en-US" altLang="zh-TW" b="1" smtClean="0"/>
              <a:t>touch user interface</a:t>
            </a:r>
            <a:r>
              <a:rPr lang="en-US" altLang="zh-TW" smtClean="0"/>
              <a:t> (TUI) is a computer-pointing technology based upon the sense of touch (haptics).</a:t>
            </a:r>
            <a:endParaRPr lang="zh-TW" altLang="en-US" smtClean="0"/>
          </a:p>
        </p:txBody>
      </p:sp>
      <p:pic>
        <p:nvPicPr>
          <p:cNvPr id="29700" name="Picture 2" descr="http://www-ui.is.s.u-tokyo.ac.jp/~takeo/research/rigid/ani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3573463"/>
            <a:ext cx="2592388"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文字方塊 3"/>
          <p:cNvSpPr txBox="1">
            <a:spLocks noChangeArrowheads="1"/>
          </p:cNvSpPr>
          <p:nvPr/>
        </p:nvSpPr>
        <p:spPr bwMode="auto">
          <a:xfrm>
            <a:off x="4667250" y="5589588"/>
            <a:ext cx="44640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lang="en-US" altLang="zh-TW"/>
              <a:t>An touch based interface example.</a:t>
            </a:r>
          </a:p>
          <a:p>
            <a:pPr algn="ctr" eaLnBrk="1" hangingPunct="1"/>
            <a:r>
              <a:rPr lang="en-US" altLang="zh-TW" b="1"/>
              <a:t>As-Rigid-As-Possible Shape Manipulation</a:t>
            </a:r>
            <a:endParaRPr lang="zh-TW" altLang="en-US"/>
          </a:p>
        </p:txBody>
      </p:sp>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smtClean="0"/>
              <a:t>Vision based interface</a:t>
            </a:r>
            <a:endParaRPr lang="zh-TW" altLang="en-US" dirty="0"/>
          </a:p>
        </p:txBody>
      </p:sp>
      <p:sp>
        <p:nvSpPr>
          <p:cNvPr id="30723" name="內容版面配置區 2"/>
          <p:cNvSpPr>
            <a:spLocks noGrp="1"/>
          </p:cNvSpPr>
          <p:nvPr>
            <p:ph idx="1"/>
          </p:nvPr>
        </p:nvSpPr>
        <p:spPr/>
        <p:txBody>
          <a:bodyPr/>
          <a:lstStyle/>
          <a:p>
            <a:r>
              <a:rPr lang="en-US" altLang="zh-TW" smtClean="0"/>
              <a:t>Get user input through the computer vision technique</a:t>
            </a:r>
          </a:p>
          <a:p>
            <a:endParaRPr lang="en-US" altLang="zh-TW" smtClean="0"/>
          </a:p>
          <a:p>
            <a:r>
              <a:rPr lang="en-US" altLang="zh-TW" smtClean="0"/>
              <a:t>Wii remote contains a IR camera</a:t>
            </a:r>
          </a:p>
          <a:p>
            <a:r>
              <a:rPr lang="en-US" altLang="zh-TW" smtClean="0"/>
              <a:t>Kinect</a:t>
            </a:r>
            <a:endParaRPr lang="zh-TW" altLang="en-US" smtClean="0"/>
          </a:p>
        </p:txBody>
      </p:sp>
      <p:pic>
        <p:nvPicPr>
          <p:cNvPr id="30724" name="Picture 2" descr="Kinect sens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5400" y="4437063"/>
            <a:ext cx="4814888"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4397375" y="5445125"/>
            <a:ext cx="1728788" cy="369888"/>
          </a:xfrm>
          <a:prstGeom prst="rect">
            <a:avLst/>
          </a:prstGeom>
          <a:solidFill>
            <a:schemeClr val="accent2">
              <a:lumMod val="20000"/>
              <a:lumOff val="80000"/>
            </a:schemeClr>
          </a:solidFill>
        </p:spPr>
        <p:txBody>
          <a:bodyPr>
            <a:spAutoFit/>
          </a:bodyPr>
          <a:lstStyle/>
          <a:p>
            <a:pPr algn="ctr">
              <a:defRPr/>
            </a:pPr>
            <a:r>
              <a:rPr lang="en-US" altLang="zh-TW" dirty="0">
                <a:solidFill>
                  <a:srgbClr val="FF0000"/>
                </a:solidFill>
              </a:rPr>
              <a:t>RGB camera</a:t>
            </a:r>
            <a:endParaRPr lang="zh-TW" altLang="en-US" dirty="0">
              <a:solidFill>
                <a:srgbClr val="FF0000"/>
              </a:solidFill>
            </a:endParaRPr>
          </a:p>
        </p:txBody>
      </p:sp>
      <p:cxnSp>
        <p:nvCxnSpPr>
          <p:cNvPr id="6" name="直線單箭頭接點 5"/>
          <p:cNvCxnSpPr/>
          <p:nvPr/>
        </p:nvCxnSpPr>
        <p:spPr>
          <a:xfrm flipV="1">
            <a:off x="4684713" y="5156200"/>
            <a:ext cx="0" cy="325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文字方塊 6"/>
          <p:cNvSpPr txBox="1"/>
          <p:nvPr/>
        </p:nvSpPr>
        <p:spPr>
          <a:xfrm>
            <a:off x="3821113" y="4067175"/>
            <a:ext cx="1871662" cy="369888"/>
          </a:xfrm>
          <a:prstGeom prst="rect">
            <a:avLst/>
          </a:prstGeom>
          <a:solidFill>
            <a:schemeClr val="accent5">
              <a:lumMod val="20000"/>
              <a:lumOff val="80000"/>
            </a:schemeClr>
          </a:solidFill>
        </p:spPr>
        <p:txBody>
          <a:bodyPr>
            <a:spAutoFit/>
          </a:bodyPr>
          <a:lstStyle/>
          <a:p>
            <a:pPr algn="ctr">
              <a:defRPr/>
            </a:pPr>
            <a:r>
              <a:rPr lang="en-US" altLang="zh-TW" dirty="0">
                <a:solidFill>
                  <a:srgbClr val="0070C0"/>
                </a:solidFill>
              </a:rPr>
              <a:t>Depth sensors</a:t>
            </a:r>
            <a:endParaRPr lang="zh-TW" altLang="en-US" dirty="0">
              <a:solidFill>
                <a:srgbClr val="0070C0"/>
              </a:solidFill>
            </a:endParaRPr>
          </a:p>
        </p:txBody>
      </p:sp>
      <p:cxnSp>
        <p:nvCxnSpPr>
          <p:cNvPr id="9" name="直線單箭頭接點 8"/>
          <p:cNvCxnSpPr/>
          <p:nvPr/>
        </p:nvCxnSpPr>
        <p:spPr>
          <a:xfrm>
            <a:off x="3965575" y="4437063"/>
            <a:ext cx="0" cy="4318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a:off x="5189538" y="4437063"/>
            <a:ext cx="0" cy="4318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smtClean="0"/>
              <a:t>Types of HID outputs</a:t>
            </a:r>
            <a:endParaRPr lang="zh-TW" altLang="en-US" dirty="0"/>
          </a:p>
        </p:txBody>
      </p:sp>
      <p:sp>
        <p:nvSpPr>
          <p:cNvPr id="31747" name="內容版面配置區 2"/>
          <p:cNvSpPr>
            <a:spLocks noGrp="1"/>
          </p:cNvSpPr>
          <p:nvPr>
            <p:ph idx="1"/>
          </p:nvPr>
        </p:nvSpPr>
        <p:spPr/>
        <p:txBody>
          <a:bodyPr/>
          <a:lstStyle/>
          <a:p>
            <a:r>
              <a:rPr lang="en-US" altLang="zh-TW" smtClean="0"/>
              <a:t>Rumble</a:t>
            </a:r>
          </a:p>
          <a:p>
            <a:pPr lvl="1"/>
            <a:r>
              <a:rPr lang="en-US" altLang="zh-TW" smtClean="0"/>
              <a:t>Simulating the turbulences or impact  </a:t>
            </a:r>
          </a:p>
          <a:p>
            <a:r>
              <a:rPr lang="en-US" altLang="zh-TW" smtClean="0"/>
              <a:t>Force-Feedback</a:t>
            </a:r>
          </a:p>
          <a:p>
            <a:pPr lvl="1"/>
            <a:r>
              <a:rPr lang="en-US" altLang="zh-TW" smtClean="0"/>
              <a:t>Steering wheel </a:t>
            </a:r>
          </a:p>
          <a:p>
            <a:r>
              <a:rPr lang="en-US" altLang="zh-TW" smtClean="0"/>
              <a:t>Audio</a:t>
            </a:r>
          </a:p>
          <a:p>
            <a:endParaRPr lang="en-US" altLang="zh-TW" smtClean="0"/>
          </a:p>
          <a:p>
            <a:endParaRPr lang="zh-TW" altLang="en-US" smtClean="0"/>
          </a:p>
        </p:txBody>
      </p:sp>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smtClean="0"/>
              <a:t>HID process</a:t>
            </a:r>
            <a:endParaRPr lang="zh-TW" altLang="en-US" dirty="0"/>
          </a:p>
        </p:txBody>
      </p:sp>
      <p:sp>
        <p:nvSpPr>
          <p:cNvPr id="32771" name="內容版面配置區 2"/>
          <p:cNvSpPr>
            <a:spLocks noGrp="1"/>
          </p:cNvSpPr>
          <p:nvPr>
            <p:ph idx="1"/>
          </p:nvPr>
        </p:nvSpPr>
        <p:spPr>
          <a:xfrm>
            <a:off x="457200" y="1600200"/>
            <a:ext cx="4978896" cy="4525963"/>
          </a:xfrm>
        </p:spPr>
        <p:txBody>
          <a:bodyPr/>
          <a:lstStyle/>
          <a:p>
            <a:r>
              <a:rPr lang="en-US" altLang="zh-TW" sz="2800" dirty="0" smtClean="0"/>
              <a:t>Dead zones</a:t>
            </a:r>
          </a:p>
          <a:p>
            <a:r>
              <a:rPr lang="en-US" altLang="zh-TW" sz="2800" dirty="0" smtClean="0"/>
              <a:t>Analog signal filtering</a:t>
            </a:r>
          </a:p>
          <a:p>
            <a:r>
              <a:rPr lang="en-US" altLang="zh-TW" sz="2800" dirty="0" smtClean="0"/>
              <a:t>Event detection</a:t>
            </a:r>
          </a:p>
          <a:p>
            <a:r>
              <a:rPr lang="en-US" altLang="zh-TW" sz="2800" dirty="0" smtClean="0"/>
              <a:t>Button sequences and multiple player</a:t>
            </a:r>
          </a:p>
          <a:p>
            <a:r>
              <a:rPr lang="en-US" altLang="zh-TW" sz="2800" dirty="0" smtClean="0"/>
              <a:t>Gesture detection</a:t>
            </a:r>
          </a:p>
          <a:p>
            <a:r>
              <a:rPr lang="en-US" altLang="zh-TW" sz="2800" dirty="0" smtClean="0"/>
              <a:t>Controller input re-mapping</a:t>
            </a:r>
          </a:p>
          <a:p>
            <a:endParaRPr lang="zh-TW" altLang="en-US" dirty="0" smtClean="0"/>
          </a:p>
        </p:txBody>
      </p:sp>
      <p:pic>
        <p:nvPicPr>
          <p:cNvPr id="36866" name="Picture 2" descr="https://qph.fs.quoracdn.net/main-qimg-7a2a21267024a63304ac1e1838a3ccc8">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700808"/>
            <a:ext cx="3511741" cy="2830464"/>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a:xfrm>
            <a:off x="4915389" y="4655007"/>
            <a:ext cx="3672408" cy="1754326"/>
          </a:xfrm>
          <a:prstGeom prst="rect">
            <a:avLst/>
          </a:prstGeom>
          <a:noFill/>
        </p:spPr>
        <p:txBody>
          <a:bodyPr wrap="square" rtlCol="0">
            <a:spAutoFit/>
          </a:bodyPr>
          <a:lstStyle/>
          <a:p>
            <a:r>
              <a:rPr lang="en-US" altLang="zh-TW" dirty="0"/>
              <a:t>The "joystick </a:t>
            </a:r>
            <a:r>
              <a:rPr lang="en-US" altLang="zh-TW" dirty="0" err="1"/>
              <a:t>deadzone</a:t>
            </a:r>
            <a:r>
              <a:rPr lang="en-US" altLang="zh-TW" dirty="0"/>
              <a:t>" is the area around the center of a joystick that does not respond to movement. It is designed to cut down on accidental movement caused by "jitter".</a:t>
            </a:r>
            <a:endParaRPr lang="zh-TW" altLang="en-US" dirty="0"/>
          </a:p>
        </p:txBody>
      </p:sp>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Cave</a:t>
            </a:r>
            <a:endParaRPr lang="zh-TW" altLang="en-US" dirty="0"/>
          </a:p>
        </p:txBody>
      </p:sp>
      <p:sp>
        <p:nvSpPr>
          <p:cNvPr id="35843" name="內容版面配置區 2"/>
          <p:cNvSpPr>
            <a:spLocks noGrp="1"/>
          </p:cNvSpPr>
          <p:nvPr>
            <p:ph idx="1"/>
          </p:nvPr>
        </p:nvSpPr>
        <p:spPr/>
        <p:txBody>
          <a:bodyPr/>
          <a:lstStyle/>
          <a:p>
            <a:pPr eaLnBrk="1" hangingPunct="1"/>
            <a:r>
              <a:rPr lang="en-US" altLang="zh-TW" b="1" smtClean="0"/>
              <a:t>Cave Automatic Virtual Environment</a:t>
            </a:r>
          </a:p>
          <a:p>
            <a:pPr eaLnBrk="1" hangingPunct="1"/>
            <a:r>
              <a:rPr lang="en-US" altLang="zh-TW" smtClean="0"/>
              <a:t>Aimmersive virtual reality environment where projectors are directed to three, four, five or six of the walls of a room-sized cube. </a:t>
            </a:r>
            <a:endParaRPr lang="zh-TW" altLang="en-US" smtClean="0"/>
          </a:p>
        </p:txBody>
      </p:sp>
      <p:pic>
        <p:nvPicPr>
          <p:cNvPr id="35844" name="Picture 2" descr="http://upload.wikimedia.org/wikipedia/commons/thumb/6/6d/CAVE_Crayoland.jpg/220px-CAVE_Crayol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4005263"/>
            <a:ext cx="273685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標題 18"/>
          <p:cNvSpPr>
            <a:spLocks noGrp="1"/>
          </p:cNvSpPr>
          <p:nvPr>
            <p:ph type="title"/>
          </p:nvPr>
        </p:nvSpPr>
        <p:spPr>
          <a:xfrm>
            <a:off x="457200" y="274638"/>
            <a:ext cx="6562725" cy="1143000"/>
          </a:xfrm>
        </p:spPr>
        <p:txBody>
          <a:bodyPr/>
          <a:lstStyle/>
          <a:p>
            <a:pPr eaLnBrk="1" fontAlgn="auto" hangingPunct="1">
              <a:spcAft>
                <a:spcPts val="0"/>
              </a:spcAft>
              <a:defRPr/>
            </a:pPr>
            <a:r>
              <a:rPr lang="en-US" altLang="zh-TW" sz="2800" dirty="0"/>
              <a:t>Display </a:t>
            </a:r>
            <a:r>
              <a:rPr lang="en-US" altLang="zh-TW" sz="2800" dirty="0" smtClean="0"/>
              <a:t>wall in NASA Space Station</a:t>
            </a:r>
            <a:endParaRPr lang="zh-TW" altLang="en-US" sz="2800" dirty="0"/>
          </a:p>
        </p:txBody>
      </p:sp>
      <p:sp>
        <p:nvSpPr>
          <p:cNvPr id="36867" name="內容版面配置區 19"/>
          <p:cNvSpPr>
            <a:spLocks noGrp="1"/>
          </p:cNvSpPr>
          <p:nvPr>
            <p:ph idx="1"/>
          </p:nvPr>
        </p:nvSpPr>
        <p:spPr/>
        <p:txBody>
          <a:bodyPr/>
          <a:lstStyle/>
          <a:p>
            <a:pPr eaLnBrk="1" hangingPunct="1"/>
            <a:endParaRPr lang="zh-TW" altLang="en-US" smtClean="0"/>
          </a:p>
        </p:txBody>
      </p:sp>
      <p:grpSp>
        <p:nvGrpSpPr>
          <p:cNvPr id="36868" name="Group 3"/>
          <p:cNvGrpSpPr>
            <a:grpSpLocks/>
          </p:cNvGrpSpPr>
          <p:nvPr/>
        </p:nvGrpSpPr>
        <p:grpSpPr bwMode="auto">
          <a:xfrm>
            <a:off x="179388" y="1371600"/>
            <a:ext cx="8785225" cy="3298825"/>
            <a:chOff x="96" y="1104"/>
            <a:chExt cx="5534" cy="2078"/>
          </a:xfrm>
        </p:grpSpPr>
        <p:pic>
          <p:nvPicPr>
            <p:cNvPr id="36879" name="Picture 4" descr="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 y="1104"/>
              <a:ext cx="2784" cy="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5" descr="smp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1104"/>
              <a:ext cx="2750" cy="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69" name="Rectangle 6"/>
          <p:cNvSpPr>
            <a:spLocks noChangeArrowheads="1"/>
          </p:cNvSpPr>
          <p:nvPr/>
        </p:nvSpPr>
        <p:spPr bwMode="auto">
          <a:xfrm>
            <a:off x="28575"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p:pic>
        <p:nvPicPr>
          <p:cNvPr id="36870" name="Picture 7" descr="dsc01078">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125" y="4714875"/>
            <a:ext cx="24034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8"/>
          <p:cNvSpPr>
            <a:spLocks noChangeArrowheads="1"/>
          </p:cNvSpPr>
          <p:nvPr/>
        </p:nvSpPr>
        <p:spPr bwMode="auto">
          <a:xfrm>
            <a:off x="28575"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p:pic>
        <p:nvPicPr>
          <p:cNvPr id="36872" name="Picture 9" descr="dscn0650">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1525" y="4724400"/>
            <a:ext cx="25558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Rectangle 11"/>
          <p:cNvSpPr>
            <a:spLocks noChangeArrowheads="1"/>
          </p:cNvSpPr>
          <p:nvPr/>
        </p:nvSpPr>
        <p:spPr bwMode="auto">
          <a:xfrm>
            <a:off x="28575"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p:grpSp>
        <p:nvGrpSpPr>
          <p:cNvPr id="36874" name="Group 12"/>
          <p:cNvGrpSpPr>
            <a:grpSpLocks/>
          </p:cNvGrpSpPr>
          <p:nvPr/>
        </p:nvGrpSpPr>
        <p:grpSpPr bwMode="auto">
          <a:xfrm>
            <a:off x="298450" y="1385888"/>
            <a:ext cx="8545513" cy="4084637"/>
            <a:chOff x="0" y="0"/>
            <a:chExt cx="5383" cy="2573"/>
          </a:xfrm>
        </p:grpSpPr>
        <p:sp>
          <p:nvSpPr>
            <p:cNvPr id="36877" name="Rectangle 13"/>
            <p:cNvSpPr>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p:sp>
          <p:nvSpPr>
            <p:cNvPr id="36878" name="Rectangle 14"/>
            <p:cNvSpPr>
              <a:spLocks noChangeArrowheads="1"/>
            </p:cNvSpPr>
            <p:nvPr/>
          </p:nvSpPr>
          <p:spPr bwMode="auto">
            <a:xfrm>
              <a:off x="0" y="0"/>
              <a:ext cx="5383" cy="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a:cs typeface="Times New Roman" pitchFamily="18" charset="0"/>
                </a:rPr>
                <a:t>  </a:t>
              </a:r>
              <a:r>
                <a:rPr lang="en-US" altLang="zh-TW" sz="26200">
                  <a:cs typeface="Times New Roman" pitchFamily="18" charset="0"/>
                </a:rPr>
                <a:t> </a:t>
              </a:r>
              <a:r>
                <a:rPr lang="en-US" altLang="zh-TW">
                  <a:cs typeface="Times New Roman" pitchFamily="18" charset="0"/>
                </a:rPr>
                <a:t>                                                                        </a:t>
              </a:r>
            </a:p>
          </p:txBody>
        </p:sp>
      </p:grpSp>
      <p:pic>
        <p:nvPicPr>
          <p:cNvPr id="36875" name="Picture 15" descr="front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3125" y="4725988"/>
            <a:ext cx="2940050"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Rectangle 10"/>
          <p:cNvSpPr>
            <a:spLocks noChangeArrowheads="1"/>
          </p:cNvSpPr>
          <p:nvPr/>
        </p:nvSpPr>
        <p:spPr bwMode="auto">
          <a:xfrm>
            <a:off x="890588" y="6453188"/>
            <a:ext cx="74263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lang="en-US" altLang="zh-TW">
                <a:cs typeface="Times New Roman" pitchFamily="18" charset="0"/>
              </a:rPr>
              <a:t>http://www.cs.princeton.edu/~benshedd/CSDisplayWall8&amp;24/index.html</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b="0" dirty="0" smtClean="0"/>
              <a:t>Depth perception</a:t>
            </a:r>
            <a:endParaRPr lang="zh-TW" altLang="en-US" dirty="0"/>
          </a:p>
        </p:txBody>
      </p:sp>
      <p:sp>
        <p:nvSpPr>
          <p:cNvPr id="11267" name="內容版面配置區 2"/>
          <p:cNvSpPr>
            <a:spLocks noGrp="1"/>
          </p:cNvSpPr>
          <p:nvPr>
            <p:ph idx="1"/>
          </p:nvPr>
        </p:nvSpPr>
        <p:spPr/>
        <p:txBody>
          <a:bodyPr/>
          <a:lstStyle/>
          <a:p>
            <a:pPr eaLnBrk="1" hangingPunct="1"/>
            <a:r>
              <a:rPr lang="en-US" altLang="zh-TW" b="1" smtClean="0"/>
              <a:t>Depth sensation</a:t>
            </a:r>
            <a:r>
              <a:rPr lang="en-US" altLang="zh-TW" smtClean="0"/>
              <a:t> is the ability to move accurately, or to respond consistently, based on the distances of objects in an environment</a:t>
            </a:r>
          </a:p>
          <a:p>
            <a:pPr lvl="1" eaLnBrk="1" hangingPunct="1"/>
            <a:r>
              <a:rPr lang="en-US" altLang="zh-TW" smtClean="0"/>
              <a:t>binocular cues</a:t>
            </a:r>
          </a:p>
          <a:p>
            <a:pPr lvl="1" eaLnBrk="1" hangingPunct="1"/>
            <a:r>
              <a:rPr lang="en-US" altLang="zh-TW" smtClean="0"/>
              <a:t>monocular cue</a:t>
            </a:r>
            <a:endParaRPr lang="zh-TW" altLang="en-US" smtClean="0"/>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Star wars battle pod</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5" name="圖片 4"/>
          <p:cNvPicPr>
            <a:picLocks noChangeAspect="1"/>
          </p:cNvPicPr>
          <p:nvPr/>
        </p:nvPicPr>
        <p:blipFill>
          <a:blip r:embed="rId3"/>
          <a:stretch>
            <a:fillRect/>
          </a:stretch>
        </p:blipFill>
        <p:spPr>
          <a:xfrm>
            <a:off x="1259632" y="2127535"/>
            <a:ext cx="7067128" cy="3996982"/>
          </a:xfrm>
          <a:prstGeom prst="rect">
            <a:avLst/>
          </a:prstGeom>
        </p:spPr>
      </p:pic>
    </p:spTree>
    <p:extLst>
      <p:ext uri="{BB962C8B-B14F-4D97-AF65-F5344CB8AC3E}">
        <p14:creationId xmlns:p14="http://schemas.microsoft.com/office/powerpoint/2010/main" val="1891916922"/>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274638"/>
            <a:ext cx="6562725" cy="1143000"/>
          </a:xfrm>
        </p:spPr>
        <p:txBody>
          <a:bodyPr/>
          <a:lstStyle/>
          <a:p>
            <a:pPr eaLnBrk="1" fontAlgn="auto" hangingPunct="1">
              <a:spcAft>
                <a:spcPts val="0"/>
              </a:spcAft>
              <a:defRPr/>
            </a:pPr>
            <a:r>
              <a:rPr lang="en-US" altLang="zh-TW" sz="4000" dirty="0" smtClean="0"/>
              <a:t>Head-Mounted</a:t>
            </a:r>
            <a:r>
              <a:rPr lang="en-US" altLang="zh-TW" sz="4000" dirty="0">
                <a:latin typeface="Comic Sans MS" pitchFamily="66" charset="0"/>
              </a:rPr>
              <a:t> </a:t>
            </a:r>
            <a:r>
              <a:rPr lang="en-US" altLang="zh-TW" sz="4000" dirty="0" smtClean="0"/>
              <a:t>Displays</a:t>
            </a:r>
          </a:p>
        </p:txBody>
      </p:sp>
      <p:sp>
        <p:nvSpPr>
          <p:cNvPr id="33795" name="內容版面配置區 3"/>
          <p:cNvSpPr>
            <a:spLocks noGrp="1"/>
          </p:cNvSpPr>
          <p:nvPr>
            <p:ph idx="1"/>
          </p:nvPr>
        </p:nvSpPr>
        <p:spPr/>
        <p:txBody>
          <a:bodyPr/>
          <a:lstStyle/>
          <a:p>
            <a:pPr eaLnBrk="1" hangingPunct="1"/>
            <a:endParaRPr lang="zh-TW" altLang="en-US" smtClean="0"/>
          </a:p>
        </p:txBody>
      </p:sp>
      <p:graphicFrame>
        <p:nvGraphicFramePr>
          <p:cNvPr id="33796" name="Object 3"/>
          <p:cNvGraphicFramePr>
            <a:graphicFrameLocks noChangeAspect="1"/>
          </p:cNvGraphicFramePr>
          <p:nvPr/>
        </p:nvGraphicFramePr>
        <p:xfrm>
          <a:off x="300038" y="1557338"/>
          <a:ext cx="8542337" cy="4895850"/>
        </p:xfrm>
        <a:graphic>
          <a:graphicData uri="http://schemas.openxmlformats.org/presentationml/2006/ole">
            <mc:AlternateContent xmlns:mc="http://schemas.openxmlformats.org/markup-compatibility/2006">
              <mc:Choice xmlns:v="urn:schemas-microsoft-com:vml" Requires="v">
                <p:oleObj spid="_x0000_s33812" name="PhotoImpact" r:id="rId3" imgW="8542857" imgH="4895238" progId="PI3.Image">
                  <p:embed/>
                </p:oleObj>
              </mc:Choice>
              <mc:Fallback>
                <p:oleObj name="PhotoImpact" r:id="rId3" imgW="8542857" imgH="4895238" progId="PI3.Imag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8" y="1557338"/>
                        <a:ext cx="8542337"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Head Tracking</a:t>
            </a:r>
            <a:endParaRPr lang="zh-TW" altLang="en-US" dirty="0"/>
          </a:p>
        </p:txBody>
      </p:sp>
      <p:sp>
        <p:nvSpPr>
          <p:cNvPr id="34819" name="內容版面配置區 2"/>
          <p:cNvSpPr>
            <a:spLocks noGrp="1"/>
          </p:cNvSpPr>
          <p:nvPr>
            <p:ph idx="1"/>
          </p:nvPr>
        </p:nvSpPr>
        <p:spPr/>
        <p:txBody>
          <a:bodyPr/>
          <a:lstStyle/>
          <a:p>
            <a:pPr eaLnBrk="1" hangingPunct="1"/>
            <a:r>
              <a:rPr lang="en-US" altLang="zh-TW" smtClean="0"/>
              <a:t>Head Tracking is an important to obtain position and orientation for pose determination and recognition of simple gestures such as nodding and head shaking.</a:t>
            </a:r>
            <a:endParaRPr lang="zh-TW" altLang="en-US" smtClean="0"/>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4149725"/>
            <a:ext cx="2379662"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4149725"/>
            <a:ext cx="2519363"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2" name="文字方塊 2"/>
          <p:cNvSpPr txBox="1">
            <a:spLocks noChangeArrowheads="1"/>
          </p:cNvSpPr>
          <p:nvPr/>
        </p:nvSpPr>
        <p:spPr bwMode="auto">
          <a:xfrm>
            <a:off x="827088" y="5654675"/>
            <a:ext cx="799306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b="1"/>
              <a:t>Head Tracking for Desktop VR Displays using the Wii Remote </a:t>
            </a:r>
          </a:p>
          <a:p>
            <a:pPr algn="ctr" eaLnBrk="1" hangingPunct="1"/>
            <a:r>
              <a:rPr lang="en-US" altLang="zh-TW" b="1">
                <a:hlinkClick r:id="rId5"/>
              </a:rPr>
              <a:t>Johnny Chung Lee</a:t>
            </a:r>
            <a:r>
              <a:rPr lang="en-US" altLang="zh-TW" b="1"/>
              <a:t> </a:t>
            </a:r>
          </a:p>
          <a:p>
            <a:pPr eaLnBrk="1" hangingPunct="1"/>
            <a:r>
              <a:rPr lang="en-US" altLang="zh-TW"/>
              <a:t>Using (left)a head mounted sensor bar (two IR LEDs) and light a wii remote .</a:t>
            </a:r>
            <a:endParaRPr lang="zh-TW" altLang="en-US"/>
          </a:p>
        </p:txBody>
      </p:sp>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274638"/>
            <a:ext cx="7283450" cy="1143000"/>
          </a:xfrm>
        </p:spPr>
        <p:txBody>
          <a:bodyPr/>
          <a:lstStyle/>
          <a:p>
            <a:pPr eaLnBrk="1" fontAlgn="auto" hangingPunct="1">
              <a:spcAft>
                <a:spcPts val="0"/>
              </a:spcAft>
              <a:defRPr/>
            </a:pPr>
            <a:r>
              <a:rPr lang="en-US" altLang="zh-TW" dirty="0" smtClean="0"/>
              <a:t>Head-Mounted</a:t>
            </a:r>
            <a:r>
              <a:rPr lang="en-US" altLang="zh-TW" dirty="0"/>
              <a:t> </a:t>
            </a:r>
            <a:r>
              <a:rPr lang="en-US" altLang="zh-TW" dirty="0" smtClean="0"/>
              <a:t>Displays</a:t>
            </a:r>
          </a:p>
        </p:txBody>
      </p:sp>
      <p:sp>
        <p:nvSpPr>
          <p:cNvPr id="63491" name="內容版面配置區 3"/>
          <p:cNvSpPr>
            <a:spLocks noGrp="1"/>
          </p:cNvSpPr>
          <p:nvPr>
            <p:ph idx="1"/>
          </p:nvPr>
        </p:nvSpPr>
        <p:spPr/>
        <p:txBody>
          <a:bodyPr/>
          <a:lstStyle/>
          <a:p>
            <a:pPr eaLnBrk="1" hangingPunct="1"/>
            <a:endParaRPr lang="zh-TW" altLang="en-US" dirty="0" smtClean="0"/>
          </a:p>
        </p:txBody>
      </p:sp>
      <p:sp>
        <p:nvSpPr>
          <p:cNvPr id="63494" name="文字方塊 1"/>
          <p:cNvSpPr txBox="1">
            <a:spLocks noChangeArrowheads="1"/>
          </p:cNvSpPr>
          <p:nvPr/>
        </p:nvSpPr>
        <p:spPr bwMode="auto">
          <a:xfrm>
            <a:off x="5149916" y="3356616"/>
            <a:ext cx="2663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微軟正黑體" pitchFamily="34" charset="-120"/>
                <a:ea typeface="微軟正黑體" pitchFamily="34" charset="-120"/>
              </a:defRPr>
            </a:lvl1pPr>
            <a:lvl2pPr marL="742950" indent="-285750" eaLnBrk="0" hangingPunct="0">
              <a:spcBef>
                <a:spcPct val="20000"/>
              </a:spcBef>
              <a:buFont typeface="Arial" charset="0"/>
              <a:buChar char="–"/>
              <a:defRPr sz="2800">
                <a:solidFill>
                  <a:schemeClr val="tx1"/>
                </a:solidFill>
                <a:latin typeface="微軟正黑體" pitchFamily="34" charset="-120"/>
                <a:ea typeface="微軟正黑體" pitchFamily="34" charset="-120"/>
              </a:defRPr>
            </a:lvl2pPr>
            <a:lvl3pPr marL="1143000" indent="-228600" eaLnBrk="0" hangingPunct="0">
              <a:spcBef>
                <a:spcPct val="20000"/>
              </a:spcBef>
              <a:buFont typeface="Arial" charset="0"/>
              <a:buChar char="•"/>
              <a:defRPr sz="2400">
                <a:solidFill>
                  <a:schemeClr val="tx1"/>
                </a:solidFill>
                <a:latin typeface="微軟正黑體" pitchFamily="34" charset="-120"/>
                <a:ea typeface="微軟正黑體" pitchFamily="34" charset="-120"/>
              </a:defRPr>
            </a:lvl3pPr>
            <a:lvl4pPr marL="1600200" indent="-228600" eaLnBrk="0" hangingPunct="0">
              <a:spcBef>
                <a:spcPct val="20000"/>
              </a:spcBef>
              <a:buFont typeface="Arial" charset="0"/>
              <a:buChar char="–"/>
              <a:defRPr sz="2000">
                <a:solidFill>
                  <a:schemeClr val="tx1"/>
                </a:solidFill>
                <a:latin typeface="微軟正黑體" pitchFamily="34" charset="-120"/>
                <a:ea typeface="微軟正黑體" pitchFamily="34" charset="-120"/>
              </a:defRPr>
            </a:lvl4pPr>
            <a:lvl5pPr marL="2057400" indent="-228600" eaLnBrk="0" hangingPunct="0">
              <a:spcBef>
                <a:spcPct val="20000"/>
              </a:spcBef>
              <a:buFont typeface="Arial" charset="0"/>
              <a:buChar char="»"/>
              <a:defRPr sz="20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9pPr>
          </a:lstStyle>
          <a:p>
            <a:pPr algn="ctr" eaLnBrk="1" hangingPunct="1">
              <a:spcBef>
                <a:spcPct val="0"/>
              </a:spcBef>
              <a:buNone/>
            </a:pPr>
            <a:r>
              <a:rPr lang="en-US" altLang="zh-TW" sz="1800" dirty="0" smtClean="0">
                <a:latin typeface="Arial" charset="0"/>
                <a:ea typeface="新細明體" charset="-120"/>
              </a:rPr>
              <a:t>Sony</a:t>
            </a:r>
          </a:p>
          <a:p>
            <a:pPr algn="ctr" eaLnBrk="1" hangingPunct="1">
              <a:spcBef>
                <a:spcPct val="0"/>
              </a:spcBef>
              <a:buNone/>
            </a:pPr>
            <a:r>
              <a:rPr lang="en-US" altLang="zh-TW" sz="1800" dirty="0" smtClean="0">
                <a:latin typeface="Arial" charset="0"/>
                <a:ea typeface="新細明體" charset="-120"/>
              </a:rPr>
              <a:t>PlayStation VR </a:t>
            </a:r>
            <a:endParaRPr lang="zh-TW" altLang="en-US" sz="1800" dirty="0">
              <a:latin typeface="Arial" charset="0"/>
              <a:ea typeface="新細明體" charset="-120"/>
            </a:endParaRPr>
          </a:p>
        </p:txBody>
      </p:sp>
      <p:sp>
        <p:nvSpPr>
          <p:cNvPr id="63495" name="文字方塊 7"/>
          <p:cNvSpPr txBox="1">
            <a:spLocks noChangeArrowheads="1"/>
          </p:cNvSpPr>
          <p:nvPr/>
        </p:nvSpPr>
        <p:spPr bwMode="auto">
          <a:xfrm>
            <a:off x="971600" y="4999038"/>
            <a:ext cx="2663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微軟正黑體" pitchFamily="34" charset="-120"/>
                <a:ea typeface="微軟正黑體" pitchFamily="34" charset="-120"/>
              </a:defRPr>
            </a:lvl1pPr>
            <a:lvl2pPr marL="742950" indent="-285750" eaLnBrk="0" hangingPunct="0">
              <a:spcBef>
                <a:spcPct val="20000"/>
              </a:spcBef>
              <a:buFont typeface="Arial" charset="0"/>
              <a:buChar char="–"/>
              <a:defRPr sz="2800">
                <a:solidFill>
                  <a:schemeClr val="tx1"/>
                </a:solidFill>
                <a:latin typeface="微軟正黑體" pitchFamily="34" charset="-120"/>
                <a:ea typeface="微軟正黑體" pitchFamily="34" charset="-120"/>
              </a:defRPr>
            </a:lvl2pPr>
            <a:lvl3pPr marL="1143000" indent="-228600" eaLnBrk="0" hangingPunct="0">
              <a:spcBef>
                <a:spcPct val="20000"/>
              </a:spcBef>
              <a:buFont typeface="Arial" charset="0"/>
              <a:buChar char="•"/>
              <a:defRPr sz="2400">
                <a:solidFill>
                  <a:schemeClr val="tx1"/>
                </a:solidFill>
                <a:latin typeface="微軟正黑體" pitchFamily="34" charset="-120"/>
                <a:ea typeface="微軟正黑體" pitchFamily="34" charset="-120"/>
              </a:defRPr>
            </a:lvl3pPr>
            <a:lvl4pPr marL="1600200" indent="-228600" eaLnBrk="0" hangingPunct="0">
              <a:spcBef>
                <a:spcPct val="20000"/>
              </a:spcBef>
              <a:buFont typeface="Arial" charset="0"/>
              <a:buChar char="–"/>
              <a:defRPr sz="2000">
                <a:solidFill>
                  <a:schemeClr val="tx1"/>
                </a:solidFill>
                <a:latin typeface="微軟正黑體" pitchFamily="34" charset="-120"/>
                <a:ea typeface="微軟正黑體" pitchFamily="34" charset="-120"/>
              </a:defRPr>
            </a:lvl4pPr>
            <a:lvl5pPr marL="2057400" indent="-228600" eaLnBrk="0" hangingPunct="0">
              <a:spcBef>
                <a:spcPct val="20000"/>
              </a:spcBef>
              <a:buFont typeface="Arial" charset="0"/>
              <a:buChar char="»"/>
              <a:defRPr sz="20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9pPr>
          </a:lstStyle>
          <a:p>
            <a:pPr algn="ctr" eaLnBrk="1" hangingPunct="1">
              <a:spcBef>
                <a:spcPct val="0"/>
              </a:spcBef>
              <a:buFontTx/>
              <a:buNone/>
            </a:pPr>
            <a:r>
              <a:rPr lang="en-US" altLang="zh-TW" sz="1800" dirty="0">
                <a:latin typeface="Arial" charset="0"/>
                <a:ea typeface="新細明體" charset="-120"/>
              </a:rPr>
              <a:t>Oculus </a:t>
            </a:r>
            <a:r>
              <a:rPr lang="en-US" altLang="zh-TW" sz="1800" dirty="0" smtClean="0">
                <a:latin typeface="Arial" charset="0"/>
                <a:ea typeface="新細明體" charset="-120"/>
              </a:rPr>
              <a:t>Rift</a:t>
            </a:r>
            <a:endParaRPr lang="zh-TW" altLang="en-US" sz="1800" dirty="0">
              <a:latin typeface="Arial" charset="0"/>
              <a:ea typeface="新細明體" charset="-120"/>
            </a:endParaRPr>
          </a:p>
        </p:txBody>
      </p:sp>
      <p:pic>
        <p:nvPicPr>
          <p:cNvPr id="348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077072"/>
            <a:ext cx="3840000"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0" name="Picture 4"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5274" y="1268759"/>
            <a:ext cx="3245071" cy="2160000"/>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1"/>
          <p:cNvSpPr txBox="1">
            <a:spLocks noChangeArrowheads="1"/>
          </p:cNvSpPr>
          <p:nvPr/>
        </p:nvSpPr>
        <p:spPr bwMode="auto">
          <a:xfrm>
            <a:off x="5137203" y="6204919"/>
            <a:ext cx="2663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微軟正黑體" pitchFamily="34" charset="-120"/>
                <a:ea typeface="微軟正黑體" pitchFamily="34" charset="-120"/>
              </a:defRPr>
            </a:lvl1pPr>
            <a:lvl2pPr marL="742950" indent="-285750" eaLnBrk="0" hangingPunct="0">
              <a:spcBef>
                <a:spcPct val="20000"/>
              </a:spcBef>
              <a:buFont typeface="Arial" charset="0"/>
              <a:buChar char="–"/>
              <a:defRPr sz="2800">
                <a:solidFill>
                  <a:schemeClr val="tx1"/>
                </a:solidFill>
                <a:latin typeface="微軟正黑體" pitchFamily="34" charset="-120"/>
                <a:ea typeface="微軟正黑體" pitchFamily="34" charset="-120"/>
              </a:defRPr>
            </a:lvl2pPr>
            <a:lvl3pPr marL="1143000" indent="-228600" eaLnBrk="0" hangingPunct="0">
              <a:spcBef>
                <a:spcPct val="20000"/>
              </a:spcBef>
              <a:buFont typeface="Arial" charset="0"/>
              <a:buChar char="•"/>
              <a:defRPr sz="2400">
                <a:solidFill>
                  <a:schemeClr val="tx1"/>
                </a:solidFill>
                <a:latin typeface="微軟正黑體" pitchFamily="34" charset="-120"/>
                <a:ea typeface="微軟正黑體" pitchFamily="34" charset="-120"/>
              </a:defRPr>
            </a:lvl3pPr>
            <a:lvl4pPr marL="1600200" indent="-228600" eaLnBrk="0" hangingPunct="0">
              <a:spcBef>
                <a:spcPct val="20000"/>
              </a:spcBef>
              <a:buFont typeface="Arial" charset="0"/>
              <a:buChar char="–"/>
              <a:defRPr sz="2000">
                <a:solidFill>
                  <a:schemeClr val="tx1"/>
                </a:solidFill>
                <a:latin typeface="微軟正黑體" pitchFamily="34" charset="-120"/>
                <a:ea typeface="微軟正黑體" pitchFamily="34" charset="-120"/>
              </a:defRPr>
            </a:lvl4pPr>
            <a:lvl5pPr marL="2057400" indent="-228600" eaLnBrk="0" hangingPunct="0">
              <a:spcBef>
                <a:spcPct val="20000"/>
              </a:spcBef>
              <a:buFont typeface="Arial" charset="0"/>
              <a:buChar char="»"/>
              <a:defRPr sz="20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9pPr>
          </a:lstStyle>
          <a:p>
            <a:pPr algn="ctr" eaLnBrk="1" hangingPunct="1">
              <a:spcBef>
                <a:spcPct val="0"/>
              </a:spcBef>
              <a:buNone/>
            </a:pPr>
            <a:r>
              <a:rPr lang="en-US" altLang="zh-TW" sz="1800" dirty="0" err="1" smtClean="0">
                <a:latin typeface="Arial" charset="0"/>
                <a:ea typeface="新細明體" charset="-120"/>
              </a:rPr>
              <a:t>Htc</a:t>
            </a:r>
            <a:r>
              <a:rPr lang="en-US" altLang="zh-TW" sz="1800" dirty="0" smtClean="0">
                <a:latin typeface="Arial" charset="0"/>
                <a:ea typeface="新細明體" charset="-120"/>
              </a:rPr>
              <a:t> vive</a:t>
            </a:r>
            <a:endParaRPr lang="zh-TW" altLang="en-US" sz="1800" dirty="0">
              <a:latin typeface="Arial" charset="0"/>
              <a:ea typeface="新細明體" charset="-120"/>
            </a:endParaRPr>
          </a:p>
        </p:txBody>
      </p:sp>
      <p:pic>
        <p:nvPicPr>
          <p:cNvPr id="34822" name="Picture 6" descr="http://www.wired.com/wp-content/uploads/2015/06/Oculus-Rift-2-1024x5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512" y="2626118"/>
            <a:ext cx="3840000"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8187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Inside oculus rift DK2</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14" y="2309266"/>
            <a:ext cx="4249206" cy="3015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456715"/>
            <a:ext cx="4248894" cy="2720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5072636"/>
      </p:ext>
    </p:extLst>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google cardboard</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533" y="1345838"/>
            <a:ext cx="4608934" cy="2490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3717032"/>
            <a:ext cx="5040560" cy="2815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9971905"/>
      </p:ext>
    </p:extLst>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HTC vive</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3"/>
          <a:stretch>
            <a:fillRect/>
          </a:stretch>
        </p:blipFill>
        <p:spPr>
          <a:xfrm>
            <a:off x="642565" y="1600200"/>
            <a:ext cx="7858869" cy="4602400"/>
          </a:xfrm>
          <a:prstGeom prst="rect">
            <a:avLst/>
          </a:prstGeom>
        </p:spPr>
      </p:pic>
    </p:spTree>
    <p:extLst>
      <p:ext uri="{BB962C8B-B14F-4D97-AF65-F5344CB8AC3E}">
        <p14:creationId xmlns:p14="http://schemas.microsoft.com/office/powerpoint/2010/main" val="2029816063"/>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Room scale VR</a:t>
            </a:r>
            <a:endParaRPr lang="zh-TW" altLang="en-US" dirty="0"/>
          </a:p>
        </p:txBody>
      </p:sp>
      <p:sp>
        <p:nvSpPr>
          <p:cNvPr id="3" name="內容版面配置區 2"/>
          <p:cNvSpPr>
            <a:spLocks noGrp="1"/>
          </p:cNvSpPr>
          <p:nvPr>
            <p:ph idx="1"/>
          </p:nvPr>
        </p:nvSpPr>
        <p:spPr/>
        <p:txBody>
          <a:bodyPr/>
          <a:lstStyle/>
          <a:p>
            <a:endParaRPr lang="zh-TW" altLang="en-US" dirty="0"/>
          </a:p>
        </p:txBody>
      </p:sp>
      <p:sp>
        <p:nvSpPr>
          <p:cNvPr id="4" name="AutoShape 2" descr="「room scale vr」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36868" name="Picture 4" descr="「room scale vr」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37" y="1958181"/>
            <a:ext cx="572452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968571"/>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Inside-out tracking</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35844" name="Picture 4" descr="「inside out tracking」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196752"/>
            <a:ext cx="6480720" cy="3240360"/>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Acer windows mixed reality headset and controll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619674"/>
            <a:ext cx="2200275" cy="1876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ive cosmos」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5637" y="4619674"/>
            <a:ext cx="275272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oculus quest」的圖片搜尋結果"/>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3593" y="4791903"/>
            <a:ext cx="2592288" cy="1254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39704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5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Reference</a:t>
            </a:r>
            <a:endParaRPr lang="zh-TW" altLang="en-US" dirty="0"/>
          </a:p>
        </p:txBody>
      </p:sp>
      <p:sp>
        <p:nvSpPr>
          <p:cNvPr id="37891" name="內容版面配置區 2"/>
          <p:cNvSpPr>
            <a:spLocks noGrp="1"/>
          </p:cNvSpPr>
          <p:nvPr>
            <p:ph idx="1"/>
          </p:nvPr>
        </p:nvSpPr>
        <p:spPr/>
        <p:txBody>
          <a:bodyPr/>
          <a:lstStyle/>
          <a:p>
            <a:pPr eaLnBrk="1" hangingPunct="1"/>
            <a:r>
              <a:rPr lang="zh-TW" altLang="en-US" smtClean="0">
                <a:hlinkClick r:id="rId3"/>
              </a:rPr>
              <a:t>立體顯示技術簡介 </a:t>
            </a:r>
            <a:endParaRPr lang="zh-TW" altLang="en-US" smtClean="0"/>
          </a:p>
          <a:p>
            <a:pPr eaLnBrk="1" hangingPunct="1"/>
            <a:endParaRPr lang="en-US" altLang="zh-TW" sz="2800" b="1" smtClean="0"/>
          </a:p>
          <a:p>
            <a:pPr eaLnBrk="1" hangingPunct="1"/>
            <a:r>
              <a:rPr lang="en-US" altLang="zh-TW" sz="2800" b="1" smtClean="0">
                <a:hlinkClick r:id="rId4"/>
              </a:rPr>
              <a:t>Creating And Viewing Anaglyphs</a:t>
            </a:r>
            <a:endParaRPr lang="en-US" altLang="zh-TW" sz="2800" b="1" smtClean="0"/>
          </a:p>
          <a:p>
            <a:pPr eaLnBrk="1" hangingPunct="1"/>
            <a:endParaRPr lang="en-US" altLang="zh-TW" sz="2800" b="1" smtClean="0"/>
          </a:p>
          <a:p>
            <a:pPr eaLnBrk="1" hangingPunct="1"/>
            <a:r>
              <a:rPr lang="en-US" altLang="zh-TW" sz="2800" b="1" smtClean="0"/>
              <a:t>Head Tracking for Desktop VR Displays using the Wii Remote</a:t>
            </a:r>
          </a:p>
          <a:p>
            <a:pPr lvl="1" eaLnBrk="1" hangingPunct="1">
              <a:buFont typeface="Arial" charset="0"/>
              <a:buChar char="•"/>
            </a:pPr>
            <a:r>
              <a:rPr lang="en-US" altLang="zh-TW" sz="2400" smtClean="0">
                <a:hlinkClick r:id="rId5"/>
              </a:rPr>
              <a:t>http://johnnylee.net/projects/wii/</a:t>
            </a:r>
            <a:endParaRPr lang="zh-TW" altLang="en-US" sz="1600" smtClean="0"/>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Binocular cues</a:t>
            </a:r>
            <a:endParaRPr lang="zh-TW" altLang="en-US" dirty="0"/>
          </a:p>
        </p:txBody>
      </p:sp>
      <p:sp>
        <p:nvSpPr>
          <p:cNvPr id="12291" name="內容版面配置區 2"/>
          <p:cNvSpPr>
            <a:spLocks noGrp="1"/>
          </p:cNvSpPr>
          <p:nvPr>
            <p:ph idx="1"/>
          </p:nvPr>
        </p:nvSpPr>
        <p:spPr>
          <a:xfrm>
            <a:off x="457200" y="1600200"/>
            <a:ext cx="5122863" cy="4525963"/>
          </a:xfrm>
        </p:spPr>
        <p:txBody>
          <a:bodyPr/>
          <a:lstStyle/>
          <a:p>
            <a:pPr eaLnBrk="1" hangingPunct="1"/>
            <a:r>
              <a:rPr lang="en-US" altLang="zh-TW" sz="2400" smtClean="0">
                <a:hlinkClick r:id="rId3" tooltip="Stereopsis"/>
              </a:rPr>
              <a:t>Stereopsis</a:t>
            </a:r>
            <a:r>
              <a:rPr lang="en-US" altLang="zh-TW" sz="2400" smtClean="0"/>
              <a:t> or retinal(binocular) disparity</a:t>
            </a:r>
          </a:p>
          <a:p>
            <a:pPr eaLnBrk="1" hangingPunct="1"/>
            <a:endParaRPr lang="en-US" altLang="zh-TW" sz="2400" smtClean="0"/>
          </a:p>
          <a:p>
            <a:pPr eaLnBrk="1" hangingPunct="1"/>
            <a:r>
              <a:rPr lang="en-US" altLang="zh-TW" sz="2400" smtClean="0">
                <a:hlinkClick r:id="rId4" tooltip="Convergence (eye)"/>
              </a:rPr>
              <a:t>Convergence</a:t>
            </a:r>
            <a:endParaRPr lang="en-US" altLang="zh-TW" sz="2400" smtClean="0"/>
          </a:p>
          <a:p>
            <a:pPr eaLnBrk="1" hangingPunct="1"/>
            <a:endParaRPr lang="en-US" altLang="zh-TW" sz="2400" smtClean="0"/>
          </a:p>
          <a:p>
            <a:pPr eaLnBrk="1" hangingPunct="1"/>
            <a:r>
              <a:rPr lang="en-US" altLang="zh-TW" sz="2400" smtClean="0"/>
              <a:t>Shadow Stereopsis</a:t>
            </a:r>
            <a:endParaRPr lang="zh-TW" altLang="en-US" sz="2400" smtClean="0"/>
          </a:p>
        </p:txBody>
      </p:sp>
      <p:sp>
        <p:nvSpPr>
          <p:cNvPr id="4" name="等腰三角形 3"/>
          <p:cNvSpPr/>
          <p:nvPr/>
        </p:nvSpPr>
        <p:spPr>
          <a:xfrm rot="10800000">
            <a:off x="6443663" y="2924175"/>
            <a:ext cx="936625" cy="2233613"/>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等腰三角形 4"/>
          <p:cNvSpPr/>
          <p:nvPr/>
        </p:nvSpPr>
        <p:spPr>
          <a:xfrm rot="10800000">
            <a:off x="6875463" y="2924175"/>
            <a:ext cx="936625" cy="2233613"/>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橢圓 5"/>
          <p:cNvSpPr/>
          <p:nvPr/>
        </p:nvSpPr>
        <p:spPr>
          <a:xfrm>
            <a:off x="6948488" y="1989138"/>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十字形 6"/>
          <p:cNvSpPr/>
          <p:nvPr/>
        </p:nvSpPr>
        <p:spPr>
          <a:xfrm>
            <a:off x="6588125" y="1341438"/>
            <a:ext cx="1079500" cy="503237"/>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十字形 7"/>
          <p:cNvSpPr/>
          <p:nvPr/>
        </p:nvSpPr>
        <p:spPr>
          <a:xfrm>
            <a:off x="7380288" y="5157788"/>
            <a:ext cx="1079500" cy="503237"/>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橢圓 8"/>
          <p:cNvSpPr/>
          <p:nvPr/>
        </p:nvSpPr>
        <p:spPr>
          <a:xfrm>
            <a:off x="7235825" y="5229225"/>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十字形 9"/>
          <p:cNvSpPr/>
          <p:nvPr/>
        </p:nvSpPr>
        <p:spPr>
          <a:xfrm>
            <a:off x="5867400" y="5157788"/>
            <a:ext cx="1081088" cy="503237"/>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p:cNvSpPr/>
          <p:nvPr/>
        </p:nvSpPr>
        <p:spPr>
          <a:xfrm>
            <a:off x="6588125" y="5229225"/>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文字方塊 11"/>
          <p:cNvSpPr txBox="1">
            <a:spLocks noChangeArrowheads="1"/>
          </p:cNvSpPr>
          <p:nvPr/>
        </p:nvSpPr>
        <p:spPr bwMode="auto">
          <a:xfrm>
            <a:off x="7451725" y="4724400"/>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a:t>Right eye</a:t>
            </a:r>
            <a:endParaRPr lang="zh-TW" altLang="en-US"/>
          </a:p>
        </p:txBody>
      </p:sp>
      <p:sp>
        <p:nvSpPr>
          <p:cNvPr id="13" name="文字方塊 12"/>
          <p:cNvSpPr txBox="1">
            <a:spLocks noChangeArrowheads="1"/>
          </p:cNvSpPr>
          <p:nvPr/>
        </p:nvSpPr>
        <p:spPr bwMode="auto">
          <a:xfrm>
            <a:off x="5724525" y="4724400"/>
            <a:ext cx="1008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a:t>Left eye</a:t>
            </a:r>
            <a:endParaRPr lang="zh-TW" alt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Monocular cues</a:t>
            </a:r>
            <a:endParaRPr lang="zh-TW" altLang="en-US" dirty="0"/>
          </a:p>
        </p:txBody>
      </p:sp>
      <p:sp>
        <p:nvSpPr>
          <p:cNvPr id="13315" name="內容版面配置區 2"/>
          <p:cNvSpPr>
            <a:spLocks noGrp="1"/>
          </p:cNvSpPr>
          <p:nvPr>
            <p:ph idx="1"/>
          </p:nvPr>
        </p:nvSpPr>
        <p:spPr/>
        <p:txBody>
          <a:bodyPr/>
          <a:lstStyle/>
          <a:p>
            <a:pPr eaLnBrk="1" hangingPunct="1"/>
            <a:r>
              <a:rPr lang="en-US" altLang="zh-TW" smtClean="0"/>
              <a:t>Motion parallax</a:t>
            </a:r>
          </a:p>
          <a:p>
            <a:pPr eaLnBrk="1" hangingPunct="1"/>
            <a:r>
              <a:rPr lang="en-US" altLang="zh-TW" smtClean="0"/>
              <a:t>Depth from motion</a:t>
            </a:r>
          </a:p>
          <a:p>
            <a:pPr eaLnBrk="1" hangingPunct="1"/>
            <a:r>
              <a:rPr lang="en-US" altLang="zh-TW" smtClean="0"/>
              <a:t>Perspective</a:t>
            </a:r>
          </a:p>
          <a:p>
            <a:pPr eaLnBrk="1" hangingPunct="1"/>
            <a:r>
              <a:rPr lang="en-US" altLang="zh-TW" smtClean="0"/>
              <a:t>Relative size</a:t>
            </a:r>
          </a:p>
          <a:p>
            <a:pPr eaLnBrk="1" hangingPunct="1"/>
            <a:r>
              <a:rPr lang="en-US" altLang="zh-TW" smtClean="0"/>
              <a:t>Occlusion </a:t>
            </a:r>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Stereoscopic</a:t>
            </a:r>
            <a:endParaRPr lang="zh-TW" altLang="en-US" dirty="0"/>
          </a:p>
        </p:txBody>
      </p:sp>
      <p:sp>
        <p:nvSpPr>
          <p:cNvPr id="14339" name="內容版面配置區 2"/>
          <p:cNvSpPr>
            <a:spLocks noGrp="1"/>
          </p:cNvSpPr>
          <p:nvPr>
            <p:ph idx="1"/>
          </p:nvPr>
        </p:nvSpPr>
        <p:spPr/>
        <p:txBody>
          <a:bodyPr/>
          <a:lstStyle/>
          <a:p>
            <a:pPr eaLnBrk="1" hangingPunct="1"/>
            <a:r>
              <a:rPr lang="en-US" altLang="zh-TW" smtClean="0"/>
              <a:t>Stereoscopic technology provides a different image to the viewer's left and right eyes. </a:t>
            </a:r>
          </a:p>
          <a:p>
            <a:pPr eaLnBrk="1" hangingPunct="1"/>
            <a:endParaRPr lang="zh-TW" altLang="en-US" smtClean="0"/>
          </a:p>
        </p:txBody>
      </p:sp>
      <p:pic>
        <p:nvPicPr>
          <p:cNvPr id="14340" name="Picture 2" descr="http://upload.wikimedia.org/wikipedia/commons/thumb/f/fa/Charles_Street_Mall%2C_Boston_Common%2C_by_Soule%2C_John_P.%2C_1827-1904_3.jpg/220px-Charles_Street_Mall%2C_Boston_Common%2C_by_Soule%2C_John_P.%2C_1827-1904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2997200"/>
            <a:ext cx="26146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文字方塊 4"/>
          <p:cNvSpPr txBox="1">
            <a:spLocks noChangeArrowheads="1"/>
          </p:cNvSpPr>
          <p:nvPr/>
        </p:nvSpPr>
        <p:spPr bwMode="auto">
          <a:xfrm>
            <a:off x="5940425" y="4365625"/>
            <a:ext cx="2987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i="1"/>
              <a:t>View of </a:t>
            </a:r>
            <a:r>
              <a:rPr lang="en-US" altLang="zh-TW" i="1">
                <a:hlinkClick r:id="rId4" tooltip="Boston"/>
              </a:rPr>
              <a:t>Boston</a:t>
            </a:r>
            <a:r>
              <a:rPr lang="en-US" altLang="zh-TW" i="1"/>
              <a:t>, c. 1860</a:t>
            </a:r>
            <a:endParaRPr lang="zh-TW" altLang="en-US"/>
          </a:p>
        </p:txBody>
      </p:sp>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sz="3200" b="0" dirty="0" smtClean="0"/>
              <a:t>Categories of 3D viewer technology</a:t>
            </a:r>
            <a:endParaRPr lang="zh-TW" altLang="en-US" sz="3200" dirty="0"/>
          </a:p>
        </p:txBody>
      </p:sp>
      <p:sp>
        <p:nvSpPr>
          <p:cNvPr id="3" name="內容版面配置區 2"/>
          <p:cNvSpPr>
            <a:spLocks noGrp="1"/>
          </p:cNvSpPr>
          <p:nvPr>
            <p:ph idx="1"/>
          </p:nvPr>
        </p:nvSpPr>
        <p:spPr>
          <a:xfrm>
            <a:off x="468313" y="1557338"/>
            <a:ext cx="8229600" cy="4525962"/>
          </a:xfrm>
        </p:spPr>
        <p:txBody>
          <a:bodyPr/>
          <a:lstStyle/>
          <a:p>
            <a:pPr eaLnBrk="1" hangingPunct="1">
              <a:buFontTx/>
              <a:buNone/>
            </a:pPr>
            <a:r>
              <a:rPr lang="en-US" altLang="zh-TW" smtClean="0"/>
              <a:t>With glasses</a:t>
            </a:r>
          </a:p>
          <a:p>
            <a:pPr eaLnBrk="1" hangingPunct="1"/>
            <a:r>
              <a:rPr lang="en-US" altLang="zh-TW" smtClean="0"/>
              <a:t>Active</a:t>
            </a:r>
          </a:p>
          <a:p>
            <a:pPr lvl="1" eaLnBrk="1" hangingPunct="1"/>
            <a:r>
              <a:rPr lang="en-US" altLang="zh-TW" b="1" smtClean="0"/>
              <a:t>Liquid crystal shutter glasses</a:t>
            </a:r>
          </a:p>
          <a:p>
            <a:pPr lvl="1" eaLnBrk="1" hangingPunct="1"/>
            <a:endParaRPr lang="en-US" altLang="zh-TW" smtClean="0"/>
          </a:p>
          <a:p>
            <a:pPr eaLnBrk="1" hangingPunct="1"/>
            <a:r>
              <a:rPr lang="en-US" altLang="zh-TW" b="1" smtClean="0"/>
              <a:t>Passive</a:t>
            </a:r>
          </a:p>
          <a:p>
            <a:pPr lvl="1" eaLnBrk="1" hangingPunct="1"/>
            <a:r>
              <a:rPr lang="en-US" altLang="zh-TW" b="1" smtClean="0"/>
              <a:t>polarized glasses</a:t>
            </a:r>
          </a:p>
          <a:p>
            <a:pPr lvl="1" eaLnBrk="1" hangingPunct="1"/>
            <a:r>
              <a:rPr lang="en-US" altLang="zh-TW" b="1" smtClean="0"/>
              <a:t>Complementary color anaglyphs</a:t>
            </a:r>
          </a:p>
          <a:p>
            <a:pPr eaLnBrk="1" hangingPunct="1"/>
            <a:r>
              <a:rPr lang="en-US" altLang="zh-TW" b="1" smtClean="0"/>
              <a:t>Others</a:t>
            </a:r>
          </a:p>
          <a:p>
            <a:pPr lvl="1" eaLnBrk="1" hangingPunct="1"/>
            <a:r>
              <a:rPr lang="en-US" altLang="zh-TW" b="1" smtClean="0"/>
              <a:t>Head-mounted display</a:t>
            </a:r>
          </a:p>
          <a:p>
            <a:pPr lvl="1" eaLnBrk="1" hangingPunct="1"/>
            <a:endParaRPr lang="en-US" altLang="zh-TW" b="1" smtClean="0"/>
          </a:p>
          <a:p>
            <a:pPr eaLnBrk="1" hangingPunct="1"/>
            <a:endParaRPr lang="zh-TW" altLang="en-US" smtClean="0"/>
          </a:p>
        </p:txBody>
      </p:sp>
      <p:pic>
        <p:nvPicPr>
          <p:cNvPr id="57346" name="Picture 2" descr="http://upload.wikimedia.org/wikipedia/commons/thumb/b/b6/CrystalEyes_shutter_glasses.jpg/220px-CrystalEyes_shutter_glass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1484313"/>
            <a:ext cx="20955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descr="http://upload.wikimedia.org/wikipedia/commons/thumb/9/94/Wire-grid-polarizer.svg/350px-Wire-grid-polarizer.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429000"/>
            <a:ext cx="1800225"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6" descr="http://upload.wikimedia.org/wikipedia/commons/6/66/Circularly_polarized_glass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3500438"/>
            <a:ext cx="14382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8" descr="http://upload.wikimedia.org/wikipedia/commons/thumb/b/bd/EmaginZ800.jpg/200px-EmaginZ8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5589588"/>
            <a:ext cx="136842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10" descr="http://www.iupui.edu/~nmstream/threed/images/3DMinoruGlasses_croppe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9925" y="4581525"/>
            <a:ext cx="18446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7346"/>
                                        </p:tgtEl>
                                        <p:attrNameLst>
                                          <p:attrName>style.visibility</p:attrName>
                                        </p:attrNameLst>
                                      </p:cBhvr>
                                      <p:to>
                                        <p:strVal val="visible"/>
                                      </p:to>
                                    </p:set>
                                    <p:animEffect transition="in" filter="fade">
                                      <p:cBhvr>
                                        <p:cTn id="10" dur="2000"/>
                                        <p:tgtEl>
                                          <p:spTgt spid="5734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20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7348"/>
                                        </p:tgtEl>
                                        <p:attrNameLst>
                                          <p:attrName>style.visibility</p:attrName>
                                        </p:attrNameLst>
                                      </p:cBhvr>
                                      <p:to>
                                        <p:strVal val="visible"/>
                                      </p:to>
                                    </p:set>
                                    <p:animEffect transition="in" filter="fade">
                                      <p:cBhvr>
                                        <p:cTn id="18" dur="2000"/>
                                        <p:tgtEl>
                                          <p:spTgt spid="57348"/>
                                        </p:tgtEl>
                                      </p:cBhvr>
                                    </p:animEffect>
                                  </p:childTnLst>
                                </p:cTn>
                              </p:par>
                              <p:par>
                                <p:cTn id="19" presetID="10" presetClass="entr" presetSubtype="0" fill="hold" nodeType="withEffect">
                                  <p:stCondLst>
                                    <p:cond delay="0"/>
                                  </p:stCondLst>
                                  <p:childTnLst>
                                    <p:set>
                                      <p:cBhvr>
                                        <p:cTn id="20" dur="1" fill="hold">
                                          <p:stCondLst>
                                            <p:cond delay="0"/>
                                          </p:stCondLst>
                                        </p:cTn>
                                        <p:tgtEl>
                                          <p:spTgt spid="57350"/>
                                        </p:tgtEl>
                                        <p:attrNameLst>
                                          <p:attrName>style.visibility</p:attrName>
                                        </p:attrNameLst>
                                      </p:cBhvr>
                                      <p:to>
                                        <p:strVal val="visible"/>
                                      </p:to>
                                    </p:set>
                                    <p:animEffect transition="in" filter="fade">
                                      <p:cBhvr>
                                        <p:cTn id="21" dur="2000"/>
                                        <p:tgtEl>
                                          <p:spTgt spid="573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2000"/>
                                        <p:tgtEl>
                                          <p:spTgt spid="3">
                                            <p:txEl>
                                              <p:pRg st="6" end="6"/>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2000"/>
                                        <p:tgtEl>
                                          <p:spTgt spid="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7354"/>
                                        </p:tgtEl>
                                        <p:attrNameLst>
                                          <p:attrName>style.visibility</p:attrName>
                                        </p:attrNameLst>
                                      </p:cBhvr>
                                      <p:to>
                                        <p:strVal val="visible"/>
                                      </p:to>
                                    </p:set>
                                    <p:animEffect transition="in" filter="fade">
                                      <p:cBhvr>
                                        <p:cTn id="34" dur="2000"/>
                                        <p:tgtEl>
                                          <p:spTgt spid="5735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2000"/>
                                        <p:tgtEl>
                                          <p:spTgt spid="3">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7352"/>
                                        </p:tgtEl>
                                        <p:attrNameLst>
                                          <p:attrName>style.visibility</p:attrName>
                                        </p:attrNameLst>
                                      </p:cBhvr>
                                      <p:to>
                                        <p:strVal val="visible"/>
                                      </p:to>
                                    </p:set>
                                    <p:animEffect transition="in" filter="fade">
                                      <p:cBhvr>
                                        <p:cTn id="42" dur="2000"/>
                                        <p:tgtEl>
                                          <p:spTgt spid="57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a:t>Without </a:t>
            </a:r>
            <a:r>
              <a:rPr lang="en-US" altLang="zh-TW" dirty="0" smtClean="0"/>
              <a:t>glasses</a:t>
            </a:r>
            <a:endParaRPr lang="zh-TW" altLang="en-US" dirty="0"/>
          </a:p>
        </p:txBody>
      </p:sp>
      <p:sp>
        <p:nvSpPr>
          <p:cNvPr id="16387" name="內容版面配置區 2"/>
          <p:cNvSpPr>
            <a:spLocks noGrp="1"/>
          </p:cNvSpPr>
          <p:nvPr>
            <p:ph idx="1"/>
          </p:nvPr>
        </p:nvSpPr>
        <p:spPr/>
        <p:txBody>
          <a:bodyPr/>
          <a:lstStyle/>
          <a:p>
            <a:pPr eaLnBrk="1" hangingPunct="1">
              <a:buFont typeface="Arial" charset="0"/>
              <a:buChar char="•"/>
            </a:pPr>
            <a:r>
              <a:rPr lang="en-US" altLang="zh-TW" dirty="0" smtClean="0"/>
              <a:t>Wiggle stereoscopy</a:t>
            </a:r>
          </a:p>
          <a:p>
            <a:pPr eaLnBrk="1" hangingPunct="1">
              <a:buFont typeface="Arial" charset="0"/>
              <a:buChar char="•"/>
            </a:pPr>
            <a:endParaRPr lang="en-US" altLang="zh-TW" dirty="0" smtClean="0"/>
          </a:p>
          <a:p>
            <a:pPr lvl="1" eaLnBrk="1" hangingPunct="1">
              <a:buFont typeface="Arial" charset="0"/>
              <a:buChar char="•"/>
            </a:pPr>
            <a:endParaRPr lang="en-US" altLang="zh-TW" dirty="0" smtClean="0"/>
          </a:p>
          <a:p>
            <a:pPr eaLnBrk="1" hangingPunct="1">
              <a:buFont typeface="Arial" charset="0"/>
              <a:buChar char="•"/>
            </a:pPr>
            <a:endParaRPr lang="en-US" altLang="zh-TW" dirty="0" smtClean="0"/>
          </a:p>
          <a:p>
            <a:pPr eaLnBrk="1" hangingPunct="1">
              <a:buFont typeface="Arial" charset="0"/>
              <a:buChar char="•"/>
            </a:pPr>
            <a:endParaRPr lang="en-US" altLang="zh-TW" dirty="0" smtClean="0"/>
          </a:p>
          <a:p>
            <a:pPr eaLnBrk="1" hangingPunct="1">
              <a:buFont typeface="Arial" charset="0"/>
              <a:buChar char="•"/>
            </a:pPr>
            <a:endParaRPr lang="en-US" altLang="zh-TW" dirty="0" smtClean="0"/>
          </a:p>
          <a:p>
            <a:pPr eaLnBrk="1" hangingPunct="1">
              <a:buFontTx/>
              <a:buNone/>
            </a:pPr>
            <a:endParaRPr lang="zh-TW" altLang="en-US" dirty="0" smtClean="0"/>
          </a:p>
        </p:txBody>
      </p:sp>
      <p:pic>
        <p:nvPicPr>
          <p:cNvPr id="16388" name="Picture 2" descr="http://upload.wikimedia.org/wikipedia/commons/thumb/e/e0/Stereo_wiggle_3D.gif/200px-Stereo_wiggle_3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162661"/>
            <a:ext cx="2497725"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descr="Wigglegram example. A type of stereo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1393" y="2802571"/>
            <a:ext cx="2303462"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1321" y="2236938"/>
            <a:ext cx="2642000" cy="3723654"/>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fade">
                                      <p:cBhvr>
                                        <p:cTn id="7" dur="500"/>
                                        <p:tgtEl>
                                          <p:spTgt spid="163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Without glasses</a:t>
            </a:r>
            <a:endParaRPr lang="zh-TW" altLang="en-US" dirty="0"/>
          </a:p>
        </p:txBody>
      </p:sp>
      <p:sp>
        <p:nvSpPr>
          <p:cNvPr id="3" name="內容版面配置區 2"/>
          <p:cNvSpPr>
            <a:spLocks noGrp="1"/>
          </p:cNvSpPr>
          <p:nvPr>
            <p:ph idx="1"/>
          </p:nvPr>
        </p:nvSpPr>
        <p:spPr/>
        <p:txBody>
          <a:bodyPr/>
          <a:lstStyle/>
          <a:p>
            <a:pPr eaLnBrk="1" hangingPunct="1">
              <a:buFont typeface="Arial" charset="0"/>
              <a:buChar char="•"/>
            </a:pPr>
            <a:r>
              <a:rPr lang="en-US" altLang="zh-TW" dirty="0" err="1"/>
              <a:t>Autostereoscopy</a:t>
            </a:r>
            <a:endParaRPr lang="en-US" altLang="zh-TW" dirty="0"/>
          </a:p>
          <a:p>
            <a:pPr lvl="1" eaLnBrk="1" hangingPunct="1">
              <a:buFont typeface="Arial" charset="0"/>
              <a:buChar char="•"/>
            </a:pPr>
            <a:r>
              <a:rPr lang="en-US" altLang="zh-TW" b="1" dirty="0"/>
              <a:t>Parallax barrier</a:t>
            </a:r>
          </a:p>
          <a:p>
            <a:pPr lvl="1" eaLnBrk="1" hangingPunct="1">
              <a:buFont typeface="Arial" charset="0"/>
              <a:buChar char="•"/>
            </a:pPr>
            <a:endParaRPr lang="en-US" altLang="zh-TW" b="1" dirty="0" smtClean="0"/>
          </a:p>
          <a:p>
            <a:pPr lvl="1" eaLnBrk="1" hangingPunct="1">
              <a:buFont typeface="Arial" charset="0"/>
              <a:buChar char="•"/>
            </a:pPr>
            <a:endParaRPr lang="en-US" altLang="zh-TW" b="1" dirty="0"/>
          </a:p>
          <a:p>
            <a:pPr lvl="1" eaLnBrk="1" hangingPunct="1">
              <a:buFont typeface="Arial" charset="0"/>
              <a:buChar char="•"/>
            </a:pPr>
            <a:endParaRPr lang="en-US" altLang="zh-TW" b="1" dirty="0" smtClean="0"/>
          </a:p>
          <a:p>
            <a:pPr lvl="1" eaLnBrk="1" hangingPunct="1">
              <a:buFont typeface="Arial" charset="0"/>
              <a:buChar char="•"/>
            </a:pPr>
            <a:r>
              <a:rPr lang="en-US" altLang="zh-TW" b="1" dirty="0" smtClean="0"/>
              <a:t>Lenticular </a:t>
            </a:r>
            <a:r>
              <a:rPr lang="en-US" altLang="zh-TW" b="1" dirty="0"/>
              <a:t>lens</a:t>
            </a:r>
          </a:p>
          <a:p>
            <a:endParaRPr lang="zh-TW" altLang="en-US" dirty="0"/>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6199" y="1268760"/>
            <a:ext cx="3120347" cy="4680520"/>
          </a:xfrm>
          <a:prstGeom prst="rect">
            <a:avLst/>
          </a:prstGeom>
        </p:spPr>
      </p:pic>
    </p:spTree>
    <p:extLst>
      <p:ext uri="{BB962C8B-B14F-4D97-AF65-F5344CB8AC3E}">
        <p14:creationId xmlns:p14="http://schemas.microsoft.com/office/powerpoint/2010/main" val="2907114100"/>
      </p:ext>
    </p:extLst>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Course_H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3d11-00-intro</Template>
  <TotalTime>1493</TotalTime>
  <Words>1183</Words>
  <Application>Microsoft Office PowerPoint</Application>
  <PresentationFormat>如螢幕大小 (4:3)</PresentationFormat>
  <Paragraphs>262</Paragraphs>
  <Slides>39</Slides>
  <Notes>26</Notes>
  <HiddenSlides>0</HiddenSlides>
  <MMClips>0</MMClips>
  <ScaleCrop>false</ScaleCrop>
  <HeadingPairs>
    <vt:vector size="8" baseType="variant">
      <vt:variant>
        <vt:lpstr>使用字型</vt:lpstr>
      </vt:variant>
      <vt:variant>
        <vt:i4>7</vt:i4>
      </vt:variant>
      <vt:variant>
        <vt:lpstr>佈景主題</vt:lpstr>
      </vt:variant>
      <vt:variant>
        <vt:i4>1</vt:i4>
      </vt:variant>
      <vt:variant>
        <vt:lpstr>內嵌 OLE 伺服程式</vt:lpstr>
      </vt:variant>
      <vt:variant>
        <vt:i4>2</vt:i4>
      </vt:variant>
      <vt:variant>
        <vt:lpstr>投影片標題</vt:lpstr>
      </vt:variant>
      <vt:variant>
        <vt:i4>39</vt:i4>
      </vt:variant>
    </vt:vector>
  </HeadingPairs>
  <TitlesOfParts>
    <vt:vector size="49" baseType="lpstr">
      <vt:lpstr>微軟正黑體</vt:lpstr>
      <vt:lpstr>新細明體</vt:lpstr>
      <vt:lpstr>標楷體</vt:lpstr>
      <vt:lpstr>Arial</vt:lpstr>
      <vt:lpstr>Calibri</vt:lpstr>
      <vt:lpstr>Comic Sans MS</vt:lpstr>
      <vt:lpstr>Times New Roman</vt:lpstr>
      <vt:lpstr>Course_HE</vt:lpstr>
      <vt:lpstr>Image</vt:lpstr>
      <vt:lpstr>PhotoImpact</vt:lpstr>
      <vt:lpstr>3D Game Programming Virtual Reality</vt:lpstr>
      <vt:lpstr>Goal</vt:lpstr>
      <vt:lpstr>Depth perception</vt:lpstr>
      <vt:lpstr>Binocular cues</vt:lpstr>
      <vt:lpstr>Monocular cues</vt:lpstr>
      <vt:lpstr>Stereoscopic</vt:lpstr>
      <vt:lpstr>Categories of 3D viewer technology</vt:lpstr>
      <vt:lpstr>Without glasses</vt:lpstr>
      <vt:lpstr>Without glasses</vt:lpstr>
      <vt:lpstr>Holography</vt:lpstr>
      <vt:lpstr>Light field display</vt:lpstr>
      <vt:lpstr>PowerPoint 簡報</vt:lpstr>
      <vt:lpstr>OpenGL Quad buffer</vt:lpstr>
      <vt:lpstr>Anaglyphs Using OpenGL</vt:lpstr>
      <vt:lpstr>libgls</vt:lpstr>
      <vt:lpstr>Unity VR</vt:lpstr>
      <vt:lpstr>Human Interface Device</vt:lpstr>
      <vt:lpstr>Input device</vt:lpstr>
      <vt:lpstr>Controllers</vt:lpstr>
      <vt:lpstr>PowerPoint 簡報</vt:lpstr>
      <vt:lpstr>Type of inputs</vt:lpstr>
      <vt:lpstr>Accelerometer (加速度儀)</vt:lpstr>
      <vt:lpstr>Gyroscope(陀螺儀)</vt:lpstr>
      <vt:lpstr>Touch user interface (觸控介面)</vt:lpstr>
      <vt:lpstr>Vision based interface</vt:lpstr>
      <vt:lpstr>Types of HID outputs</vt:lpstr>
      <vt:lpstr>HID process</vt:lpstr>
      <vt:lpstr>Cave</vt:lpstr>
      <vt:lpstr>Display wall in NASA Space Station</vt:lpstr>
      <vt:lpstr>Star wars battle pod</vt:lpstr>
      <vt:lpstr>Head-Mounted Displays</vt:lpstr>
      <vt:lpstr>Head Tracking</vt:lpstr>
      <vt:lpstr>Head-Mounted Displays</vt:lpstr>
      <vt:lpstr>Inside oculus rift DK2</vt:lpstr>
      <vt:lpstr>google cardboard</vt:lpstr>
      <vt:lpstr>HTC vive</vt:lpstr>
      <vt:lpstr>Room scale VR</vt:lpstr>
      <vt:lpstr>Inside-out tracking</vt:lpstr>
      <vt:lpstr>Reference</vt:lpstr>
    </vt:vector>
  </TitlesOfParts>
  <Company>NCCU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Ming-Te Chi</dc:creator>
  <cp:lastModifiedBy>Ming-Te Chi</cp:lastModifiedBy>
  <cp:revision>94</cp:revision>
  <dcterms:created xsi:type="dcterms:W3CDTF">2010-08-04T16:26:51Z</dcterms:created>
  <dcterms:modified xsi:type="dcterms:W3CDTF">2019-12-24T03:30:03Z</dcterms:modified>
</cp:coreProperties>
</file>