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53"/>
  </p:notesMasterIdLst>
  <p:sldIdLst>
    <p:sldId id="354" r:id="rId2"/>
    <p:sldId id="355" r:id="rId3"/>
    <p:sldId id="268" r:id="rId4"/>
    <p:sldId id="357" r:id="rId5"/>
    <p:sldId id="308" r:id="rId6"/>
    <p:sldId id="309" r:id="rId7"/>
    <p:sldId id="310" r:id="rId8"/>
    <p:sldId id="311" r:id="rId9"/>
    <p:sldId id="312" r:id="rId10"/>
    <p:sldId id="314" r:id="rId11"/>
    <p:sldId id="315" r:id="rId12"/>
    <p:sldId id="316" r:id="rId13"/>
    <p:sldId id="317" r:id="rId14"/>
    <p:sldId id="318" r:id="rId15"/>
    <p:sldId id="356" r:id="rId16"/>
    <p:sldId id="319" r:id="rId17"/>
    <p:sldId id="320" r:id="rId18"/>
    <p:sldId id="321" r:id="rId19"/>
    <p:sldId id="322" r:id="rId20"/>
    <p:sldId id="323" r:id="rId21"/>
    <p:sldId id="324" r:id="rId22"/>
    <p:sldId id="325" r:id="rId23"/>
    <p:sldId id="326" r:id="rId24"/>
    <p:sldId id="327" r:id="rId25"/>
    <p:sldId id="359" r:id="rId26"/>
    <p:sldId id="358" r:id="rId27"/>
    <p:sldId id="328" r:id="rId28"/>
    <p:sldId id="329" r:id="rId29"/>
    <p:sldId id="330" r:id="rId30"/>
    <p:sldId id="331" r:id="rId31"/>
    <p:sldId id="332" r:id="rId32"/>
    <p:sldId id="334" r:id="rId33"/>
    <p:sldId id="333" r:id="rId34"/>
    <p:sldId id="335" r:id="rId35"/>
    <p:sldId id="337" r:id="rId36"/>
    <p:sldId id="338" r:id="rId37"/>
    <p:sldId id="339" r:id="rId38"/>
    <p:sldId id="340" r:id="rId39"/>
    <p:sldId id="341" r:id="rId40"/>
    <p:sldId id="342" r:id="rId41"/>
    <p:sldId id="343" r:id="rId42"/>
    <p:sldId id="344" r:id="rId43"/>
    <p:sldId id="345" r:id="rId44"/>
    <p:sldId id="346" r:id="rId45"/>
    <p:sldId id="347" r:id="rId46"/>
    <p:sldId id="348" r:id="rId47"/>
    <p:sldId id="349" r:id="rId48"/>
    <p:sldId id="350" r:id="rId49"/>
    <p:sldId id="351" r:id="rId50"/>
    <p:sldId id="352" r:id="rId51"/>
    <p:sldId id="353" r:id="rId5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92" autoAdjust="0"/>
    <p:restoredTop sz="85459" autoAdjust="0"/>
  </p:normalViewPr>
  <p:slideViewPr>
    <p:cSldViewPr snapToGrid="0">
      <p:cViewPr varScale="1">
        <p:scale>
          <a:sx n="55" d="100"/>
          <a:sy n="55" d="100"/>
        </p:scale>
        <p:origin x="282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94858D-C25C-4BED-8FAD-EC1674C64050}" type="datetimeFigureOut">
              <a:rPr lang="zh-TW" altLang="en-US" smtClean="0"/>
              <a:t>2019/12/18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A0607-2AE2-4A11-BA32-4281EB1B88A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52171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zh-TW" dirty="0" smtClean="0"/>
              <a:t>2019</a:t>
            </a:r>
          </a:p>
          <a:p>
            <a:r>
              <a:rPr lang="en-US" altLang="zh-TW" dirty="0" smtClean="0"/>
              <a:t>Reference </a:t>
            </a:r>
            <a:r>
              <a:rPr lang="en-US" altLang="zh-TW" dirty="0" smtClean="0"/>
              <a:t>to Yu-chi Lai’s slide in 2015(Fall)_3DGP</a:t>
            </a:r>
          </a:p>
          <a:p>
            <a:endParaRPr lang="zh-TW" altLang="en-US" dirty="0" smtClean="0"/>
          </a:p>
        </p:txBody>
      </p:sp>
      <p:sp>
        <p:nvSpPr>
          <p:cNvPr id="3789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>
              <a:spcBef>
                <a:spcPct val="0"/>
              </a:spcBef>
            </a:pPr>
            <a:fld id="{9859C727-40D3-48BB-82B1-73AEB9B52F81}" type="slidenum">
              <a:rPr lang="zh-TW" altLang="en-US">
                <a:latin typeface="Arial" charset="0"/>
              </a:rPr>
              <a:pPr>
                <a:spcBef>
                  <a:spcPct val="0"/>
                </a:spcBef>
              </a:pPr>
              <a:t>1</a:t>
            </a:fld>
            <a:endParaRPr lang="zh-TW" alt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278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A </a:t>
            </a:r>
            <a:r>
              <a:rPr lang="en-US" altLang="zh-TW" dirty="0" err="1" smtClean="0"/>
              <a:t>Rigidbody</a:t>
            </a:r>
            <a:r>
              <a:rPr lang="en-US" altLang="zh-TW" dirty="0" smtClean="0"/>
              <a:t> is the main component that enables physical </a:t>
            </a:r>
            <a:r>
              <a:rPr lang="en-US" altLang="zh-TW" dirty="0" err="1" smtClean="0"/>
              <a:t>behaviour</a:t>
            </a:r>
            <a:r>
              <a:rPr lang="en-US" altLang="zh-TW" dirty="0" smtClean="0"/>
              <a:t> for a </a:t>
            </a:r>
            <a:r>
              <a:rPr lang="en-US" altLang="zh-TW" dirty="0" err="1" smtClean="0"/>
              <a:t>GameObject</a:t>
            </a:r>
            <a:r>
              <a:rPr lang="en-US" altLang="zh-TW" dirty="0" smtClean="0"/>
              <a:t>. With a </a:t>
            </a:r>
            <a:r>
              <a:rPr lang="en-US" altLang="zh-TW" dirty="0" err="1" smtClean="0"/>
              <a:t>Rigidbody</a:t>
            </a:r>
            <a:r>
              <a:rPr lang="en-US" altLang="zh-TW" dirty="0" smtClean="0"/>
              <a:t> attached, the object will immediately respond to gravity. If one or more Collider components are also added, the </a:t>
            </a:r>
            <a:r>
              <a:rPr lang="en-US" altLang="zh-TW" dirty="0" err="1" smtClean="0"/>
              <a:t>GameObject</a:t>
            </a:r>
            <a:r>
              <a:rPr lang="en-US" altLang="zh-TW" dirty="0" smtClean="0"/>
              <a:t> is moved by incoming collisions.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0607-2AE2-4A11-BA32-4281EB1B88AA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7127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https://docs.unity3d.com/Manual/class-Rigidbody.html</a:t>
            </a:r>
          </a:p>
          <a:p>
            <a:endParaRPr lang="en-US" altLang="zh-TW" dirty="0" smtClean="0"/>
          </a:p>
          <a:p>
            <a:r>
              <a:rPr lang="zh-TW" altLang="en-US" dirty="0" smtClean="0"/>
              <a:t>若物體放置於水平的面上，物體的正向力大小則與重量大小相同，但方向則相反</a:t>
            </a:r>
            <a:endParaRPr lang="en-US" altLang="zh-TW" dirty="0" smtClean="0"/>
          </a:p>
          <a:p>
            <a:endParaRPr lang="en-US" altLang="zh-TW" dirty="0" smtClean="0"/>
          </a:p>
          <a:p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Unity’s default unit scale is 1 unit = 1 meter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0607-2AE2-4A11-BA32-4281EB1B88AA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486706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Collider</a:t>
            </a:r>
            <a:r>
              <a:rPr lang="en-US" altLang="zh-TW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components define the shape of an object for the purposes of physical collisions. A collider, which is invisible, need not be the exact same shape as the object’s mesh and in fact, a rough approximation is often more efficient and indistinguishable in gameplay.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0607-2AE2-4A11-BA32-4281EB1B88AA}" type="slidenum">
              <a:rPr lang="zh-TW" altLang="en-US" smtClean="0"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183921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https://docs.unity3d.com/Manual/CollidersOverview.html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0607-2AE2-4A11-BA32-4281EB1B88AA}" type="slidenum">
              <a:rPr lang="zh-TW" altLang="en-US" smtClean="0"/>
              <a:t>25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407128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BA0607-2AE2-4A11-BA32-4281EB1B88AA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2092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IM1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911424" y="2132857"/>
            <a:ext cx="10363200" cy="151216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ctr">
              <a:defRPr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871531" y="3933056"/>
            <a:ext cx="8534400" cy="1198984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2019/12/18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85865797"/>
      </p:ext>
    </p:extLst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1D2585-D5A7-40D3-88D9-3D94BF431D01}" type="datetimeFigureOut">
              <a:rPr lang="zh-TW" altLang="en-US" smtClean="0"/>
              <a:t>2019/12/18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6" name="Shape 119"/>
          <p:cNvCxnSpPr/>
          <p:nvPr userDrawn="1"/>
        </p:nvCxnSpPr>
        <p:spPr>
          <a:xfrm>
            <a:off x="-6025" y="1668728"/>
            <a:ext cx="12198025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7" name="Shape 120"/>
          <p:cNvSpPr/>
          <p:nvPr userDrawn="1"/>
        </p:nvSpPr>
        <p:spPr>
          <a:xfrm>
            <a:off x="4991237" y="566978"/>
            <a:ext cx="2203499" cy="22034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grpSp>
        <p:nvGrpSpPr>
          <p:cNvPr id="9" name="Shape 121"/>
          <p:cNvGrpSpPr/>
          <p:nvPr userDrawn="1"/>
        </p:nvGrpSpPr>
        <p:grpSpPr>
          <a:xfrm>
            <a:off x="5728352" y="854983"/>
            <a:ext cx="1035173" cy="1035155"/>
            <a:chOff x="6643075" y="3664250"/>
            <a:chExt cx="407950" cy="407975"/>
          </a:xfrm>
        </p:grpSpPr>
        <p:sp>
          <p:nvSpPr>
            <p:cNvPr id="10" name="Shape 122"/>
            <p:cNvSpPr/>
            <p:nvPr/>
          </p:nvSpPr>
          <p:spPr>
            <a:xfrm>
              <a:off x="6794075" y="3815250"/>
              <a:ext cx="211300" cy="211300"/>
            </a:xfrm>
            <a:custGeom>
              <a:avLst/>
              <a:gdLst/>
              <a:ahLst/>
              <a:cxnLst/>
              <a:rect l="0" t="0" r="0" b="0"/>
              <a:pathLst>
                <a:path w="8452" h="8452" fill="none" extrusionOk="0">
                  <a:moveTo>
                    <a:pt x="0" y="8135"/>
                  </a:moveTo>
                  <a:lnTo>
                    <a:pt x="0" y="8135"/>
                  </a:lnTo>
                  <a:lnTo>
                    <a:pt x="438" y="8257"/>
                  </a:lnTo>
                  <a:lnTo>
                    <a:pt x="852" y="8354"/>
                  </a:lnTo>
                  <a:lnTo>
                    <a:pt x="1291" y="8403"/>
                  </a:lnTo>
                  <a:lnTo>
                    <a:pt x="1729" y="8452"/>
                  </a:lnTo>
                  <a:lnTo>
                    <a:pt x="2168" y="8452"/>
                  </a:lnTo>
                  <a:lnTo>
                    <a:pt x="2606" y="8427"/>
                  </a:lnTo>
                  <a:lnTo>
                    <a:pt x="3020" y="8378"/>
                  </a:lnTo>
                  <a:lnTo>
                    <a:pt x="3458" y="8281"/>
                  </a:lnTo>
                  <a:lnTo>
                    <a:pt x="3872" y="8184"/>
                  </a:lnTo>
                  <a:lnTo>
                    <a:pt x="4311" y="8037"/>
                  </a:lnTo>
                  <a:lnTo>
                    <a:pt x="4701" y="7867"/>
                  </a:lnTo>
                  <a:lnTo>
                    <a:pt x="5115" y="7672"/>
                  </a:lnTo>
                  <a:lnTo>
                    <a:pt x="5504" y="7429"/>
                  </a:lnTo>
                  <a:lnTo>
                    <a:pt x="5870" y="7185"/>
                  </a:lnTo>
                  <a:lnTo>
                    <a:pt x="6235" y="6893"/>
                  </a:lnTo>
                  <a:lnTo>
                    <a:pt x="6576" y="6576"/>
                  </a:lnTo>
                  <a:lnTo>
                    <a:pt x="6576" y="6576"/>
                  </a:lnTo>
                  <a:lnTo>
                    <a:pt x="6892" y="6235"/>
                  </a:lnTo>
                  <a:lnTo>
                    <a:pt x="7185" y="5870"/>
                  </a:lnTo>
                  <a:lnTo>
                    <a:pt x="7428" y="5505"/>
                  </a:lnTo>
                  <a:lnTo>
                    <a:pt x="7672" y="5115"/>
                  </a:lnTo>
                  <a:lnTo>
                    <a:pt x="7867" y="4701"/>
                  </a:lnTo>
                  <a:lnTo>
                    <a:pt x="8037" y="4311"/>
                  </a:lnTo>
                  <a:lnTo>
                    <a:pt x="8183" y="3873"/>
                  </a:lnTo>
                  <a:lnTo>
                    <a:pt x="8281" y="3459"/>
                  </a:lnTo>
                  <a:lnTo>
                    <a:pt x="8378" y="3020"/>
                  </a:lnTo>
                  <a:lnTo>
                    <a:pt x="8427" y="2606"/>
                  </a:lnTo>
                  <a:lnTo>
                    <a:pt x="8451" y="2168"/>
                  </a:lnTo>
                  <a:lnTo>
                    <a:pt x="8451" y="1730"/>
                  </a:lnTo>
                  <a:lnTo>
                    <a:pt x="8402" y="1291"/>
                  </a:lnTo>
                  <a:lnTo>
                    <a:pt x="8354" y="853"/>
                  </a:lnTo>
                  <a:lnTo>
                    <a:pt x="8256" y="439"/>
                  </a:lnTo>
                  <a:lnTo>
                    <a:pt x="8135" y="0"/>
                  </a:lnTo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123"/>
            <p:cNvSpPr/>
            <p:nvPr/>
          </p:nvSpPr>
          <p:spPr>
            <a:xfrm>
              <a:off x="6643075" y="3664250"/>
              <a:ext cx="407950" cy="407975"/>
            </a:xfrm>
            <a:custGeom>
              <a:avLst/>
              <a:gdLst/>
              <a:ahLst/>
              <a:cxnLst/>
              <a:rect l="0" t="0" r="0" b="0"/>
              <a:pathLst>
                <a:path w="16318" h="16319" fill="none" extrusionOk="0">
                  <a:moveTo>
                    <a:pt x="16074" y="244"/>
                  </a:moveTo>
                  <a:lnTo>
                    <a:pt x="16074" y="244"/>
                  </a:lnTo>
                  <a:lnTo>
                    <a:pt x="15928" y="122"/>
                  </a:lnTo>
                  <a:lnTo>
                    <a:pt x="15758" y="49"/>
                  </a:lnTo>
                  <a:lnTo>
                    <a:pt x="15538" y="0"/>
                  </a:lnTo>
                  <a:lnTo>
                    <a:pt x="15319" y="0"/>
                  </a:lnTo>
                  <a:lnTo>
                    <a:pt x="15051" y="25"/>
                  </a:lnTo>
                  <a:lnTo>
                    <a:pt x="14759" y="73"/>
                  </a:lnTo>
                  <a:lnTo>
                    <a:pt x="14442" y="171"/>
                  </a:lnTo>
                  <a:lnTo>
                    <a:pt x="14102" y="293"/>
                  </a:lnTo>
                  <a:lnTo>
                    <a:pt x="13736" y="439"/>
                  </a:lnTo>
                  <a:lnTo>
                    <a:pt x="13347" y="609"/>
                  </a:lnTo>
                  <a:lnTo>
                    <a:pt x="12957" y="828"/>
                  </a:lnTo>
                  <a:lnTo>
                    <a:pt x="12543" y="1048"/>
                  </a:lnTo>
                  <a:lnTo>
                    <a:pt x="11666" y="1608"/>
                  </a:lnTo>
                  <a:lnTo>
                    <a:pt x="10716" y="2265"/>
                  </a:lnTo>
                  <a:lnTo>
                    <a:pt x="10716" y="2265"/>
                  </a:lnTo>
                  <a:lnTo>
                    <a:pt x="10278" y="2095"/>
                  </a:lnTo>
                  <a:lnTo>
                    <a:pt x="9815" y="1949"/>
                  </a:lnTo>
                  <a:lnTo>
                    <a:pt x="9352" y="1851"/>
                  </a:lnTo>
                  <a:lnTo>
                    <a:pt x="8890" y="1778"/>
                  </a:lnTo>
                  <a:lnTo>
                    <a:pt x="8427" y="1730"/>
                  </a:lnTo>
                  <a:lnTo>
                    <a:pt x="7940" y="1730"/>
                  </a:lnTo>
                  <a:lnTo>
                    <a:pt x="7477" y="1778"/>
                  </a:lnTo>
                  <a:lnTo>
                    <a:pt x="7014" y="1827"/>
                  </a:lnTo>
                  <a:lnTo>
                    <a:pt x="6551" y="1924"/>
                  </a:lnTo>
                  <a:lnTo>
                    <a:pt x="6089" y="2070"/>
                  </a:lnTo>
                  <a:lnTo>
                    <a:pt x="5650" y="2241"/>
                  </a:lnTo>
                  <a:lnTo>
                    <a:pt x="5212" y="2436"/>
                  </a:lnTo>
                  <a:lnTo>
                    <a:pt x="4774" y="2679"/>
                  </a:lnTo>
                  <a:lnTo>
                    <a:pt x="4384" y="2972"/>
                  </a:lnTo>
                  <a:lnTo>
                    <a:pt x="3994" y="3264"/>
                  </a:lnTo>
                  <a:lnTo>
                    <a:pt x="3605" y="3605"/>
                  </a:lnTo>
                  <a:lnTo>
                    <a:pt x="3605" y="3605"/>
                  </a:lnTo>
                  <a:lnTo>
                    <a:pt x="3264" y="3995"/>
                  </a:lnTo>
                  <a:lnTo>
                    <a:pt x="2971" y="4384"/>
                  </a:lnTo>
                  <a:lnTo>
                    <a:pt x="2679" y="4774"/>
                  </a:lnTo>
                  <a:lnTo>
                    <a:pt x="2436" y="5212"/>
                  </a:lnTo>
                  <a:lnTo>
                    <a:pt x="2241" y="5651"/>
                  </a:lnTo>
                  <a:lnTo>
                    <a:pt x="2070" y="6089"/>
                  </a:lnTo>
                  <a:lnTo>
                    <a:pt x="1924" y="6552"/>
                  </a:lnTo>
                  <a:lnTo>
                    <a:pt x="1827" y="7015"/>
                  </a:lnTo>
                  <a:lnTo>
                    <a:pt x="1778" y="7477"/>
                  </a:lnTo>
                  <a:lnTo>
                    <a:pt x="1729" y="7940"/>
                  </a:lnTo>
                  <a:lnTo>
                    <a:pt x="1729" y="8427"/>
                  </a:lnTo>
                  <a:lnTo>
                    <a:pt x="1778" y="8890"/>
                  </a:lnTo>
                  <a:lnTo>
                    <a:pt x="1851" y="9353"/>
                  </a:lnTo>
                  <a:lnTo>
                    <a:pt x="1948" y="9815"/>
                  </a:lnTo>
                  <a:lnTo>
                    <a:pt x="2095" y="10278"/>
                  </a:lnTo>
                  <a:lnTo>
                    <a:pt x="2265" y="10716"/>
                  </a:lnTo>
                  <a:lnTo>
                    <a:pt x="2265" y="10716"/>
                  </a:lnTo>
                  <a:lnTo>
                    <a:pt x="1607" y="11666"/>
                  </a:lnTo>
                  <a:lnTo>
                    <a:pt x="1047" y="12543"/>
                  </a:lnTo>
                  <a:lnTo>
                    <a:pt x="828" y="12957"/>
                  </a:lnTo>
                  <a:lnTo>
                    <a:pt x="609" y="13347"/>
                  </a:lnTo>
                  <a:lnTo>
                    <a:pt x="438" y="13737"/>
                  </a:lnTo>
                  <a:lnTo>
                    <a:pt x="292" y="14102"/>
                  </a:lnTo>
                  <a:lnTo>
                    <a:pt x="170" y="14443"/>
                  </a:lnTo>
                  <a:lnTo>
                    <a:pt x="73" y="14759"/>
                  </a:lnTo>
                  <a:lnTo>
                    <a:pt x="24" y="15052"/>
                  </a:lnTo>
                  <a:lnTo>
                    <a:pt x="0" y="15320"/>
                  </a:lnTo>
                  <a:lnTo>
                    <a:pt x="0" y="15539"/>
                  </a:lnTo>
                  <a:lnTo>
                    <a:pt x="49" y="15758"/>
                  </a:lnTo>
                  <a:lnTo>
                    <a:pt x="122" y="15928"/>
                  </a:lnTo>
                  <a:lnTo>
                    <a:pt x="244" y="16075"/>
                  </a:lnTo>
                  <a:lnTo>
                    <a:pt x="244" y="16075"/>
                  </a:lnTo>
                  <a:lnTo>
                    <a:pt x="341" y="16172"/>
                  </a:lnTo>
                  <a:lnTo>
                    <a:pt x="487" y="16245"/>
                  </a:lnTo>
                  <a:lnTo>
                    <a:pt x="633" y="16294"/>
                  </a:lnTo>
                  <a:lnTo>
                    <a:pt x="804" y="16318"/>
                  </a:lnTo>
                  <a:lnTo>
                    <a:pt x="974" y="16318"/>
                  </a:lnTo>
                  <a:lnTo>
                    <a:pt x="1169" y="16318"/>
                  </a:lnTo>
                  <a:lnTo>
                    <a:pt x="1388" y="16269"/>
                  </a:lnTo>
                  <a:lnTo>
                    <a:pt x="1632" y="16221"/>
                  </a:lnTo>
                  <a:lnTo>
                    <a:pt x="2143" y="16075"/>
                  </a:lnTo>
                  <a:lnTo>
                    <a:pt x="2703" y="15831"/>
                  </a:lnTo>
                  <a:lnTo>
                    <a:pt x="3312" y="15539"/>
                  </a:lnTo>
                  <a:lnTo>
                    <a:pt x="3946" y="15149"/>
                  </a:lnTo>
                  <a:lnTo>
                    <a:pt x="4652" y="14711"/>
                  </a:lnTo>
                  <a:lnTo>
                    <a:pt x="5358" y="14224"/>
                  </a:lnTo>
                  <a:lnTo>
                    <a:pt x="6113" y="13663"/>
                  </a:lnTo>
                  <a:lnTo>
                    <a:pt x="6892" y="13055"/>
                  </a:lnTo>
                  <a:lnTo>
                    <a:pt x="7696" y="12397"/>
                  </a:lnTo>
                  <a:lnTo>
                    <a:pt x="8500" y="11691"/>
                  </a:lnTo>
                  <a:lnTo>
                    <a:pt x="9304" y="10936"/>
                  </a:lnTo>
                  <a:lnTo>
                    <a:pt x="10132" y="10132"/>
                  </a:lnTo>
                  <a:lnTo>
                    <a:pt x="10132" y="10132"/>
                  </a:lnTo>
                  <a:lnTo>
                    <a:pt x="10935" y="9304"/>
                  </a:lnTo>
                  <a:lnTo>
                    <a:pt x="11690" y="8500"/>
                  </a:lnTo>
                  <a:lnTo>
                    <a:pt x="12397" y="7696"/>
                  </a:lnTo>
                  <a:lnTo>
                    <a:pt x="13054" y="6893"/>
                  </a:lnTo>
                  <a:lnTo>
                    <a:pt x="13663" y="6113"/>
                  </a:lnTo>
                  <a:lnTo>
                    <a:pt x="14223" y="5358"/>
                  </a:lnTo>
                  <a:lnTo>
                    <a:pt x="14710" y="4652"/>
                  </a:lnTo>
                  <a:lnTo>
                    <a:pt x="15149" y="3946"/>
                  </a:lnTo>
                  <a:lnTo>
                    <a:pt x="15538" y="3313"/>
                  </a:lnTo>
                  <a:lnTo>
                    <a:pt x="15831" y="2704"/>
                  </a:lnTo>
                  <a:lnTo>
                    <a:pt x="16074" y="2144"/>
                  </a:lnTo>
                  <a:lnTo>
                    <a:pt x="16220" y="1632"/>
                  </a:lnTo>
                  <a:lnTo>
                    <a:pt x="16269" y="1389"/>
                  </a:lnTo>
                  <a:lnTo>
                    <a:pt x="16318" y="1169"/>
                  </a:lnTo>
                  <a:lnTo>
                    <a:pt x="16318" y="975"/>
                  </a:lnTo>
                  <a:lnTo>
                    <a:pt x="16318" y="804"/>
                  </a:lnTo>
                  <a:lnTo>
                    <a:pt x="16293" y="634"/>
                  </a:lnTo>
                  <a:lnTo>
                    <a:pt x="16245" y="487"/>
                  </a:lnTo>
                  <a:lnTo>
                    <a:pt x="16172" y="341"/>
                  </a:lnTo>
                  <a:lnTo>
                    <a:pt x="16074" y="244"/>
                  </a:lnTo>
                  <a:lnTo>
                    <a:pt x="16074" y="244"/>
                  </a:lnTo>
                  <a:close/>
                  <a:moveTo>
                    <a:pt x="1827" y="13810"/>
                  </a:moveTo>
                  <a:lnTo>
                    <a:pt x="1827" y="13810"/>
                  </a:lnTo>
                  <a:lnTo>
                    <a:pt x="1754" y="13737"/>
                  </a:lnTo>
                  <a:lnTo>
                    <a:pt x="1729" y="13639"/>
                  </a:lnTo>
                  <a:lnTo>
                    <a:pt x="1681" y="13542"/>
                  </a:lnTo>
                  <a:lnTo>
                    <a:pt x="1681" y="13444"/>
                  </a:lnTo>
                  <a:lnTo>
                    <a:pt x="1681" y="13176"/>
                  </a:lnTo>
                  <a:lnTo>
                    <a:pt x="1754" y="12884"/>
                  </a:lnTo>
                  <a:lnTo>
                    <a:pt x="1875" y="12519"/>
                  </a:lnTo>
                  <a:lnTo>
                    <a:pt x="2046" y="12153"/>
                  </a:lnTo>
                  <a:lnTo>
                    <a:pt x="2265" y="11715"/>
                  </a:lnTo>
                  <a:lnTo>
                    <a:pt x="2533" y="11277"/>
                  </a:lnTo>
                  <a:lnTo>
                    <a:pt x="2533" y="11277"/>
                  </a:lnTo>
                  <a:lnTo>
                    <a:pt x="2752" y="11642"/>
                  </a:lnTo>
                  <a:lnTo>
                    <a:pt x="3020" y="12007"/>
                  </a:lnTo>
                  <a:lnTo>
                    <a:pt x="3288" y="12373"/>
                  </a:lnTo>
                  <a:lnTo>
                    <a:pt x="3605" y="12714"/>
                  </a:lnTo>
                  <a:lnTo>
                    <a:pt x="3605" y="12714"/>
                  </a:lnTo>
                  <a:lnTo>
                    <a:pt x="3897" y="12957"/>
                  </a:lnTo>
                  <a:lnTo>
                    <a:pt x="4165" y="13201"/>
                  </a:lnTo>
                  <a:lnTo>
                    <a:pt x="4165" y="13201"/>
                  </a:lnTo>
                  <a:lnTo>
                    <a:pt x="3751" y="13444"/>
                  </a:lnTo>
                  <a:lnTo>
                    <a:pt x="3361" y="13639"/>
                  </a:lnTo>
                  <a:lnTo>
                    <a:pt x="3020" y="13785"/>
                  </a:lnTo>
                  <a:lnTo>
                    <a:pt x="2679" y="13883"/>
                  </a:lnTo>
                  <a:lnTo>
                    <a:pt x="2411" y="13956"/>
                  </a:lnTo>
                  <a:lnTo>
                    <a:pt x="2168" y="13956"/>
                  </a:lnTo>
                  <a:lnTo>
                    <a:pt x="2070" y="13931"/>
                  </a:lnTo>
                  <a:lnTo>
                    <a:pt x="1973" y="13907"/>
                  </a:lnTo>
                  <a:lnTo>
                    <a:pt x="1900" y="13858"/>
                  </a:lnTo>
                  <a:lnTo>
                    <a:pt x="1827" y="13810"/>
                  </a:lnTo>
                  <a:lnTo>
                    <a:pt x="1827" y="13810"/>
                  </a:lnTo>
                  <a:close/>
                  <a:moveTo>
                    <a:pt x="8159" y="4482"/>
                  </a:moveTo>
                  <a:lnTo>
                    <a:pt x="8159" y="4482"/>
                  </a:lnTo>
                  <a:lnTo>
                    <a:pt x="8037" y="4482"/>
                  </a:lnTo>
                  <a:lnTo>
                    <a:pt x="7940" y="4433"/>
                  </a:lnTo>
                  <a:lnTo>
                    <a:pt x="7842" y="4384"/>
                  </a:lnTo>
                  <a:lnTo>
                    <a:pt x="7745" y="4311"/>
                  </a:lnTo>
                  <a:lnTo>
                    <a:pt x="7672" y="4238"/>
                  </a:lnTo>
                  <a:lnTo>
                    <a:pt x="7623" y="4141"/>
                  </a:lnTo>
                  <a:lnTo>
                    <a:pt x="7574" y="4019"/>
                  </a:lnTo>
                  <a:lnTo>
                    <a:pt x="7574" y="3897"/>
                  </a:lnTo>
                  <a:lnTo>
                    <a:pt x="7574" y="3897"/>
                  </a:lnTo>
                  <a:lnTo>
                    <a:pt x="7574" y="3775"/>
                  </a:lnTo>
                  <a:lnTo>
                    <a:pt x="7623" y="3678"/>
                  </a:lnTo>
                  <a:lnTo>
                    <a:pt x="7672" y="3580"/>
                  </a:lnTo>
                  <a:lnTo>
                    <a:pt x="7745" y="3483"/>
                  </a:lnTo>
                  <a:lnTo>
                    <a:pt x="7842" y="3410"/>
                  </a:lnTo>
                  <a:lnTo>
                    <a:pt x="7940" y="3361"/>
                  </a:lnTo>
                  <a:lnTo>
                    <a:pt x="8037" y="3337"/>
                  </a:lnTo>
                  <a:lnTo>
                    <a:pt x="8159" y="3313"/>
                  </a:lnTo>
                  <a:lnTo>
                    <a:pt x="8159" y="3313"/>
                  </a:lnTo>
                  <a:lnTo>
                    <a:pt x="8281" y="3337"/>
                  </a:lnTo>
                  <a:lnTo>
                    <a:pt x="8378" y="3361"/>
                  </a:lnTo>
                  <a:lnTo>
                    <a:pt x="8476" y="3410"/>
                  </a:lnTo>
                  <a:lnTo>
                    <a:pt x="8573" y="3483"/>
                  </a:lnTo>
                  <a:lnTo>
                    <a:pt x="8646" y="3580"/>
                  </a:lnTo>
                  <a:lnTo>
                    <a:pt x="8695" y="3678"/>
                  </a:lnTo>
                  <a:lnTo>
                    <a:pt x="8743" y="3775"/>
                  </a:lnTo>
                  <a:lnTo>
                    <a:pt x="8743" y="3897"/>
                  </a:lnTo>
                  <a:lnTo>
                    <a:pt x="8743" y="3897"/>
                  </a:lnTo>
                  <a:lnTo>
                    <a:pt x="8743" y="4019"/>
                  </a:lnTo>
                  <a:lnTo>
                    <a:pt x="8695" y="4141"/>
                  </a:lnTo>
                  <a:lnTo>
                    <a:pt x="8646" y="4238"/>
                  </a:lnTo>
                  <a:lnTo>
                    <a:pt x="8573" y="4311"/>
                  </a:lnTo>
                  <a:lnTo>
                    <a:pt x="8476" y="4384"/>
                  </a:lnTo>
                  <a:lnTo>
                    <a:pt x="8378" y="4433"/>
                  </a:lnTo>
                  <a:lnTo>
                    <a:pt x="8281" y="4482"/>
                  </a:lnTo>
                  <a:lnTo>
                    <a:pt x="8159" y="4482"/>
                  </a:lnTo>
                  <a:lnTo>
                    <a:pt x="8159" y="4482"/>
                  </a:lnTo>
                  <a:close/>
                  <a:moveTo>
                    <a:pt x="9133" y="5943"/>
                  </a:moveTo>
                  <a:lnTo>
                    <a:pt x="9133" y="5943"/>
                  </a:lnTo>
                  <a:lnTo>
                    <a:pt x="9036" y="5943"/>
                  </a:lnTo>
                  <a:lnTo>
                    <a:pt x="8963" y="5919"/>
                  </a:lnTo>
                  <a:lnTo>
                    <a:pt x="8841" y="5846"/>
                  </a:lnTo>
                  <a:lnTo>
                    <a:pt x="8768" y="5724"/>
                  </a:lnTo>
                  <a:lnTo>
                    <a:pt x="8743" y="5651"/>
                  </a:lnTo>
                  <a:lnTo>
                    <a:pt x="8743" y="5553"/>
                  </a:lnTo>
                  <a:lnTo>
                    <a:pt x="8743" y="5553"/>
                  </a:lnTo>
                  <a:lnTo>
                    <a:pt x="8743" y="5480"/>
                  </a:lnTo>
                  <a:lnTo>
                    <a:pt x="8768" y="5407"/>
                  </a:lnTo>
                  <a:lnTo>
                    <a:pt x="8841" y="5285"/>
                  </a:lnTo>
                  <a:lnTo>
                    <a:pt x="8963" y="5212"/>
                  </a:lnTo>
                  <a:lnTo>
                    <a:pt x="9036" y="5188"/>
                  </a:lnTo>
                  <a:lnTo>
                    <a:pt x="9133" y="5164"/>
                  </a:lnTo>
                  <a:lnTo>
                    <a:pt x="9133" y="5164"/>
                  </a:lnTo>
                  <a:lnTo>
                    <a:pt x="9206" y="5188"/>
                  </a:lnTo>
                  <a:lnTo>
                    <a:pt x="9279" y="5212"/>
                  </a:lnTo>
                  <a:lnTo>
                    <a:pt x="9401" y="5285"/>
                  </a:lnTo>
                  <a:lnTo>
                    <a:pt x="9474" y="5407"/>
                  </a:lnTo>
                  <a:lnTo>
                    <a:pt x="9498" y="5480"/>
                  </a:lnTo>
                  <a:lnTo>
                    <a:pt x="9523" y="5553"/>
                  </a:lnTo>
                  <a:lnTo>
                    <a:pt x="9523" y="5553"/>
                  </a:lnTo>
                  <a:lnTo>
                    <a:pt x="9498" y="5651"/>
                  </a:lnTo>
                  <a:lnTo>
                    <a:pt x="9474" y="5724"/>
                  </a:lnTo>
                  <a:lnTo>
                    <a:pt x="9401" y="5846"/>
                  </a:lnTo>
                  <a:lnTo>
                    <a:pt x="9279" y="5919"/>
                  </a:lnTo>
                  <a:lnTo>
                    <a:pt x="9206" y="5943"/>
                  </a:lnTo>
                  <a:lnTo>
                    <a:pt x="9133" y="5943"/>
                  </a:lnTo>
                  <a:lnTo>
                    <a:pt x="9133" y="5943"/>
                  </a:lnTo>
                  <a:close/>
                  <a:moveTo>
                    <a:pt x="9986" y="4409"/>
                  </a:moveTo>
                  <a:lnTo>
                    <a:pt x="9986" y="4409"/>
                  </a:lnTo>
                  <a:lnTo>
                    <a:pt x="9888" y="4409"/>
                  </a:lnTo>
                  <a:lnTo>
                    <a:pt x="9815" y="4384"/>
                  </a:lnTo>
                  <a:lnTo>
                    <a:pt x="9693" y="4287"/>
                  </a:lnTo>
                  <a:lnTo>
                    <a:pt x="9620" y="4165"/>
                  </a:lnTo>
                  <a:lnTo>
                    <a:pt x="9596" y="4092"/>
                  </a:lnTo>
                  <a:lnTo>
                    <a:pt x="9596" y="4019"/>
                  </a:lnTo>
                  <a:lnTo>
                    <a:pt x="9596" y="4019"/>
                  </a:lnTo>
                  <a:lnTo>
                    <a:pt x="9596" y="3946"/>
                  </a:lnTo>
                  <a:lnTo>
                    <a:pt x="9620" y="3873"/>
                  </a:lnTo>
                  <a:lnTo>
                    <a:pt x="9693" y="3751"/>
                  </a:lnTo>
                  <a:lnTo>
                    <a:pt x="9815" y="3654"/>
                  </a:lnTo>
                  <a:lnTo>
                    <a:pt x="9888" y="3629"/>
                  </a:lnTo>
                  <a:lnTo>
                    <a:pt x="9986" y="3629"/>
                  </a:lnTo>
                  <a:lnTo>
                    <a:pt x="9986" y="3629"/>
                  </a:lnTo>
                  <a:lnTo>
                    <a:pt x="10059" y="3629"/>
                  </a:lnTo>
                  <a:lnTo>
                    <a:pt x="10132" y="3654"/>
                  </a:lnTo>
                  <a:lnTo>
                    <a:pt x="10253" y="3751"/>
                  </a:lnTo>
                  <a:lnTo>
                    <a:pt x="10327" y="3873"/>
                  </a:lnTo>
                  <a:lnTo>
                    <a:pt x="10351" y="3946"/>
                  </a:lnTo>
                  <a:lnTo>
                    <a:pt x="10375" y="4019"/>
                  </a:lnTo>
                  <a:lnTo>
                    <a:pt x="10375" y="4019"/>
                  </a:lnTo>
                  <a:lnTo>
                    <a:pt x="10351" y="4092"/>
                  </a:lnTo>
                  <a:lnTo>
                    <a:pt x="10327" y="4165"/>
                  </a:lnTo>
                  <a:lnTo>
                    <a:pt x="10253" y="4287"/>
                  </a:lnTo>
                  <a:lnTo>
                    <a:pt x="10132" y="4384"/>
                  </a:lnTo>
                  <a:lnTo>
                    <a:pt x="10059" y="4409"/>
                  </a:lnTo>
                  <a:lnTo>
                    <a:pt x="9986" y="4409"/>
                  </a:lnTo>
                  <a:lnTo>
                    <a:pt x="9986" y="4409"/>
                  </a:lnTo>
                  <a:close/>
                  <a:moveTo>
                    <a:pt x="13200" y="4165"/>
                  </a:moveTo>
                  <a:lnTo>
                    <a:pt x="13200" y="4165"/>
                  </a:lnTo>
                  <a:lnTo>
                    <a:pt x="12957" y="3897"/>
                  </a:lnTo>
                  <a:lnTo>
                    <a:pt x="12713" y="3605"/>
                  </a:lnTo>
                  <a:lnTo>
                    <a:pt x="12713" y="3605"/>
                  </a:lnTo>
                  <a:lnTo>
                    <a:pt x="12372" y="3288"/>
                  </a:lnTo>
                  <a:lnTo>
                    <a:pt x="12007" y="3020"/>
                  </a:lnTo>
                  <a:lnTo>
                    <a:pt x="11642" y="2752"/>
                  </a:lnTo>
                  <a:lnTo>
                    <a:pt x="11276" y="2533"/>
                  </a:lnTo>
                  <a:lnTo>
                    <a:pt x="11276" y="2533"/>
                  </a:lnTo>
                  <a:lnTo>
                    <a:pt x="11715" y="2265"/>
                  </a:lnTo>
                  <a:lnTo>
                    <a:pt x="12153" y="2046"/>
                  </a:lnTo>
                  <a:lnTo>
                    <a:pt x="12518" y="1876"/>
                  </a:lnTo>
                  <a:lnTo>
                    <a:pt x="12884" y="1754"/>
                  </a:lnTo>
                  <a:lnTo>
                    <a:pt x="13176" y="1681"/>
                  </a:lnTo>
                  <a:lnTo>
                    <a:pt x="13444" y="1681"/>
                  </a:lnTo>
                  <a:lnTo>
                    <a:pt x="13541" y="1681"/>
                  </a:lnTo>
                  <a:lnTo>
                    <a:pt x="13639" y="1730"/>
                  </a:lnTo>
                  <a:lnTo>
                    <a:pt x="13736" y="1754"/>
                  </a:lnTo>
                  <a:lnTo>
                    <a:pt x="13809" y="1827"/>
                  </a:lnTo>
                  <a:lnTo>
                    <a:pt x="13809" y="1827"/>
                  </a:lnTo>
                  <a:lnTo>
                    <a:pt x="13858" y="1900"/>
                  </a:lnTo>
                  <a:lnTo>
                    <a:pt x="13907" y="1973"/>
                  </a:lnTo>
                  <a:lnTo>
                    <a:pt x="13931" y="2070"/>
                  </a:lnTo>
                  <a:lnTo>
                    <a:pt x="13955" y="2168"/>
                  </a:lnTo>
                  <a:lnTo>
                    <a:pt x="13955" y="2411"/>
                  </a:lnTo>
                  <a:lnTo>
                    <a:pt x="13882" y="2679"/>
                  </a:lnTo>
                  <a:lnTo>
                    <a:pt x="13785" y="3020"/>
                  </a:lnTo>
                  <a:lnTo>
                    <a:pt x="13639" y="3361"/>
                  </a:lnTo>
                  <a:lnTo>
                    <a:pt x="13444" y="3751"/>
                  </a:lnTo>
                  <a:lnTo>
                    <a:pt x="13200" y="4165"/>
                  </a:lnTo>
                  <a:lnTo>
                    <a:pt x="13200" y="4165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grpSp>
        <p:nvGrpSpPr>
          <p:cNvPr id="12" name="Shape 124"/>
          <p:cNvGrpSpPr/>
          <p:nvPr userDrawn="1"/>
        </p:nvGrpSpPr>
        <p:grpSpPr>
          <a:xfrm rot="-587405">
            <a:off x="5667578" y="2025001"/>
            <a:ext cx="425594" cy="425570"/>
            <a:chOff x="576250" y="4319400"/>
            <a:chExt cx="442075" cy="442050"/>
          </a:xfrm>
        </p:grpSpPr>
        <p:sp>
          <p:nvSpPr>
            <p:cNvPr id="13" name="Shape 125"/>
            <p:cNvSpPr/>
            <p:nvPr/>
          </p:nvSpPr>
          <p:spPr>
            <a:xfrm>
              <a:off x="576250" y="4319400"/>
              <a:ext cx="442075" cy="442050"/>
            </a:xfrm>
            <a:custGeom>
              <a:avLst/>
              <a:gdLst/>
              <a:ahLst/>
              <a:cxnLst/>
              <a:rect l="0" t="0" r="0" b="0"/>
              <a:pathLst>
                <a:path w="17683" h="17682" fill="none" extrusionOk="0">
                  <a:moveTo>
                    <a:pt x="11472" y="17292"/>
                  </a:moveTo>
                  <a:lnTo>
                    <a:pt x="11472" y="12153"/>
                  </a:lnTo>
                  <a:lnTo>
                    <a:pt x="16416" y="7209"/>
                  </a:lnTo>
                  <a:lnTo>
                    <a:pt x="16416" y="7209"/>
                  </a:lnTo>
                  <a:lnTo>
                    <a:pt x="16562" y="7063"/>
                  </a:lnTo>
                  <a:lnTo>
                    <a:pt x="16684" y="6868"/>
                  </a:lnTo>
                  <a:lnTo>
                    <a:pt x="16830" y="6674"/>
                  </a:lnTo>
                  <a:lnTo>
                    <a:pt x="16927" y="6479"/>
                  </a:lnTo>
                  <a:lnTo>
                    <a:pt x="17146" y="6040"/>
                  </a:lnTo>
                  <a:lnTo>
                    <a:pt x="17317" y="5553"/>
                  </a:lnTo>
                  <a:lnTo>
                    <a:pt x="17439" y="5042"/>
                  </a:lnTo>
                  <a:lnTo>
                    <a:pt x="17560" y="4506"/>
                  </a:lnTo>
                  <a:lnTo>
                    <a:pt x="17633" y="3970"/>
                  </a:lnTo>
                  <a:lnTo>
                    <a:pt x="17658" y="3434"/>
                  </a:lnTo>
                  <a:lnTo>
                    <a:pt x="17682" y="2898"/>
                  </a:lnTo>
                  <a:lnTo>
                    <a:pt x="17682" y="2411"/>
                  </a:lnTo>
                  <a:lnTo>
                    <a:pt x="17658" y="1949"/>
                  </a:lnTo>
                  <a:lnTo>
                    <a:pt x="17609" y="1510"/>
                  </a:lnTo>
                  <a:lnTo>
                    <a:pt x="17536" y="1145"/>
                  </a:lnTo>
                  <a:lnTo>
                    <a:pt x="17463" y="828"/>
                  </a:lnTo>
                  <a:lnTo>
                    <a:pt x="17366" y="585"/>
                  </a:lnTo>
                  <a:lnTo>
                    <a:pt x="17292" y="487"/>
                  </a:lnTo>
                  <a:lnTo>
                    <a:pt x="17244" y="439"/>
                  </a:lnTo>
                  <a:lnTo>
                    <a:pt x="17244" y="439"/>
                  </a:lnTo>
                  <a:lnTo>
                    <a:pt x="17195" y="390"/>
                  </a:lnTo>
                  <a:lnTo>
                    <a:pt x="17098" y="317"/>
                  </a:lnTo>
                  <a:lnTo>
                    <a:pt x="16854" y="219"/>
                  </a:lnTo>
                  <a:lnTo>
                    <a:pt x="16537" y="146"/>
                  </a:lnTo>
                  <a:lnTo>
                    <a:pt x="16172" y="73"/>
                  </a:lnTo>
                  <a:lnTo>
                    <a:pt x="15734" y="25"/>
                  </a:lnTo>
                  <a:lnTo>
                    <a:pt x="15271" y="0"/>
                  </a:lnTo>
                  <a:lnTo>
                    <a:pt x="14784" y="0"/>
                  </a:lnTo>
                  <a:lnTo>
                    <a:pt x="14248" y="25"/>
                  </a:lnTo>
                  <a:lnTo>
                    <a:pt x="13712" y="49"/>
                  </a:lnTo>
                  <a:lnTo>
                    <a:pt x="13176" y="122"/>
                  </a:lnTo>
                  <a:lnTo>
                    <a:pt x="12641" y="244"/>
                  </a:lnTo>
                  <a:lnTo>
                    <a:pt x="12129" y="366"/>
                  </a:lnTo>
                  <a:lnTo>
                    <a:pt x="11642" y="536"/>
                  </a:lnTo>
                  <a:lnTo>
                    <a:pt x="11204" y="755"/>
                  </a:lnTo>
                  <a:lnTo>
                    <a:pt x="10985" y="853"/>
                  </a:lnTo>
                  <a:lnTo>
                    <a:pt x="10814" y="999"/>
                  </a:lnTo>
                  <a:lnTo>
                    <a:pt x="10619" y="1121"/>
                  </a:lnTo>
                  <a:lnTo>
                    <a:pt x="10473" y="1267"/>
                  </a:lnTo>
                  <a:lnTo>
                    <a:pt x="5529" y="6211"/>
                  </a:lnTo>
                  <a:lnTo>
                    <a:pt x="390" y="6211"/>
                  </a:lnTo>
                  <a:lnTo>
                    <a:pt x="390" y="6211"/>
                  </a:lnTo>
                  <a:lnTo>
                    <a:pt x="244" y="6235"/>
                  </a:lnTo>
                  <a:lnTo>
                    <a:pt x="147" y="6259"/>
                  </a:lnTo>
                  <a:lnTo>
                    <a:pt x="49" y="6308"/>
                  </a:lnTo>
                  <a:lnTo>
                    <a:pt x="0" y="6381"/>
                  </a:lnTo>
                  <a:lnTo>
                    <a:pt x="0" y="6454"/>
                  </a:lnTo>
                  <a:lnTo>
                    <a:pt x="25" y="6552"/>
                  </a:lnTo>
                  <a:lnTo>
                    <a:pt x="74" y="6649"/>
                  </a:lnTo>
                  <a:lnTo>
                    <a:pt x="171" y="6771"/>
                  </a:lnTo>
                  <a:lnTo>
                    <a:pt x="2582" y="9158"/>
                  </a:lnTo>
                  <a:lnTo>
                    <a:pt x="2265" y="9474"/>
                  </a:lnTo>
                  <a:lnTo>
                    <a:pt x="950" y="9718"/>
                  </a:lnTo>
                  <a:lnTo>
                    <a:pt x="950" y="9718"/>
                  </a:lnTo>
                  <a:lnTo>
                    <a:pt x="804" y="9767"/>
                  </a:lnTo>
                  <a:lnTo>
                    <a:pt x="682" y="9815"/>
                  </a:lnTo>
                  <a:lnTo>
                    <a:pt x="609" y="9913"/>
                  </a:lnTo>
                  <a:lnTo>
                    <a:pt x="561" y="9986"/>
                  </a:lnTo>
                  <a:lnTo>
                    <a:pt x="561" y="10083"/>
                  </a:lnTo>
                  <a:lnTo>
                    <a:pt x="585" y="10205"/>
                  </a:lnTo>
                  <a:lnTo>
                    <a:pt x="634" y="10302"/>
                  </a:lnTo>
                  <a:lnTo>
                    <a:pt x="731" y="10424"/>
                  </a:lnTo>
                  <a:lnTo>
                    <a:pt x="7258" y="16951"/>
                  </a:lnTo>
                  <a:lnTo>
                    <a:pt x="7258" y="16951"/>
                  </a:lnTo>
                  <a:lnTo>
                    <a:pt x="7380" y="17049"/>
                  </a:lnTo>
                  <a:lnTo>
                    <a:pt x="7477" y="17097"/>
                  </a:lnTo>
                  <a:lnTo>
                    <a:pt x="7599" y="17122"/>
                  </a:lnTo>
                  <a:lnTo>
                    <a:pt x="7697" y="17122"/>
                  </a:lnTo>
                  <a:lnTo>
                    <a:pt x="7770" y="17073"/>
                  </a:lnTo>
                  <a:lnTo>
                    <a:pt x="7867" y="17000"/>
                  </a:lnTo>
                  <a:lnTo>
                    <a:pt x="7916" y="16878"/>
                  </a:lnTo>
                  <a:lnTo>
                    <a:pt x="7965" y="16732"/>
                  </a:lnTo>
                  <a:lnTo>
                    <a:pt x="8208" y="15417"/>
                  </a:lnTo>
                  <a:lnTo>
                    <a:pt x="8525" y="15100"/>
                  </a:lnTo>
                  <a:lnTo>
                    <a:pt x="10911" y="17511"/>
                  </a:lnTo>
                  <a:lnTo>
                    <a:pt x="10911" y="17511"/>
                  </a:lnTo>
                  <a:lnTo>
                    <a:pt x="11033" y="17609"/>
                  </a:lnTo>
                  <a:lnTo>
                    <a:pt x="11131" y="17658"/>
                  </a:lnTo>
                  <a:lnTo>
                    <a:pt x="11228" y="17682"/>
                  </a:lnTo>
                  <a:lnTo>
                    <a:pt x="11301" y="17682"/>
                  </a:lnTo>
                  <a:lnTo>
                    <a:pt x="11374" y="17633"/>
                  </a:lnTo>
                  <a:lnTo>
                    <a:pt x="11423" y="17536"/>
                  </a:lnTo>
                  <a:lnTo>
                    <a:pt x="11447" y="17438"/>
                  </a:lnTo>
                  <a:lnTo>
                    <a:pt x="11472" y="17292"/>
                  </a:lnTo>
                  <a:lnTo>
                    <a:pt x="11472" y="17292"/>
                  </a:lnTo>
                  <a:close/>
                  <a:moveTo>
                    <a:pt x="6162" y="12202"/>
                  </a:moveTo>
                  <a:lnTo>
                    <a:pt x="6162" y="12202"/>
                  </a:lnTo>
                  <a:lnTo>
                    <a:pt x="6089" y="12275"/>
                  </a:lnTo>
                  <a:lnTo>
                    <a:pt x="6016" y="12324"/>
                  </a:lnTo>
                  <a:lnTo>
                    <a:pt x="5919" y="12348"/>
                  </a:lnTo>
                  <a:lnTo>
                    <a:pt x="5821" y="12348"/>
                  </a:lnTo>
                  <a:lnTo>
                    <a:pt x="5724" y="12348"/>
                  </a:lnTo>
                  <a:lnTo>
                    <a:pt x="5626" y="12324"/>
                  </a:lnTo>
                  <a:lnTo>
                    <a:pt x="5553" y="12275"/>
                  </a:lnTo>
                  <a:lnTo>
                    <a:pt x="5480" y="12202"/>
                  </a:lnTo>
                  <a:lnTo>
                    <a:pt x="5480" y="12202"/>
                  </a:lnTo>
                  <a:lnTo>
                    <a:pt x="5407" y="12129"/>
                  </a:lnTo>
                  <a:lnTo>
                    <a:pt x="5359" y="12056"/>
                  </a:lnTo>
                  <a:lnTo>
                    <a:pt x="5334" y="11959"/>
                  </a:lnTo>
                  <a:lnTo>
                    <a:pt x="5334" y="11861"/>
                  </a:lnTo>
                  <a:lnTo>
                    <a:pt x="5334" y="11764"/>
                  </a:lnTo>
                  <a:lnTo>
                    <a:pt x="5359" y="11666"/>
                  </a:lnTo>
                  <a:lnTo>
                    <a:pt x="5407" y="11593"/>
                  </a:lnTo>
                  <a:lnTo>
                    <a:pt x="5480" y="11520"/>
                  </a:lnTo>
                  <a:lnTo>
                    <a:pt x="8013" y="8987"/>
                  </a:lnTo>
                  <a:lnTo>
                    <a:pt x="8013" y="8987"/>
                  </a:lnTo>
                  <a:lnTo>
                    <a:pt x="8086" y="8939"/>
                  </a:lnTo>
                  <a:lnTo>
                    <a:pt x="8159" y="8890"/>
                  </a:lnTo>
                  <a:lnTo>
                    <a:pt x="8257" y="8865"/>
                  </a:lnTo>
                  <a:lnTo>
                    <a:pt x="8354" y="8841"/>
                  </a:lnTo>
                  <a:lnTo>
                    <a:pt x="8452" y="8865"/>
                  </a:lnTo>
                  <a:lnTo>
                    <a:pt x="8525" y="8890"/>
                  </a:lnTo>
                  <a:lnTo>
                    <a:pt x="8622" y="8939"/>
                  </a:lnTo>
                  <a:lnTo>
                    <a:pt x="8695" y="8987"/>
                  </a:lnTo>
                  <a:lnTo>
                    <a:pt x="8695" y="8987"/>
                  </a:lnTo>
                  <a:lnTo>
                    <a:pt x="8744" y="9060"/>
                  </a:lnTo>
                  <a:lnTo>
                    <a:pt x="8793" y="9158"/>
                  </a:lnTo>
                  <a:lnTo>
                    <a:pt x="8817" y="9231"/>
                  </a:lnTo>
                  <a:lnTo>
                    <a:pt x="8841" y="9328"/>
                  </a:lnTo>
                  <a:lnTo>
                    <a:pt x="8817" y="9426"/>
                  </a:lnTo>
                  <a:lnTo>
                    <a:pt x="8793" y="9523"/>
                  </a:lnTo>
                  <a:lnTo>
                    <a:pt x="8744" y="9596"/>
                  </a:lnTo>
                  <a:lnTo>
                    <a:pt x="8695" y="9669"/>
                  </a:lnTo>
                  <a:lnTo>
                    <a:pt x="6162" y="12202"/>
                  </a:lnTo>
                  <a:close/>
                  <a:moveTo>
                    <a:pt x="13396" y="7307"/>
                  </a:moveTo>
                  <a:lnTo>
                    <a:pt x="13396" y="7307"/>
                  </a:lnTo>
                  <a:lnTo>
                    <a:pt x="13274" y="7404"/>
                  </a:lnTo>
                  <a:lnTo>
                    <a:pt x="13152" y="7477"/>
                  </a:lnTo>
                  <a:lnTo>
                    <a:pt x="13006" y="7526"/>
                  </a:lnTo>
                  <a:lnTo>
                    <a:pt x="12836" y="7550"/>
                  </a:lnTo>
                  <a:lnTo>
                    <a:pt x="12689" y="7526"/>
                  </a:lnTo>
                  <a:lnTo>
                    <a:pt x="12543" y="7477"/>
                  </a:lnTo>
                  <a:lnTo>
                    <a:pt x="12421" y="7404"/>
                  </a:lnTo>
                  <a:lnTo>
                    <a:pt x="12300" y="7307"/>
                  </a:lnTo>
                  <a:lnTo>
                    <a:pt x="10376" y="5383"/>
                  </a:lnTo>
                  <a:lnTo>
                    <a:pt x="10376" y="5383"/>
                  </a:lnTo>
                  <a:lnTo>
                    <a:pt x="10278" y="5261"/>
                  </a:lnTo>
                  <a:lnTo>
                    <a:pt x="10205" y="5139"/>
                  </a:lnTo>
                  <a:lnTo>
                    <a:pt x="10156" y="4993"/>
                  </a:lnTo>
                  <a:lnTo>
                    <a:pt x="10132" y="4847"/>
                  </a:lnTo>
                  <a:lnTo>
                    <a:pt x="10156" y="4676"/>
                  </a:lnTo>
                  <a:lnTo>
                    <a:pt x="10205" y="4530"/>
                  </a:lnTo>
                  <a:lnTo>
                    <a:pt x="10278" y="4408"/>
                  </a:lnTo>
                  <a:lnTo>
                    <a:pt x="10376" y="4287"/>
                  </a:lnTo>
                  <a:lnTo>
                    <a:pt x="10376" y="4287"/>
                  </a:lnTo>
                  <a:lnTo>
                    <a:pt x="11326" y="3313"/>
                  </a:lnTo>
                  <a:lnTo>
                    <a:pt x="11326" y="3313"/>
                  </a:lnTo>
                  <a:lnTo>
                    <a:pt x="11496" y="3166"/>
                  </a:lnTo>
                  <a:lnTo>
                    <a:pt x="11666" y="3045"/>
                  </a:lnTo>
                  <a:lnTo>
                    <a:pt x="11861" y="2947"/>
                  </a:lnTo>
                  <a:lnTo>
                    <a:pt x="12032" y="2850"/>
                  </a:lnTo>
                  <a:lnTo>
                    <a:pt x="12227" y="2777"/>
                  </a:lnTo>
                  <a:lnTo>
                    <a:pt x="12446" y="2728"/>
                  </a:lnTo>
                  <a:lnTo>
                    <a:pt x="12641" y="2704"/>
                  </a:lnTo>
                  <a:lnTo>
                    <a:pt x="12836" y="2704"/>
                  </a:lnTo>
                  <a:lnTo>
                    <a:pt x="13055" y="2704"/>
                  </a:lnTo>
                  <a:lnTo>
                    <a:pt x="13250" y="2728"/>
                  </a:lnTo>
                  <a:lnTo>
                    <a:pt x="13469" y="2777"/>
                  </a:lnTo>
                  <a:lnTo>
                    <a:pt x="13664" y="2850"/>
                  </a:lnTo>
                  <a:lnTo>
                    <a:pt x="13834" y="2947"/>
                  </a:lnTo>
                  <a:lnTo>
                    <a:pt x="14029" y="3045"/>
                  </a:lnTo>
                  <a:lnTo>
                    <a:pt x="14199" y="3166"/>
                  </a:lnTo>
                  <a:lnTo>
                    <a:pt x="14370" y="3313"/>
                  </a:lnTo>
                  <a:lnTo>
                    <a:pt x="14370" y="3313"/>
                  </a:lnTo>
                  <a:lnTo>
                    <a:pt x="14516" y="3483"/>
                  </a:lnTo>
                  <a:lnTo>
                    <a:pt x="14638" y="3653"/>
                  </a:lnTo>
                  <a:lnTo>
                    <a:pt x="14735" y="3848"/>
                  </a:lnTo>
                  <a:lnTo>
                    <a:pt x="14833" y="4019"/>
                  </a:lnTo>
                  <a:lnTo>
                    <a:pt x="14906" y="4214"/>
                  </a:lnTo>
                  <a:lnTo>
                    <a:pt x="14954" y="4433"/>
                  </a:lnTo>
                  <a:lnTo>
                    <a:pt x="14979" y="4628"/>
                  </a:lnTo>
                  <a:lnTo>
                    <a:pt x="14979" y="4847"/>
                  </a:lnTo>
                  <a:lnTo>
                    <a:pt x="14979" y="5042"/>
                  </a:lnTo>
                  <a:lnTo>
                    <a:pt x="14954" y="5237"/>
                  </a:lnTo>
                  <a:lnTo>
                    <a:pt x="14906" y="5456"/>
                  </a:lnTo>
                  <a:lnTo>
                    <a:pt x="14833" y="5651"/>
                  </a:lnTo>
                  <a:lnTo>
                    <a:pt x="14735" y="5821"/>
                  </a:lnTo>
                  <a:lnTo>
                    <a:pt x="14638" y="6016"/>
                  </a:lnTo>
                  <a:lnTo>
                    <a:pt x="14516" y="6186"/>
                  </a:lnTo>
                  <a:lnTo>
                    <a:pt x="14370" y="6357"/>
                  </a:lnTo>
                  <a:lnTo>
                    <a:pt x="14370" y="6357"/>
                  </a:lnTo>
                  <a:lnTo>
                    <a:pt x="13396" y="7307"/>
                  </a:lnTo>
                  <a:lnTo>
                    <a:pt x="13396" y="7307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4" name="Shape 126"/>
            <p:cNvSpPr/>
            <p:nvPr/>
          </p:nvSpPr>
          <p:spPr>
            <a:xfrm>
              <a:off x="595725" y="4668875"/>
              <a:ext cx="73100" cy="73100"/>
            </a:xfrm>
            <a:custGeom>
              <a:avLst/>
              <a:gdLst/>
              <a:ahLst/>
              <a:cxnLst/>
              <a:rect l="0" t="0" r="0" b="0"/>
              <a:pathLst>
                <a:path w="2924" h="2924" fill="none" extrusionOk="0">
                  <a:moveTo>
                    <a:pt x="2656" y="269"/>
                  </a:moveTo>
                  <a:lnTo>
                    <a:pt x="2656" y="269"/>
                  </a:lnTo>
                  <a:lnTo>
                    <a:pt x="2509" y="147"/>
                  </a:lnTo>
                  <a:lnTo>
                    <a:pt x="2363" y="74"/>
                  </a:lnTo>
                  <a:lnTo>
                    <a:pt x="2193" y="25"/>
                  </a:lnTo>
                  <a:lnTo>
                    <a:pt x="2022" y="1"/>
                  </a:lnTo>
                  <a:lnTo>
                    <a:pt x="1852" y="25"/>
                  </a:lnTo>
                  <a:lnTo>
                    <a:pt x="1681" y="74"/>
                  </a:lnTo>
                  <a:lnTo>
                    <a:pt x="1511" y="147"/>
                  </a:lnTo>
                  <a:lnTo>
                    <a:pt x="1365" y="269"/>
                  </a:lnTo>
                  <a:lnTo>
                    <a:pt x="1365" y="269"/>
                  </a:lnTo>
                  <a:lnTo>
                    <a:pt x="1219" y="488"/>
                  </a:lnTo>
                  <a:lnTo>
                    <a:pt x="999" y="829"/>
                  </a:lnTo>
                  <a:lnTo>
                    <a:pt x="561" y="1730"/>
                  </a:lnTo>
                  <a:lnTo>
                    <a:pt x="171" y="2558"/>
                  </a:lnTo>
                  <a:lnTo>
                    <a:pt x="1" y="2924"/>
                  </a:lnTo>
                  <a:lnTo>
                    <a:pt x="1" y="2924"/>
                  </a:lnTo>
                  <a:lnTo>
                    <a:pt x="366" y="2753"/>
                  </a:lnTo>
                  <a:lnTo>
                    <a:pt x="1194" y="2363"/>
                  </a:lnTo>
                  <a:lnTo>
                    <a:pt x="2095" y="1925"/>
                  </a:lnTo>
                  <a:lnTo>
                    <a:pt x="2436" y="1706"/>
                  </a:lnTo>
                  <a:lnTo>
                    <a:pt x="2656" y="1560"/>
                  </a:lnTo>
                  <a:lnTo>
                    <a:pt x="2656" y="1560"/>
                  </a:lnTo>
                  <a:lnTo>
                    <a:pt x="2777" y="1414"/>
                  </a:lnTo>
                  <a:lnTo>
                    <a:pt x="2850" y="1243"/>
                  </a:lnTo>
                  <a:lnTo>
                    <a:pt x="2899" y="1073"/>
                  </a:lnTo>
                  <a:lnTo>
                    <a:pt x="2923" y="902"/>
                  </a:lnTo>
                  <a:lnTo>
                    <a:pt x="2899" y="732"/>
                  </a:lnTo>
                  <a:lnTo>
                    <a:pt x="2850" y="561"/>
                  </a:lnTo>
                  <a:lnTo>
                    <a:pt x="2777" y="415"/>
                  </a:lnTo>
                  <a:lnTo>
                    <a:pt x="2656" y="269"/>
                  </a:lnTo>
                  <a:lnTo>
                    <a:pt x="2656" y="269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5" name="Shape 127"/>
            <p:cNvSpPr/>
            <p:nvPr/>
          </p:nvSpPr>
          <p:spPr>
            <a:xfrm>
              <a:off x="652350" y="4711500"/>
              <a:ext cx="46925" cy="46925"/>
            </a:xfrm>
            <a:custGeom>
              <a:avLst/>
              <a:gdLst/>
              <a:ahLst/>
              <a:cxnLst/>
              <a:rect l="0" t="0" r="0" b="0"/>
              <a:pathLst>
                <a:path w="1877" h="1877" fill="none" extrusionOk="0">
                  <a:moveTo>
                    <a:pt x="1657" y="244"/>
                  </a:moveTo>
                  <a:lnTo>
                    <a:pt x="1657" y="244"/>
                  </a:lnTo>
                  <a:lnTo>
                    <a:pt x="1535" y="147"/>
                  </a:lnTo>
                  <a:lnTo>
                    <a:pt x="1413" y="74"/>
                  </a:lnTo>
                  <a:lnTo>
                    <a:pt x="1267" y="25"/>
                  </a:lnTo>
                  <a:lnTo>
                    <a:pt x="1121" y="1"/>
                  </a:lnTo>
                  <a:lnTo>
                    <a:pt x="975" y="25"/>
                  </a:lnTo>
                  <a:lnTo>
                    <a:pt x="829" y="74"/>
                  </a:lnTo>
                  <a:lnTo>
                    <a:pt x="707" y="147"/>
                  </a:lnTo>
                  <a:lnTo>
                    <a:pt x="585" y="244"/>
                  </a:lnTo>
                  <a:lnTo>
                    <a:pt x="585" y="244"/>
                  </a:lnTo>
                  <a:lnTo>
                    <a:pt x="464" y="391"/>
                  </a:lnTo>
                  <a:lnTo>
                    <a:pt x="366" y="610"/>
                  </a:lnTo>
                  <a:lnTo>
                    <a:pt x="269" y="878"/>
                  </a:lnTo>
                  <a:lnTo>
                    <a:pt x="171" y="1170"/>
                  </a:lnTo>
                  <a:lnTo>
                    <a:pt x="50" y="1681"/>
                  </a:lnTo>
                  <a:lnTo>
                    <a:pt x="1" y="1876"/>
                  </a:lnTo>
                  <a:lnTo>
                    <a:pt x="1" y="1876"/>
                  </a:lnTo>
                  <a:lnTo>
                    <a:pt x="220" y="1852"/>
                  </a:lnTo>
                  <a:lnTo>
                    <a:pt x="731" y="1706"/>
                  </a:lnTo>
                  <a:lnTo>
                    <a:pt x="999" y="1633"/>
                  </a:lnTo>
                  <a:lnTo>
                    <a:pt x="1267" y="1535"/>
                  </a:lnTo>
                  <a:lnTo>
                    <a:pt x="1511" y="1413"/>
                  </a:lnTo>
                  <a:lnTo>
                    <a:pt x="1657" y="1316"/>
                  </a:lnTo>
                  <a:lnTo>
                    <a:pt x="1657" y="1316"/>
                  </a:lnTo>
                  <a:lnTo>
                    <a:pt x="1754" y="1194"/>
                  </a:lnTo>
                  <a:lnTo>
                    <a:pt x="1827" y="1048"/>
                  </a:lnTo>
                  <a:lnTo>
                    <a:pt x="1876" y="926"/>
                  </a:lnTo>
                  <a:lnTo>
                    <a:pt x="1876" y="780"/>
                  </a:lnTo>
                  <a:lnTo>
                    <a:pt x="1876" y="634"/>
                  </a:lnTo>
                  <a:lnTo>
                    <a:pt x="1827" y="488"/>
                  </a:lnTo>
                  <a:lnTo>
                    <a:pt x="1754" y="366"/>
                  </a:lnTo>
                  <a:lnTo>
                    <a:pt x="1657" y="244"/>
                  </a:lnTo>
                  <a:lnTo>
                    <a:pt x="1657" y="244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6" name="Shape 128"/>
            <p:cNvSpPr/>
            <p:nvPr/>
          </p:nvSpPr>
          <p:spPr>
            <a:xfrm>
              <a:off x="579300" y="4638450"/>
              <a:ext cx="46900" cy="46900"/>
            </a:xfrm>
            <a:custGeom>
              <a:avLst/>
              <a:gdLst/>
              <a:ahLst/>
              <a:cxnLst/>
              <a:rect l="0" t="0" r="0" b="0"/>
              <a:pathLst>
                <a:path w="1876" h="1876" fill="none" extrusionOk="0">
                  <a:moveTo>
                    <a:pt x="1632" y="219"/>
                  </a:moveTo>
                  <a:lnTo>
                    <a:pt x="1632" y="219"/>
                  </a:lnTo>
                  <a:lnTo>
                    <a:pt x="1510" y="122"/>
                  </a:lnTo>
                  <a:lnTo>
                    <a:pt x="1388" y="49"/>
                  </a:lnTo>
                  <a:lnTo>
                    <a:pt x="1242" y="0"/>
                  </a:lnTo>
                  <a:lnTo>
                    <a:pt x="1096" y="0"/>
                  </a:lnTo>
                  <a:lnTo>
                    <a:pt x="950" y="0"/>
                  </a:lnTo>
                  <a:lnTo>
                    <a:pt x="828" y="49"/>
                  </a:lnTo>
                  <a:lnTo>
                    <a:pt x="682" y="122"/>
                  </a:lnTo>
                  <a:lnTo>
                    <a:pt x="560" y="219"/>
                  </a:lnTo>
                  <a:lnTo>
                    <a:pt x="560" y="219"/>
                  </a:lnTo>
                  <a:lnTo>
                    <a:pt x="463" y="366"/>
                  </a:lnTo>
                  <a:lnTo>
                    <a:pt x="341" y="609"/>
                  </a:lnTo>
                  <a:lnTo>
                    <a:pt x="244" y="877"/>
                  </a:lnTo>
                  <a:lnTo>
                    <a:pt x="171" y="1145"/>
                  </a:lnTo>
                  <a:lnTo>
                    <a:pt x="25" y="1656"/>
                  </a:lnTo>
                  <a:lnTo>
                    <a:pt x="0" y="1876"/>
                  </a:lnTo>
                  <a:lnTo>
                    <a:pt x="0" y="1876"/>
                  </a:lnTo>
                  <a:lnTo>
                    <a:pt x="195" y="1827"/>
                  </a:lnTo>
                  <a:lnTo>
                    <a:pt x="707" y="1705"/>
                  </a:lnTo>
                  <a:lnTo>
                    <a:pt x="999" y="1608"/>
                  </a:lnTo>
                  <a:lnTo>
                    <a:pt x="1267" y="1510"/>
                  </a:lnTo>
                  <a:lnTo>
                    <a:pt x="1486" y="1413"/>
                  </a:lnTo>
                  <a:lnTo>
                    <a:pt x="1632" y="1291"/>
                  </a:lnTo>
                  <a:lnTo>
                    <a:pt x="1632" y="1291"/>
                  </a:lnTo>
                  <a:lnTo>
                    <a:pt x="1729" y="1169"/>
                  </a:lnTo>
                  <a:lnTo>
                    <a:pt x="1802" y="1048"/>
                  </a:lnTo>
                  <a:lnTo>
                    <a:pt x="1851" y="901"/>
                  </a:lnTo>
                  <a:lnTo>
                    <a:pt x="1876" y="755"/>
                  </a:lnTo>
                  <a:lnTo>
                    <a:pt x="1851" y="609"/>
                  </a:lnTo>
                  <a:lnTo>
                    <a:pt x="1802" y="463"/>
                  </a:lnTo>
                  <a:lnTo>
                    <a:pt x="1729" y="341"/>
                  </a:lnTo>
                  <a:lnTo>
                    <a:pt x="1632" y="219"/>
                  </a:lnTo>
                  <a:lnTo>
                    <a:pt x="1632" y="219"/>
                  </a:lnTo>
                  <a:close/>
                </a:path>
              </a:pathLst>
            </a:custGeom>
            <a:noFill/>
            <a:ln w="1217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  <p:sp>
        <p:nvSpPr>
          <p:cNvPr id="17" name="Shape 129"/>
          <p:cNvSpPr/>
          <p:nvPr userDrawn="1"/>
        </p:nvSpPr>
        <p:spPr>
          <a:xfrm>
            <a:off x="5480784" y="1094078"/>
            <a:ext cx="161807" cy="154499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8" name="Shape 130"/>
          <p:cNvSpPr/>
          <p:nvPr userDrawn="1"/>
        </p:nvSpPr>
        <p:spPr>
          <a:xfrm rot="2697384">
            <a:off x="6547047" y="1885038"/>
            <a:ext cx="245621" cy="234528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9" name="Shape 131"/>
          <p:cNvSpPr/>
          <p:nvPr userDrawn="1"/>
        </p:nvSpPr>
        <p:spPr>
          <a:xfrm>
            <a:off x="6741360" y="1751150"/>
            <a:ext cx="98383" cy="93975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0" name="Shape 132"/>
          <p:cNvSpPr/>
          <p:nvPr userDrawn="1"/>
        </p:nvSpPr>
        <p:spPr>
          <a:xfrm rot="1280154">
            <a:off x="5368681" y="1560092"/>
            <a:ext cx="98367" cy="93971"/>
          </a:xfrm>
          <a:custGeom>
            <a:avLst/>
            <a:gdLst/>
            <a:ahLst/>
            <a:cxnLst/>
            <a:rect l="0" t="0" r="0" b="0"/>
            <a:pathLst>
              <a:path w="15101" h="14419" fill="none" extrusionOk="0">
                <a:moveTo>
                  <a:pt x="7234" y="293"/>
                </a:moveTo>
                <a:lnTo>
                  <a:pt x="7234" y="293"/>
                </a:lnTo>
                <a:lnTo>
                  <a:pt x="7307" y="171"/>
                </a:lnTo>
                <a:lnTo>
                  <a:pt x="7380" y="74"/>
                </a:lnTo>
                <a:lnTo>
                  <a:pt x="7477" y="25"/>
                </a:lnTo>
                <a:lnTo>
                  <a:pt x="7550" y="1"/>
                </a:lnTo>
                <a:lnTo>
                  <a:pt x="7623" y="25"/>
                </a:lnTo>
                <a:lnTo>
                  <a:pt x="7721" y="74"/>
                </a:lnTo>
                <a:lnTo>
                  <a:pt x="7794" y="171"/>
                </a:lnTo>
                <a:lnTo>
                  <a:pt x="7867" y="293"/>
                </a:lnTo>
                <a:lnTo>
                  <a:pt x="9523" y="4092"/>
                </a:lnTo>
                <a:lnTo>
                  <a:pt x="9523" y="4092"/>
                </a:lnTo>
                <a:lnTo>
                  <a:pt x="9596" y="4214"/>
                </a:lnTo>
                <a:lnTo>
                  <a:pt x="9718" y="4360"/>
                </a:lnTo>
                <a:lnTo>
                  <a:pt x="9840" y="4482"/>
                </a:lnTo>
                <a:lnTo>
                  <a:pt x="9986" y="4604"/>
                </a:lnTo>
                <a:lnTo>
                  <a:pt x="10132" y="4701"/>
                </a:lnTo>
                <a:lnTo>
                  <a:pt x="10302" y="4774"/>
                </a:lnTo>
                <a:lnTo>
                  <a:pt x="10449" y="4847"/>
                </a:lnTo>
                <a:lnTo>
                  <a:pt x="10619" y="4872"/>
                </a:lnTo>
                <a:lnTo>
                  <a:pt x="14711" y="5286"/>
                </a:lnTo>
                <a:lnTo>
                  <a:pt x="14711" y="5286"/>
                </a:lnTo>
                <a:lnTo>
                  <a:pt x="14857" y="5310"/>
                </a:lnTo>
                <a:lnTo>
                  <a:pt x="14979" y="5359"/>
                </a:lnTo>
                <a:lnTo>
                  <a:pt x="15052" y="5407"/>
                </a:lnTo>
                <a:lnTo>
                  <a:pt x="15100" y="5505"/>
                </a:lnTo>
                <a:lnTo>
                  <a:pt x="15100" y="5578"/>
                </a:lnTo>
                <a:lnTo>
                  <a:pt x="15076" y="5675"/>
                </a:lnTo>
                <a:lnTo>
                  <a:pt x="15027" y="5773"/>
                </a:lnTo>
                <a:lnTo>
                  <a:pt x="14906" y="5895"/>
                </a:lnTo>
                <a:lnTo>
                  <a:pt x="11837" y="8622"/>
                </a:lnTo>
                <a:lnTo>
                  <a:pt x="11837" y="8622"/>
                </a:lnTo>
                <a:lnTo>
                  <a:pt x="11715" y="8744"/>
                </a:lnTo>
                <a:lnTo>
                  <a:pt x="11618" y="8890"/>
                </a:lnTo>
                <a:lnTo>
                  <a:pt x="11545" y="9061"/>
                </a:lnTo>
                <a:lnTo>
                  <a:pt x="11472" y="9231"/>
                </a:lnTo>
                <a:lnTo>
                  <a:pt x="11423" y="9402"/>
                </a:lnTo>
                <a:lnTo>
                  <a:pt x="11398" y="9572"/>
                </a:lnTo>
                <a:lnTo>
                  <a:pt x="11398" y="9743"/>
                </a:lnTo>
                <a:lnTo>
                  <a:pt x="11423" y="9913"/>
                </a:lnTo>
                <a:lnTo>
                  <a:pt x="12300" y="13956"/>
                </a:lnTo>
                <a:lnTo>
                  <a:pt x="12300" y="13956"/>
                </a:lnTo>
                <a:lnTo>
                  <a:pt x="12324" y="14102"/>
                </a:lnTo>
                <a:lnTo>
                  <a:pt x="12300" y="14200"/>
                </a:lnTo>
                <a:lnTo>
                  <a:pt x="12275" y="14297"/>
                </a:lnTo>
                <a:lnTo>
                  <a:pt x="12227" y="14370"/>
                </a:lnTo>
                <a:lnTo>
                  <a:pt x="12129" y="14394"/>
                </a:lnTo>
                <a:lnTo>
                  <a:pt x="12032" y="14419"/>
                </a:lnTo>
                <a:lnTo>
                  <a:pt x="11910" y="14370"/>
                </a:lnTo>
                <a:lnTo>
                  <a:pt x="11788" y="14321"/>
                </a:lnTo>
                <a:lnTo>
                  <a:pt x="8232" y="12227"/>
                </a:lnTo>
                <a:lnTo>
                  <a:pt x="8232" y="12227"/>
                </a:lnTo>
                <a:lnTo>
                  <a:pt x="8086" y="12154"/>
                </a:lnTo>
                <a:lnTo>
                  <a:pt x="7916" y="12105"/>
                </a:lnTo>
                <a:lnTo>
                  <a:pt x="7721" y="12081"/>
                </a:lnTo>
                <a:lnTo>
                  <a:pt x="7550" y="12081"/>
                </a:lnTo>
                <a:lnTo>
                  <a:pt x="7380" y="12081"/>
                </a:lnTo>
                <a:lnTo>
                  <a:pt x="7185" y="12105"/>
                </a:lnTo>
                <a:lnTo>
                  <a:pt x="7015" y="12154"/>
                </a:lnTo>
                <a:lnTo>
                  <a:pt x="6868" y="12227"/>
                </a:lnTo>
                <a:lnTo>
                  <a:pt x="3313" y="14321"/>
                </a:lnTo>
                <a:lnTo>
                  <a:pt x="3313" y="14321"/>
                </a:lnTo>
                <a:lnTo>
                  <a:pt x="3191" y="14370"/>
                </a:lnTo>
                <a:lnTo>
                  <a:pt x="3069" y="14419"/>
                </a:lnTo>
                <a:lnTo>
                  <a:pt x="2972" y="14394"/>
                </a:lnTo>
                <a:lnTo>
                  <a:pt x="2874" y="14370"/>
                </a:lnTo>
                <a:lnTo>
                  <a:pt x="2826" y="14297"/>
                </a:lnTo>
                <a:lnTo>
                  <a:pt x="2801" y="14200"/>
                </a:lnTo>
                <a:lnTo>
                  <a:pt x="2777" y="14102"/>
                </a:lnTo>
                <a:lnTo>
                  <a:pt x="2801" y="13956"/>
                </a:lnTo>
                <a:lnTo>
                  <a:pt x="3678" y="9913"/>
                </a:lnTo>
                <a:lnTo>
                  <a:pt x="3678" y="9913"/>
                </a:lnTo>
                <a:lnTo>
                  <a:pt x="3702" y="9743"/>
                </a:lnTo>
                <a:lnTo>
                  <a:pt x="3702" y="9572"/>
                </a:lnTo>
                <a:lnTo>
                  <a:pt x="3678" y="9402"/>
                </a:lnTo>
                <a:lnTo>
                  <a:pt x="3629" y="9231"/>
                </a:lnTo>
                <a:lnTo>
                  <a:pt x="3556" y="9061"/>
                </a:lnTo>
                <a:lnTo>
                  <a:pt x="3483" y="8890"/>
                </a:lnTo>
                <a:lnTo>
                  <a:pt x="3386" y="8744"/>
                </a:lnTo>
                <a:lnTo>
                  <a:pt x="3264" y="8622"/>
                </a:lnTo>
                <a:lnTo>
                  <a:pt x="195" y="5895"/>
                </a:lnTo>
                <a:lnTo>
                  <a:pt x="195" y="5895"/>
                </a:lnTo>
                <a:lnTo>
                  <a:pt x="73" y="5773"/>
                </a:lnTo>
                <a:lnTo>
                  <a:pt x="25" y="5675"/>
                </a:lnTo>
                <a:lnTo>
                  <a:pt x="0" y="5578"/>
                </a:lnTo>
                <a:lnTo>
                  <a:pt x="0" y="5505"/>
                </a:lnTo>
                <a:lnTo>
                  <a:pt x="49" y="5407"/>
                </a:lnTo>
                <a:lnTo>
                  <a:pt x="122" y="5359"/>
                </a:lnTo>
                <a:lnTo>
                  <a:pt x="244" y="5310"/>
                </a:lnTo>
                <a:lnTo>
                  <a:pt x="390" y="5286"/>
                </a:lnTo>
                <a:lnTo>
                  <a:pt x="4482" y="4872"/>
                </a:lnTo>
                <a:lnTo>
                  <a:pt x="4482" y="4872"/>
                </a:lnTo>
                <a:lnTo>
                  <a:pt x="4652" y="4847"/>
                </a:lnTo>
                <a:lnTo>
                  <a:pt x="4798" y="4774"/>
                </a:lnTo>
                <a:lnTo>
                  <a:pt x="4969" y="4701"/>
                </a:lnTo>
                <a:lnTo>
                  <a:pt x="5115" y="4604"/>
                </a:lnTo>
                <a:lnTo>
                  <a:pt x="5261" y="4482"/>
                </a:lnTo>
                <a:lnTo>
                  <a:pt x="5383" y="4360"/>
                </a:lnTo>
                <a:lnTo>
                  <a:pt x="5505" y="4214"/>
                </a:lnTo>
                <a:lnTo>
                  <a:pt x="5578" y="4092"/>
                </a:lnTo>
                <a:lnTo>
                  <a:pt x="7234" y="293"/>
                </a:lnTo>
                <a:close/>
              </a:path>
            </a:pathLst>
          </a:custGeom>
          <a:noFill/>
          <a:ln w="12175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929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M2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750763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>
              <a:defRPr b="1" u="none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200000"/>
              <a:buFontTx/>
              <a:buBlip>
                <a:blip r:embed="rId4"/>
              </a:buBlip>
              <a:defRPr/>
            </a:lvl1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2019/12/18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5092874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 descr="IM4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8750763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l">
              <a:defRPr b="1" u="none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 dirty="0"/>
          </a:p>
        </p:txBody>
      </p:sp>
      <p:sp>
        <p:nvSpPr>
          <p:cNvPr id="6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2019/12/18</a:t>
            </a:fld>
            <a:endParaRPr lang="zh-TW" altLang="en-US"/>
          </a:p>
        </p:txBody>
      </p:sp>
      <p:sp>
        <p:nvSpPr>
          <p:cNvPr id="7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8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88089094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 descr="IM3v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2019/12/18</a:t>
            </a:fld>
            <a:endParaRPr lang="zh-TW" alt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5399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區段標題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IM3v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75520" y="2564904"/>
            <a:ext cx="8832981" cy="11521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b"/>
          <a:lstStyle>
            <a:lvl1pPr algn="r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775520" y="3861049"/>
            <a:ext cx="8827029" cy="1500187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2019/12/18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8876889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2019/12/18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35172371"/>
      </p:ext>
    </p:extLst>
  </p:cSld>
  <p:clrMapOvr>
    <a:masterClrMapping/>
  </p:clrMapOvr>
  <p:transition spd="med">
    <p:zoom/>
    <p:sndAc>
      <p:stSnd>
        <p:snd r:embed="rId1" name="CAMERA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1D2585-D5A7-40D3-88D9-3D94BF431D01}" type="datetimeFigureOut">
              <a:rPr lang="zh-TW" altLang="en-US" smtClean="0"/>
              <a:t>2019/12/18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0480414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2596243" y="1230225"/>
            <a:ext cx="6351814" cy="5807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 rtl="0">
              <a:spcBef>
                <a:spcPts val="0"/>
              </a:spcBef>
              <a:buSzPct val="100000"/>
              <a:buFont typeface="Lora"/>
              <a:buNone/>
              <a:defRPr sz="4400" b="1">
                <a:latin typeface="Lora"/>
                <a:ea typeface="Lora"/>
                <a:cs typeface="Lora"/>
                <a:sym typeface="Lora"/>
              </a:defRPr>
            </a:lvl1pPr>
            <a:lvl2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2pPr>
            <a:lvl3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3pPr>
            <a:lvl4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4pPr>
            <a:lvl5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5pPr>
            <a:lvl6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6pPr>
            <a:lvl7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7pPr>
            <a:lvl8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8pPr>
            <a:lvl9pPr rtl="0">
              <a:spcBef>
                <a:spcPts val="0"/>
              </a:spcBef>
              <a:buSzPct val="100000"/>
              <a:buFont typeface="Lora"/>
              <a:buNone/>
              <a:defRPr sz="2667" b="1"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 dirty="0"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1841667" y="2155293"/>
            <a:ext cx="9079600" cy="4149600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rtl="0">
              <a:spcBef>
                <a:spcPts val="800"/>
              </a:spcBef>
              <a:buClr>
                <a:srgbClr val="FFCD00"/>
              </a:buClr>
              <a:buSzPct val="100000"/>
              <a:buFont typeface="Quattrocento Sans"/>
              <a:buChar char="◉"/>
              <a:defRPr sz="28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rtl="0">
              <a:spcBef>
                <a:spcPts val="640"/>
              </a:spcBef>
              <a:buClr>
                <a:srgbClr val="FFCD00"/>
              </a:buClr>
              <a:buSzPct val="100000"/>
              <a:buFont typeface="Quattrocento Sans"/>
              <a:defRPr sz="2667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rtl="0">
              <a:spcBef>
                <a:spcPts val="640"/>
              </a:spcBef>
              <a:buClr>
                <a:srgbClr val="FFCD00"/>
              </a:buClr>
              <a:buSzPct val="100000"/>
              <a:buFont typeface="Quattrocento Sans"/>
              <a:defRPr sz="2667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rtl="0">
              <a:spcBef>
                <a:spcPts val="480"/>
              </a:spcBef>
              <a:buClr>
                <a:srgbClr val="FFCD00"/>
              </a:buClr>
              <a:buSzPct val="100000"/>
              <a:buFont typeface="Quattrocento Sans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 dirty="0"/>
          </a:p>
        </p:txBody>
      </p:sp>
      <p:grpSp>
        <p:nvGrpSpPr>
          <p:cNvPr id="7" name="Shape 76"/>
          <p:cNvGrpSpPr/>
          <p:nvPr userDrawn="1"/>
        </p:nvGrpSpPr>
        <p:grpSpPr>
          <a:xfrm>
            <a:off x="2224468" y="1401642"/>
            <a:ext cx="214624" cy="214624"/>
            <a:chOff x="2594050" y="1631825"/>
            <a:chExt cx="439625" cy="439625"/>
          </a:xfrm>
        </p:grpSpPr>
        <p:sp>
          <p:nvSpPr>
            <p:cNvPr id="8" name="Shape 77"/>
            <p:cNvSpPr/>
            <p:nvPr/>
          </p:nvSpPr>
          <p:spPr>
            <a:xfrm>
              <a:off x="2594050" y="1883300"/>
              <a:ext cx="188175" cy="188150"/>
            </a:xfrm>
            <a:custGeom>
              <a:avLst/>
              <a:gdLst/>
              <a:ahLst/>
              <a:cxnLst/>
              <a:rect l="0" t="0" r="0" b="0"/>
              <a:pathLst>
                <a:path w="7527" h="7526" fill="none" extrusionOk="0">
                  <a:moveTo>
                    <a:pt x="5992" y="0"/>
                  </a:moveTo>
                  <a:lnTo>
                    <a:pt x="537" y="6430"/>
                  </a:lnTo>
                  <a:lnTo>
                    <a:pt x="1" y="7526"/>
                  </a:lnTo>
                  <a:lnTo>
                    <a:pt x="1097" y="6990"/>
                  </a:lnTo>
                  <a:lnTo>
                    <a:pt x="7526" y="1534"/>
                  </a:lnTo>
                  <a:lnTo>
                    <a:pt x="5992" y="0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9" name="Shape 78"/>
            <p:cNvSpPr/>
            <p:nvPr/>
          </p:nvSpPr>
          <p:spPr>
            <a:xfrm>
              <a:off x="2857700" y="1631825"/>
              <a:ext cx="175975" cy="176000"/>
            </a:xfrm>
            <a:custGeom>
              <a:avLst/>
              <a:gdLst/>
              <a:ahLst/>
              <a:cxnLst/>
              <a:rect l="0" t="0" r="0" b="0"/>
              <a:pathLst>
                <a:path w="7039" h="7040" fill="none" extrusionOk="0">
                  <a:moveTo>
                    <a:pt x="268" y="2704"/>
                  </a:moveTo>
                  <a:lnTo>
                    <a:pt x="4336" y="6771"/>
                  </a:lnTo>
                  <a:lnTo>
                    <a:pt x="4336" y="6771"/>
                  </a:lnTo>
                  <a:lnTo>
                    <a:pt x="4336" y="6771"/>
                  </a:lnTo>
                  <a:lnTo>
                    <a:pt x="4652" y="6917"/>
                  </a:lnTo>
                  <a:lnTo>
                    <a:pt x="4993" y="7015"/>
                  </a:lnTo>
                  <a:lnTo>
                    <a:pt x="5310" y="7039"/>
                  </a:lnTo>
                  <a:lnTo>
                    <a:pt x="5651" y="7039"/>
                  </a:lnTo>
                  <a:lnTo>
                    <a:pt x="5992" y="6966"/>
                  </a:lnTo>
                  <a:lnTo>
                    <a:pt x="6308" y="6844"/>
                  </a:lnTo>
                  <a:lnTo>
                    <a:pt x="6454" y="6747"/>
                  </a:lnTo>
                  <a:lnTo>
                    <a:pt x="6601" y="6674"/>
                  </a:lnTo>
                  <a:lnTo>
                    <a:pt x="6747" y="6552"/>
                  </a:lnTo>
                  <a:lnTo>
                    <a:pt x="6893" y="6430"/>
                  </a:lnTo>
                  <a:lnTo>
                    <a:pt x="6893" y="6430"/>
                  </a:lnTo>
                  <a:lnTo>
                    <a:pt x="6942" y="6357"/>
                  </a:lnTo>
                  <a:lnTo>
                    <a:pt x="7015" y="6260"/>
                  </a:lnTo>
                  <a:lnTo>
                    <a:pt x="7039" y="6138"/>
                  </a:lnTo>
                  <a:lnTo>
                    <a:pt x="7039" y="6041"/>
                  </a:lnTo>
                  <a:lnTo>
                    <a:pt x="7039" y="6041"/>
                  </a:lnTo>
                  <a:lnTo>
                    <a:pt x="7039" y="5943"/>
                  </a:lnTo>
                  <a:lnTo>
                    <a:pt x="7015" y="5846"/>
                  </a:lnTo>
                  <a:lnTo>
                    <a:pt x="6942" y="5748"/>
                  </a:lnTo>
                  <a:lnTo>
                    <a:pt x="6893" y="5651"/>
                  </a:lnTo>
                  <a:lnTo>
                    <a:pt x="1389" y="147"/>
                  </a:lnTo>
                  <a:lnTo>
                    <a:pt x="1389" y="147"/>
                  </a:lnTo>
                  <a:lnTo>
                    <a:pt x="1291" y="98"/>
                  </a:lnTo>
                  <a:lnTo>
                    <a:pt x="1194" y="25"/>
                  </a:lnTo>
                  <a:lnTo>
                    <a:pt x="1096" y="0"/>
                  </a:lnTo>
                  <a:lnTo>
                    <a:pt x="999" y="0"/>
                  </a:lnTo>
                  <a:lnTo>
                    <a:pt x="999" y="0"/>
                  </a:lnTo>
                  <a:lnTo>
                    <a:pt x="902" y="0"/>
                  </a:lnTo>
                  <a:lnTo>
                    <a:pt x="780" y="25"/>
                  </a:lnTo>
                  <a:lnTo>
                    <a:pt x="682" y="98"/>
                  </a:lnTo>
                  <a:lnTo>
                    <a:pt x="609" y="147"/>
                  </a:lnTo>
                  <a:lnTo>
                    <a:pt x="609" y="147"/>
                  </a:lnTo>
                  <a:lnTo>
                    <a:pt x="487" y="293"/>
                  </a:lnTo>
                  <a:lnTo>
                    <a:pt x="366" y="439"/>
                  </a:lnTo>
                  <a:lnTo>
                    <a:pt x="293" y="585"/>
                  </a:lnTo>
                  <a:lnTo>
                    <a:pt x="195" y="731"/>
                  </a:lnTo>
                  <a:lnTo>
                    <a:pt x="73" y="1048"/>
                  </a:lnTo>
                  <a:lnTo>
                    <a:pt x="0" y="1389"/>
                  </a:lnTo>
                  <a:lnTo>
                    <a:pt x="0" y="1730"/>
                  </a:lnTo>
                  <a:lnTo>
                    <a:pt x="25" y="2046"/>
                  </a:lnTo>
                  <a:lnTo>
                    <a:pt x="122" y="2387"/>
                  </a:lnTo>
                  <a:lnTo>
                    <a:pt x="268" y="2704"/>
                  </a:lnTo>
                  <a:lnTo>
                    <a:pt x="268" y="2704"/>
                  </a:lnTo>
                  <a:close/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0" name="Shape 79"/>
            <p:cNvSpPr/>
            <p:nvPr/>
          </p:nvSpPr>
          <p:spPr>
            <a:xfrm>
              <a:off x="2662850" y="1699400"/>
              <a:ext cx="303250" cy="303250"/>
            </a:xfrm>
            <a:custGeom>
              <a:avLst/>
              <a:gdLst/>
              <a:ahLst/>
              <a:cxnLst/>
              <a:rect l="0" t="0" r="0" b="0"/>
              <a:pathLst>
                <a:path w="12130" h="12130" fill="none" extrusionOk="0">
                  <a:moveTo>
                    <a:pt x="8038" y="1"/>
                  </a:moveTo>
                  <a:lnTo>
                    <a:pt x="4872" y="3191"/>
                  </a:lnTo>
                  <a:lnTo>
                    <a:pt x="4872" y="3191"/>
                  </a:lnTo>
                  <a:lnTo>
                    <a:pt x="4628" y="3094"/>
                  </a:lnTo>
                  <a:lnTo>
                    <a:pt x="4385" y="2997"/>
                  </a:lnTo>
                  <a:lnTo>
                    <a:pt x="4092" y="2899"/>
                  </a:lnTo>
                  <a:lnTo>
                    <a:pt x="3800" y="2850"/>
                  </a:lnTo>
                  <a:lnTo>
                    <a:pt x="3484" y="2777"/>
                  </a:lnTo>
                  <a:lnTo>
                    <a:pt x="3167" y="2729"/>
                  </a:lnTo>
                  <a:lnTo>
                    <a:pt x="2850" y="2704"/>
                  </a:lnTo>
                  <a:lnTo>
                    <a:pt x="2534" y="2704"/>
                  </a:lnTo>
                  <a:lnTo>
                    <a:pt x="2534" y="2704"/>
                  </a:lnTo>
                  <a:lnTo>
                    <a:pt x="2241" y="2704"/>
                  </a:lnTo>
                  <a:lnTo>
                    <a:pt x="1949" y="2729"/>
                  </a:lnTo>
                  <a:lnTo>
                    <a:pt x="1633" y="2777"/>
                  </a:lnTo>
                  <a:lnTo>
                    <a:pt x="1316" y="2850"/>
                  </a:lnTo>
                  <a:lnTo>
                    <a:pt x="999" y="2972"/>
                  </a:lnTo>
                  <a:lnTo>
                    <a:pt x="707" y="3094"/>
                  </a:lnTo>
                  <a:lnTo>
                    <a:pt x="415" y="3289"/>
                  </a:lnTo>
                  <a:lnTo>
                    <a:pt x="147" y="3508"/>
                  </a:lnTo>
                  <a:lnTo>
                    <a:pt x="147" y="3508"/>
                  </a:lnTo>
                  <a:lnTo>
                    <a:pt x="74" y="3581"/>
                  </a:lnTo>
                  <a:lnTo>
                    <a:pt x="25" y="3678"/>
                  </a:lnTo>
                  <a:lnTo>
                    <a:pt x="1" y="3776"/>
                  </a:lnTo>
                  <a:lnTo>
                    <a:pt x="1" y="3898"/>
                  </a:lnTo>
                  <a:lnTo>
                    <a:pt x="1" y="3898"/>
                  </a:lnTo>
                  <a:lnTo>
                    <a:pt x="1" y="3995"/>
                  </a:lnTo>
                  <a:lnTo>
                    <a:pt x="25" y="4093"/>
                  </a:lnTo>
                  <a:lnTo>
                    <a:pt x="74" y="4190"/>
                  </a:lnTo>
                  <a:lnTo>
                    <a:pt x="147" y="4287"/>
                  </a:lnTo>
                  <a:lnTo>
                    <a:pt x="7843" y="11984"/>
                  </a:lnTo>
                  <a:lnTo>
                    <a:pt x="7843" y="11984"/>
                  </a:lnTo>
                  <a:lnTo>
                    <a:pt x="7941" y="12057"/>
                  </a:lnTo>
                  <a:lnTo>
                    <a:pt x="8038" y="12105"/>
                  </a:lnTo>
                  <a:lnTo>
                    <a:pt x="8135" y="12130"/>
                  </a:lnTo>
                  <a:lnTo>
                    <a:pt x="8233" y="12130"/>
                  </a:lnTo>
                  <a:lnTo>
                    <a:pt x="8233" y="12130"/>
                  </a:lnTo>
                  <a:lnTo>
                    <a:pt x="8355" y="12130"/>
                  </a:lnTo>
                  <a:lnTo>
                    <a:pt x="8452" y="12105"/>
                  </a:lnTo>
                  <a:lnTo>
                    <a:pt x="8549" y="12057"/>
                  </a:lnTo>
                  <a:lnTo>
                    <a:pt x="8622" y="11984"/>
                  </a:lnTo>
                  <a:lnTo>
                    <a:pt x="8622" y="11984"/>
                  </a:lnTo>
                  <a:lnTo>
                    <a:pt x="8842" y="11716"/>
                  </a:lnTo>
                  <a:lnTo>
                    <a:pt x="9036" y="11423"/>
                  </a:lnTo>
                  <a:lnTo>
                    <a:pt x="9158" y="11131"/>
                  </a:lnTo>
                  <a:lnTo>
                    <a:pt x="9280" y="10814"/>
                  </a:lnTo>
                  <a:lnTo>
                    <a:pt x="9353" y="10498"/>
                  </a:lnTo>
                  <a:lnTo>
                    <a:pt x="9402" y="10181"/>
                  </a:lnTo>
                  <a:lnTo>
                    <a:pt x="9426" y="9889"/>
                  </a:lnTo>
                  <a:lnTo>
                    <a:pt x="9426" y="9597"/>
                  </a:lnTo>
                  <a:lnTo>
                    <a:pt x="9426" y="9597"/>
                  </a:lnTo>
                  <a:lnTo>
                    <a:pt x="9426" y="9280"/>
                  </a:lnTo>
                  <a:lnTo>
                    <a:pt x="9402" y="8964"/>
                  </a:lnTo>
                  <a:lnTo>
                    <a:pt x="9353" y="8647"/>
                  </a:lnTo>
                  <a:lnTo>
                    <a:pt x="9280" y="8330"/>
                  </a:lnTo>
                  <a:lnTo>
                    <a:pt x="9231" y="8038"/>
                  </a:lnTo>
                  <a:lnTo>
                    <a:pt x="9134" y="7746"/>
                  </a:lnTo>
                  <a:lnTo>
                    <a:pt x="9036" y="7502"/>
                  </a:lnTo>
                  <a:lnTo>
                    <a:pt x="8939" y="7259"/>
                  </a:lnTo>
                  <a:lnTo>
                    <a:pt x="12130" y="4093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  <p:sp>
          <p:nvSpPr>
            <p:cNvPr id="11" name="Shape 80"/>
            <p:cNvSpPr/>
            <p:nvPr/>
          </p:nvSpPr>
          <p:spPr>
            <a:xfrm>
              <a:off x="2814911" y="1754061"/>
              <a:ext cx="49950" cy="49950"/>
            </a:xfrm>
            <a:custGeom>
              <a:avLst/>
              <a:gdLst/>
              <a:ahLst/>
              <a:cxnLst/>
              <a:rect l="0" t="0" r="0" b="0"/>
              <a:pathLst>
                <a:path w="1998" h="1998" fill="none" extrusionOk="0">
                  <a:moveTo>
                    <a:pt x="1" y="1997"/>
                  </a:moveTo>
                  <a:lnTo>
                    <a:pt x="1998" y="0"/>
                  </a:lnTo>
                </a:path>
              </a:pathLst>
            </a:custGeom>
            <a:noFill/>
            <a:ln w="9525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spcBef>
                  <a:spcPts val="0"/>
                </a:spcBef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90058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subTitle" idx="1"/>
          </p:nvPr>
        </p:nvSpPr>
        <p:spPr>
          <a:xfrm>
            <a:off x="2696400" y="3754565"/>
            <a:ext cx="7455200" cy="1046399"/>
          </a:xfrm>
          <a:prstGeom prst="rect">
            <a:avLst/>
          </a:prstGeom>
        </p:spPr>
        <p:txBody>
          <a:bodyPr lIns="91425" tIns="91425" rIns="91425" bIns="91425" anchor="t" anchorCtr="0">
            <a:normAutofit/>
          </a:bodyPr>
          <a:lstStyle>
            <a:lvl1pPr rtl="0">
              <a:spcBef>
                <a:spcPts val="0"/>
              </a:spcBef>
              <a:buClr>
                <a:srgbClr val="000000"/>
              </a:buClr>
              <a:buSzPct val="100000"/>
              <a:buNone/>
              <a:defRPr sz="2400"/>
            </a:lvl1pPr>
            <a:lvl2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2pPr>
            <a:lvl3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3pPr>
            <a:lvl4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4pPr>
            <a:lvl5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5pPr>
            <a:lvl6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6pPr>
            <a:lvl7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7pPr>
            <a:lvl8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8pPr>
            <a:lvl9pPr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1867"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cxnSp>
        <p:nvCxnSpPr>
          <p:cNvPr id="13" name="Shape 13"/>
          <p:cNvCxnSpPr/>
          <p:nvPr/>
        </p:nvCxnSpPr>
        <p:spPr>
          <a:xfrm>
            <a:off x="-8033" y="3429015"/>
            <a:ext cx="26459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  <p:sp>
        <p:nvSpPr>
          <p:cNvPr id="14" name="Shape 14"/>
          <p:cNvSpPr/>
          <p:nvPr/>
        </p:nvSpPr>
        <p:spPr>
          <a:xfrm>
            <a:off x="1490601" y="3051001"/>
            <a:ext cx="755999" cy="755999"/>
          </a:xfrm>
          <a:prstGeom prst="ellipse">
            <a:avLst/>
          </a:prstGeom>
          <a:solidFill>
            <a:srgbClr val="FFCD00"/>
          </a:solidFill>
          <a:ln>
            <a:noFill/>
          </a:ln>
        </p:spPr>
        <p:txBody>
          <a:bodyPr lIns="121900" tIns="121900" rIns="121900" bIns="121900" anchor="ctr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 sz="2400"/>
          </a:p>
        </p:txBody>
      </p:sp>
      <p:sp>
        <p:nvSpPr>
          <p:cNvPr id="15" name="Shape 15"/>
          <p:cNvSpPr txBox="1">
            <a:spLocks noGrp="1"/>
          </p:cNvSpPr>
          <p:nvPr>
            <p:ph type="ctrTitle"/>
          </p:nvPr>
        </p:nvSpPr>
        <p:spPr>
          <a:xfrm>
            <a:off x="2696301" y="2258031"/>
            <a:ext cx="7206978" cy="1546399"/>
          </a:xfrm>
          <a:prstGeom prst="rect">
            <a:avLst/>
          </a:prstGeom>
        </p:spPr>
        <p:txBody>
          <a:bodyPr lIns="91425" tIns="91425" rIns="91425" bIns="91425" anchor="b" anchorCtr="0">
            <a:normAutofit/>
          </a:bodyPr>
          <a:lstStyle>
            <a:lvl1pPr rtl="0">
              <a:spcBef>
                <a:spcPts val="0"/>
              </a:spcBef>
              <a:buSzPct val="100000"/>
              <a:defRPr sz="6000"/>
            </a:lvl1pPr>
            <a:lvl2pPr rtl="0">
              <a:spcBef>
                <a:spcPts val="0"/>
              </a:spcBef>
              <a:buSzPct val="100000"/>
              <a:defRPr sz="4000"/>
            </a:lvl2pPr>
            <a:lvl3pPr rtl="0">
              <a:spcBef>
                <a:spcPts val="0"/>
              </a:spcBef>
              <a:buSzPct val="100000"/>
              <a:defRPr sz="4000"/>
            </a:lvl3pPr>
            <a:lvl4pPr rtl="0">
              <a:spcBef>
                <a:spcPts val="0"/>
              </a:spcBef>
              <a:buSzPct val="100000"/>
              <a:defRPr sz="4000"/>
            </a:lvl4pPr>
            <a:lvl5pPr rtl="0">
              <a:spcBef>
                <a:spcPts val="0"/>
              </a:spcBef>
              <a:buSzPct val="100000"/>
              <a:defRPr sz="4000"/>
            </a:lvl5pPr>
            <a:lvl6pPr rtl="0">
              <a:spcBef>
                <a:spcPts val="0"/>
              </a:spcBef>
              <a:buSzPct val="100000"/>
              <a:defRPr sz="4000"/>
            </a:lvl6pPr>
            <a:lvl7pPr rtl="0">
              <a:spcBef>
                <a:spcPts val="0"/>
              </a:spcBef>
              <a:buSzPct val="100000"/>
              <a:defRPr sz="4000"/>
            </a:lvl7pPr>
            <a:lvl8pPr rtl="0">
              <a:spcBef>
                <a:spcPts val="0"/>
              </a:spcBef>
              <a:buSzPct val="100000"/>
              <a:defRPr sz="4000"/>
            </a:lvl8pPr>
            <a:lvl9pPr rtl="0">
              <a:spcBef>
                <a:spcPts val="0"/>
              </a:spcBef>
              <a:buSzPct val="100000"/>
              <a:defRPr sz="4000"/>
            </a:lvl9pPr>
          </a:lstStyle>
          <a:p>
            <a:endParaRPr dirty="0"/>
          </a:p>
        </p:txBody>
      </p:sp>
      <p:cxnSp>
        <p:nvCxnSpPr>
          <p:cNvPr id="16" name="Shape 16"/>
          <p:cNvCxnSpPr/>
          <p:nvPr/>
        </p:nvCxnSpPr>
        <p:spPr>
          <a:xfrm>
            <a:off x="7865301" y="3429000"/>
            <a:ext cx="4334799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lg" len="lg"/>
            <a:tailEnd type="none" w="lg" len="lg"/>
          </a:ln>
        </p:spPr>
      </p:cxnSp>
    </p:spTree>
    <p:extLst>
      <p:ext uri="{BB962C8B-B14F-4D97-AF65-F5344CB8AC3E}">
        <p14:creationId xmlns:p14="http://schemas.microsoft.com/office/powerpoint/2010/main" val="204196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D81D2585-D5A7-40D3-88D9-3D94BF431D01}" type="datetimeFigureOut">
              <a:rPr lang="zh-TW" altLang="en-US" smtClean="0"/>
              <a:t>2019/12/18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kumimoji="0" sz="1200" smtClean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A61773E-CA88-4162-BCEA-31290A7DE963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7" name="圖片 6"/>
          <p:cNvPicPr>
            <a:picLocks noChangeAspect="1"/>
          </p:cNvPicPr>
          <p:nvPr userDrawn="1"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36" y="195942"/>
            <a:ext cx="1673295" cy="1673295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130629" y="1390950"/>
            <a:ext cx="2657768" cy="646331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</p:spPr>
        <p:txBody>
          <a:bodyPr wrap="square" lIns="91440" tIns="45720" rIns="91440" bIns="45720">
            <a:spAutoFit/>
            <a:scene3d>
              <a:camera prst="orthographicFront">
                <a:rot lat="0" lon="21599965" rev="0"/>
              </a:camera>
              <a:lightRig rig="threePt" dir="t"/>
            </a:scene3d>
            <a:sp3d/>
          </a:bodyPr>
          <a:lstStyle/>
          <a:p>
            <a:pPr algn="ctr"/>
            <a:r>
              <a:rPr lang="en-US" altLang="zh-TW" sz="3600" b="1" i="0" u="none" cap="none" spc="0" dirty="0" smtClean="0">
                <a:ln w="17780" cmpd="sng">
                  <a:solidFill>
                    <a:srgbClr val="FFFFFF">
                      <a:alpha val="90000"/>
                    </a:srgb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glow>
                    <a:schemeClr val="accent1"/>
                  </a:glow>
                  <a:outerShdw blurRad="215900" algn="tl" rotWithShape="0">
                    <a:srgbClr val="000000">
                      <a:alpha val="69000"/>
                    </a:srgbClr>
                  </a:outerShdw>
                  <a:reflection endPos="0" dir="5400000" sy="-100000" algn="bl" rotWithShape="0"/>
                </a:effectLst>
              </a:rPr>
              <a:t>Unity3D</a:t>
            </a:r>
            <a:endParaRPr lang="zh-TW" altLang="en-US" sz="3600" b="1" i="0" u="none" cap="none" spc="0" dirty="0">
              <a:ln w="17780" cmpd="sng">
                <a:solidFill>
                  <a:srgbClr val="FFFFFF">
                    <a:alpha val="90000"/>
                  </a:srgb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glow>
                  <a:schemeClr val="accent1"/>
                </a:glow>
                <a:outerShdw blurRad="215900" algn="tl" rotWithShape="0">
                  <a:srgbClr val="000000">
                    <a:alpha val="69000"/>
                  </a:srgbClr>
                </a:outerShdw>
                <a:reflection endPos="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5514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2" r:id="rId8"/>
    <p:sldLayoutId id="2147483661" r:id="rId9"/>
    <p:sldLayoutId id="2147483668" r:id="rId10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微軟正黑體" pitchFamily="34" charset="-120"/>
          <a:ea typeface="微軟正黑體" pitchFamily="34" charset="-12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微軟正黑體" pitchFamily="34" charset="-120"/>
          <a:ea typeface="微軟正黑體" pitchFamily="34" charset="-12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w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4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4" Type="http://schemas.openxmlformats.org/officeDocument/2006/relationships/image" Target="../media/image4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209800" y="2133600"/>
            <a:ext cx="7772400" cy="1512888"/>
          </a:xfrm>
        </p:spPr>
        <p:txBody>
          <a:bodyPr/>
          <a:lstStyle/>
          <a:p>
            <a:pPr>
              <a:defRPr/>
            </a:pPr>
            <a:r>
              <a:rPr lang="en-US" altLang="zh-TW" dirty="0"/>
              <a:t>3D Game Programming</a:t>
            </a:r>
            <a:br>
              <a:rPr lang="en-US" altLang="zh-TW" dirty="0"/>
            </a:br>
            <a:r>
              <a:rPr lang="en-US" altLang="zh-TW" dirty="0" smtClean="0"/>
              <a:t>Physics</a:t>
            </a:r>
            <a:endParaRPr lang="en-US" altLang="zh-TW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2927350" y="3933826"/>
            <a:ext cx="6400800" cy="1198563"/>
          </a:xfrm>
        </p:spPr>
        <p:txBody>
          <a:bodyPr>
            <a:normAutofit fontScale="85000" lnSpcReduction="20000"/>
          </a:bodyPr>
          <a:lstStyle/>
          <a:p>
            <a:pPr eaLnBrk="1" hangingPunct="1">
              <a:defRPr/>
            </a:pPr>
            <a:r>
              <a:rPr lang="en-US" altLang="zh-TW" dirty="0"/>
              <a:t>Ming-</a:t>
            </a:r>
            <a:r>
              <a:rPr lang="en-US" altLang="zh-TW" dirty="0" err="1"/>
              <a:t>Te</a:t>
            </a:r>
            <a:r>
              <a:rPr lang="en-US" altLang="zh-TW" dirty="0"/>
              <a:t> Chi</a:t>
            </a:r>
          </a:p>
          <a:p>
            <a:pPr eaLnBrk="1" hangingPunct="1">
              <a:defRPr/>
            </a:pPr>
            <a:r>
              <a:rPr lang="en-US" altLang="zh-TW" dirty="0"/>
              <a:t>Department of Computer Science,</a:t>
            </a:r>
          </a:p>
          <a:p>
            <a:pPr eaLnBrk="1" hangingPunct="1">
              <a:defRPr/>
            </a:pPr>
            <a:r>
              <a:rPr lang="en-US" altLang="zh-TW" dirty="0"/>
              <a:t>National Chengchi University</a:t>
            </a:r>
          </a:p>
          <a:p>
            <a:pPr eaLnBrk="1" hangingPunct="1">
              <a:defRPr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02828795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找到場景中的</a:t>
            </a:r>
            <a:r>
              <a:rPr lang="zh-TW" altLang="en-US" dirty="0" smtClean="0"/>
              <a:t>物件 </a:t>
            </a:r>
            <a:r>
              <a:rPr lang="en-US" altLang="zh-TW" dirty="0" smtClean="0"/>
              <a:t>Find()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zh-TW" altLang="en-US" dirty="0"/>
              <a:t>得到物件</a:t>
            </a:r>
          </a:p>
          <a:p>
            <a:pPr marL="0" indent="0">
              <a:buNone/>
            </a:pP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  </a:t>
            </a:r>
            <a:r>
              <a:rPr lang="en-US" altLang="zh-TW" dirty="0" err="1" smtClean="0">
                <a:latin typeface="Consolas" panose="020B0609020204030204" pitchFamily="49" charset="0"/>
                <a:ea typeface="標楷體" pitchFamily="65" charset="-120"/>
              </a:rPr>
              <a:t>GameObject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[] cubes = new </a:t>
            </a:r>
            <a:r>
              <a:rPr lang="en-US" altLang="zh-TW" dirty="0" err="1">
                <a:latin typeface="Consolas" panose="020B0609020204030204" pitchFamily="49" charset="0"/>
                <a:ea typeface="標楷體" pitchFamily="65" charset="-120"/>
              </a:rPr>
              <a:t>GameObject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[4];</a:t>
            </a:r>
          </a:p>
          <a:p>
            <a:pPr marL="0" indent="0">
              <a:buNone/>
            </a:pP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  </a:t>
            </a: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cubes[0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] = </a:t>
            </a:r>
            <a:r>
              <a:rPr lang="en-US" altLang="zh-TW" dirty="0" err="1">
                <a:latin typeface="Consolas" panose="020B0609020204030204" pitchFamily="49" charset="0"/>
                <a:ea typeface="標楷體" pitchFamily="65" charset="-120"/>
              </a:rPr>
              <a:t>GameObject.</a:t>
            </a:r>
            <a:r>
              <a:rPr lang="en-US" altLang="zh-TW" dirty="0" err="1">
                <a:solidFill>
                  <a:srgbClr val="FF0000"/>
                </a:solidFill>
                <a:latin typeface="Consolas" panose="020B0609020204030204" pitchFamily="49" charset="0"/>
                <a:ea typeface="標楷體" pitchFamily="65" charset="-120"/>
              </a:rPr>
              <a:t>Find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("Cube1");</a:t>
            </a:r>
          </a:p>
          <a:p>
            <a:pPr marL="0" indent="0">
              <a:buNone/>
            </a:pP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  cubes[1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] = </a:t>
            </a:r>
            <a:r>
              <a:rPr lang="en-US" altLang="zh-TW" dirty="0" err="1">
                <a:latin typeface="Consolas" panose="020B0609020204030204" pitchFamily="49" charset="0"/>
                <a:ea typeface="標楷體" pitchFamily="65" charset="-120"/>
              </a:rPr>
              <a:t>GameObject.</a:t>
            </a:r>
            <a:r>
              <a:rPr lang="en-US" altLang="zh-TW" dirty="0" err="1">
                <a:solidFill>
                  <a:srgbClr val="FF0000"/>
                </a:solidFill>
                <a:latin typeface="Consolas" panose="020B0609020204030204" pitchFamily="49" charset="0"/>
                <a:ea typeface="標楷體" pitchFamily="65" charset="-120"/>
              </a:rPr>
              <a:t>Find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("Cube2</a:t>
            </a: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");</a:t>
            </a:r>
          </a:p>
          <a:p>
            <a:pPr marL="0" indent="0">
              <a:buNone/>
            </a:pP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  cubes[2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] = </a:t>
            </a:r>
            <a:r>
              <a:rPr lang="en-US" altLang="zh-TW" dirty="0" err="1" smtClean="0">
                <a:latin typeface="Consolas" panose="020B0609020204030204" pitchFamily="49" charset="0"/>
                <a:ea typeface="標楷體" pitchFamily="65" charset="-120"/>
              </a:rPr>
              <a:t>GameObject.</a:t>
            </a:r>
            <a:r>
              <a:rPr lang="en-US" altLang="zh-TW" dirty="0" err="1" smtClean="0">
                <a:solidFill>
                  <a:srgbClr val="FF0000"/>
                </a:solidFill>
                <a:latin typeface="Consolas" panose="020B0609020204030204" pitchFamily="49" charset="0"/>
                <a:ea typeface="標楷體" pitchFamily="65" charset="-120"/>
              </a:rPr>
              <a:t>Find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("Cube3");</a:t>
            </a:r>
          </a:p>
          <a:p>
            <a:pPr marL="0" indent="0">
              <a:buNone/>
            </a:pP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  cubes[3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] = </a:t>
            </a:r>
            <a:r>
              <a:rPr lang="en-US" altLang="zh-TW" dirty="0" err="1">
                <a:latin typeface="Consolas" panose="020B0609020204030204" pitchFamily="49" charset="0"/>
                <a:ea typeface="標楷體" pitchFamily="65" charset="-120"/>
              </a:rPr>
              <a:t>GameObject.</a:t>
            </a:r>
            <a:r>
              <a:rPr lang="en-US" altLang="zh-TW" dirty="0" err="1">
                <a:solidFill>
                  <a:srgbClr val="FF0000"/>
                </a:solidFill>
                <a:latin typeface="Consolas" panose="020B0609020204030204" pitchFamily="49" charset="0"/>
                <a:ea typeface="標楷體" pitchFamily="65" charset="-120"/>
              </a:rPr>
              <a:t>Find</a:t>
            </a:r>
            <a:r>
              <a:rPr lang="en-US" altLang="zh-TW" dirty="0">
                <a:latin typeface="Consolas" panose="020B0609020204030204" pitchFamily="49" charset="0"/>
                <a:ea typeface="標楷體" pitchFamily="65" charset="-120"/>
              </a:rPr>
              <a:t>("Cube4</a:t>
            </a:r>
            <a:r>
              <a:rPr lang="en-US" altLang="zh-TW" dirty="0" smtClean="0">
                <a:latin typeface="Consolas" panose="020B0609020204030204" pitchFamily="49" charset="0"/>
                <a:ea typeface="標楷體" pitchFamily="65" charset="-120"/>
              </a:rPr>
              <a:t>");</a:t>
            </a:r>
            <a:endParaRPr lang="en-US" altLang="zh-TW" dirty="0">
              <a:latin typeface="Consolas" panose="020B0609020204030204" pitchFamily="49" charset="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2459951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得到物件上的</a:t>
            </a:r>
            <a:r>
              <a:rPr lang="en-US" altLang="zh-TW" dirty="0"/>
              <a:t>component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得到</a:t>
            </a:r>
            <a:r>
              <a:rPr lang="zh-TW" altLang="en-US" dirty="0"/>
              <a:t>物件上的</a:t>
            </a:r>
            <a:r>
              <a:rPr lang="en-US" altLang="zh-TW" dirty="0" smtClean="0"/>
              <a:t>component(</a:t>
            </a:r>
            <a:r>
              <a:rPr lang="zh-TW" altLang="en-US" dirty="0" smtClean="0"/>
              <a:t>如：</a:t>
            </a:r>
            <a:r>
              <a:rPr lang="en-US" altLang="zh-TW" dirty="0" err="1" smtClean="0"/>
              <a:t>Rigidbody</a:t>
            </a:r>
            <a:r>
              <a:rPr lang="en-US" altLang="zh-TW" dirty="0" smtClean="0"/>
              <a:t>)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sz="2800" dirty="0" err="1">
                <a:latin typeface="Consolas" panose="020B0609020204030204" pitchFamily="49" charset="0"/>
              </a:rPr>
              <a:t>Rigidbody</a:t>
            </a:r>
            <a:r>
              <a:rPr lang="en-US" altLang="zh-TW" sz="2800" dirty="0">
                <a:latin typeface="Consolas" panose="020B0609020204030204" pitchFamily="49" charset="0"/>
              </a:rPr>
              <a:t> </a:t>
            </a:r>
            <a:r>
              <a:rPr lang="en-US" altLang="zh-TW" sz="2800" dirty="0" err="1" smtClean="0">
                <a:latin typeface="Consolas" panose="020B0609020204030204" pitchFamily="49" charset="0"/>
              </a:rPr>
              <a:t>rd</a:t>
            </a:r>
            <a:r>
              <a:rPr lang="en-US" altLang="zh-TW" sz="2800" dirty="0" smtClean="0">
                <a:latin typeface="Consolas" panose="020B0609020204030204" pitchFamily="49" charset="0"/>
              </a:rPr>
              <a:t> = </a:t>
            </a:r>
            <a:r>
              <a:rPr lang="en-US" altLang="zh-TW" sz="2800" dirty="0" err="1">
                <a:latin typeface="Consolas" panose="020B0609020204030204" pitchFamily="49" charset="0"/>
              </a:rPr>
              <a:t>GameObject.Find</a:t>
            </a:r>
            <a:r>
              <a:rPr lang="en-US" altLang="zh-TW" sz="2800" dirty="0">
                <a:latin typeface="Consolas" panose="020B0609020204030204" pitchFamily="49" charset="0"/>
              </a:rPr>
              <a:t>("Cube2").</a:t>
            </a:r>
            <a:r>
              <a:rPr lang="en-US" altLang="zh-TW" sz="2800" dirty="0" err="1">
                <a:solidFill>
                  <a:srgbClr val="FF0000"/>
                </a:solidFill>
                <a:latin typeface="Consolas" panose="020B0609020204030204" pitchFamily="49" charset="0"/>
              </a:rPr>
              <a:t>GetComponent</a:t>
            </a:r>
            <a:r>
              <a:rPr lang="en-US" altLang="zh-TW" sz="2800" dirty="0">
                <a:latin typeface="Consolas" panose="020B0609020204030204" pitchFamily="49" charset="0"/>
              </a:rPr>
              <a:t>&lt;</a:t>
            </a:r>
            <a:r>
              <a:rPr lang="en-US" altLang="zh-TW" sz="2800" dirty="0" err="1">
                <a:latin typeface="Consolas" panose="020B0609020204030204" pitchFamily="49" charset="0"/>
              </a:rPr>
              <a:t>Rigidbody</a:t>
            </a:r>
            <a:r>
              <a:rPr lang="en-US" altLang="zh-TW" sz="2800" dirty="0">
                <a:latin typeface="Consolas" panose="020B0609020204030204" pitchFamily="49" charset="0"/>
              </a:rPr>
              <a:t>&gt;();</a:t>
            </a:r>
          </a:p>
        </p:txBody>
      </p:sp>
    </p:spTree>
    <p:extLst>
      <p:ext uri="{BB962C8B-B14F-4D97-AF65-F5344CB8AC3E}">
        <p14:creationId xmlns:p14="http://schemas.microsoft.com/office/powerpoint/2010/main" val="25220201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物理引擎</a:t>
            </a:r>
            <a:r>
              <a:rPr lang="en-US" altLang="zh-TW" dirty="0"/>
              <a:t>-</a:t>
            </a:r>
            <a:r>
              <a:rPr lang="zh-TW" altLang="en-US" dirty="0"/>
              <a:t>移動一個物體的方法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Rigidbody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en-US" altLang="zh-TW" sz="2800" dirty="0" err="1">
                <a:latin typeface="標楷體" pitchFamily="65" charset="-120"/>
                <a:ea typeface="標楷體" pitchFamily="65" charset="-120"/>
              </a:rPr>
              <a:t>rigidbody.</a:t>
            </a:r>
            <a:r>
              <a:rPr lang="en-US" altLang="zh-TW" sz="2800" dirty="0" err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velocity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 = new Vector3(0,0,1.0f);</a:t>
            </a:r>
          </a:p>
          <a:p>
            <a:pPr lvl="1"/>
            <a:r>
              <a:rPr lang="en-US" altLang="zh-TW" sz="2800" dirty="0" err="1">
                <a:latin typeface="標楷體" pitchFamily="65" charset="-120"/>
                <a:ea typeface="標楷體" pitchFamily="65" charset="-120"/>
              </a:rPr>
              <a:t>rigidbody.</a:t>
            </a:r>
            <a:r>
              <a:rPr lang="en-US" altLang="zh-TW" sz="2800" dirty="0" err="1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AddForce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(new Vector3(0,0,1.0f));</a:t>
            </a:r>
          </a:p>
          <a:p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Transform</a:t>
            </a:r>
          </a:p>
          <a:p>
            <a:pPr lvl="1"/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transform.</a:t>
            </a:r>
            <a:r>
              <a:rPr lang="en-US" altLang="zh-TW" sz="2800" dirty="0" err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Translate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(Vector3.forward *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Time.deltaTime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, </a:t>
            </a:r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Space.World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);</a:t>
            </a:r>
          </a:p>
          <a:p>
            <a:pPr lvl="1"/>
            <a:r>
              <a:rPr lang="en-US" altLang="zh-TW" sz="2800" dirty="0" err="1" smtClean="0">
                <a:latin typeface="標楷體" pitchFamily="65" charset="-120"/>
                <a:ea typeface="標楷體" pitchFamily="65" charset="-120"/>
              </a:rPr>
              <a:t>transform.</a:t>
            </a:r>
            <a:r>
              <a:rPr lang="en-US" altLang="zh-TW" sz="2800" dirty="0" err="1" smtClean="0">
                <a:solidFill>
                  <a:srgbClr val="FF0000"/>
                </a:solidFill>
                <a:latin typeface="標楷體" pitchFamily="65" charset="-120"/>
                <a:ea typeface="標楷體" pitchFamily="65" charset="-120"/>
              </a:rPr>
              <a:t>position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+= Vector3.forward 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* </a:t>
            </a:r>
            <a:r>
              <a:rPr lang="en-US" altLang="zh-TW" sz="2800" dirty="0" err="1">
                <a:latin typeface="標楷體" pitchFamily="65" charset="-120"/>
                <a:ea typeface="標楷體" pitchFamily="65" charset="-120"/>
              </a:rPr>
              <a:t>Time.deltaTime</a:t>
            </a:r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;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8707590" y="5809516"/>
            <a:ext cx="2048692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和上</a:t>
            </a: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一次更新的時間差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505011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Transform </a:t>
            </a:r>
            <a:r>
              <a:rPr lang="zh-TW" altLang="en-US" dirty="0" smtClean="0"/>
              <a:t>物體</a:t>
            </a:r>
            <a:r>
              <a:rPr lang="zh-TW" altLang="en-US" dirty="0"/>
              <a:t>旋轉及縮放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旋轉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直接改變旋轉狀態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457200" lvl="1" indent="0">
              <a:buNone/>
            </a:pP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go.transform.rotation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= </a:t>
            </a: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Quaternion.Euler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(0, r, 0);</a:t>
            </a:r>
          </a:p>
          <a:p>
            <a:pPr marL="457200" lvl="1" indent="0">
              <a:buNone/>
            </a:pP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go.transform.localRotation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= </a:t>
            </a: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Quaternion.Euler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(0, r, 0);</a:t>
            </a: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旋轉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根據目前狀態旋轉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marL="457200" lvl="1" indent="0">
              <a:buNone/>
            </a:pP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go.transform.Rotate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( new Vector3(0, r, 0)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);</a:t>
            </a: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縮放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pPr marL="457200" lvl="1" indent="0">
              <a:buNone/>
            </a:pPr>
            <a:r>
              <a:rPr lang="en-US" altLang="zh-TW" sz="2800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go.transform.localScale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 = new Vector3(1,2,3</a:t>
            </a:r>
            <a:r>
              <a:rPr lang="en-US" altLang="zh-TW" sz="28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);</a:t>
            </a:r>
            <a:endParaRPr lang="en-US" altLang="zh-TW" sz="2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2686726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練習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建立一個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Plane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放置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4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，加上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rigidbody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，並使用不同的方式移動這些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方塊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以剛剛的四個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為基礎，加入一道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牆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在移動物體會經過的地方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嘗試修改動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gravity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、</a:t>
            </a:r>
            <a:r>
              <a:rPr lang="en-US" altLang="zh-TW" dirty="0" err="1" smtClean="0">
                <a:latin typeface="標楷體" pitchFamily="65" charset="-120"/>
                <a:ea typeface="標楷體" pitchFamily="65" charset="-120"/>
              </a:rPr>
              <a:t>isKinematic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（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如用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translate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移動的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加上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isKinematic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）觀察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物體移動的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效果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撞到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?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穿過去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？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)</a:t>
            </a:r>
            <a:endParaRPr lang="zh-TW" altLang="en-US" dirty="0">
              <a:latin typeface="標楷體" pitchFamily="65" charset="-120"/>
              <a:ea typeface="標楷體" pitchFamily="65" charset="-120"/>
            </a:endParaRP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9867251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Collider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15694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Collider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altLang="zh-TW" b="1" dirty="0"/>
              <a:t>Static </a:t>
            </a:r>
            <a:r>
              <a:rPr lang="en-US" altLang="zh-TW" b="1" dirty="0" smtClean="0"/>
              <a:t>collider</a:t>
            </a:r>
            <a:r>
              <a:rPr lang="en-US" altLang="zh-TW" dirty="0" smtClean="0"/>
              <a:t>: </a:t>
            </a:r>
          </a:p>
          <a:p>
            <a:pPr lvl="1"/>
            <a:r>
              <a:rPr lang="zh-TW" altLang="en-US" dirty="0" smtClean="0"/>
              <a:t>只有</a:t>
            </a:r>
            <a:r>
              <a:rPr lang="en-US" altLang="zh-TW" dirty="0" smtClean="0"/>
              <a:t>collider</a:t>
            </a:r>
            <a:r>
              <a:rPr lang="zh-TW" altLang="en-US" dirty="0" smtClean="0"/>
              <a:t>，</a:t>
            </a:r>
            <a:r>
              <a:rPr lang="zh-TW" altLang="en-US" dirty="0"/>
              <a:t>則靜止不動，讓別人撞</a:t>
            </a:r>
            <a:r>
              <a:rPr lang="en-US" altLang="zh-TW" dirty="0"/>
              <a:t>, </a:t>
            </a:r>
            <a:r>
              <a:rPr lang="zh-TW" altLang="en-US" dirty="0"/>
              <a:t>但自己不會移動</a:t>
            </a:r>
          </a:p>
          <a:p>
            <a:r>
              <a:rPr lang="en-US" altLang="zh-TW" b="1" dirty="0" err="1"/>
              <a:t>Rigidbody</a:t>
            </a:r>
            <a:r>
              <a:rPr lang="en-US" altLang="zh-TW" b="1" dirty="0"/>
              <a:t> </a:t>
            </a:r>
            <a:r>
              <a:rPr lang="en-US" altLang="zh-TW" b="1" dirty="0" smtClean="0"/>
              <a:t>Collider</a:t>
            </a:r>
            <a:r>
              <a:rPr lang="en-US" altLang="zh-TW" dirty="0" smtClean="0"/>
              <a:t>: </a:t>
            </a:r>
          </a:p>
          <a:p>
            <a:pPr lvl="1"/>
            <a:r>
              <a:rPr lang="zh-TW" altLang="en-US" dirty="0" smtClean="0"/>
              <a:t>同時</a:t>
            </a:r>
            <a:r>
              <a:rPr lang="zh-TW" altLang="en-US" dirty="0"/>
              <a:t>有</a:t>
            </a:r>
            <a:r>
              <a:rPr lang="en-US" altLang="zh-TW" dirty="0" err="1"/>
              <a:t>rigidbody</a:t>
            </a:r>
            <a:r>
              <a:rPr lang="en-US" altLang="zh-TW" dirty="0"/>
              <a:t> and </a:t>
            </a:r>
            <a:r>
              <a:rPr lang="en-US" altLang="zh-TW" dirty="0" smtClean="0"/>
              <a:t>collider</a:t>
            </a:r>
            <a:r>
              <a:rPr lang="zh-TW" altLang="en-US" dirty="0" smtClean="0"/>
              <a:t>，</a:t>
            </a:r>
            <a:r>
              <a:rPr lang="zh-TW" altLang="en-US" dirty="0"/>
              <a:t>發生碰撞時</a:t>
            </a:r>
            <a:r>
              <a:rPr lang="en-US" altLang="zh-TW" dirty="0" smtClean="0"/>
              <a:t>,</a:t>
            </a:r>
            <a:r>
              <a:rPr lang="zh-TW" altLang="en-US" dirty="0" smtClean="0"/>
              <a:t>會</a:t>
            </a:r>
            <a:r>
              <a:rPr lang="zh-TW" altLang="en-US" dirty="0"/>
              <a:t>受物理引擎（重力</a:t>
            </a:r>
            <a:r>
              <a:rPr lang="en-US" altLang="zh-TW" dirty="0" smtClean="0"/>
              <a:t>,</a:t>
            </a:r>
            <a:r>
              <a:rPr lang="zh-TW" altLang="en-US" dirty="0" smtClean="0"/>
              <a:t>外力</a:t>
            </a:r>
            <a:r>
              <a:rPr lang="zh-TW" altLang="en-US" dirty="0"/>
              <a:t>）影響，而適當移動</a:t>
            </a:r>
          </a:p>
          <a:p>
            <a:r>
              <a:rPr lang="en-US" altLang="zh-TW" b="1" dirty="0"/>
              <a:t>Kinematic </a:t>
            </a:r>
            <a:r>
              <a:rPr lang="en-US" altLang="zh-TW" b="1" dirty="0" err="1"/>
              <a:t>Rigidbody</a:t>
            </a:r>
            <a:r>
              <a:rPr lang="en-US" altLang="zh-TW" b="1" dirty="0"/>
              <a:t> </a:t>
            </a:r>
            <a:r>
              <a:rPr lang="en-US" altLang="zh-TW" b="1" dirty="0" smtClean="0"/>
              <a:t>Collider</a:t>
            </a:r>
            <a:r>
              <a:rPr lang="en-US" altLang="zh-TW" dirty="0" smtClean="0"/>
              <a:t>: </a:t>
            </a:r>
          </a:p>
          <a:p>
            <a:pPr lvl="1"/>
            <a:r>
              <a:rPr lang="zh-TW" altLang="en-US" dirty="0" smtClean="0"/>
              <a:t>包含</a:t>
            </a:r>
            <a:r>
              <a:rPr lang="en-US" altLang="zh-TW" dirty="0" err="1" smtClean="0"/>
              <a:t>rigidbody</a:t>
            </a:r>
            <a:r>
              <a:rPr lang="zh-TW" altLang="en-US" dirty="0" smtClean="0"/>
              <a:t>和</a:t>
            </a:r>
            <a:r>
              <a:rPr lang="en-US" altLang="zh-TW" dirty="0" smtClean="0"/>
              <a:t>collider</a:t>
            </a:r>
            <a:r>
              <a:rPr lang="zh-TW" altLang="en-US" dirty="0" smtClean="0"/>
              <a:t>。</a:t>
            </a:r>
            <a:r>
              <a:rPr lang="en-US" altLang="zh-TW" dirty="0" err="1" smtClean="0"/>
              <a:t>rigidbody</a:t>
            </a:r>
            <a:r>
              <a:rPr lang="zh-TW" altLang="en-US" dirty="0"/>
              <a:t>中</a:t>
            </a:r>
            <a:r>
              <a:rPr lang="en-US" altLang="zh-TW" dirty="0"/>
              <a:t>enable </a:t>
            </a:r>
            <a:r>
              <a:rPr lang="en-US" altLang="zh-TW" dirty="0" err="1"/>
              <a:t>isKinematic</a:t>
            </a:r>
            <a:r>
              <a:rPr lang="en-US" altLang="zh-TW" dirty="0" smtClean="0"/>
              <a:t>.</a:t>
            </a:r>
            <a:r>
              <a:rPr lang="zh-TW" altLang="en-US" dirty="0" smtClean="0"/>
              <a:t>碰撞</a:t>
            </a:r>
            <a:r>
              <a:rPr lang="zh-TW" altLang="en-US" dirty="0"/>
              <a:t>效果跟</a:t>
            </a:r>
            <a:r>
              <a:rPr lang="en-US" altLang="zh-TW" dirty="0"/>
              <a:t>Static collider</a:t>
            </a:r>
            <a:r>
              <a:rPr lang="zh-TW" altLang="en-US" dirty="0"/>
              <a:t>類似，</a:t>
            </a:r>
            <a:r>
              <a:rPr lang="zh-TW" altLang="en-US" dirty="0" smtClean="0">
                <a:solidFill>
                  <a:srgbClr val="FF0000"/>
                </a:solidFill>
              </a:rPr>
              <a:t>如果</a:t>
            </a:r>
            <a:r>
              <a:rPr lang="zh-TW" altLang="en-US" dirty="0">
                <a:solidFill>
                  <a:srgbClr val="FF0000"/>
                </a:solidFill>
              </a:rPr>
              <a:t>希望收到碰撞</a:t>
            </a:r>
            <a:r>
              <a:rPr lang="zh-TW" altLang="en-US" dirty="0" smtClean="0">
                <a:solidFill>
                  <a:srgbClr val="FF0000"/>
                </a:solidFill>
              </a:rPr>
              <a:t>事件</a:t>
            </a:r>
            <a:r>
              <a:rPr lang="zh-TW" altLang="en-US" dirty="0"/>
              <a:t>，</a:t>
            </a:r>
            <a:r>
              <a:rPr lang="zh-TW" altLang="en-US" dirty="0" smtClean="0">
                <a:solidFill>
                  <a:srgbClr val="FF0000"/>
                </a:solidFill>
              </a:rPr>
              <a:t>又</a:t>
            </a:r>
            <a:r>
              <a:rPr lang="zh-TW" altLang="en-US" dirty="0">
                <a:solidFill>
                  <a:srgbClr val="FF0000"/>
                </a:solidFill>
              </a:rPr>
              <a:t>希望被碰撞時自己不</a:t>
            </a:r>
            <a:r>
              <a:rPr lang="zh-TW" altLang="en-US" dirty="0" smtClean="0">
                <a:solidFill>
                  <a:srgbClr val="FF0000"/>
                </a:solidFill>
              </a:rPr>
              <a:t>受作用力影響</a:t>
            </a:r>
            <a:r>
              <a:rPr lang="zh-TW" altLang="en-US" dirty="0"/>
              <a:t>，則設定成</a:t>
            </a:r>
            <a:r>
              <a:rPr lang="en-US" altLang="zh-TW" dirty="0" err="1" smtClean="0"/>
              <a:t>isKinematic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4956254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Collider</a:t>
            </a:r>
            <a:r>
              <a:rPr lang="zh-TW" altLang="en-US" dirty="0" smtClean="0"/>
              <a:t> </a:t>
            </a:r>
            <a:r>
              <a:rPr lang="en-US" altLang="zh-TW" dirty="0" smtClean="0"/>
              <a:t>-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碰撞的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發生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>
          <a:xfrm>
            <a:off x="609599" y="1600202"/>
            <a:ext cx="11127581" cy="2821780"/>
          </a:xfrm>
        </p:spPr>
        <p:txBody>
          <a:bodyPr>
            <a:normAutofit fontScale="85000" lnSpcReduction="20000"/>
          </a:bodyPr>
          <a:lstStyle/>
          <a:p>
            <a:r>
              <a:rPr lang="zh-TW" altLang="en-US" dirty="0" smtClean="0"/>
              <a:t>兩</a:t>
            </a:r>
            <a:r>
              <a:rPr lang="zh-TW" altLang="en-US" dirty="0"/>
              <a:t>個物體如果都有碰撞體</a:t>
            </a:r>
            <a:r>
              <a:rPr lang="en-US" altLang="zh-TW" dirty="0"/>
              <a:t>(Collider) </a:t>
            </a:r>
            <a:r>
              <a:rPr lang="zh-TW" altLang="en-US" dirty="0"/>
              <a:t>則在接觸的時候，會發生碰撞事件，視設定來決定行為</a:t>
            </a:r>
          </a:p>
          <a:p>
            <a:r>
              <a:rPr lang="zh-TW" altLang="en-US" dirty="0"/>
              <a:t>如有</a:t>
            </a:r>
            <a:r>
              <a:rPr lang="en-US" altLang="zh-TW" dirty="0" err="1"/>
              <a:t>rigidbody</a:t>
            </a:r>
            <a:r>
              <a:rPr lang="en-US" altLang="zh-TW" dirty="0"/>
              <a:t> (no kinematic)</a:t>
            </a:r>
            <a:r>
              <a:rPr lang="zh-TW" altLang="en-US" dirty="0"/>
              <a:t>則會撞開，並收到相關訊息事件，如下面三個</a:t>
            </a:r>
          </a:p>
          <a:p>
            <a:pPr lvl="1"/>
            <a:r>
              <a:rPr lang="en-US" altLang="zh-TW" dirty="0">
                <a:latin typeface="Consolas" panose="020B0609020204030204" pitchFamily="49" charset="0"/>
              </a:rPr>
              <a:t>void </a:t>
            </a:r>
            <a:r>
              <a:rPr lang="en-US" altLang="zh-TW" dirty="0" err="1">
                <a:latin typeface="Consolas" panose="020B0609020204030204" pitchFamily="49" charset="0"/>
              </a:rPr>
              <a:t>OnCollisionEnter</a:t>
            </a:r>
            <a:r>
              <a:rPr lang="en-US" altLang="zh-TW" dirty="0">
                <a:latin typeface="Consolas" panose="020B0609020204030204" pitchFamily="49" charset="0"/>
              </a:rPr>
              <a:t>(Collision collision)</a:t>
            </a:r>
          </a:p>
          <a:p>
            <a:pPr lvl="1"/>
            <a:r>
              <a:rPr lang="en-US" altLang="zh-TW" dirty="0">
                <a:latin typeface="Consolas" panose="020B0609020204030204" pitchFamily="49" charset="0"/>
              </a:rPr>
              <a:t>void </a:t>
            </a:r>
            <a:r>
              <a:rPr lang="en-US" altLang="zh-TW" dirty="0" err="1">
                <a:latin typeface="Consolas" panose="020B0609020204030204" pitchFamily="49" charset="0"/>
              </a:rPr>
              <a:t>OnCollisionStay</a:t>
            </a:r>
            <a:r>
              <a:rPr lang="en-US" altLang="zh-TW" dirty="0">
                <a:latin typeface="Consolas" panose="020B0609020204030204" pitchFamily="49" charset="0"/>
              </a:rPr>
              <a:t>(Collision collision)</a:t>
            </a:r>
          </a:p>
          <a:p>
            <a:pPr lvl="1"/>
            <a:r>
              <a:rPr lang="en-US" altLang="zh-TW" dirty="0">
                <a:latin typeface="Consolas" panose="020B0609020204030204" pitchFamily="49" charset="0"/>
              </a:rPr>
              <a:t>void </a:t>
            </a:r>
            <a:r>
              <a:rPr lang="en-US" altLang="zh-TW" dirty="0" err="1">
                <a:latin typeface="Consolas" panose="020B0609020204030204" pitchFamily="49" charset="0"/>
              </a:rPr>
              <a:t>OnCollisionExit</a:t>
            </a:r>
            <a:r>
              <a:rPr lang="en-US" altLang="zh-TW" dirty="0">
                <a:latin typeface="Consolas" panose="020B0609020204030204" pitchFamily="49" charset="0"/>
              </a:rPr>
              <a:t>(Collision collision</a:t>
            </a:r>
            <a:r>
              <a:rPr lang="en-US" altLang="zh-TW" dirty="0" smtClean="0">
                <a:latin typeface="Consolas" panose="020B0609020204030204" pitchFamily="49" charset="0"/>
              </a:rPr>
              <a:t>)</a:t>
            </a:r>
            <a:endParaRPr lang="en-US" altLang="zh-TW" dirty="0">
              <a:latin typeface="Consolas" panose="020B0609020204030204" pitchFamily="49" charset="0"/>
            </a:endParaRPr>
          </a:p>
        </p:txBody>
      </p:sp>
      <p:pic>
        <p:nvPicPr>
          <p:cNvPr id="4" name="Picture 3" descr="Screen shot 2011-09-04 at 下午7.57.0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6089" y="3579290"/>
            <a:ext cx="2641091" cy="2272939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609600" y="4550569"/>
            <a:ext cx="84864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摩擦力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：碰撞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的設定包括一個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physic Material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，可以決定反彈特性跟摩擦力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..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等等，需要搭配</a:t>
            </a:r>
            <a:r>
              <a:rPr lang="en-US" altLang="zh-TW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rigidbody</a:t>
            </a: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</a:t>
            </a:r>
            <a:r>
              <a:rPr lang="en-US" altLang="zh-TW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gravity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發生</a:t>
            </a:r>
            <a:endParaRPr lang="en-US" altLang="zh-TW" sz="20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zh-TW" altLang="en-US" sz="2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要收到碰撞事件，自己本身要有</a:t>
            </a:r>
            <a:r>
              <a:rPr lang="en-US" altLang="zh-TW" sz="20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rigidbody</a:t>
            </a:r>
            <a:endParaRPr lang="en-US" altLang="zh-TW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7134873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物理引擎</a:t>
            </a:r>
            <a:r>
              <a:rPr lang="en-US" altLang="zh-TW" dirty="0" smtClean="0"/>
              <a:t>(sample_1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physical_sys_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5628" y="2002613"/>
            <a:ext cx="7555806" cy="425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8499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使用</a:t>
            </a:r>
            <a:r>
              <a:rPr lang="en-US" altLang="zh-TW" dirty="0"/>
              <a:t>Layer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每個</a:t>
            </a:r>
            <a:r>
              <a:rPr lang="en-US" altLang="zh-TW" dirty="0" err="1"/>
              <a:t>GameObject</a:t>
            </a:r>
            <a:r>
              <a:rPr lang="zh-TW" altLang="en-US" dirty="0"/>
              <a:t>都有所屬的</a:t>
            </a:r>
            <a:r>
              <a:rPr lang="en-US" altLang="zh-TW" dirty="0"/>
              <a:t>Layer</a:t>
            </a:r>
            <a:r>
              <a:rPr lang="zh-TW" altLang="en-US" dirty="0"/>
              <a:t>，預設為</a:t>
            </a:r>
            <a:r>
              <a:rPr lang="en-US" altLang="zh-TW" dirty="0"/>
              <a:t>Default</a:t>
            </a:r>
          </a:p>
          <a:p>
            <a:r>
              <a:rPr lang="zh-TW" altLang="en-US" dirty="0"/>
              <a:t>設定方法在</a:t>
            </a:r>
            <a:r>
              <a:rPr lang="en-US" altLang="zh-TW" dirty="0"/>
              <a:t>Inspector</a:t>
            </a:r>
            <a:r>
              <a:rPr lang="zh-TW" altLang="en-US" dirty="0"/>
              <a:t>視窗中的</a:t>
            </a:r>
            <a:r>
              <a:rPr lang="en-US" altLang="zh-TW" dirty="0"/>
              <a:t>Layer</a:t>
            </a:r>
          </a:p>
          <a:p>
            <a:r>
              <a:rPr lang="zh-TW" altLang="en-US" dirty="0"/>
              <a:t>加入新</a:t>
            </a:r>
            <a:r>
              <a:rPr lang="en-US" altLang="zh-TW" dirty="0"/>
              <a:t>Layer</a:t>
            </a:r>
            <a:r>
              <a:rPr lang="zh-TW" altLang="en-US" dirty="0"/>
              <a:t>的方法為</a:t>
            </a:r>
            <a:r>
              <a:rPr lang="en-US" altLang="zh-TW" dirty="0"/>
              <a:t>Add Layer…</a:t>
            </a:r>
            <a:r>
              <a:rPr lang="zh-TW" altLang="en-US" dirty="0"/>
              <a:t>之後會出現</a:t>
            </a:r>
            <a:r>
              <a:rPr lang="en-US" altLang="zh-TW" dirty="0" err="1"/>
              <a:t>TagManager</a:t>
            </a:r>
            <a:endParaRPr lang="en-US" altLang="zh-TW" dirty="0"/>
          </a:p>
          <a:p>
            <a:r>
              <a:rPr lang="en-US" altLang="zh-TW" dirty="0"/>
              <a:t>Layer</a:t>
            </a:r>
            <a:r>
              <a:rPr lang="zh-TW" altLang="en-US" dirty="0"/>
              <a:t>以數字存在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243" y="4593227"/>
            <a:ext cx="1963976" cy="1894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9298" y="3764749"/>
            <a:ext cx="2209411" cy="2805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7691031" y="4590954"/>
            <a:ext cx="2576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Layer Pullet 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的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Layer Mask ID </a:t>
            </a:r>
            <a:r>
              <a:rPr lang="zh-TW" altLang="en-US" sz="2000" dirty="0" smtClean="0">
                <a:latin typeface="標楷體" pitchFamily="65" charset="-120"/>
                <a:ea typeface="標楷體" pitchFamily="65" charset="-120"/>
              </a:rPr>
              <a:t>為 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8</a:t>
            </a:r>
            <a:endParaRPr lang="zh-TW" altLang="en-US" sz="20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3797050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Outline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 smtClean="0"/>
              <a:t>Rigidbody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kinematic</a:t>
            </a:r>
          </a:p>
          <a:p>
            <a:r>
              <a:rPr lang="en-US" altLang="zh-TW" dirty="0" smtClean="0"/>
              <a:t>Collider</a:t>
            </a:r>
          </a:p>
          <a:p>
            <a:pPr lvl="1"/>
            <a:r>
              <a:rPr lang="en-US" altLang="zh-TW" dirty="0" smtClean="0"/>
              <a:t>Trigger</a:t>
            </a:r>
          </a:p>
          <a:p>
            <a:r>
              <a:rPr lang="en-US" altLang="zh-TW" dirty="0" err="1" smtClean="0"/>
              <a:t>Raycast</a:t>
            </a:r>
            <a:endParaRPr lang="en-US" altLang="zh-TW" dirty="0" smtClean="0"/>
          </a:p>
          <a:p>
            <a:r>
              <a:rPr lang="en-US" altLang="zh-TW" dirty="0" smtClean="0"/>
              <a:t>Prefab</a:t>
            </a:r>
          </a:p>
          <a:p>
            <a:r>
              <a:rPr lang="en-US" altLang="zh-TW" dirty="0" smtClean="0"/>
              <a:t>Joint</a:t>
            </a:r>
            <a:endParaRPr lang="zh-TW" altLang="en-US" dirty="0"/>
          </a:p>
        </p:txBody>
      </p:sp>
      <p:graphicFrame>
        <p:nvGraphicFramePr>
          <p:cNvPr id="4" name="物件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5161112"/>
              </p:ext>
            </p:extLst>
          </p:nvPr>
        </p:nvGraphicFramePr>
        <p:xfrm>
          <a:off x="6241256" y="1417638"/>
          <a:ext cx="4539725" cy="39123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Image" r:id="rId3" imgW="8507880" imgH="7352280" progId="Photoshop.Image.16">
                  <p:embed/>
                </p:oleObj>
              </mc:Choice>
              <mc:Fallback>
                <p:oleObj name="Image" r:id="rId3" imgW="8507880" imgH="735228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6241256" y="1417638"/>
                        <a:ext cx="4539725" cy="39123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376457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設定互相碰撞的</a:t>
            </a:r>
            <a:r>
              <a:rPr lang="en-US" altLang="zh-TW" dirty="0"/>
              <a:t>Layer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>
          <a:xfrm>
            <a:off x="609600" y="1600201"/>
            <a:ext cx="7508240" cy="4525963"/>
          </a:xfrm>
        </p:spPr>
        <p:txBody>
          <a:bodyPr>
            <a:normAutofit/>
          </a:bodyPr>
          <a:lstStyle/>
          <a:p>
            <a:r>
              <a:rPr lang="zh-TW" altLang="en-US" dirty="0"/>
              <a:t>碰撞的設定方法為按下</a:t>
            </a:r>
            <a:r>
              <a:rPr lang="en-US" altLang="zh-TW" dirty="0"/>
              <a:t>Edit-&gt;Project Setting-&gt;Physics</a:t>
            </a:r>
            <a:r>
              <a:rPr lang="zh-TW" altLang="en-US" dirty="0"/>
              <a:t>，在</a:t>
            </a:r>
            <a:r>
              <a:rPr lang="en-US" altLang="zh-TW" dirty="0"/>
              <a:t>Inspector</a:t>
            </a:r>
            <a:r>
              <a:rPr lang="zh-TW" altLang="en-US" dirty="0"/>
              <a:t>視窗內會出現</a:t>
            </a:r>
            <a:r>
              <a:rPr lang="zh-TW" altLang="en-US" dirty="0" smtClean="0"/>
              <a:t>如右圖</a:t>
            </a:r>
            <a:endParaRPr lang="zh-TW" altLang="en-US" dirty="0"/>
          </a:p>
          <a:p>
            <a:r>
              <a:rPr lang="zh-TW" altLang="en-US" dirty="0"/>
              <a:t>在</a:t>
            </a:r>
            <a:r>
              <a:rPr lang="en-US" altLang="zh-TW" dirty="0"/>
              <a:t>Layer Collision Matrix</a:t>
            </a:r>
            <a:r>
              <a:rPr lang="zh-TW" altLang="en-US" dirty="0"/>
              <a:t>中可自由設定</a:t>
            </a:r>
            <a:r>
              <a:rPr lang="en-US" altLang="zh-TW" dirty="0"/>
              <a:t>layer</a:t>
            </a:r>
            <a:r>
              <a:rPr lang="zh-TW" altLang="en-US" dirty="0"/>
              <a:t>之間的碰撞關係</a:t>
            </a:r>
            <a:r>
              <a:rPr lang="en-US" altLang="zh-TW" dirty="0"/>
              <a:t>(</a:t>
            </a:r>
            <a:r>
              <a:rPr lang="zh-TW" altLang="en-US" dirty="0"/>
              <a:t>是否會碰撞</a:t>
            </a:r>
            <a:r>
              <a:rPr lang="en-US" altLang="zh-TW" dirty="0"/>
              <a:t>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6532" y="1832599"/>
            <a:ext cx="2341572" cy="4061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字方塊 7"/>
          <p:cNvSpPr txBox="1"/>
          <p:nvPr/>
        </p:nvSpPr>
        <p:spPr>
          <a:xfrm>
            <a:off x="3396343" y="4600303"/>
            <a:ext cx="4154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Pipe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對上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Pullet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的欄位沒打勾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代表這兩個</a:t>
            </a:r>
            <a:r>
              <a:rPr lang="en-US" altLang="zh-TW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Layer</a:t>
            </a:r>
            <a:r>
              <a:rPr lang="zh-TW" altLang="en-US" sz="20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的物件互相不碰撞</a:t>
            </a:r>
            <a:endParaRPr lang="zh-TW" altLang="en-US" sz="2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518542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Collision - 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Trigger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sz="2400" b="1" dirty="0"/>
              <a:t>重要屬性 </a:t>
            </a:r>
            <a:r>
              <a:rPr lang="en-US" altLang="zh-TW" sz="2400" b="1" dirty="0"/>
              <a:t>Is</a:t>
            </a:r>
            <a:r>
              <a:rPr lang="zh-TW" altLang="en-US" sz="2400" b="1" dirty="0"/>
              <a:t> </a:t>
            </a:r>
            <a:r>
              <a:rPr lang="en-US" altLang="zh-TW" sz="2400" b="1" dirty="0"/>
              <a:t>Trigger</a:t>
            </a:r>
            <a:r>
              <a:rPr lang="zh-TW" altLang="en-US" sz="2400" b="1" dirty="0"/>
              <a:t> </a:t>
            </a:r>
            <a:r>
              <a:rPr lang="en-US" altLang="zh-TW" sz="2400" b="1" dirty="0"/>
              <a:t>:</a:t>
            </a:r>
            <a:r>
              <a:rPr lang="zh-TW" altLang="en-US" sz="2400" b="1" dirty="0"/>
              <a:t> </a:t>
            </a:r>
            <a:endParaRPr lang="en-US" altLang="zh-TW" sz="2400" b="1" dirty="0"/>
          </a:p>
          <a:p>
            <a:pPr lvl="1"/>
            <a:r>
              <a:rPr lang="zh-TW" altLang="en-US" sz="2400" dirty="0"/>
              <a:t>可忽略物理引擎效果的碰撞效果，如反作用力、阻力</a:t>
            </a:r>
            <a:endParaRPr lang="en-US" altLang="zh-TW" sz="2400" dirty="0"/>
          </a:p>
          <a:p>
            <a:pPr lvl="1"/>
            <a:r>
              <a:rPr lang="zh-TW" altLang="en-US" sz="2400" dirty="0"/>
              <a:t>要引發</a:t>
            </a:r>
            <a:r>
              <a:rPr lang="en-US" altLang="zh-TW" sz="2400" dirty="0"/>
              <a:t>Trigger</a:t>
            </a:r>
            <a:r>
              <a:rPr lang="zh-TW" altLang="en-US" sz="2400" dirty="0"/>
              <a:t>事件，要收訊訊息的要有</a:t>
            </a:r>
            <a:r>
              <a:rPr lang="en-US" altLang="zh-TW" sz="2400" dirty="0" err="1"/>
              <a:t>rigidbody</a:t>
            </a:r>
            <a:endParaRPr lang="en-US" altLang="zh-TW" sz="2400" dirty="0"/>
          </a:p>
          <a:p>
            <a:pPr lvl="1"/>
            <a:r>
              <a:rPr lang="zh-TW" altLang="en-US" sz="2400" dirty="0"/>
              <a:t>使用</a:t>
            </a:r>
            <a:r>
              <a:rPr lang="zh-TW" altLang="en-US" sz="2400" dirty="0" smtClean="0"/>
              <a:t>時機：</a:t>
            </a:r>
            <a:endParaRPr lang="en-US" altLang="zh-TW" sz="2400" dirty="0" smtClean="0"/>
          </a:p>
          <a:p>
            <a:pPr lvl="2"/>
            <a:r>
              <a:rPr lang="zh-TW" altLang="en-US" sz="2000" dirty="0" smtClean="0"/>
              <a:t>在</a:t>
            </a:r>
            <a:r>
              <a:rPr lang="zh-TW" altLang="en-US" sz="2000" dirty="0"/>
              <a:t>靠近門的時候，自動</a:t>
            </a:r>
            <a:r>
              <a:rPr lang="zh-TW" altLang="en-US" sz="2000" dirty="0" smtClean="0"/>
              <a:t>開門。</a:t>
            </a:r>
            <a:endParaRPr lang="en-US" altLang="zh-TW" sz="2000" dirty="0" smtClean="0"/>
          </a:p>
          <a:p>
            <a:pPr lvl="2"/>
            <a:r>
              <a:rPr lang="zh-TW" altLang="en-US" sz="2000" dirty="0" smtClean="0"/>
              <a:t>走到</a:t>
            </a:r>
            <a:r>
              <a:rPr lang="zh-TW" altLang="en-US" sz="2000" dirty="0"/>
              <a:t>特定的地方，顯示資訊</a:t>
            </a:r>
            <a:endParaRPr lang="en-US" altLang="zh-TW" sz="2000" dirty="0"/>
          </a:p>
          <a:p>
            <a:pPr lvl="1"/>
            <a:r>
              <a:rPr lang="en-US" altLang="zh-TW" sz="2400" dirty="0"/>
              <a:t>Enable</a:t>
            </a:r>
            <a:r>
              <a:rPr lang="zh-TW" altLang="en-US" sz="2400" dirty="0"/>
              <a:t> </a:t>
            </a:r>
            <a:r>
              <a:rPr lang="en-US" altLang="zh-TW" sz="2400" dirty="0" err="1"/>
              <a:t>isTrigger</a:t>
            </a:r>
            <a:r>
              <a:rPr lang="zh-TW" altLang="en-US" sz="2400" dirty="0"/>
              <a:t>則收到的訊息不再是</a:t>
            </a:r>
            <a:r>
              <a:rPr lang="en-US" altLang="zh-TW" sz="2400" dirty="0" err="1"/>
              <a:t>OnCollisionEnter</a:t>
            </a:r>
            <a:r>
              <a:rPr lang="zh-TW" altLang="en-US" sz="2400" dirty="0"/>
              <a:t>，而是</a:t>
            </a:r>
            <a:endParaRPr lang="en-US" altLang="zh-TW" sz="2400" dirty="0"/>
          </a:p>
        </p:txBody>
      </p:sp>
      <p:sp>
        <p:nvSpPr>
          <p:cNvPr id="7" name="Rectangle 3"/>
          <p:cNvSpPr/>
          <p:nvPr/>
        </p:nvSpPr>
        <p:spPr>
          <a:xfrm>
            <a:off x="2361520" y="4570027"/>
            <a:ext cx="571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void </a:t>
            </a:r>
            <a:r>
              <a:rPr lang="en-US" altLang="zh-TW" sz="2000" dirty="0" err="1" smtClean="0">
                <a:latin typeface="標楷體" pitchFamily="65" charset="-120"/>
                <a:ea typeface="標楷體" pitchFamily="65" charset="-120"/>
              </a:rPr>
              <a:t>OnTriggerEnter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( Collider other )</a:t>
            </a:r>
          </a:p>
          <a:p>
            <a:pPr lvl="1"/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void </a:t>
            </a:r>
            <a:r>
              <a:rPr lang="en-US" altLang="zh-TW" sz="2000" dirty="0" err="1" smtClean="0">
                <a:latin typeface="標楷體" pitchFamily="65" charset="-120"/>
                <a:ea typeface="標楷體" pitchFamily="65" charset="-120"/>
              </a:rPr>
              <a:t>OnTriggerStay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 ( Collider other )</a:t>
            </a:r>
          </a:p>
          <a:p>
            <a:pPr lvl="1"/>
            <a:r>
              <a:rPr lang="en-US" altLang="zh-TW" sz="2000" dirty="0">
                <a:latin typeface="標楷體" pitchFamily="65" charset="-120"/>
                <a:ea typeface="標楷體" pitchFamily="65" charset="-120"/>
              </a:rPr>
              <a:t>void </a:t>
            </a:r>
            <a:r>
              <a:rPr lang="en-US" altLang="zh-TW" sz="2000" dirty="0" err="1" smtClean="0">
                <a:latin typeface="標楷體" pitchFamily="65" charset="-120"/>
                <a:ea typeface="標楷體" pitchFamily="65" charset="-120"/>
              </a:rPr>
              <a:t>OnTriggerExit</a:t>
            </a:r>
            <a:r>
              <a:rPr lang="en-US" altLang="zh-TW" sz="2000" dirty="0" smtClean="0">
                <a:latin typeface="標楷體" pitchFamily="65" charset="-120"/>
                <a:ea typeface="標楷體" pitchFamily="65" charset="-120"/>
              </a:rPr>
              <a:t> ( Collider other )</a:t>
            </a:r>
            <a:endParaRPr lang="en-US" sz="20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9639554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物理引擎</a:t>
            </a:r>
            <a:r>
              <a:rPr lang="en-US" altLang="zh-TW" dirty="0"/>
              <a:t>- Collision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b="1" dirty="0">
                <a:latin typeface="標楷體" pitchFamily="65" charset="-120"/>
                <a:ea typeface="標楷體" pitchFamily="65" charset="-120"/>
              </a:rPr>
              <a:t>Collider </a:t>
            </a:r>
            <a:r>
              <a:rPr lang="zh-TW" altLang="en-US" b="1" dirty="0">
                <a:latin typeface="標楷體" pitchFamily="65" charset="-120"/>
                <a:ea typeface="標楷體" pitchFamily="65" charset="-120"/>
              </a:rPr>
              <a:t>的形狀類型</a:t>
            </a:r>
          </a:p>
          <a:p>
            <a:pPr lvl="1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Box Collider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	 –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方塊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狀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碰撞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體</a:t>
            </a:r>
          </a:p>
          <a:p>
            <a:pPr lvl="1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Sphere Collider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 –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圓球狀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碰撞體</a:t>
            </a:r>
          </a:p>
          <a:p>
            <a:pPr lvl="1"/>
            <a:r>
              <a:rPr lang="en-US" altLang="zh-TW" sz="2800" dirty="0">
                <a:latin typeface="標楷體" pitchFamily="65" charset="-120"/>
                <a:ea typeface="標楷體" pitchFamily="65" charset="-120"/>
              </a:rPr>
              <a:t>Capsule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Collider – </a:t>
            </a:r>
            <a:r>
              <a:rPr lang="zh-TW" altLang="en-US" sz="2800" dirty="0">
                <a:latin typeface="標楷體" pitchFamily="65" charset="-120"/>
                <a:ea typeface="標楷體" pitchFamily="65" charset="-120"/>
              </a:rPr>
              <a:t>膠囊狀碰撞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體</a:t>
            </a:r>
          </a:p>
          <a:p>
            <a:pPr lvl="1"/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Wheel Collider 	 –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圓柱狀碰撞體</a:t>
            </a:r>
            <a:endParaRPr lang="en-US" altLang="zh-TW" sz="2800" dirty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Mesh Collider 	 – 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使用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model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本身作為碰撞體，   </a:t>
            </a:r>
            <a:r>
              <a:rPr lang="en-US" altLang="zh-TW" sz="2800" dirty="0" smtClean="0">
                <a:latin typeface="標楷體" pitchFamily="65" charset="-120"/>
                <a:ea typeface="標楷體" pitchFamily="65" charset="-120"/>
              </a:rPr>
              <a:t>				    Mesh Collider</a:t>
            </a:r>
            <a:r>
              <a:rPr lang="zh-TW" altLang="en-US" sz="2800" dirty="0" smtClean="0">
                <a:latin typeface="標楷體" pitchFamily="65" charset="-120"/>
                <a:ea typeface="標楷體" pitchFamily="65" charset="-120"/>
              </a:rPr>
              <a:t>不能互相碰撞</a:t>
            </a:r>
          </a:p>
          <a:p>
            <a:pPr lvl="1"/>
            <a:endParaRPr lang="zh-TW" altLang="en-US" sz="2800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9991033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練習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以剛剛的練習為基礎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,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設定三道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牆</a:t>
            </a:r>
            <a:endParaRPr lang="en-US" altLang="zh-TW" dirty="0" smtClean="0">
              <a:latin typeface="標楷體" pitchFamily="65" charset="-120"/>
              <a:ea typeface="標楷體" pitchFamily="65" charset="-120"/>
            </a:endParaRPr>
          </a:p>
          <a:p>
            <a:pPr lvl="1"/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第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一道：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Collider (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isTrigger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)</a:t>
            </a:r>
          </a:p>
          <a:p>
            <a:pPr lvl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第二道：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Collider </a:t>
            </a:r>
          </a:p>
          <a:p>
            <a:pPr lvl="1"/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第三道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: Collider + 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Rigidbody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嘗試修改移動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cube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的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gravity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isKinematic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 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，觀察物體移動的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效果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(</a:t>
            </a:r>
            <a:r>
              <a:rPr lang="zh-TW" altLang="en-US" dirty="0" smtClean="0">
                <a:latin typeface="標楷體" pitchFamily="65" charset="-120"/>
                <a:ea typeface="標楷體" pitchFamily="65" charset="-120"/>
              </a:rPr>
              <a:t>撞到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?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穿過去</a:t>
            </a:r>
            <a:r>
              <a:rPr lang="en-US" altLang="zh-TW" dirty="0" smtClean="0">
                <a:latin typeface="標楷體" pitchFamily="65" charset="-120"/>
                <a:ea typeface="標楷體" pitchFamily="65" charset="-120"/>
              </a:rPr>
              <a:t>?)</a:t>
            </a:r>
            <a:endParaRPr lang="en-US" altLang="zh-TW" dirty="0">
              <a:latin typeface="標楷體" pitchFamily="65" charset="-120"/>
              <a:ea typeface="標楷體" pitchFamily="65" charset="-120"/>
            </a:endParaRPr>
          </a:p>
          <a:p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修改四個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script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，都接收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OnCollisionEnter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跟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OnTriggerEnter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事件，在裡面印出碰撞的物件的</a:t>
            </a:r>
            <a:r>
              <a:rPr lang="en-US" altLang="zh-TW" dirty="0">
                <a:latin typeface="標楷體" pitchFamily="65" charset="-120"/>
                <a:ea typeface="標楷體" pitchFamily="65" charset="-120"/>
              </a:rPr>
              <a:t>name</a:t>
            </a:r>
          </a:p>
          <a:p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isTrigger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跟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isKinematic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都會忽略物理引擎效果，所以都不會收到</a:t>
            </a:r>
            <a:r>
              <a:rPr lang="en-US" altLang="zh-TW" dirty="0" err="1">
                <a:latin typeface="標楷體" pitchFamily="65" charset="-120"/>
                <a:ea typeface="標楷體" pitchFamily="65" charset="-120"/>
              </a:rPr>
              <a:t>OnCollisionEnter</a:t>
            </a:r>
            <a:r>
              <a:rPr lang="zh-TW" altLang="en-US" dirty="0">
                <a:latin typeface="標楷體" pitchFamily="65" charset="-120"/>
                <a:ea typeface="標楷體" pitchFamily="65" charset="-120"/>
              </a:rPr>
              <a:t>訊息</a:t>
            </a:r>
          </a:p>
          <a:p>
            <a:endParaRPr lang="zh-TW" altLang="en-US" dirty="0"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623034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</a:t>
            </a:r>
            <a:r>
              <a:rPr lang="zh-TW" altLang="en-US" dirty="0" smtClean="0"/>
              <a:t>引擎</a:t>
            </a:r>
            <a:r>
              <a:rPr lang="en-US" altLang="zh-TW" dirty="0" smtClean="0"/>
              <a:t>(sample_2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hysical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52749" y="2015241"/>
            <a:ext cx="7657011" cy="430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645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Collision action </a:t>
            </a:r>
            <a:r>
              <a:rPr lang="en-US" altLang="zh-TW" dirty="0" smtClean="0"/>
              <a:t>matrix</a:t>
            </a: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</p:nvPr>
        </p:nvGraphicFramePr>
        <p:xfrm>
          <a:off x="2121984" y="1600200"/>
          <a:ext cx="7948031" cy="4525964"/>
        </p:xfrm>
        <a:graphic>
          <a:graphicData uri="http://schemas.openxmlformats.org/drawingml/2006/table">
            <a:tbl>
              <a:tblPr/>
              <a:tblGrid>
                <a:gridCol w="1135433">
                  <a:extLst>
                    <a:ext uri="{9D8B030D-6E8A-4147-A177-3AD203B41FA5}">
                      <a16:colId xmlns:a16="http://schemas.microsoft.com/office/drawing/2014/main" val="2101468336"/>
                    </a:ext>
                  </a:extLst>
                </a:gridCol>
                <a:gridCol w="1135433">
                  <a:extLst>
                    <a:ext uri="{9D8B030D-6E8A-4147-A177-3AD203B41FA5}">
                      <a16:colId xmlns:a16="http://schemas.microsoft.com/office/drawing/2014/main" val="3265696954"/>
                    </a:ext>
                  </a:extLst>
                </a:gridCol>
                <a:gridCol w="1135433">
                  <a:extLst>
                    <a:ext uri="{9D8B030D-6E8A-4147-A177-3AD203B41FA5}">
                      <a16:colId xmlns:a16="http://schemas.microsoft.com/office/drawing/2014/main" val="624608853"/>
                    </a:ext>
                  </a:extLst>
                </a:gridCol>
                <a:gridCol w="1135433">
                  <a:extLst>
                    <a:ext uri="{9D8B030D-6E8A-4147-A177-3AD203B41FA5}">
                      <a16:colId xmlns:a16="http://schemas.microsoft.com/office/drawing/2014/main" val="3831077371"/>
                    </a:ext>
                  </a:extLst>
                </a:gridCol>
                <a:gridCol w="1135433">
                  <a:extLst>
                    <a:ext uri="{9D8B030D-6E8A-4147-A177-3AD203B41FA5}">
                      <a16:colId xmlns:a16="http://schemas.microsoft.com/office/drawing/2014/main" val="1304752175"/>
                    </a:ext>
                  </a:extLst>
                </a:gridCol>
                <a:gridCol w="1135433">
                  <a:extLst>
                    <a:ext uri="{9D8B030D-6E8A-4147-A177-3AD203B41FA5}">
                      <a16:colId xmlns:a16="http://schemas.microsoft.com/office/drawing/2014/main" val="4169579613"/>
                    </a:ext>
                  </a:extLst>
                </a:gridCol>
                <a:gridCol w="1135433">
                  <a:extLst>
                    <a:ext uri="{9D8B030D-6E8A-4147-A177-3AD203B41FA5}">
                      <a16:colId xmlns:a16="http://schemas.microsoft.com/office/drawing/2014/main" val="3552542489"/>
                    </a:ext>
                  </a:extLst>
                </a:gridCol>
              </a:tblGrid>
              <a:tr h="267694">
                <a:tc gridSpan="7">
                  <a:txBody>
                    <a:bodyPr/>
                    <a:lstStyle/>
                    <a:p>
                      <a:pPr algn="l"/>
                      <a:r>
                        <a:rPr lang="en-US" sz="1300" b="1" i="0">
                          <a:effectLst/>
                        </a:rPr>
                        <a:t>Collision detection occurs and messages are sent upon collision</a:t>
                      </a:r>
                      <a:endParaRPr lang="en-US" sz="1300" b="0" i="0">
                        <a:effectLst/>
                      </a:endParaRPr>
                    </a:p>
                  </a:txBody>
                  <a:tcPr marL="68993" marR="68993" marT="34497" marB="34497" anchor="ctr">
                    <a:lnL w="9525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0F0F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0F0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021073"/>
                  </a:ext>
                </a:extLst>
              </a:tr>
              <a:tr h="863797">
                <a:tc>
                  <a:txBody>
                    <a:bodyPr/>
                    <a:lstStyle/>
                    <a:p>
                      <a:pPr algn="l" fontAlgn="t"/>
                      <a:endParaRPr lang="zh-TW" altLang="en-US" sz="1300">
                        <a:effectLst/>
                      </a:endParaRP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Static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Rigidbody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Kinematic Rigidbody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Static Trigger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Rigidbody Trigger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Kinematic Rigidbody Trigger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109061"/>
                  </a:ext>
                </a:extLst>
              </a:tr>
              <a:tr h="267694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Static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Y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9533835"/>
                  </a:ext>
                </a:extLst>
              </a:tr>
              <a:tr h="466395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Rigidbody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Y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Y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Y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70394274"/>
                  </a:ext>
                </a:extLst>
              </a:tr>
              <a:tr h="665096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Kinematic Rigidbody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Y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81136541"/>
                  </a:ext>
                </a:extLst>
              </a:tr>
              <a:tr h="466395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Static Trigger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48758796"/>
                  </a:ext>
                </a:extLst>
              </a:tr>
              <a:tr h="665096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Rigidbody Trigger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27195772"/>
                  </a:ext>
                </a:extLst>
              </a:tr>
              <a:tr h="863797">
                <a:tc>
                  <a:txBody>
                    <a:bodyPr/>
                    <a:lstStyle/>
                    <a:p>
                      <a:pPr algn="l" fontAlgn="t"/>
                      <a:r>
                        <a:rPr lang="en-US" sz="1300">
                          <a:effectLst/>
                        </a:rPr>
                        <a:t>Kinematic Rigidbody Trigger Collider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zh-TW" altLang="en-US" sz="1300" dirty="0">
                          <a:effectLst/>
                        </a:rPr>
                        <a:t> </a:t>
                      </a:r>
                    </a:p>
                  </a:txBody>
                  <a:tcPr marL="68993" marR="68993" marT="34497" marB="34497">
                    <a:lnL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6E6E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061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147765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Raycast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153116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物理引擎</a:t>
            </a:r>
            <a:r>
              <a:rPr lang="en-US" altLang="zh-TW" dirty="0"/>
              <a:t>-</a:t>
            </a:r>
            <a:r>
              <a:rPr lang="en-US" altLang="zh-TW" dirty="0" err="1"/>
              <a:t>Raycast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>
          <a:xfrm>
            <a:off x="609600" y="1600201"/>
            <a:ext cx="5748338" cy="4525963"/>
          </a:xfrm>
        </p:spPr>
        <p:txBody>
          <a:bodyPr>
            <a:normAutofit/>
          </a:bodyPr>
          <a:lstStyle/>
          <a:p>
            <a:r>
              <a:rPr lang="zh-TW" altLang="en-US" sz="2400" dirty="0"/>
              <a:t>觀念：像子彈的物體移動速度太快</a:t>
            </a:r>
            <a:r>
              <a:rPr lang="en-US" altLang="zh-TW" sz="2400" dirty="0"/>
              <a:t>, </a:t>
            </a:r>
            <a:r>
              <a:rPr lang="zh-TW" altLang="en-US" sz="2400" dirty="0"/>
              <a:t>超過物理引擎偵測碰撞的頻率（</a:t>
            </a:r>
            <a:r>
              <a:rPr lang="en-US" altLang="zh-TW" sz="2400" dirty="0"/>
              <a:t>frame rate</a:t>
            </a:r>
            <a:r>
              <a:rPr lang="zh-TW" altLang="en-US" sz="2400" dirty="0"/>
              <a:t>）所以可能誤判</a:t>
            </a:r>
            <a:r>
              <a:rPr lang="zh-TW" altLang="en-US" sz="2400" dirty="0" smtClean="0"/>
              <a:t>，所以</a:t>
            </a:r>
            <a:r>
              <a:rPr lang="zh-TW" altLang="en-US" sz="2400" dirty="0"/>
              <a:t>使用預測方式的碰撞偵測</a:t>
            </a:r>
          </a:p>
          <a:p>
            <a:r>
              <a:rPr lang="zh-TW" altLang="en-US" sz="2400" dirty="0"/>
              <a:t>產生一個模擬的射線，沿著設定好的參數（起始點，方位、長度）射出，判斷是否碰撞到物體，如果有則傳回碰撞物體的資訊 </a:t>
            </a:r>
            <a:r>
              <a:rPr lang="en-US" altLang="zh-TW" sz="2400" dirty="0"/>
              <a:t>(</a:t>
            </a:r>
            <a:r>
              <a:rPr lang="en-US" altLang="zh-TW" sz="2400" dirty="0" err="1"/>
              <a:t>RaycastHit</a:t>
            </a:r>
            <a:r>
              <a:rPr lang="zh-TW" altLang="en-US" sz="2400" dirty="0" smtClean="0"/>
              <a:t>）</a:t>
            </a:r>
            <a:endParaRPr lang="en-US" altLang="zh-TW" sz="2400" dirty="0" smtClean="0"/>
          </a:p>
          <a:p>
            <a:r>
              <a:rPr lang="zh-TW" altLang="en-US" sz="2400" dirty="0"/>
              <a:t>類型一： 從物體的角度來</a:t>
            </a:r>
            <a:r>
              <a:rPr lang="zh-TW" altLang="en-US" sz="2400" dirty="0" smtClean="0"/>
              <a:t>偵測</a:t>
            </a:r>
            <a:endParaRPr lang="en-US" altLang="zh-TW" sz="2400" dirty="0" smtClean="0"/>
          </a:p>
          <a:p>
            <a:endParaRPr lang="zh-TW" altLang="en-US" sz="2400" dirty="0"/>
          </a:p>
        </p:txBody>
      </p:sp>
      <p:pic>
        <p:nvPicPr>
          <p:cNvPr id="4" name="Picture 4" descr="Screen shot 2011-09-04 at 下午7.57.3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336" y="2002323"/>
            <a:ext cx="2898535" cy="2068264"/>
          </a:xfrm>
          <a:prstGeom prst="rect">
            <a:avLst/>
          </a:prstGeom>
        </p:spPr>
      </p:pic>
      <p:pic>
        <p:nvPicPr>
          <p:cNvPr id="5" name="Picture 3" descr="Screen shot 2011-09-04 at 下午7.57.2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09" y="4261886"/>
            <a:ext cx="5428190" cy="193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950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Raycast</a:t>
            </a:r>
            <a:r>
              <a:rPr lang="zh-TW" altLang="en-US" dirty="0" smtClean="0"/>
              <a:t> 最近</a:t>
            </a:r>
            <a:r>
              <a:rPr lang="zh-TW" altLang="en-US" dirty="0"/>
              <a:t>的物體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4300" indent="0">
              <a:spcBef>
                <a:spcPts val="1200"/>
              </a:spcBef>
              <a:buNone/>
            </a:pP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類型一： 從物體的角度來偵測是否碰到物體</a:t>
            </a:r>
            <a:r>
              <a:rPr lang="en-US" altLang="zh-TW" sz="2400" dirty="0">
                <a:latin typeface="標楷體" pitchFamily="65" charset="-120"/>
                <a:ea typeface="標楷體" pitchFamily="65" charset="-120"/>
              </a:rPr>
              <a:t>, </a:t>
            </a:r>
            <a:r>
              <a:rPr lang="zh-TW" altLang="en-US" sz="2400" dirty="0">
                <a:latin typeface="標楷體" pitchFamily="65" charset="-120"/>
                <a:ea typeface="標楷體" pitchFamily="65" charset="-120"/>
              </a:rPr>
              <a:t>並預測是否會發生</a:t>
            </a:r>
            <a:r>
              <a:rPr lang="zh-TW" altLang="en-US" sz="2400" dirty="0" smtClean="0">
                <a:latin typeface="標楷體" pitchFamily="65" charset="-120"/>
                <a:ea typeface="標楷體" pitchFamily="65" charset="-120"/>
              </a:rPr>
              <a:t>碰撞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altLang="zh-TW" sz="1800" dirty="0" smtClean="0">
              <a:latin typeface="Consolas" panose="020B0609020204030204" pitchFamily="49" charset="0"/>
              <a:ea typeface="標楷體" panose="03000509000000000000" pitchFamily="65" charset="-120"/>
            </a:endParaRP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 err="1" smtClean="0">
                <a:latin typeface="Consolas" panose="020B0609020204030204" pitchFamily="49" charset="0"/>
                <a:ea typeface="標楷體" panose="03000509000000000000" pitchFamily="65" charset="-120"/>
              </a:rPr>
              <a:t>RaycastHit</a:t>
            </a:r>
            <a:r>
              <a:rPr lang="en-US" altLang="zh-TW" sz="18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= new RaycastHit();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Vector3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dir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= new Vector3(-1,0,0);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if(</a:t>
            </a:r>
            <a:r>
              <a:rPr lang="en-US" altLang="zh-TW" sz="1800" dirty="0" err="1">
                <a:solidFill>
                  <a:srgbClr val="FF0000"/>
                </a:solidFill>
                <a:latin typeface="Consolas" panose="020B0609020204030204" pitchFamily="49" charset="0"/>
                <a:ea typeface="標楷體" panose="03000509000000000000" pitchFamily="65" charset="-120"/>
              </a:rPr>
              <a:t>Physics.Raycast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(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this.transform.position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,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dir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, out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)) 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{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	if (hitInfo.collider.gameObject.name == "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CubeA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")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	{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		print("shoot");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	}	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}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6165298" y="2435692"/>
            <a:ext cx="198120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目前物件的位置作為起點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6305792" y="3678516"/>
            <a:ext cx="6858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方向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7418378" y="3700676"/>
            <a:ext cx="1143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搜尋目標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cxnSp>
        <p:nvCxnSpPr>
          <p:cNvPr id="12" name="直線單箭頭接點 11"/>
          <p:cNvCxnSpPr>
            <a:stCxn id="6" idx="1"/>
          </p:cNvCxnSpPr>
          <p:nvPr/>
        </p:nvCxnSpPr>
        <p:spPr>
          <a:xfrm flipH="1">
            <a:off x="5685436" y="2758858"/>
            <a:ext cx="479862" cy="6172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9548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Raycast </a:t>
            </a:r>
            <a:r>
              <a:rPr lang="zh-TW" altLang="en-US" dirty="0"/>
              <a:t>所有物體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Vector3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dir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= new Vector3(-1,0,0);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RaycastHit[]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hitInfos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=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Physics.</a:t>
            </a:r>
            <a:r>
              <a:rPr lang="en-US" altLang="zh-TW" sz="1800" dirty="0" err="1">
                <a:solidFill>
                  <a:srgbClr val="FF0000"/>
                </a:solidFill>
                <a:latin typeface="Consolas" panose="020B0609020204030204" pitchFamily="49" charset="0"/>
                <a:ea typeface="標楷體" panose="03000509000000000000" pitchFamily="65" charset="-120"/>
              </a:rPr>
              <a:t>RaycastAll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(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this.transform.position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,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dir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foreach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(RaycastHit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 in </a:t>
            </a:r>
            <a:r>
              <a:rPr lang="en-US" altLang="zh-TW" sz="18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hitInfos</a:t>
            </a:r>
            <a:r>
              <a:rPr lang="en-US" altLang="zh-TW" sz="18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)</a:t>
            </a:r>
            <a:r>
              <a:rPr lang="zh-TW" altLang="en-US" sz="18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 </a:t>
            </a:r>
            <a:endParaRPr lang="en-US" altLang="zh-TW" sz="1800" dirty="0" smtClean="0">
              <a:latin typeface="Consolas" panose="020B0609020204030204" pitchFamily="49" charset="0"/>
              <a:ea typeface="標楷體" panose="03000509000000000000" pitchFamily="65" charset="-120"/>
            </a:endParaRP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{</a:t>
            </a: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	</a:t>
            </a:r>
            <a:endParaRPr lang="en-US" altLang="zh-TW" sz="1800" dirty="0" smtClean="0">
              <a:latin typeface="Consolas" panose="020B0609020204030204" pitchFamily="49" charset="0"/>
              <a:ea typeface="標楷體" panose="03000509000000000000" pitchFamily="65" charset="-120"/>
            </a:endParaRP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>
                <a:latin typeface="Consolas" panose="020B0609020204030204" pitchFamily="49" charset="0"/>
                <a:ea typeface="標楷體" panose="03000509000000000000" pitchFamily="65" charset="-120"/>
              </a:rPr>
              <a:t>	</a:t>
            </a:r>
            <a:r>
              <a:rPr lang="en-US" altLang="zh-TW" sz="18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print(hitInfo.collider.gameObject.name);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18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}</a:t>
            </a:r>
            <a:endParaRPr lang="en-US" altLang="zh-TW" sz="1800" dirty="0">
              <a:latin typeface="Consolas" panose="020B0609020204030204" pitchFamily="49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12050643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zh-TW" dirty="0"/>
              <a:t>Unity</a:t>
            </a:r>
            <a:r>
              <a:rPr lang="zh-TW" altLang="en-US" dirty="0"/>
              <a:t>內建的物理引擎可處理物體碰撞、布料模擬</a:t>
            </a:r>
          </a:p>
          <a:p>
            <a:r>
              <a:rPr lang="zh-TW" altLang="en-US" dirty="0" smtClean="0"/>
              <a:t>套用</a:t>
            </a:r>
            <a:r>
              <a:rPr lang="zh-TW" altLang="en-US" dirty="0"/>
              <a:t>於元件時，可分作幾個項目</a:t>
            </a:r>
          </a:p>
          <a:p>
            <a:pPr lvl="1"/>
            <a:r>
              <a:rPr lang="en-US" altLang="zh-TW" b="1" dirty="0"/>
              <a:t>Collider(</a:t>
            </a:r>
            <a:r>
              <a:rPr lang="zh-TW" altLang="en-US" b="1" dirty="0"/>
              <a:t>碰撞體</a:t>
            </a:r>
            <a:r>
              <a:rPr lang="en-US" altLang="zh-TW" b="1" dirty="0"/>
              <a:t>)</a:t>
            </a:r>
          </a:p>
          <a:p>
            <a:pPr lvl="2"/>
            <a:r>
              <a:rPr lang="zh-TW" altLang="en-US" dirty="0"/>
              <a:t>物體可進行碰撞邊界的大小、位置、形狀、碰撞材質設定</a:t>
            </a:r>
          </a:p>
          <a:p>
            <a:pPr lvl="2"/>
            <a:r>
              <a:rPr lang="zh-TW" altLang="en-US" dirty="0"/>
              <a:t>常用的碰撞體有方形</a:t>
            </a:r>
            <a:r>
              <a:rPr lang="en-US" altLang="zh-TW" dirty="0"/>
              <a:t>(Box)</a:t>
            </a:r>
            <a:r>
              <a:rPr lang="zh-TW" altLang="en-US" dirty="0"/>
              <a:t>、球形</a:t>
            </a:r>
            <a:r>
              <a:rPr lang="en-US" altLang="zh-TW" dirty="0"/>
              <a:t>(Sphere)</a:t>
            </a:r>
            <a:r>
              <a:rPr lang="zh-TW" altLang="en-US" dirty="0"/>
              <a:t>、膠囊型</a:t>
            </a:r>
            <a:r>
              <a:rPr lang="en-US" altLang="zh-TW" dirty="0"/>
              <a:t>(Capsule)</a:t>
            </a:r>
            <a:r>
              <a:rPr lang="zh-TW" altLang="en-US" dirty="0"/>
              <a:t>、網格</a:t>
            </a:r>
            <a:r>
              <a:rPr lang="en-US" altLang="zh-TW" dirty="0"/>
              <a:t>(Mesh)</a:t>
            </a:r>
            <a:r>
              <a:rPr lang="zh-TW" altLang="en-US" dirty="0"/>
              <a:t>及地面</a:t>
            </a:r>
            <a:r>
              <a:rPr lang="en-US" altLang="zh-TW" dirty="0"/>
              <a:t>(Terrain</a:t>
            </a:r>
            <a:r>
              <a:rPr lang="en-US" altLang="zh-TW" dirty="0" smtClean="0"/>
              <a:t>)</a:t>
            </a:r>
            <a:endParaRPr lang="zh-TW" altLang="en-US" dirty="0"/>
          </a:p>
          <a:p>
            <a:pPr lvl="1"/>
            <a:r>
              <a:rPr lang="en-US" altLang="zh-TW" b="1" dirty="0" err="1" smtClean="0"/>
              <a:t>Rigidbody</a:t>
            </a:r>
            <a:r>
              <a:rPr lang="en-US" altLang="zh-TW" b="1" dirty="0" smtClean="0"/>
              <a:t>(</a:t>
            </a:r>
            <a:r>
              <a:rPr lang="zh-TW" altLang="en-US" b="1" dirty="0" smtClean="0"/>
              <a:t>剛體</a:t>
            </a:r>
            <a:r>
              <a:rPr lang="en-US" altLang="zh-TW" b="1" dirty="0" smtClean="0"/>
              <a:t>)</a:t>
            </a:r>
          </a:p>
          <a:p>
            <a:pPr lvl="2"/>
            <a:r>
              <a:rPr lang="zh-TW" altLang="en-US" dirty="0" smtClean="0"/>
              <a:t>模擬作用於剛體的牛頓力學</a:t>
            </a:r>
            <a:endParaRPr lang="en-US" altLang="zh-TW" dirty="0" smtClean="0"/>
          </a:p>
          <a:p>
            <a:r>
              <a:rPr lang="zh-TW" altLang="en-US" dirty="0" smtClean="0"/>
              <a:t>大量</a:t>
            </a:r>
            <a:r>
              <a:rPr lang="zh-TW" altLang="en-US" dirty="0"/>
              <a:t>物理元件同時使用容易拖慢</a:t>
            </a:r>
            <a:r>
              <a:rPr lang="zh-TW" altLang="en-US" dirty="0" smtClean="0"/>
              <a:t>效能</a:t>
            </a:r>
            <a:endParaRPr lang="en-US" altLang="zh-TW" dirty="0" smtClean="0"/>
          </a:p>
          <a:p>
            <a:r>
              <a:rPr lang="en-US" altLang="zh-TW" dirty="0" smtClean="0"/>
              <a:t>2D</a:t>
            </a:r>
            <a:r>
              <a:rPr lang="zh-TW" altLang="en-US" dirty="0" smtClean="0"/>
              <a:t>和</a:t>
            </a:r>
            <a:r>
              <a:rPr lang="en-US" altLang="zh-TW" dirty="0" smtClean="0"/>
              <a:t>3D</a:t>
            </a:r>
            <a:r>
              <a:rPr lang="zh-TW" altLang="en-US" dirty="0" smtClean="0"/>
              <a:t>物理系統是獨立運作</a:t>
            </a:r>
            <a:endParaRPr lang="en-US" altLang="zh-TW" dirty="0" smtClean="0"/>
          </a:p>
          <a:p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7251918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為物件標上</a:t>
            </a:r>
            <a:r>
              <a:rPr lang="en-US" altLang="zh-TW" dirty="0"/>
              <a:t>Tag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00050" indent="-285750">
              <a:lnSpc>
                <a:spcPct val="100000"/>
              </a:lnSpc>
              <a:spcBef>
                <a:spcPts val="1200"/>
              </a:spcBef>
            </a:pPr>
            <a:r>
              <a:rPr lang="en-US" altLang="zh-TW" sz="2400" dirty="0"/>
              <a:t>Tag</a:t>
            </a:r>
            <a:r>
              <a:rPr lang="zh-TW" altLang="en-US" sz="2400" dirty="0"/>
              <a:t>旗標是用來識別和分類物件的方法之一</a:t>
            </a:r>
          </a:p>
          <a:p>
            <a:pPr marL="400050" indent="-285750">
              <a:lnSpc>
                <a:spcPct val="100000"/>
              </a:lnSpc>
              <a:spcBef>
                <a:spcPts val="1200"/>
              </a:spcBef>
            </a:pPr>
            <a:r>
              <a:rPr lang="zh-TW" altLang="en-US" sz="2400" dirty="0"/>
              <a:t>在</a:t>
            </a:r>
            <a:r>
              <a:rPr lang="en-US" altLang="zh-TW" sz="2400" dirty="0"/>
              <a:t>Raycast</a:t>
            </a:r>
            <a:r>
              <a:rPr lang="zh-TW" altLang="en-US" sz="2400" dirty="0"/>
              <a:t>時能用於識別物件</a:t>
            </a:r>
          </a:p>
          <a:p>
            <a:pPr marL="400050" indent="-285750">
              <a:lnSpc>
                <a:spcPct val="100000"/>
              </a:lnSpc>
              <a:spcBef>
                <a:spcPts val="1200"/>
              </a:spcBef>
            </a:pPr>
            <a:r>
              <a:rPr lang="zh-TW" altLang="en-US" sz="2400" dirty="0"/>
              <a:t>設定</a:t>
            </a:r>
            <a:r>
              <a:rPr lang="en-US" altLang="zh-TW" sz="2400" dirty="0"/>
              <a:t>Tag</a:t>
            </a:r>
            <a:r>
              <a:rPr lang="zh-TW" altLang="en-US" sz="2400" dirty="0"/>
              <a:t>的方法在</a:t>
            </a:r>
            <a:r>
              <a:rPr lang="en-US" altLang="zh-TW" sz="2400" dirty="0"/>
              <a:t>Inspector</a:t>
            </a:r>
            <a:r>
              <a:rPr lang="zh-TW" altLang="en-US" sz="2400" dirty="0"/>
              <a:t>視窗中的</a:t>
            </a:r>
            <a:r>
              <a:rPr lang="en-US" altLang="zh-TW" sz="2400" dirty="0"/>
              <a:t>Tag</a:t>
            </a:r>
            <a:r>
              <a:rPr lang="zh-TW" altLang="en-US" sz="2400" dirty="0"/>
              <a:t>中點擊</a:t>
            </a:r>
            <a:r>
              <a:rPr lang="en-US" altLang="zh-TW" sz="2400" dirty="0"/>
              <a:t>Add Tag…</a:t>
            </a:r>
            <a:r>
              <a:rPr lang="zh-TW" altLang="en-US" sz="2400" dirty="0"/>
              <a:t>之後會出現</a:t>
            </a:r>
            <a:r>
              <a:rPr lang="en-US" altLang="zh-TW" sz="2400" dirty="0" err="1"/>
              <a:t>TagManager</a:t>
            </a:r>
            <a:r>
              <a:rPr lang="zh-TW" altLang="en-US" sz="2400" dirty="0"/>
              <a:t>，拉下</a:t>
            </a:r>
            <a:r>
              <a:rPr lang="en-US" altLang="zh-TW" sz="2400" dirty="0"/>
              <a:t>Tags</a:t>
            </a:r>
            <a:r>
              <a:rPr lang="zh-TW" altLang="en-US" sz="2400" dirty="0"/>
              <a:t>之後就能加入新的</a:t>
            </a:r>
            <a:r>
              <a:rPr lang="en-US" altLang="zh-TW" sz="2400" dirty="0"/>
              <a:t>Tag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endParaRPr lang="en-US" altLang="zh-TW" sz="24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404" y="3653515"/>
            <a:ext cx="2312298" cy="2419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644" y="3653515"/>
            <a:ext cx="2261638" cy="258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825047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針對某類</a:t>
            </a:r>
            <a:r>
              <a:rPr lang="en-US" altLang="zh-TW" dirty="0"/>
              <a:t>(Tag)</a:t>
            </a:r>
            <a:r>
              <a:rPr lang="zh-TW" altLang="en-US" dirty="0"/>
              <a:t>做</a:t>
            </a:r>
            <a:r>
              <a:rPr lang="en-US" altLang="zh-TW" dirty="0"/>
              <a:t>Raycast </a:t>
            </a:r>
            <a:r>
              <a:rPr lang="zh-TW" altLang="en-US" dirty="0"/>
              <a:t>搜尋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Vector3 </a:t>
            </a: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dir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 = new Vector3(-1,0,0);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RaycastHit[] </a:t>
            </a: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hitInfos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 </a:t>
            </a:r>
            <a:r>
              <a:rPr lang="en-US" altLang="zh-TW" sz="24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= </a:t>
            </a:r>
            <a:r>
              <a:rPr lang="en-US" altLang="zh-TW" sz="2400" dirty="0" err="1" smtClean="0">
                <a:latin typeface="Consolas" panose="020B0609020204030204" pitchFamily="49" charset="0"/>
                <a:ea typeface="標楷體" panose="03000509000000000000" pitchFamily="65" charset="-120"/>
              </a:rPr>
              <a:t>Physics.</a:t>
            </a:r>
            <a:r>
              <a:rPr lang="en-US" altLang="zh-TW" sz="2400" dirty="0" err="1" smtClean="0">
                <a:solidFill>
                  <a:srgbClr val="FF0000"/>
                </a:solidFill>
                <a:latin typeface="Consolas" panose="020B0609020204030204" pitchFamily="49" charset="0"/>
                <a:ea typeface="標楷體" panose="03000509000000000000" pitchFamily="65" charset="-120"/>
              </a:rPr>
              <a:t>RaycastAll</a:t>
            </a:r>
            <a:r>
              <a:rPr lang="en-US" altLang="zh-TW" sz="24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(</a:t>
            </a:r>
            <a:r>
              <a:rPr lang="en-US" altLang="zh-TW" sz="2400" dirty="0" err="1" smtClean="0">
                <a:latin typeface="Consolas" panose="020B0609020204030204" pitchFamily="49" charset="0"/>
                <a:ea typeface="標楷體" panose="03000509000000000000" pitchFamily="65" charset="-120"/>
              </a:rPr>
              <a:t>this.transform.position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, </a:t>
            </a: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dir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foreach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 (RaycastHit </a:t>
            </a: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 in </a:t>
            </a: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hitInfos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)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{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	if </a:t>
            </a:r>
            <a:r>
              <a:rPr lang="en-US" altLang="zh-TW" sz="24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(</a:t>
            </a:r>
            <a:r>
              <a:rPr lang="en-US" altLang="zh-TW" sz="2400" dirty="0" err="1">
                <a:latin typeface="Consolas" panose="020B0609020204030204" pitchFamily="49" charset="0"/>
                <a:ea typeface="標楷體" panose="03000509000000000000" pitchFamily="65" charset="-120"/>
              </a:rPr>
              <a:t>hitInfo.collider.gameObject.</a:t>
            </a:r>
            <a:r>
              <a:rPr lang="en-US" altLang="zh-TW" sz="2400" dirty="0" err="1">
                <a:solidFill>
                  <a:srgbClr val="FF0000"/>
                </a:solidFill>
                <a:latin typeface="Consolas" panose="020B0609020204030204" pitchFamily="49" charset="0"/>
                <a:ea typeface="標楷體" panose="03000509000000000000" pitchFamily="65" charset="-120"/>
              </a:rPr>
              <a:t>tag</a:t>
            </a: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 != "Boom")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		print(hitInfo.collider.gameObject.name);</a:t>
            </a: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en-US" altLang="zh-TW" sz="2400" dirty="0">
                <a:latin typeface="Consolas" panose="020B0609020204030204" pitchFamily="49" charset="0"/>
                <a:ea typeface="標楷體" panose="03000509000000000000" pitchFamily="65" charset="-120"/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14437742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物理引擎</a:t>
            </a:r>
            <a:r>
              <a:rPr lang="en-US" altLang="zh-TW" dirty="0"/>
              <a:t>-Raycast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類型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二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 從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Camera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的角度來偵測是否碰到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物體，若有，則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可取到由滑鼠或手指點到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dirty="0" err="1" smtClean="0">
                <a:latin typeface="標楷體" panose="03000509000000000000" pitchFamily="65" charset="-120"/>
                <a:ea typeface="標楷體" panose="03000509000000000000" pitchFamily="65" charset="-120"/>
              </a:rPr>
              <a:t>GameObject</a:t>
            </a:r>
            <a:endParaRPr lang="en-US" altLang="zh-TW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zh-TW" altLang="en-US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範例</a:t>
            </a:r>
            <a:r>
              <a:rPr lang="en-US" altLang="zh-TW" sz="2400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TW" altLang="en-US" sz="2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TW" altLang="en-US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  </a:t>
            </a:r>
            <a:r>
              <a:rPr lang="en-US" altLang="zh-TW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RaycastHit 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hit = new RaycastHit();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Vector3 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pos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 = 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Input.mousePosition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;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Ray 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mouseray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 = 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Camera.main.ScreenPointToRay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(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pos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);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if (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Input.GetMouseButton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(0))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{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	if (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Physics.Raycast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(</a:t>
            </a:r>
            <a:r>
              <a:rPr lang="en-US" altLang="zh-TW" sz="2000" dirty="0" err="1">
                <a:latin typeface="Consolas" panose="020B0609020204030204" pitchFamily="49" charset="0"/>
                <a:ea typeface="標楷體" panose="03000509000000000000" pitchFamily="65" charset="-120"/>
              </a:rPr>
              <a:t>mouseray</a:t>
            </a:r>
            <a:r>
              <a:rPr lang="en-US" altLang="zh-TW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,</a:t>
            </a:r>
            <a:r>
              <a:rPr lang="zh-TW" altLang="en-US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 </a:t>
            </a:r>
            <a:r>
              <a:rPr lang="en-US" altLang="zh-TW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out </a:t>
            </a: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hit) )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	{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		</a:t>
            </a:r>
            <a:r>
              <a:rPr lang="en-US" altLang="zh-TW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……</a:t>
            </a:r>
            <a:endParaRPr lang="en-US" altLang="zh-TW" sz="2000" dirty="0">
              <a:latin typeface="Consolas" panose="020B0609020204030204" pitchFamily="49" charset="0"/>
              <a:ea typeface="標楷體" panose="03000509000000000000" pitchFamily="65" charset="-120"/>
            </a:endParaRP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	}</a:t>
            </a:r>
          </a:p>
          <a:p>
            <a:pPr marL="11430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zh-TW" sz="2000" dirty="0">
                <a:latin typeface="Consolas" panose="020B0609020204030204" pitchFamily="49" charset="0"/>
                <a:ea typeface="標楷體" panose="03000509000000000000" pitchFamily="65" charset="-120"/>
              </a:rPr>
              <a:t>	</a:t>
            </a:r>
            <a:r>
              <a:rPr lang="en-US" altLang="zh-TW" sz="2000" dirty="0" smtClean="0">
                <a:latin typeface="Consolas" panose="020B0609020204030204" pitchFamily="49" charset="0"/>
                <a:ea typeface="標楷體" panose="03000509000000000000" pitchFamily="65" charset="-120"/>
              </a:rPr>
              <a:t>}</a:t>
            </a:r>
            <a:endParaRPr lang="en-US" altLang="zh-TW" sz="2000" dirty="0">
              <a:latin typeface="Consolas" panose="020B0609020204030204" pitchFamily="49" charset="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9978997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練習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14300" indent="0">
              <a:lnSpc>
                <a:spcPct val="100000"/>
              </a:lnSpc>
              <a:spcBef>
                <a:spcPts val="1200"/>
              </a:spcBef>
              <a:buNone/>
            </a:pP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RayCast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的技巧，在遊戲畫面中，按下滑鼠左鍵，點選任一個遊戲物件，當滑鼠點擊到物件顯示物件名稱</a:t>
            </a:r>
          </a:p>
        </p:txBody>
      </p:sp>
    </p:spTree>
    <p:extLst>
      <p:ext uri="{BB962C8B-B14F-4D97-AF65-F5344CB8AC3E}">
        <p14:creationId xmlns:p14="http://schemas.microsoft.com/office/powerpoint/2010/main" val="2818411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物理引擎</a:t>
            </a:r>
            <a:r>
              <a:rPr lang="en-US" altLang="zh-TW" dirty="0"/>
              <a:t>-Raycast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hysical_sys_6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84887" y="1721689"/>
            <a:ext cx="7614197" cy="4282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2304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Prefab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571500" indent="-457200">
              <a:lnSpc>
                <a:spcPct val="100000"/>
              </a:lnSpc>
              <a:spcBef>
                <a:spcPts val="1200"/>
              </a:spcBef>
            </a:pP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</a:p>
          <a:p>
            <a:pPr marL="1028700" lvl="1" indent="-457200">
              <a:lnSpc>
                <a:spcPct val="100000"/>
              </a:lnSpc>
              <a:spcBef>
                <a:spcPts val="1200"/>
              </a:spcBef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可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重複使用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，且在遊戲執行中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動態增減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這些物件 </a:t>
            </a:r>
          </a:p>
          <a:p>
            <a:pPr marL="1028700" lvl="1" indent="-457200">
              <a:lnSpc>
                <a:spcPct val="100000"/>
              </a:lnSpc>
              <a:spcBef>
                <a:spcPts val="1200"/>
              </a:spcBef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在場景中新加入一個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物件時，相當於創建一個新的</a:t>
            </a:r>
            <a:r>
              <a:rPr lang="zh-TW" altLang="en-US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實體</a:t>
            </a:r>
            <a:r>
              <a:rPr lang="en-US" altLang="zh-TW" sz="28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(instance)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，所有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的實體連結到原始的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物件</a:t>
            </a:r>
          </a:p>
          <a:p>
            <a:pPr marL="1028700" lvl="1" indent="-457200">
              <a:lnSpc>
                <a:spcPct val="100000"/>
              </a:lnSpc>
              <a:spcBef>
                <a:spcPts val="1200"/>
              </a:spcBef>
            </a:pP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在程式執行中修改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物件會改變所有使用相同</a:t>
            </a:r>
            <a:r>
              <a:rPr lang="en-US" altLang="zh-TW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創建的實體</a:t>
            </a:r>
          </a:p>
        </p:txBody>
      </p:sp>
    </p:spTree>
    <p:extLst>
      <p:ext uri="{BB962C8B-B14F-4D97-AF65-F5344CB8AC3E}">
        <p14:creationId xmlns:p14="http://schemas.microsoft.com/office/powerpoint/2010/main" val="6050512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/>
              <a:t>Prefab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要創建一個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物件只需要拖曳你希望重複使用的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GameObject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進入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Project View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中，拉入之後該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GameObject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的名字會變為藍色。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740" y="3618412"/>
            <a:ext cx="4572000" cy="235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940" y="3618412"/>
            <a:ext cx="3842751" cy="2353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76404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/>
              <a:t>練習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練習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 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讓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Tank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（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Cube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），發射一個子彈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放一個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plane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cube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進入場景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加入一個球並改變其顏色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材質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將剛加入的球建成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prefab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產生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3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個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GUI Buttons (right, left, front, back)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新建一個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script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Tank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上並實現以下功能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控制物體的移動（左右移動）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發射一個子彈，可以自我銷</a:t>
            </a:r>
            <a:r>
              <a:rPr lang="zh-TW" altLang="en-US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燬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3764354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Prefab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prefab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4668" y="2049781"/>
            <a:ext cx="7421879" cy="417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647073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物理互動布料功能使用</a:t>
            </a:r>
          </a:p>
          <a:p>
            <a:pPr lvl="1"/>
            <a:r>
              <a:rPr lang="zh-TW" altLang="en-US" sz="2800" dirty="0">
                <a:latin typeface="標楷體" panose="03000509000000000000" pitchFamily="65" charset="-120"/>
                <a:ea typeface="標楷體" panose="03000509000000000000" pitchFamily="65" charset="-120"/>
              </a:rPr>
              <a:t>可用來模擬衣服、旗幟、網子等柔軟表面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2894326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/>
              <a:t>Rigidbody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158839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MAYA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中拉出一個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Polygon plane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設定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plane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subdivision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為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5*5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181" y="3344477"/>
            <a:ext cx="4987367" cy="2960416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 bwMode="auto">
          <a:xfrm>
            <a:off x="8174482" y="4415246"/>
            <a:ext cx="216024" cy="275456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93149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Animation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狀態列下使用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Skeleton-&gt;Joint Tool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依序在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plane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的左上及右上角點一下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按下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Enter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確認，建立好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bone</a:t>
            </a:r>
          </a:p>
        </p:txBody>
      </p:sp>
      <p:grpSp>
        <p:nvGrpSpPr>
          <p:cNvPr id="12" name="群組 11"/>
          <p:cNvGrpSpPr/>
          <p:nvPr/>
        </p:nvGrpSpPr>
        <p:grpSpPr>
          <a:xfrm>
            <a:off x="6954672" y="3274948"/>
            <a:ext cx="3986770" cy="3209280"/>
            <a:chOff x="6934497" y="3192570"/>
            <a:chExt cx="4208106" cy="3387452"/>
          </a:xfrm>
        </p:grpSpPr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34497" y="3192570"/>
              <a:ext cx="4208106" cy="3387452"/>
            </a:xfrm>
            <a:prstGeom prst="rect">
              <a:avLst/>
            </a:prstGeom>
          </p:spPr>
        </p:pic>
        <p:sp>
          <p:nvSpPr>
            <p:cNvPr id="7" name="矩形 6"/>
            <p:cNvSpPr/>
            <p:nvPr/>
          </p:nvSpPr>
          <p:spPr bwMode="auto">
            <a:xfrm>
              <a:off x="9851696" y="3284788"/>
              <a:ext cx="971233" cy="17951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7676098" y="4890577"/>
              <a:ext cx="216023" cy="21816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矩形 8"/>
            <p:cNvSpPr/>
            <p:nvPr/>
          </p:nvSpPr>
          <p:spPr bwMode="auto">
            <a:xfrm>
              <a:off x="9293341" y="4313701"/>
              <a:ext cx="216023" cy="218160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文字方塊 9"/>
            <p:cNvSpPr txBox="1"/>
            <p:nvPr/>
          </p:nvSpPr>
          <p:spPr>
            <a:xfrm>
              <a:off x="7363192" y="456152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9017175" y="407534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763350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按住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shift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同時選取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bone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plane mesh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使用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Skin-&gt;Bind Skin-&gt;Smooth Bind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bone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plane mesh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給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bind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在一起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4754143" y="3709851"/>
            <a:ext cx="4193914" cy="2703971"/>
            <a:chOff x="6074593" y="2981225"/>
            <a:chExt cx="5472608" cy="3528392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74593" y="2981225"/>
              <a:ext cx="5472608" cy="3528392"/>
            </a:xfrm>
            <a:prstGeom prst="rect">
              <a:avLst/>
            </a:prstGeom>
          </p:spPr>
        </p:pic>
        <p:sp>
          <p:nvSpPr>
            <p:cNvPr id="14" name="矩形 13"/>
            <p:cNvSpPr/>
            <p:nvPr/>
          </p:nvSpPr>
          <p:spPr bwMode="auto">
            <a:xfrm>
              <a:off x="9958832" y="3125241"/>
              <a:ext cx="991741" cy="205333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194797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Polygon plane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輸出成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plane.fbx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Unity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專案目錄下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3447823" y="2806756"/>
            <a:ext cx="5208497" cy="3573438"/>
            <a:chOff x="1331640" y="1916832"/>
            <a:chExt cx="6251748" cy="4289190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03648" y="2060848"/>
              <a:ext cx="2635045" cy="3637582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 bwMode="auto">
            <a:xfrm>
              <a:off x="1331640" y="3423692"/>
              <a:ext cx="1487760" cy="205333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9" name="圖片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91100" y="1916832"/>
              <a:ext cx="2592288" cy="42891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192392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plane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拉進場景內並在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Hierarchy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搜尋其子物件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pPlane1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3713607" y="3070008"/>
            <a:ext cx="4367947" cy="3339387"/>
            <a:chOff x="2058980" y="2103378"/>
            <a:chExt cx="5112568" cy="3908666"/>
          </a:xfrm>
        </p:grpSpPr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8980" y="2103378"/>
              <a:ext cx="5112568" cy="3908666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 bwMode="auto">
            <a:xfrm>
              <a:off x="5220071" y="2169042"/>
              <a:ext cx="1935641" cy="72301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62652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pPlane1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的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Inspector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屬性欄添加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Cloth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物理元件</a:t>
            </a:r>
          </a:p>
          <a:p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Add Component-&gt;Physics-&gt;Cloth</a:t>
            </a:r>
          </a:p>
        </p:txBody>
      </p:sp>
      <p:grpSp>
        <p:nvGrpSpPr>
          <p:cNvPr id="5" name="群組 4"/>
          <p:cNvGrpSpPr/>
          <p:nvPr/>
        </p:nvGrpSpPr>
        <p:grpSpPr>
          <a:xfrm>
            <a:off x="2736036" y="3250429"/>
            <a:ext cx="5920982" cy="3254873"/>
            <a:chOff x="1351372" y="2348880"/>
            <a:chExt cx="6593655" cy="3624654"/>
          </a:xfrm>
        </p:grpSpPr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51372" y="2348880"/>
              <a:ext cx="6593655" cy="3624654"/>
            </a:xfrm>
            <a:prstGeom prst="rect">
              <a:avLst/>
            </a:prstGeom>
          </p:spPr>
        </p:pic>
        <p:sp>
          <p:nvSpPr>
            <p:cNvPr id="8" name="矩形 7"/>
            <p:cNvSpPr/>
            <p:nvPr/>
          </p:nvSpPr>
          <p:spPr bwMode="auto">
            <a:xfrm>
              <a:off x="3376706" y="2653552"/>
              <a:ext cx="986118" cy="149413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9" name="直線單箭頭接點 8"/>
            <p:cNvCxnSpPr/>
            <p:nvPr/>
          </p:nvCxnSpPr>
          <p:spPr bwMode="auto">
            <a:xfrm>
              <a:off x="4211960" y="2802965"/>
              <a:ext cx="2232248" cy="2210211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6412245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Cloth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物理元件裡按下    </a:t>
            </a:r>
            <a:r>
              <a:rPr lang="en-US" altLang="zh-TW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Edit 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Constraints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Cloth Constraints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視窗中選擇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Paint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然後將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Max Distance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打勾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最後將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Polygon plane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上方的點全部塗成紅色的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紅色的點就會是布料模擬的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Constraint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點</a:t>
            </a: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176" y="2316128"/>
            <a:ext cx="3810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4603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grpSp>
        <p:nvGrpSpPr>
          <p:cNvPr id="4" name="群組 3"/>
          <p:cNvGrpSpPr/>
          <p:nvPr/>
        </p:nvGrpSpPr>
        <p:grpSpPr>
          <a:xfrm>
            <a:off x="2221015" y="2028737"/>
            <a:ext cx="6574123" cy="4293685"/>
            <a:chOff x="914731" y="1219200"/>
            <a:chExt cx="7466938" cy="4876800"/>
          </a:xfrm>
        </p:grpSpPr>
        <p:pic>
          <p:nvPicPr>
            <p:cNvPr id="5" name="內容版面配置區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14731" y="1219200"/>
              <a:ext cx="7466938" cy="4876800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 bwMode="auto">
            <a:xfrm>
              <a:off x="6732240" y="3753393"/>
              <a:ext cx="1075765" cy="304801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矩形 6"/>
            <p:cNvSpPr/>
            <p:nvPr/>
          </p:nvSpPr>
          <p:spPr bwMode="auto">
            <a:xfrm>
              <a:off x="4305631" y="3279913"/>
              <a:ext cx="1021744" cy="133847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矩形 7"/>
            <p:cNvSpPr/>
            <p:nvPr/>
          </p:nvSpPr>
          <p:spPr bwMode="auto">
            <a:xfrm>
              <a:off x="3518452" y="3434963"/>
              <a:ext cx="707666" cy="12788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矩形 8"/>
            <p:cNvSpPr/>
            <p:nvPr/>
          </p:nvSpPr>
          <p:spPr bwMode="auto">
            <a:xfrm rot="20602611">
              <a:off x="1470849" y="1758878"/>
              <a:ext cx="1143210" cy="237935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文字方塊 10"/>
            <p:cNvSpPr txBox="1"/>
            <p:nvPr/>
          </p:nvSpPr>
          <p:spPr>
            <a:xfrm>
              <a:off x="6431375" y="358616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4648200" y="2910581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2</a:t>
              </a:r>
              <a:endParaRPr lang="en-US" altLang="zh-TW" dirty="0" smtClean="0">
                <a:solidFill>
                  <a:srgbClr val="FF0000"/>
                </a:solidFill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3275856" y="3115753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 smtClean="0">
                  <a:solidFill>
                    <a:srgbClr val="FF0000"/>
                  </a:solidFill>
                </a:rPr>
                <a:t>3</a:t>
              </a:r>
            </a:p>
          </p:txBody>
        </p:sp>
        <p:sp>
          <p:nvSpPr>
            <p:cNvPr id="14" name="文字方塊 13"/>
            <p:cNvSpPr txBox="1"/>
            <p:nvPr/>
          </p:nvSpPr>
          <p:spPr>
            <a:xfrm>
              <a:off x="1147798" y="1626358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TW" dirty="0">
                  <a:solidFill>
                    <a:srgbClr val="FF0000"/>
                  </a:solidFill>
                </a:rPr>
                <a:t>4</a:t>
              </a:r>
              <a:endParaRPr lang="en-US" altLang="zh-TW" dirty="0" smtClean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29434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ea typeface="標楷體" pitchFamily="65" charset="-120"/>
              </a:rPr>
              <a:t>物理關節</a:t>
            </a:r>
            <a:endParaRPr lang="en-US" altLang="zh-TW" dirty="0">
              <a:ea typeface="標楷體" pitchFamily="65" charset="-120"/>
            </a:endParaRPr>
          </a:p>
          <a:p>
            <a:pPr lvl="1"/>
            <a:r>
              <a:rPr lang="zh-TW" altLang="en-US" dirty="0">
                <a:ea typeface="標楷體" pitchFamily="65" charset="-120"/>
              </a:rPr>
              <a:t>用以設定物件沿著某一軸心轉動</a:t>
            </a:r>
            <a:endParaRPr lang="en-US" altLang="zh-TW" dirty="0">
              <a:ea typeface="標楷體" pitchFamily="65" charset="-120"/>
            </a:endParaRPr>
          </a:p>
          <a:p>
            <a:pPr lvl="1"/>
            <a:r>
              <a:rPr lang="zh-TW" altLang="en-US" dirty="0">
                <a:ea typeface="標楷體" pitchFamily="65" charset="-120"/>
              </a:rPr>
              <a:t>以</a:t>
            </a:r>
            <a:r>
              <a:rPr lang="en-US" altLang="zh-TW" dirty="0">
                <a:ea typeface="標楷體" pitchFamily="65" charset="-120"/>
              </a:rPr>
              <a:t>Hinge Joint</a:t>
            </a:r>
            <a:r>
              <a:rPr lang="zh-TW" altLang="en-US" dirty="0">
                <a:ea typeface="標楷體" pitchFamily="65" charset="-120"/>
              </a:rPr>
              <a:t>為例：蹺蹺板</a:t>
            </a:r>
            <a:endParaRPr lang="en-US" altLang="zh-TW" dirty="0">
              <a:ea typeface="標楷體" pitchFamily="65" charset="-120"/>
            </a:endParaRPr>
          </a:p>
          <a:p>
            <a:pPr lvl="2"/>
            <a:r>
              <a:rPr lang="zh-TW" altLang="en-US" dirty="0">
                <a:ea typeface="標楷體" pitchFamily="65" charset="-120"/>
              </a:rPr>
              <a:t>新增一個方體，拉成長條平板狀</a:t>
            </a:r>
            <a:endParaRPr lang="en-US" altLang="zh-TW" dirty="0">
              <a:ea typeface="標楷體" pitchFamily="65" charset="-120"/>
            </a:endParaRPr>
          </a:p>
          <a:p>
            <a:pPr lvl="2"/>
            <a:r>
              <a:rPr lang="zh-TW" altLang="en-US" dirty="0">
                <a:ea typeface="標楷體" pitchFamily="65" charset="-120"/>
              </a:rPr>
              <a:t>點選長條平板</a:t>
            </a:r>
            <a:endParaRPr lang="en-US" altLang="zh-TW" dirty="0">
              <a:ea typeface="標楷體" pitchFamily="65" charset="-120"/>
            </a:endParaRPr>
          </a:p>
          <a:p>
            <a:pPr lvl="2"/>
            <a:r>
              <a:rPr lang="en-US" altLang="zh-TW" dirty="0">
                <a:ea typeface="標楷體" pitchFamily="65" charset="-120"/>
              </a:rPr>
              <a:t>Add Component-&gt;Physics-&gt;Hinge Joint</a:t>
            </a:r>
          </a:p>
        </p:txBody>
      </p:sp>
      <p:grpSp>
        <p:nvGrpSpPr>
          <p:cNvPr id="4" name="群組 3"/>
          <p:cNvGrpSpPr/>
          <p:nvPr/>
        </p:nvGrpSpPr>
        <p:grpSpPr>
          <a:xfrm>
            <a:off x="6917717" y="1142348"/>
            <a:ext cx="4461026" cy="2720834"/>
            <a:chOff x="7279717" y="3711312"/>
            <a:chExt cx="3887496" cy="2371031"/>
          </a:xfrm>
        </p:grpSpPr>
        <p:pic>
          <p:nvPicPr>
            <p:cNvPr id="5" name="圖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279717" y="3711312"/>
              <a:ext cx="3887496" cy="2371031"/>
            </a:xfrm>
            <a:prstGeom prst="rect">
              <a:avLst/>
            </a:prstGeom>
          </p:spPr>
        </p:pic>
        <p:sp>
          <p:nvSpPr>
            <p:cNvPr id="6" name="矩形 5"/>
            <p:cNvSpPr/>
            <p:nvPr/>
          </p:nvSpPr>
          <p:spPr bwMode="auto">
            <a:xfrm>
              <a:off x="10084861" y="5428428"/>
              <a:ext cx="763675" cy="124291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zh-TW" alt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9870410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Hinge Joint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項目中設定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Ancher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至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(0,0,0)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物件中心點，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Axis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設為蹺蹺板旋轉的</a:t>
            </a:r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固定</a:t>
            </a:r>
            <a:r>
              <a:rPr lang="zh-TW" altLang="en-US" smtClean="0">
                <a:latin typeface="標楷體" panose="03000509000000000000" pitchFamily="65" charset="-120"/>
                <a:ea typeface="標楷體" panose="03000509000000000000" pitchFamily="65" charset="-120"/>
              </a:rPr>
              <a:t>軸心，須留意軸的方向</a:t>
            </a:r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5680" y="3423184"/>
            <a:ext cx="4137856" cy="2304256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5228" y="3242482"/>
            <a:ext cx="3950178" cy="2665660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 bwMode="auto">
          <a:xfrm>
            <a:off x="8228383" y="4348291"/>
            <a:ext cx="2062717" cy="281225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353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>
          <a:xfrm>
            <a:off x="609600" y="1600201"/>
            <a:ext cx="6426994" cy="4525963"/>
          </a:xfrm>
        </p:spPr>
        <p:txBody>
          <a:bodyPr>
            <a:normAutofit/>
          </a:bodyPr>
          <a:lstStyle/>
          <a:p>
            <a:r>
              <a:rPr lang="zh-TW" altLang="en-US" dirty="0"/>
              <a:t>任何物件都需要加入</a:t>
            </a:r>
            <a:r>
              <a:rPr lang="en-US" altLang="zh-TW" dirty="0" err="1" smtClean="0"/>
              <a:t>Rigidbody</a:t>
            </a:r>
            <a:r>
              <a:rPr lang="en-US" altLang="zh-TW" dirty="0" smtClean="0"/>
              <a:t> </a:t>
            </a:r>
            <a:r>
              <a:rPr lang="zh-TW" altLang="en-US" dirty="0" smtClean="0"/>
              <a:t>後</a:t>
            </a:r>
            <a:r>
              <a:rPr lang="zh-TW" altLang="en-US" dirty="0"/>
              <a:t>才能變成</a:t>
            </a:r>
            <a:r>
              <a:rPr lang="zh-TW" altLang="en-US" dirty="0">
                <a:solidFill>
                  <a:srgbClr val="FF0000"/>
                </a:solidFill>
              </a:rPr>
              <a:t>動態物件</a:t>
            </a:r>
            <a:r>
              <a:rPr lang="en-US" altLang="zh-TW" dirty="0"/>
              <a:t>, </a:t>
            </a:r>
            <a:r>
              <a:rPr lang="zh-TW" altLang="en-US" dirty="0"/>
              <a:t>可以</a:t>
            </a:r>
            <a:r>
              <a:rPr lang="zh-TW" altLang="en-US" dirty="0" smtClean="0"/>
              <a:t>設定基本</a:t>
            </a:r>
            <a:r>
              <a:rPr lang="zh-TW" altLang="en-US" dirty="0"/>
              <a:t>係數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質量</a:t>
            </a:r>
            <a:endParaRPr lang="zh-TW" altLang="en-US" dirty="0"/>
          </a:p>
          <a:p>
            <a:pPr lvl="1"/>
            <a:r>
              <a:rPr lang="zh-TW" altLang="en-US" dirty="0" smtClean="0"/>
              <a:t>摩擦係數、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角</a:t>
            </a:r>
            <a:r>
              <a:rPr lang="zh-TW" altLang="en-US" dirty="0"/>
              <a:t>摩擦係數</a:t>
            </a:r>
            <a:r>
              <a:rPr lang="zh-TW" altLang="en-US" dirty="0" smtClean="0"/>
              <a:t>、</a:t>
            </a:r>
            <a:endParaRPr lang="en-US" altLang="zh-TW" dirty="0" smtClean="0"/>
          </a:p>
          <a:p>
            <a:pPr lvl="1"/>
            <a:r>
              <a:rPr lang="zh-TW" altLang="en-US" dirty="0" smtClean="0"/>
              <a:t>重力</a:t>
            </a:r>
            <a:endParaRPr lang="zh-TW" altLang="en-US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3652" y="1357314"/>
            <a:ext cx="4512937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566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在蹺蹺板上方新增一個物件，並賦予</a:t>
            </a:r>
            <a:r>
              <a:rPr lang="en-US" altLang="zh-TW" dirty="0" err="1">
                <a:latin typeface="標楷體" panose="03000509000000000000" pitchFamily="65" charset="-120"/>
                <a:ea typeface="標楷體" panose="03000509000000000000" pitchFamily="65" charset="-120"/>
              </a:rPr>
              <a:t>Rigidbody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特性</a:t>
            </a:r>
          </a:p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按下   ，物件下落後敲擊到蹺蹺板，即可看到蹺蹺板以剛剛設定好之軸心旋轉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42755" y="2385262"/>
            <a:ext cx="342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向右箭號 8"/>
          <p:cNvSpPr/>
          <p:nvPr/>
        </p:nvSpPr>
        <p:spPr>
          <a:xfrm>
            <a:off x="5792891" y="5008251"/>
            <a:ext cx="36004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42755" y="3856123"/>
            <a:ext cx="3230687" cy="2072131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2380" y="3712107"/>
            <a:ext cx="3456384" cy="235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19499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物理元件使用與設定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clip0005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55404" y="2080125"/>
            <a:ext cx="7433491" cy="418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9451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加入</a:t>
            </a:r>
            <a:r>
              <a:rPr lang="en-US" altLang="zh-TW" dirty="0" err="1"/>
              <a:t>Rigidbody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新增剛體效果於基本物件上</a:t>
            </a:r>
          </a:p>
          <a:p>
            <a:r>
              <a:rPr lang="zh-TW" altLang="en-US" dirty="0"/>
              <a:t>選擇一個基本物件之後點選上方選單的</a:t>
            </a:r>
            <a:r>
              <a:rPr lang="en-US" altLang="zh-TW" dirty="0"/>
              <a:t>[Component]→[Physics]→[</a:t>
            </a:r>
            <a:r>
              <a:rPr lang="en-US" altLang="zh-TW" dirty="0" err="1"/>
              <a:t>Rigidbody</a:t>
            </a:r>
            <a:r>
              <a:rPr lang="en-US" altLang="zh-TW" dirty="0"/>
              <a:t>]</a:t>
            </a:r>
          </a:p>
          <a:p>
            <a:r>
              <a:rPr lang="zh-TW" altLang="en-US" dirty="0"/>
              <a:t>點選   </a:t>
            </a:r>
            <a:r>
              <a:rPr lang="zh-TW" altLang="en-US" dirty="0" smtClean="0"/>
              <a:t>  播放</a:t>
            </a:r>
            <a:r>
              <a:rPr lang="zh-TW" altLang="en-US" dirty="0"/>
              <a:t>後可看到物體掉至地面上後停止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72789" y="3496491"/>
            <a:ext cx="3429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向右箭號 4"/>
          <p:cNvSpPr/>
          <p:nvPr/>
        </p:nvSpPr>
        <p:spPr>
          <a:xfrm>
            <a:off x="5453659" y="5149454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907" y="4171354"/>
            <a:ext cx="3451314" cy="2250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9483" y="4171354"/>
            <a:ext cx="3428229" cy="22503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9" name="直線單箭頭接點 8"/>
          <p:cNvCxnSpPr/>
          <p:nvPr/>
        </p:nvCxnSpPr>
        <p:spPr>
          <a:xfrm flipH="1">
            <a:off x="3893344" y="4864894"/>
            <a:ext cx="7144" cy="85725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字方塊 9"/>
          <p:cNvSpPr txBox="1"/>
          <p:nvPr/>
        </p:nvSpPr>
        <p:spPr>
          <a:xfrm>
            <a:off x="3300413" y="4272431"/>
            <a:ext cx="1200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err="1" smtClean="0">
                <a:solidFill>
                  <a:srgbClr val="FF0000"/>
                </a:solidFill>
              </a:rPr>
              <a:t>rigidbody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10068957" y="4586164"/>
            <a:ext cx="15824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 = F / m</a:t>
            </a:r>
          </a:p>
          <a:p>
            <a:r>
              <a:rPr lang="en-US" altLang="zh-TW" dirty="0" smtClean="0"/>
              <a:t>V = a * t</a:t>
            </a:r>
          </a:p>
          <a:p>
            <a:r>
              <a:rPr lang="en-US" altLang="zh-TW" dirty="0" smtClean="0"/>
              <a:t>D = V * t</a:t>
            </a:r>
          </a:p>
        </p:txBody>
      </p:sp>
    </p:spTree>
    <p:extLst>
      <p:ext uri="{BB962C8B-B14F-4D97-AF65-F5344CB8AC3E}">
        <p14:creationId xmlns:p14="http://schemas.microsoft.com/office/powerpoint/2010/main" val="382713074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加入</a:t>
            </a:r>
            <a:r>
              <a:rPr lang="en-US" altLang="zh-TW" dirty="0" err="1"/>
              <a:t>Rigidbody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" name="phsical_sys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9989" y="1959427"/>
            <a:ext cx="5926628" cy="444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84584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Rigidbody</a:t>
            </a:r>
            <a:r>
              <a:rPr lang="en-US" altLang="zh-TW" dirty="0" smtClean="0"/>
              <a:t> </a:t>
            </a:r>
            <a:r>
              <a:rPr lang="zh-TW" altLang="en-US" dirty="0" smtClean="0"/>
              <a:t>參數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630238" indent="-630238"/>
            <a:r>
              <a:rPr lang="en-US" altLang="zh-TW" b="1" dirty="0" smtClean="0">
                <a:latin typeface="+mn-lt"/>
                <a:ea typeface="標楷體" panose="03000509000000000000" pitchFamily="65" charset="-120"/>
              </a:rPr>
              <a:t>Mass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 物體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重量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，影響加速度和正向力</a:t>
            </a:r>
            <a:endParaRPr lang="en-US" altLang="zh-TW" dirty="0">
              <a:latin typeface="+mn-lt"/>
              <a:ea typeface="標楷體" panose="03000509000000000000" pitchFamily="65" charset="-120"/>
            </a:endParaRPr>
          </a:p>
          <a:p>
            <a:pPr marL="630238" indent="-630238"/>
            <a:r>
              <a:rPr lang="en-US" altLang="zh-TW" b="1" dirty="0" smtClean="0">
                <a:latin typeface="+mn-lt"/>
                <a:ea typeface="標楷體" panose="03000509000000000000" pitchFamily="65" charset="-120"/>
              </a:rPr>
              <a:t>Drag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: 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阻力</a:t>
            </a:r>
          </a:p>
          <a:p>
            <a:pPr marL="630238" indent="-630238"/>
            <a:r>
              <a:rPr lang="en-US" altLang="zh-TW" b="1" dirty="0">
                <a:latin typeface="+mn-lt"/>
                <a:ea typeface="標楷體" panose="03000509000000000000" pitchFamily="65" charset="-120"/>
              </a:rPr>
              <a:t>Use </a:t>
            </a:r>
            <a:r>
              <a:rPr lang="en-US" altLang="zh-TW" b="1" dirty="0" smtClean="0">
                <a:latin typeface="+mn-lt"/>
                <a:ea typeface="標楷體" panose="03000509000000000000" pitchFamily="65" charset="-120"/>
              </a:rPr>
              <a:t>Gravity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 決定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是否在物體使用重力 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(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世界重力的設定在 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Project Setting-&gt;Physic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中的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Gravity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)</a:t>
            </a:r>
            <a:endParaRPr lang="en-US" altLang="zh-TW" dirty="0">
              <a:latin typeface="+mn-lt"/>
              <a:ea typeface="標楷體" panose="03000509000000000000" pitchFamily="65" charset="-120"/>
            </a:endParaRPr>
          </a:p>
          <a:p>
            <a:pPr marL="630238" indent="-630238"/>
            <a:endParaRPr lang="en-US" altLang="zh-TW" b="1" dirty="0" smtClean="0">
              <a:latin typeface="+mn-lt"/>
              <a:ea typeface="標楷體" panose="03000509000000000000" pitchFamily="65" charset="-120"/>
            </a:endParaRPr>
          </a:p>
          <a:p>
            <a:pPr marL="630238" indent="-630238"/>
            <a:r>
              <a:rPr lang="en-US" altLang="zh-TW" b="1" dirty="0" smtClean="0">
                <a:latin typeface="+mn-lt"/>
                <a:ea typeface="標楷體" panose="03000509000000000000" pitchFamily="65" charset="-120"/>
              </a:rPr>
              <a:t>Force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 外力</a:t>
            </a:r>
            <a:endParaRPr lang="zh-TW" altLang="en-US" dirty="0">
              <a:latin typeface="+mn-lt"/>
              <a:ea typeface="標楷體" panose="03000509000000000000" pitchFamily="65" charset="-120"/>
            </a:endParaRPr>
          </a:p>
          <a:p>
            <a:pPr marL="630238" indent="-630238"/>
            <a:r>
              <a:rPr lang="en-US" altLang="zh-TW" b="1" dirty="0" smtClean="0">
                <a:latin typeface="+mn-lt"/>
                <a:ea typeface="標楷體" panose="03000509000000000000" pitchFamily="65" charset="-120"/>
              </a:rPr>
              <a:t>Friction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 摩擦力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（由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Collider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的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Material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設定，但通常需要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enable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 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Gravity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，才會有效果）摩擦力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(F = 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正向力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*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摩擦係數</a:t>
            </a:r>
            <a:r>
              <a:rPr lang="en-US" altLang="zh-TW" dirty="0">
                <a:latin typeface="+mn-lt"/>
                <a:ea typeface="標楷體" panose="03000509000000000000" pitchFamily="65" charset="-120"/>
              </a:rPr>
              <a:t>)</a:t>
            </a:r>
            <a:endParaRPr lang="zh-TW" altLang="en-US" dirty="0">
              <a:latin typeface="+mn-lt"/>
              <a:ea typeface="標楷體" panose="03000509000000000000" pitchFamily="65" charset="-120"/>
            </a:endParaRPr>
          </a:p>
          <a:p>
            <a:pPr marL="630238" indent="-630238"/>
            <a:r>
              <a:rPr lang="en-US" altLang="zh-TW" b="1" dirty="0" smtClean="0">
                <a:latin typeface="+mn-lt"/>
                <a:ea typeface="標楷體" panose="03000509000000000000" pitchFamily="65" charset="-120"/>
              </a:rPr>
              <a:t>Velocity</a:t>
            </a:r>
            <a:r>
              <a:rPr lang="en-US" altLang="zh-TW" dirty="0" smtClean="0">
                <a:latin typeface="+mn-lt"/>
                <a:ea typeface="標楷體" panose="03000509000000000000" pitchFamily="65" charset="-120"/>
              </a:rPr>
              <a:t>:</a:t>
            </a:r>
            <a:r>
              <a:rPr lang="zh-TW" altLang="en-US" dirty="0" smtClean="0">
                <a:latin typeface="+mn-lt"/>
                <a:ea typeface="標楷體" panose="03000509000000000000" pitchFamily="65" charset="-120"/>
              </a:rPr>
              <a:t> 速度（</a:t>
            </a:r>
            <a:r>
              <a:rPr lang="zh-TW" altLang="en-US" dirty="0">
                <a:latin typeface="+mn-lt"/>
                <a:ea typeface="標楷體" panose="03000509000000000000" pitchFamily="65" charset="-120"/>
              </a:rPr>
              <a:t>由程式設定）</a:t>
            </a:r>
          </a:p>
          <a:p>
            <a:endParaRPr lang="zh-TW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9701637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Rigidbody</a:t>
            </a:r>
            <a:r>
              <a:rPr lang="zh-TW" altLang="en-US" dirty="0" smtClean="0"/>
              <a:t>  </a:t>
            </a:r>
            <a:r>
              <a:rPr lang="en-US" altLang="zh-TW" dirty="0"/>
              <a:t>- </a:t>
            </a:r>
            <a:r>
              <a:rPr lang="en-US" altLang="zh-TW" dirty="0" smtClean="0"/>
              <a:t>Kinematic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b="1" dirty="0"/>
              <a:t>Non-Kinematic</a:t>
            </a:r>
            <a:r>
              <a:rPr lang="en-US" altLang="zh-TW" dirty="0"/>
              <a:t> vs</a:t>
            </a:r>
            <a:r>
              <a:rPr lang="zh-TW" altLang="en-US" dirty="0"/>
              <a:t> </a:t>
            </a:r>
            <a:r>
              <a:rPr lang="en-US" altLang="zh-TW" b="1" dirty="0"/>
              <a:t>Kinematic</a:t>
            </a:r>
          </a:p>
          <a:p>
            <a:pPr lvl="1"/>
            <a:r>
              <a:rPr lang="en-US" altLang="zh-TW" sz="2800" dirty="0" smtClean="0"/>
              <a:t>Non-Kinematic:</a:t>
            </a:r>
            <a:r>
              <a:rPr lang="zh-TW" altLang="en-US" sz="2800" dirty="0" smtClean="0"/>
              <a:t> </a:t>
            </a:r>
            <a:r>
              <a:rPr lang="en-US" altLang="zh-TW" sz="2800" dirty="0" err="1" smtClean="0"/>
              <a:t>AddForce</a:t>
            </a:r>
            <a:r>
              <a:rPr lang="en-US" altLang="zh-TW" sz="2800" dirty="0"/>
              <a:t>() and </a:t>
            </a:r>
            <a:r>
              <a:rPr lang="en-US" altLang="zh-TW" sz="2800" dirty="0" err="1"/>
              <a:t>AddTorque</a:t>
            </a:r>
            <a:r>
              <a:rPr lang="en-US" altLang="zh-TW" sz="2800" dirty="0"/>
              <a:t>() </a:t>
            </a:r>
          </a:p>
          <a:p>
            <a:pPr lvl="1"/>
            <a:r>
              <a:rPr lang="en-US" altLang="zh-TW" sz="2800" dirty="0">
                <a:solidFill>
                  <a:srgbClr val="FF0000"/>
                </a:solidFill>
              </a:rPr>
              <a:t>Kinematic </a:t>
            </a:r>
            <a:r>
              <a:rPr lang="en-US" altLang="zh-TW" sz="2800" dirty="0" err="1">
                <a:solidFill>
                  <a:srgbClr val="FF0000"/>
                </a:solidFill>
              </a:rPr>
              <a:t>Rigidbodies</a:t>
            </a:r>
            <a:r>
              <a:rPr lang="en-US" altLang="zh-TW" sz="2800" dirty="0">
                <a:solidFill>
                  <a:srgbClr val="FF0000"/>
                </a:solidFill>
              </a:rPr>
              <a:t> </a:t>
            </a:r>
            <a:r>
              <a:rPr lang="zh-TW" altLang="en-US" sz="2800" dirty="0"/>
              <a:t>：</a:t>
            </a:r>
            <a:r>
              <a:rPr lang="en-US" altLang="zh-TW" sz="2800" dirty="0"/>
              <a:t> </a:t>
            </a:r>
            <a:r>
              <a:rPr lang="zh-TW" altLang="en-US" sz="2800" dirty="0"/>
              <a:t>不受外力、重力、碰撞（但可以收到</a:t>
            </a:r>
            <a:r>
              <a:rPr lang="en-US" altLang="zh-TW" sz="2800" dirty="0" err="1"/>
              <a:t>isTrigger</a:t>
            </a:r>
            <a:r>
              <a:rPr lang="zh-TW" altLang="en-US" sz="2800" dirty="0"/>
              <a:t>事件）影響</a:t>
            </a:r>
            <a:r>
              <a:rPr lang="zh-TW" altLang="en-US" sz="2800" dirty="0" smtClean="0"/>
              <a:t>。改變</a:t>
            </a:r>
            <a:r>
              <a:rPr lang="zh-TW" altLang="en-US" sz="2800" dirty="0"/>
              <a:t>位置的方式需要直接更改</a:t>
            </a:r>
            <a:r>
              <a:rPr lang="en-US" altLang="zh-TW" sz="2800" dirty="0"/>
              <a:t>position</a:t>
            </a:r>
            <a:r>
              <a:rPr lang="zh-TW" altLang="en-US" sz="2800" dirty="0"/>
              <a:t>，當自己移動</a:t>
            </a:r>
            <a:r>
              <a:rPr lang="zh-TW" altLang="en-US" sz="2800" b="1" dirty="0"/>
              <a:t>，</a:t>
            </a:r>
            <a:r>
              <a:rPr lang="zh-TW" altLang="en-US" sz="2800" dirty="0"/>
              <a:t>碰撞到其他物體時，仍可以造成對方的</a:t>
            </a:r>
            <a:r>
              <a:rPr lang="zh-TW" altLang="en-US" sz="2800" dirty="0" smtClean="0"/>
              <a:t>影響。</a:t>
            </a:r>
            <a:endParaRPr lang="en-US" altLang="zh-TW" sz="2800" dirty="0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878" y="4273825"/>
            <a:ext cx="5186252" cy="1930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87138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urse_H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3d16-06-Projection</Template>
  <TotalTime>1165</TotalTime>
  <Words>2053</Words>
  <Application>Microsoft Office PowerPoint</Application>
  <PresentationFormat>寬螢幕</PresentationFormat>
  <Paragraphs>323</Paragraphs>
  <Slides>51</Slides>
  <Notes>6</Notes>
  <HiddenSlides>0</HiddenSlides>
  <MMClips>6</MMClips>
  <ScaleCrop>false</ScaleCrop>
  <HeadingPairs>
    <vt:vector size="8" baseType="variant">
      <vt:variant>
        <vt:lpstr>使用字型</vt:lpstr>
      </vt:variant>
      <vt:variant>
        <vt:i4>9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62" baseType="lpstr">
      <vt:lpstr>Lora</vt:lpstr>
      <vt:lpstr>Quattrocento Sans</vt:lpstr>
      <vt:lpstr>微軟正黑體</vt:lpstr>
      <vt:lpstr>新細明體</vt:lpstr>
      <vt:lpstr>標楷體</vt:lpstr>
      <vt:lpstr>Arial</vt:lpstr>
      <vt:lpstr>Calibri</vt:lpstr>
      <vt:lpstr>Consolas</vt:lpstr>
      <vt:lpstr>Times New Roman</vt:lpstr>
      <vt:lpstr>Course_HE</vt:lpstr>
      <vt:lpstr>Image</vt:lpstr>
      <vt:lpstr>3D Game Programming Physics</vt:lpstr>
      <vt:lpstr>Outline</vt:lpstr>
      <vt:lpstr>物理元件使用與設定</vt:lpstr>
      <vt:lpstr>Rigidbody</vt:lpstr>
      <vt:lpstr>物理元件使用與設定</vt:lpstr>
      <vt:lpstr>加入Rigidbody</vt:lpstr>
      <vt:lpstr>加入Rigidbody</vt:lpstr>
      <vt:lpstr>Rigidbody 參數</vt:lpstr>
      <vt:lpstr>Rigidbody  - Kinematic</vt:lpstr>
      <vt:lpstr>找到場景中的物件 Find()</vt:lpstr>
      <vt:lpstr>得到物件上的component</vt:lpstr>
      <vt:lpstr>物理引擎-移動一個物體的方法</vt:lpstr>
      <vt:lpstr>Transform 物體旋轉及縮放</vt:lpstr>
      <vt:lpstr>練習</vt:lpstr>
      <vt:lpstr>Collider</vt:lpstr>
      <vt:lpstr>Collider</vt:lpstr>
      <vt:lpstr>Collider -碰撞的發生</vt:lpstr>
      <vt:lpstr>物理引擎(sample_1)</vt:lpstr>
      <vt:lpstr>使用Layer</vt:lpstr>
      <vt:lpstr>設定互相碰撞的Layer</vt:lpstr>
      <vt:lpstr>Collision - Trigger</vt:lpstr>
      <vt:lpstr>物理引擎- Collision</vt:lpstr>
      <vt:lpstr>練習</vt:lpstr>
      <vt:lpstr>物理引擎(sample_2)</vt:lpstr>
      <vt:lpstr>Collision action matrix</vt:lpstr>
      <vt:lpstr>Raycast</vt:lpstr>
      <vt:lpstr>物理引擎-Raycast</vt:lpstr>
      <vt:lpstr>Raycast 最近的物體</vt:lpstr>
      <vt:lpstr>Raycast 所有物體</vt:lpstr>
      <vt:lpstr>為物件標上Tag</vt:lpstr>
      <vt:lpstr>針對某類(Tag)做Raycast 搜尋</vt:lpstr>
      <vt:lpstr>物理引擎-Raycast</vt:lpstr>
      <vt:lpstr>練習</vt:lpstr>
      <vt:lpstr>物理引擎-Raycast</vt:lpstr>
      <vt:lpstr>Prefab</vt:lpstr>
      <vt:lpstr>Prefab</vt:lpstr>
      <vt:lpstr>練習</vt:lpstr>
      <vt:lpstr>Prefab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  <vt:lpstr>物理元件使用與設定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chinfeng</dc:creator>
  <cp:lastModifiedBy>Ming-Te Chi</cp:lastModifiedBy>
  <cp:revision>74</cp:revision>
  <dcterms:created xsi:type="dcterms:W3CDTF">2015-08-30T01:37:10Z</dcterms:created>
  <dcterms:modified xsi:type="dcterms:W3CDTF">2019-12-18T15:30:34Z</dcterms:modified>
</cp:coreProperties>
</file>