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71"/>
  </p:notesMasterIdLst>
  <p:handoutMasterIdLst>
    <p:handoutMasterId r:id="rId72"/>
  </p:handoutMasterIdLst>
  <p:sldIdLst>
    <p:sldId id="256" r:id="rId2"/>
    <p:sldId id="332" r:id="rId3"/>
    <p:sldId id="345" r:id="rId4"/>
    <p:sldId id="346" r:id="rId5"/>
    <p:sldId id="347" r:id="rId6"/>
    <p:sldId id="342" r:id="rId7"/>
    <p:sldId id="336" r:id="rId8"/>
    <p:sldId id="337" r:id="rId9"/>
    <p:sldId id="338" r:id="rId10"/>
    <p:sldId id="343" r:id="rId11"/>
    <p:sldId id="340" r:id="rId12"/>
    <p:sldId id="339" r:id="rId13"/>
    <p:sldId id="341"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44" r:id="rId39"/>
    <p:sldId id="327" r:id="rId40"/>
    <p:sldId id="299" r:id="rId41"/>
    <p:sldId id="329" r:id="rId42"/>
    <p:sldId id="330" r:id="rId43"/>
    <p:sldId id="331" r:id="rId44"/>
    <p:sldId id="335" r:id="rId45"/>
    <p:sldId id="325" r:id="rId46"/>
    <p:sldId id="264" r:id="rId47"/>
    <p:sldId id="286" r:id="rId48"/>
    <p:sldId id="288" r:id="rId49"/>
    <p:sldId id="266" r:id="rId50"/>
    <p:sldId id="267" r:id="rId51"/>
    <p:sldId id="268" r:id="rId52"/>
    <p:sldId id="269" r:id="rId53"/>
    <p:sldId id="270" r:id="rId54"/>
    <p:sldId id="271" r:id="rId55"/>
    <p:sldId id="272" r:id="rId56"/>
    <p:sldId id="273" r:id="rId57"/>
    <p:sldId id="283" r:id="rId58"/>
    <p:sldId id="274" r:id="rId59"/>
    <p:sldId id="275" r:id="rId60"/>
    <p:sldId id="287" r:id="rId61"/>
    <p:sldId id="276" r:id="rId62"/>
    <p:sldId id="296" r:id="rId63"/>
    <p:sldId id="290" r:id="rId64"/>
    <p:sldId id="291" r:id="rId65"/>
    <p:sldId id="292" r:id="rId66"/>
    <p:sldId id="294" r:id="rId67"/>
    <p:sldId id="293" r:id="rId68"/>
    <p:sldId id="295" r:id="rId69"/>
    <p:sldId id="300" r:id="rId70"/>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3" autoAdjust="0"/>
  </p:normalViewPr>
  <p:slideViewPr>
    <p:cSldViewPr showGuides="1">
      <p:cViewPr varScale="1">
        <p:scale>
          <a:sx n="81" d="100"/>
          <a:sy n="81" d="100"/>
        </p:scale>
        <p:origin x="335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BE29908E-0E52-48BC-82D0-82C94FD24D93}" type="datetimeFigureOut">
              <a:rPr lang="zh-TW" altLang="en-US"/>
              <a:pPr>
                <a:defRPr/>
              </a:pPr>
              <a:t>2019/10/7</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BCA9128-F4E8-4999-9991-7FB1A28F3BB3}" type="slidenum">
              <a:rPr lang="zh-TW" altLang="en-US"/>
              <a:pPr/>
              <a:t>‹#›</a:t>
            </a:fld>
            <a:endParaRPr lang="zh-TW" altLang="en-US"/>
          </a:p>
        </p:txBody>
      </p:sp>
    </p:spTree>
    <p:extLst>
      <p:ext uri="{BB962C8B-B14F-4D97-AF65-F5344CB8AC3E}">
        <p14:creationId xmlns:p14="http://schemas.microsoft.com/office/powerpoint/2010/main" val="222549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53A5E987-EDDF-40AE-9866-3B2244F5B2B4}" type="datetimeFigureOut">
              <a:rPr lang="zh-TW" altLang="en-US"/>
              <a:pPr>
                <a:defRPr/>
              </a:pPr>
              <a:t>2019/10/7</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CBD434B-207C-44CD-9741-1E48E1307FB9}" type="slidenum">
              <a:rPr lang="zh-TW" altLang="en-US"/>
              <a:pPr/>
              <a:t>‹#›</a:t>
            </a:fld>
            <a:endParaRPr lang="zh-TW" altLang="en-US"/>
          </a:p>
        </p:txBody>
      </p:sp>
    </p:spTree>
    <p:extLst>
      <p:ext uri="{BB962C8B-B14F-4D97-AF65-F5344CB8AC3E}">
        <p14:creationId xmlns:p14="http://schemas.microsoft.com/office/powerpoint/2010/main" val="865606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pengl.org/wiki/Vertex_Array_Objects#Vertex_Array_Object"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www.opengl.org/wiki/Vertex_Buffer_Object" TargetMode="External"/><Relationship Id="rId5" Type="http://schemas.openxmlformats.org/officeDocument/2006/relationships/hyperlink" Target="http://www.opengl.org/wiki/Buffer_Object" TargetMode="External"/><Relationship Id="rId4" Type="http://schemas.openxmlformats.org/officeDocument/2006/relationships/hyperlink" Target="http://www.opengl.org/wiki/OpenGL_Object"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picgam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youtube.com/watch?v=Ky-JUL0SD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2019</a:t>
            </a:r>
            <a:endParaRPr lang="en-US" altLang="zh-TW" dirty="0" smtClean="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34314B2-2EBD-4A26-A653-D5CB24491A8E}" type="slidenum">
              <a:rPr lang="zh-TW" altLang="en-US">
                <a:latin typeface="Arial" charset="0"/>
              </a:rPr>
              <a:pPr>
                <a:spcBef>
                  <a:spcPct val="0"/>
                </a:spcBef>
              </a:pPr>
              <a:t>1</a:t>
            </a:fld>
            <a:endParaRPr lang="zh-TW"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上面物體  需有</a:t>
            </a:r>
            <a:r>
              <a:rPr lang="en-US" altLang="zh-TW" dirty="0" err="1" smtClean="0"/>
              <a:t>rigidbody</a:t>
            </a:r>
            <a:r>
              <a:rPr lang="en-US" altLang="zh-TW" dirty="0" smtClean="0"/>
              <a:t>,</a:t>
            </a:r>
            <a:r>
              <a:rPr lang="en-US" altLang="zh-TW" baseline="0" dirty="0" smtClean="0"/>
              <a:t>  </a:t>
            </a:r>
            <a:r>
              <a:rPr lang="zh-TW" altLang="en-US" baseline="0" dirty="0" smtClean="0"/>
              <a:t>且</a:t>
            </a:r>
            <a:r>
              <a:rPr lang="en-US" altLang="zh-TW" baseline="0" dirty="0" smtClean="0"/>
              <a:t>use gravity</a:t>
            </a:r>
          </a:p>
          <a:p>
            <a:r>
              <a:rPr lang="zh-TW" altLang="en-US" baseline="0" dirty="0" smtClean="0"/>
              <a:t>地板  不</a:t>
            </a:r>
            <a:r>
              <a:rPr lang="zh-TW" altLang="en-US" dirty="0" smtClean="0"/>
              <a:t>需有</a:t>
            </a:r>
            <a:r>
              <a:rPr lang="en-US" altLang="zh-TW" dirty="0" err="1" smtClean="0"/>
              <a:t>rigidbody</a:t>
            </a:r>
            <a:endParaRPr lang="en-US" altLang="zh-TW" dirty="0" smtClean="0"/>
          </a:p>
          <a:p>
            <a:endParaRPr lang="en-US" altLang="zh-TW" dirty="0" smtClean="0"/>
          </a:p>
          <a:p>
            <a:r>
              <a:rPr lang="zh-TW" altLang="en-US" dirty="0" smtClean="0"/>
              <a:t>上下至少要有個</a:t>
            </a:r>
            <a:r>
              <a:rPr lang="en-US" altLang="zh-TW" dirty="0" err="1" smtClean="0"/>
              <a:t>gameobject</a:t>
            </a:r>
            <a:r>
              <a:rPr lang="en-US" altLang="zh-TW" dirty="0" smtClean="0"/>
              <a:t>  </a:t>
            </a:r>
            <a:r>
              <a:rPr lang="zh-TW" altLang="en-US" dirty="0" smtClean="0"/>
              <a:t>其</a:t>
            </a:r>
            <a:r>
              <a:rPr lang="en-US" altLang="zh-TW" baseline="0" dirty="0" smtClean="0"/>
              <a:t>mesh collider</a:t>
            </a:r>
            <a:r>
              <a:rPr lang="zh-TW" altLang="en-US" baseline="0" dirty="0" smtClean="0"/>
              <a:t> 的</a:t>
            </a:r>
            <a:r>
              <a:rPr lang="en-US" altLang="zh-TW" baseline="0" dirty="0" smtClean="0"/>
              <a:t>material</a:t>
            </a:r>
            <a:r>
              <a:rPr lang="zh-TW" altLang="en-US" baseline="0" dirty="0" smtClean="0"/>
              <a:t>設定</a:t>
            </a:r>
            <a:r>
              <a:rPr lang="en-US" altLang="zh-TW" baseline="0" dirty="0" smtClean="0"/>
              <a:t>bouncy</a:t>
            </a:r>
            <a:endParaRPr lang="zh-TW" altLang="en-US" dirty="0"/>
          </a:p>
        </p:txBody>
      </p:sp>
      <p:sp>
        <p:nvSpPr>
          <p:cNvPr id="4" name="頁首版面配置區 3"/>
          <p:cNvSpPr>
            <a:spLocks noGrp="1"/>
          </p:cNvSpPr>
          <p:nvPr>
            <p:ph type="hdr" sz="quarter" idx="10"/>
          </p:nvPr>
        </p:nvSpPr>
        <p:spPr/>
        <p:txBody>
          <a:bodyPr/>
          <a:lstStyle/>
          <a:p>
            <a:endParaRPr lang="en-US"/>
          </a:p>
        </p:txBody>
      </p:sp>
      <p:sp>
        <p:nvSpPr>
          <p:cNvPr id="5" name="頁尾版面配置區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603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整個繪圖的流程，由物體的頂點描述之後，第一步就是將物體由世界座標投影到影像空間，</a:t>
            </a:r>
            <a:endParaRPr lang="en-US" altLang="zh-TW" smtClean="0"/>
          </a:p>
          <a:p>
            <a:r>
              <a:rPr lang="zh-TW" altLang="en-US" smtClean="0"/>
              <a:t>也就是要計算一個</a:t>
            </a:r>
            <a:r>
              <a:rPr lang="en-US" altLang="zh-TW" smtClean="0"/>
              <a:t>3D</a:t>
            </a:r>
            <a:r>
              <a:rPr lang="zh-TW" altLang="en-US" smtClean="0"/>
              <a:t>空間的頂點投影到影像平面的位置</a:t>
            </a:r>
            <a:endParaRPr lang="en-US" altLang="zh-TW" smtClean="0"/>
          </a:p>
          <a:p>
            <a:endParaRPr lang="en-US" altLang="zh-TW" smtClean="0"/>
          </a:p>
          <a:p>
            <a:r>
              <a:rPr lang="zh-TW" altLang="en-US" smtClean="0"/>
              <a:t>這個過程也可以涵蓋各種有關於頂點的轉換，譬如說每個頂點的光影效果</a:t>
            </a:r>
          </a:p>
        </p:txBody>
      </p:sp>
      <p:sp>
        <p:nvSpPr>
          <p:cNvPr id="1269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266767C-DC22-47E1-AE78-6F72C12D8897}"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50043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Rasterizer </a:t>
            </a:r>
            <a:r>
              <a:rPr lang="zh-TW" altLang="en-US" smtClean="0"/>
              <a:t>柵格化：主要是將幾何的描述轉換成像素的描述</a:t>
            </a:r>
            <a:endParaRPr lang="en-US" altLang="zh-TW" smtClean="0"/>
          </a:p>
          <a:p>
            <a:r>
              <a:rPr lang="zh-TW" altLang="en-US" smtClean="0"/>
              <a:t>一個三角形可以由三個頂點定義，當經過幾何轉換後，三個頂點在影像空間的位置就確定，配合影像空間的解析度</a:t>
            </a:r>
            <a:endParaRPr lang="en-US" altLang="zh-TW" smtClean="0"/>
          </a:p>
          <a:p>
            <a:r>
              <a:rPr lang="zh-TW" altLang="en-US" smtClean="0"/>
              <a:t>我們可以從這個三角形所涵蓋的像素範圍給標示出來。</a:t>
            </a:r>
          </a:p>
        </p:txBody>
      </p:sp>
      <p:sp>
        <p:nvSpPr>
          <p:cNvPr id="1290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2BBCA24-8C91-48C7-AECC-4607F4EA670D}" type="slidenum">
              <a:rPr lang="zh-TW" altLang="en-US" smtClean="0">
                <a:latin typeface="Arial" panose="020B0604020202020204" pitchFamily="34" charset="0"/>
              </a:rPr>
              <a:pPr>
                <a:spcBef>
                  <a:spcPct val="0"/>
                </a:spcBef>
              </a:pPr>
              <a:t>42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8807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Fragment</a:t>
            </a:r>
            <a:r>
              <a:rPr lang="zh-TW" altLang="en-US" smtClean="0"/>
              <a:t> 通常指的就是在寫入至</a:t>
            </a:r>
            <a:r>
              <a:rPr lang="en-US" altLang="zh-TW" smtClean="0"/>
              <a:t>framebuffer</a:t>
            </a:r>
            <a:r>
              <a:rPr lang="zh-TW" altLang="en-US" smtClean="0"/>
              <a:t>的像素前的狀態，</a:t>
            </a:r>
            <a:endParaRPr lang="en-US" altLang="zh-TW" smtClean="0"/>
          </a:p>
          <a:p>
            <a:r>
              <a:rPr lang="zh-TW" altLang="en-US" smtClean="0"/>
              <a:t>在這一步前還可以經過種種不同的處理，通常包含計算像素的顏色，或更進一步經由貼圖的對應設定顏色</a:t>
            </a:r>
            <a:endParaRPr lang="en-US" altLang="zh-TW" smtClean="0"/>
          </a:p>
          <a:p>
            <a:endParaRPr lang="en-US" altLang="zh-TW" smtClean="0"/>
          </a:p>
          <a:p>
            <a:r>
              <a:rPr lang="zh-TW" altLang="en-US" smtClean="0"/>
              <a:t>如下圖呈現現代遊戲常用的貼圖，透過這三種不同的貼圖，可以更正確地呈現直實的質感</a:t>
            </a:r>
            <a:endParaRPr lang="en-US" altLang="zh-TW" smtClean="0"/>
          </a:p>
          <a:p>
            <a:endParaRPr lang="zh-TW" altLang="en-US" smtClean="0"/>
          </a:p>
        </p:txBody>
      </p:sp>
      <p:sp>
        <p:nvSpPr>
          <p:cNvPr id="1310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67546759-AEC0-475E-A666-EFA5C5C89A7D}" type="slidenum">
              <a:rPr lang="zh-TW" altLang="en-US" smtClean="0">
                <a:latin typeface="Arial" panose="020B0604020202020204" pitchFamily="34" charset="0"/>
              </a:rPr>
              <a:pPr>
                <a:spcBef>
                  <a:spcPct val="0"/>
                </a:spcBef>
              </a:pPr>
              <a:t>43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3050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介紹</a:t>
            </a:r>
            <a:r>
              <a:rPr lang="en-US" altLang="zh-TW" dirty="0" smtClean="0"/>
              <a:t>OpenGL</a:t>
            </a:r>
            <a:r>
              <a:rPr lang="zh-TW" altLang="en-US" dirty="0" smtClean="0"/>
              <a:t>在繪製</a:t>
            </a:r>
            <a:r>
              <a:rPr lang="en-US" altLang="zh-TW" dirty="0" smtClean="0"/>
              <a:t>3D</a:t>
            </a:r>
            <a:r>
              <a:rPr lang="zh-TW" altLang="en-US" dirty="0" smtClean="0"/>
              <a:t>形狀的基本元素</a:t>
            </a:r>
            <a:endParaRPr lang="en-US" altLang="zh-TW" dirty="0" smtClean="0"/>
          </a:p>
          <a:p>
            <a:endParaRPr lang="en-US" altLang="zh-TW" dirty="0" smtClean="0"/>
          </a:p>
          <a:p>
            <a:r>
              <a:rPr lang="zh-TW" altLang="en-US" dirty="0" smtClean="0"/>
              <a:t>以及各種不同</a:t>
            </a:r>
            <a:r>
              <a:rPr lang="en-US" altLang="zh-TW" dirty="0" smtClean="0"/>
              <a:t>buffer</a:t>
            </a:r>
            <a:r>
              <a:rPr lang="zh-TW" altLang="en-US" dirty="0" smtClean="0"/>
              <a:t>的功用</a:t>
            </a:r>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13608C65-06CC-489B-8272-899B9D943535}" type="slidenum">
              <a:rPr lang="zh-TW" altLang="en-US">
                <a:latin typeface="Arial" charset="0"/>
              </a:rPr>
              <a:pPr>
                <a:spcBef>
                  <a:spcPct val="0"/>
                </a:spcBef>
              </a:pPr>
              <a:t>45</a:t>
            </a:fld>
            <a:endParaRPr lang="zh-TW" altLang="en-US">
              <a:latin typeface="Arial" charset="0"/>
            </a:endParaRPr>
          </a:p>
        </p:txBody>
      </p:sp>
    </p:spTree>
    <p:extLst>
      <p:ext uri="{BB962C8B-B14F-4D97-AF65-F5344CB8AC3E}">
        <p14:creationId xmlns:p14="http://schemas.microsoft.com/office/powerpoint/2010/main" val="131238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中，</a:t>
            </a:r>
            <a:r>
              <a:rPr lang="en-US" altLang="zh-TW" smtClean="0"/>
              <a:t>3D</a:t>
            </a:r>
            <a:r>
              <a:rPr lang="zh-TW" altLang="en-US" smtClean="0"/>
              <a:t>幾何物體均以頂點做為基礎</a:t>
            </a:r>
            <a:endParaRPr lang="en-US" altLang="zh-TW" smtClean="0"/>
          </a:p>
          <a:p>
            <a:r>
              <a:rPr lang="zh-TW" altLang="en-US" smtClean="0"/>
              <a:t>一維的物體 點</a:t>
            </a:r>
            <a:r>
              <a:rPr lang="en-US" altLang="zh-TW" smtClean="0"/>
              <a:t>:</a:t>
            </a:r>
            <a:r>
              <a:rPr lang="zh-TW" altLang="en-US" smtClean="0"/>
              <a:t> 以一個頂點標示其位置</a:t>
            </a:r>
            <a:endParaRPr lang="en-US" altLang="zh-TW" smtClean="0"/>
          </a:p>
          <a:p>
            <a:r>
              <a:rPr lang="zh-TW" altLang="en-US" smtClean="0"/>
              <a:t>二維的物體 線，以兩個以上的頂點表示出線段</a:t>
            </a:r>
            <a:endParaRPr lang="en-US" altLang="zh-TW" smtClean="0"/>
          </a:p>
          <a:p>
            <a:r>
              <a:rPr lang="zh-TW" altLang="en-US" smtClean="0"/>
              <a:t>三維的表面，可以三個頂點決定出一個三角面，或四個頂點表示個四角面，或多邊形</a:t>
            </a:r>
            <a:endParaRPr lang="en-US" altLang="zh-TW" smtClean="0"/>
          </a:p>
          <a:p>
            <a:r>
              <a:rPr lang="zh-TW" altLang="en-US" smtClean="0"/>
              <a:t>另外，也可串接多個同樣幾何物體的</a:t>
            </a:r>
            <a:r>
              <a:rPr lang="en-US" altLang="zh-TW" smtClean="0"/>
              <a:t>strip</a:t>
            </a:r>
            <a:r>
              <a:rPr lang="zh-TW" altLang="en-US" smtClean="0"/>
              <a:t>表示法</a:t>
            </a:r>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964F4BE-C3C8-468C-A617-5DA3F997EA6F}" type="slidenum">
              <a:rPr lang="zh-TW" altLang="en-US">
                <a:latin typeface="Arial" charset="0"/>
              </a:rPr>
              <a:pPr>
                <a:spcBef>
                  <a:spcPct val="0"/>
                </a:spcBef>
              </a:pPr>
              <a:t>47</a:t>
            </a:fld>
            <a:endParaRPr lang="zh-TW"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描述下頁的螺旋形狀的點集合</a:t>
            </a: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627B8EC6-E7E0-4617-8BF2-6F688097CB56}" type="slidenum">
              <a:rPr lang="zh-TW" altLang="en-US">
                <a:latin typeface="Arial" charset="0"/>
              </a:rPr>
              <a:pPr>
                <a:spcBef>
                  <a:spcPct val="0"/>
                </a:spcBef>
              </a:pPr>
              <a:t>49</a:t>
            </a:fld>
            <a:endParaRPr lang="zh-TW"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glPointSize </a:t>
            </a:r>
            <a:r>
              <a:rPr lang="zh-TW" altLang="en-US" smtClean="0"/>
              <a:t>可設定後續繪點指令   點的大小</a:t>
            </a:r>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8F311FD-2AF7-4AB6-8010-5ED420C19A48}" type="slidenum">
              <a:rPr lang="zh-TW" altLang="en-US">
                <a:latin typeface="Arial" charset="0"/>
              </a:rPr>
              <a:pPr>
                <a:spcBef>
                  <a:spcPct val="0"/>
                </a:spcBef>
              </a:pPr>
              <a:t>51</a:t>
            </a:fld>
            <a:endParaRPr lang="zh-TW"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藉由改變</a:t>
            </a:r>
            <a:r>
              <a:rPr lang="en-US" altLang="zh-TW" smtClean="0"/>
              <a:t>glBegin()</a:t>
            </a:r>
            <a:r>
              <a:rPr lang="zh-TW" altLang="en-US" smtClean="0"/>
              <a:t>中的</a:t>
            </a:r>
            <a:r>
              <a:rPr lang="en-US" altLang="zh-TW" smtClean="0"/>
              <a:t>primitive</a:t>
            </a:r>
            <a:r>
              <a:rPr lang="zh-TW" altLang="en-US" smtClean="0"/>
              <a:t>，會決定</a:t>
            </a:r>
            <a:r>
              <a:rPr lang="en-US" altLang="zh-TW" smtClean="0"/>
              <a:t>glBegin()</a:t>
            </a:r>
            <a:r>
              <a:rPr lang="zh-TW" altLang="en-US" smtClean="0"/>
              <a:t>和</a:t>
            </a:r>
            <a:r>
              <a:rPr lang="en-US" altLang="zh-TW" smtClean="0"/>
              <a:t>glEnd()</a:t>
            </a:r>
            <a:r>
              <a:rPr lang="zh-TW" altLang="en-US" smtClean="0"/>
              <a:t>間的頂點所構成的形狀</a:t>
            </a:r>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734ED3B1-B770-4A1C-AAFF-57E4A8BCEC8E}" type="slidenum">
              <a:rPr lang="zh-TW" altLang="en-US">
                <a:latin typeface="Arial" charset="0"/>
              </a:rPr>
              <a:pPr>
                <a:spcBef>
                  <a:spcPct val="0"/>
                </a:spcBef>
              </a:pPr>
              <a:t>52</a:t>
            </a:fld>
            <a:endParaRPr lang="zh-TW"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可透過</a:t>
            </a:r>
            <a:r>
              <a:rPr lang="en-US" altLang="zh-TW" smtClean="0"/>
              <a:t>bitmask</a:t>
            </a:r>
            <a:r>
              <a:rPr lang="zh-TW" altLang="en-US" smtClean="0"/>
              <a:t>設定繪出直線的</a:t>
            </a:r>
            <a:r>
              <a:rPr lang="en-US" altLang="zh-TW" smtClean="0"/>
              <a:t>pattern</a:t>
            </a:r>
            <a:r>
              <a:rPr lang="zh-TW" altLang="en-US" smtClean="0"/>
              <a:t>，藉以繪製虛線</a:t>
            </a:r>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066BB2F3-A0F1-4544-931D-A9661200BE9B}" type="slidenum">
              <a:rPr lang="zh-TW" altLang="en-US">
                <a:latin typeface="Arial" charset="0"/>
              </a:rPr>
              <a:pPr>
                <a:spcBef>
                  <a:spcPct val="0"/>
                </a:spcBef>
              </a:pPr>
              <a:t>55</a:t>
            </a:fld>
            <a:endParaRPr lang="zh-TW"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Video games with 2.5D graphics</a:t>
            </a:r>
          </a:p>
          <a:p>
            <a:r>
              <a:rPr lang="zh-TW" altLang="en-US" smtClean="0"/>
              <a:t>透過圖片的縮放去模擬出透視的效果，一般歸類到</a:t>
            </a:r>
            <a:r>
              <a:rPr lang="en-US" altLang="zh-TW" smtClean="0"/>
              <a:t>2.5D</a:t>
            </a:r>
            <a:r>
              <a:rPr lang="zh-TW" altLang="en-US" smtClean="0"/>
              <a:t>遊戲</a:t>
            </a:r>
            <a:endParaRPr lang="en-US" altLang="zh-TW" smtClean="0"/>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A3F82B4-273E-4940-82CF-758F4DF84C91}" type="slidenum">
              <a:rPr lang="zh-TW" altLang="en-US" smtClean="0">
                <a:latin typeface="Arial" charset="0"/>
              </a:rPr>
              <a:pPr eaLnBrk="1" hangingPunct="1">
                <a:spcBef>
                  <a:spcPct val="0"/>
                </a:spcBef>
              </a:pPr>
              <a:t>2</a:t>
            </a:fld>
            <a:endParaRPr lang="zh-TW" altLang="en-US" smtClean="0">
              <a:latin typeface="Arial" charset="0"/>
            </a:endParaRPr>
          </a:p>
        </p:txBody>
      </p:sp>
    </p:spTree>
    <p:extLst>
      <p:ext uri="{BB962C8B-B14F-4D97-AF65-F5344CB8AC3E}">
        <p14:creationId xmlns:p14="http://schemas.microsoft.com/office/powerpoint/2010/main" val="127303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為了函式呼叫的次數</a:t>
            </a:r>
            <a:r>
              <a:rPr lang="en-US" altLang="zh-TW" dirty="0" smtClean="0"/>
              <a:t>(</a:t>
            </a:r>
            <a:r>
              <a:rPr lang="zh-TW" altLang="en-US" dirty="0" smtClean="0"/>
              <a:t>每描述一個頂點需要一次</a:t>
            </a:r>
            <a:r>
              <a:rPr lang="en-US" altLang="zh-TW" dirty="0" err="1" smtClean="0"/>
              <a:t>glVertex</a:t>
            </a:r>
            <a:r>
              <a:rPr lang="en-US" altLang="zh-TW" dirty="0" smtClean="0"/>
              <a:t>()</a:t>
            </a:r>
            <a:r>
              <a:rPr lang="zh-TW" altLang="en-US" dirty="0" smtClean="0"/>
              <a:t>呼叫</a:t>
            </a:r>
            <a:r>
              <a:rPr lang="en-US" altLang="zh-TW" dirty="0" smtClean="0"/>
              <a:t>)</a:t>
            </a:r>
            <a:r>
              <a:rPr lang="zh-TW" altLang="en-US" dirty="0" smtClean="0"/>
              <a:t>，有不同的繪製三角形的</a:t>
            </a:r>
            <a:r>
              <a:rPr lang="en-US" altLang="zh-TW" dirty="0" smtClean="0"/>
              <a:t>primitive</a:t>
            </a:r>
            <a:r>
              <a:rPr lang="zh-TW" altLang="en-US" dirty="0" smtClean="0"/>
              <a:t>型別</a:t>
            </a:r>
            <a:endParaRPr lang="en-US" altLang="zh-TW" dirty="0" smtClean="0"/>
          </a:p>
          <a:p>
            <a:pPr>
              <a:defRPr/>
            </a:pPr>
            <a:r>
              <a:rPr lang="zh-TW" altLang="en-US" dirty="0" smtClean="0"/>
              <a:t>基本的</a:t>
            </a:r>
            <a:r>
              <a:rPr lang="en-US" altLang="zh-TW" dirty="0" smtClean="0">
                <a:effectLst>
                  <a:outerShdw blurRad="38100" dist="38100" dir="2700000" algn="tl">
                    <a:srgbClr val="1C1C1C"/>
                  </a:outerShdw>
                </a:effectLst>
                <a:latin typeface="Courier New" pitchFamily="49" charset="0"/>
              </a:rPr>
              <a:t>GL_TRIANGLES   </a:t>
            </a:r>
            <a:r>
              <a:rPr lang="zh-TW" altLang="en-US" dirty="0" smtClean="0">
                <a:effectLst>
                  <a:outerShdw blurRad="38100" dist="38100" dir="2700000" algn="tl">
                    <a:srgbClr val="1C1C1C"/>
                  </a:outerShdw>
                </a:effectLst>
                <a:latin typeface="Courier New" pitchFamily="49" charset="0"/>
              </a:rPr>
              <a:t>三個三個一數</a:t>
            </a:r>
            <a:endParaRPr lang="en-US" altLang="zh-TW" dirty="0" smtClean="0">
              <a:effectLst>
                <a:outerShdw blurRad="38100" dist="38100" dir="2700000" algn="tl">
                  <a:srgbClr val="1C1C1C"/>
                </a:outerShdw>
              </a:effectLst>
              <a:latin typeface="Courier New" pitchFamily="49" charset="0"/>
            </a:endParaRPr>
          </a:p>
          <a:p>
            <a:pPr>
              <a:defRPr/>
            </a:pPr>
            <a:r>
              <a:rPr lang="en-US" altLang="zh-TW" dirty="0" smtClean="0">
                <a:effectLst>
                  <a:outerShdw blurRad="38100" dist="38100" dir="2700000" algn="tl">
                    <a:srgbClr val="1C1C1C"/>
                  </a:outerShdw>
                </a:effectLst>
                <a:latin typeface="Courier New" pitchFamily="49" charset="0"/>
              </a:rPr>
              <a:t>GL_TRIANGLE_FAN  </a:t>
            </a:r>
            <a:r>
              <a:rPr lang="zh-TW" altLang="en-US" dirty="0" smtClean="0">
                <a:effectLst>
                  <a:outerShdw blurRad="38100" dist="38100" dir="2700000" algn="tl">
                    <a:srgbClr val="1C1C1C"/>
                  </a:outerShdw>
                </a:effectLst>
                <a:latin typeface="Courier New" pitchFamily="49" charset="0"/>
              </a:rPr>
              <a:t>針對像傘形或圓錐的部份， </a:t>
            </a:r>
            <a:r>
              <a:rPr lang="en-US" altLang="zh-TW" dirty="0" smtClean="0">
                <a:effectLst>
                  <a:outerShdw blurRad="38100" dist="38100" dir="2700000" algn="tl">
                    <a:srgbClr val="1C1C1C"/>
                  </a:outerShdw>
                </a:effectLst>
                <a:latin typeface="Courier New" pitchFamily="49" charset="0"/>
              </a:rPr>
              <a:t>(1, n+1, n+2)</a:t>
            </a:r>
            <a:r>
              <a:rPr lang="zh-TW" altLang="en-US" dirty="0" smtClean="0">
                <a:effectLst>
                  <a:outerShdw blurRad="38100" dist="38100" dir="2700000" algn="tl">
                    <a:srgbClr val="1C1C1C"/>
                  </a:outerShdw>
                </a:effectLst>
                <a:latin typeface="Courier New" pitchFamily="49" charset="0"/>
              </a:rPr>
              <a:t>為一個三角形，如圖頂點</a:t>
            </a:r>
            <a:r>
              <a:rPr lang="en-US" altLang="zh-TW" dirty="0" smtClean="0">
                <a:effectLst>
                  <a:outerShdw blurRad="38100" dist="38100" dir="2700000" algn="tl">
                    <a:srgbClr val="1C1C1C"/>
                  </a:outerShdw>
                </a:effectLst>
                <a:latin typeface="Courier New" pitchFamily="49" charset="0"/>
              </a:rPr>
              <a:t>(1, 2, 3)</a:t>
            </a:r>
            <a:r>
              <a:rPr lang="zh-TW" altLang="en-US" dirty="0" smtClean="0">
                <a:effectLst>
                  <a:outerShdw blurRad="38100" dist="38100" dir="2700000" algn="tl">
                    <a:srgbClr val="1C1C1C"/>
                  </a:outerShdw>
                </a:effectLst>
                <a:latin typeface="Courier New" pitchFamily="49" charset="0"/>
              </a:rPr>
              <a:t>為一個三角形  </a:t>
            </a:r>
            <a:r>
              <a:rPr lang="en-US" altLang="zh-TW" dirty="0" smtClean="0">
                <a:effectLst>
                  <a:outerShdw blurRad="38100" dist="38100" dir="2700000" algn="tl">
                    <a:srgbClr val="1C1C1C"/>
                  </a:outerShdw>
                </a:effectLst>
                <a:latin typeface="Courier New" pitchFamily="49" charset="0"/>
              </a:rPr>
              <a:t>(1, 3, 4)</a:t>
            </a:r>
            <a:r>
              <a:rPr lang="zh-TW" altLang="en-US" dirty="0" smtClean="0">
                <a:effectLst>
                  <a:outerShdw blurRad="38100" dist="38100" dir="2700000" algn="tl">
                    <a:srgbClr val="1C1C1C"/>
                  </a:outerShdw>
                </a:effectLst>
                <a:latin typeface="Courier New" pitchFamily="49" charset="0"/>
              </a:rPr>
              <a:t>為另一個三角形，</a:t>
            </a:r>
            <a:endParaRPr lang="en-US" altLang="zh-TW" dirty="0" smtClean="0">
              <a:effectLst>
                <a:outerShdw blurRad="38100" dist="38100" dir="2700000" algn="tl">
                  <a:srgbClr val="1C1C1C"/>
                </a:outerShdw>
              </a:effectLst>
              <a:latin typeface="Courier New" pitchFamily="49" charset="0"/>
            </a:endParaRPr>
          </a:p>
          <a:p>
            <a:pPr>
              <a:defRPr/>
            </a:pPr>
            <a:r>
              <a:rPr lang="en-US" altLang="zh-TW" dirty="0" smtClean="0">
                <a:effectLst>
                  <a:outerShdw blurRad="38100" dist="38100" dir="2700000" algn="tl">
                    <a:srgbClr val="1C1C1C"/>
                  </a:outerShdw>
                </a:effectLst>
                <a:latin typeface="Courier New" pitchFamily="49" charset="0"/>
              </a:rPr>
              <a:t>GL_TRIANGLE_STRIP </a:t>
            </a:r>
            <a:r>
              <a:rPr lang="zh-TW" altLang="en-US" dirty="0" smtClean="0">
                <a:effectLst>
                  <a:outerShdw blurRad="38100" dist="38100" dir="2700000" algn="tl">
                    <a:srgbClr val="1C1C1C"/>
                  </a:outerShdw>
                </a:effectLst>
                <a:latin typeface="Courier New" pitchFamily="49" charset="0"/>
              </a:rPr>
              <a:t>適合長條的幾何形狀  對於奇數三角形為</a:t>
            </a:r>
            <a:r>
              <a:rPr lang="en-US" altLang="zh-TW" dirty="0" smtClean="0">
                <a:effectLst>
                  <a:outerShdw blurRad="38100" dist="38100" dir="2700000" algn="tl">
                    <a:srgbClr val="1C1C1C"/>
                  </a:outerShdw>
                </a:effectLst>
                <a:latin typeface="Courier New" pitchFamily="49" charset="0"/>
              </a:rPr>
              <a:t>(n, n+1, n+2)</a:t>
            </a:r>
            <a:r>
              <a:rPr lang="zh-TW" altLang="en-US" dirty="0" smtClean="0">
                <a:effectLst>
                  <a:outerShdw blurRad="38100" dist="38100" dir="2700000" algn="tl">
                    <a:srgbClr val="1C1C1C"/>
                  </a:outerShdw>
                </a:effectLst>
                <a:latin typeface="Courier New" pitchFamily="49" charset="0"/>
              </a:rPr>
              <a:t>，對於偶數三角數圖為</a:t>
            </a:r>
            <a:r>
              <a:rPr lang="en-US" altLang="zh-TW" dirty="0" smtClean="0">
                <a:effectLst>
                  <a:outerShdw blurRad="38100" dist="38100" dir="2700000" algn="tl">
                    <a:srgbClr val="1C1C1C"/>
                  </a:outerShdw>
                </a:effectLst>
                <a:latin typeface="Courier New" pitchFamily="49" charset="0"/>
              </a:rPr>
              <a:t>(n+1, n, n+2)</a:t>
            </a:r>
            <a:r>
              <a:rPr lang="zh-TW" altLang="en-US" dirty="0" smtClean="0">
                <a:effectLst>
                  <a:outerShdw blurRad="38100" dist="38100" dir="2700000" algn="tl">
                    <a:srgbClr val="1C1C1C"/>
                  </a:outerShdw>
                </a:effectLst>
                <a:latin typeface="Courier New" pitchFamily="49" charset="0"/>
              </a:rPr>
              <a:t> </a:t>
            </a:r>
            <a:endParaRPr lang="en-US" altLang="zh-TW" dirty="0" smtClean="0">
              <a:effectLst>
                <a:outerShdw blurRad="38100" dist="38100" dir="2700000" algn="tl">
                  <a:srgbClr val="1C1C1C"/>
                </a:outerShdw>
              </a:effectLst>
              <a:latin typeface="Courier New" pitchFamily="49" charset="0"/>
            </a:endParaRPr>
          </a:p>
          <a:p>
            <a:pPr>
              <a:defRPr/>
            </a:pPr>
            <a:r>
              <a:rPr lang="zh-TW" altLang="en-US" dirty="0" smtClean="0">
                <a:effectLst>
                  <a:outerShdw blurRad="38100" dist="38100" dir="2700000" algn="tl">
                    <a:srgbClr val="1C1C1C"/>
                  </a:outerShdw>
                </a:effectLst>
                <a:latin typeface="Courier New" pitchFamily="49" charset="0"/>
              </a:rPr>
              <a:t>如圖頂點</a:t>
            </a:r>
            <a:r>
              <a:rPr lang="en-US" altLang="zh-TW" dirty="0" smtClean="0">
                <a:effectLst>
                  <a:outerShdw blurRad="38100" dist="38100" dir="2700000" algn="tl">
                    <a:srgbClr val="1C1C1C"/>
                  </a:outerShdw>
                </a:effectLst>
                <a:latin typeface="Courier New" pitchFamily="49" charset="0"/>
              </a:rPr>
              <a:t>(0, 1, 2)</a:t>
            </a:r>
            <a:r>
              <a:rPr lang="zh-TW" altLang="en-US" dirty="0" smtClean="0">
                <a:effectLst>
                  <a:outerShdw blurRad="38100" dist="38100" dir="2700000" algn="tl">
                    <a:srgbClr val="1C1C1C"/>
                  </a:outerShdw>
                </a:effectLst>
                <a:latin typeface="Courier New" pitchFamily="49" charset="0"/>
              </a:rPr>
              <a:t>為第一個三角形  </a:t>
            </a:r>
            <a:r>
              <a:rPr lang="en-US" altLang="zh-TW" dirty="0" smtClean="0">
                <a:effectLst>
                  <a:outerShdw blurRad="38100" dist="38100" dir="2700000" algn="tl">
                    <a:srgbClr val="1C1C1C"/>
                  </a:outerShdw>
                </a:effectLst>
                <a:latin typeface="Courier New" pitchFamily="49" charset="0"/>
              </a:rPr>
              <a:t>(2, 1, 3)</a:t>
            </a:r>
            <a:r>
              <a:rPr lang="zh-TW" altLang="en-US" dirty="0" smtClean="0">
                <a:effectLst>
                  <a:outerShdw blurRad="38100" dist="38100" dir="2700000" algn="tl">
                    <a:srgbClr val="1C1C1C"/>
                  </a:outerShdw>
                </a:effectLst>
                <a:latin typeface="Courier New" pitchFamily="49" charset="0"/>
              </a:rPr>
              <a:t>為第二個三角形 </a:t>
            </a:r>
            <a:r>
              <a:rPr lang="en-US" altLang="zh-TW" dirty="0" smtClean="0">
                <a:effectLst>
                  <a:outerShdw blurRad="38100" dist="38100" dir="2700000" algn="tl">
                    <a:srgbClr val="1C1C1C"/>
                  </a:outerShdw>
                </a:effectLst>
                <a:latin typeface="Courier New" pitchFamily="49" charset="0"/>
              </a:rPr>
              <a:t>…</a:t>
            </a: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zh-TW" altLang="en-US" dirty="0"/>
          </a:p>
        </p:txBody>
      </p:sp>
      <p:sp>
        <p:nvSpPr>
          <p:cNvPr id="34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CBDA6EDB-DA04-459F-B713-CA2B43730720}" type="slidenum">
              <a:rPr lang="zh-TW" altLang="en-US">
                <a:latin typeface="Arial" charset="0"/>
              </a:rPr>
              <a:pPr>
                <a:spcBef>
                  <a:spcPct val="0"/>
                </a:spcBef>
              </a:pPr>
              <a:t>56</a:t>
            </a:fld>
            <a:endParaRPr lang="zh-TW"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頂點的順序也決定了三角形的正反面</a:t>
            </a:r>
            <a:endParaRPr lang="en-US" altLang="zh-TW" smtClean="0"/>
          </a:p>
          <a:p>
            <a:r>
              <a:rPr lang="zh-TW" altLang="en-US" smtClean="0"/>
              <a:t>預設以右手座標系統，將右手四指順著頂點的順序擺放，姆指向上的方向就指出正面所在</a:t>
            </a:r>
            <a:endParaRPr lang="en-US" altLang="zh-TW" smtClean="0"/>
          </a:p>
          <a:p>
            <a:endParaRPr lang="en-US" altLang="zh-TW" smtClean="0"/>
          </a:p>
          <a:p>
            <a:r>
              <a:rPr lang="zh-TW" altLang="en-US" smtClean="0"/>
              <a:t>另外，可用</a:t>
            </a:r>
            <a:r>
              <a:rPr lang="en-US" altLang="zh-TW" smtClean="0"/>
              <a:t>glFrontFace(GL_CW);  or glFrontFace(GL_CCW); </a:t>
            </a:r>
            <a:r>
              <a:rPr lang="zh-TW" altLang="en-US" smtClean="0"/>
              <a:t>改變正面和頂點順序關係</a:t>
            </a:r>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7E548FD-FE25-4F10-AFE6-88455007CB93}" type="slidenum">
              <a:rPr lang="zh-TW" altLang="en-US">
                <a:latin typeface="Arial" charset="0"/>
              </a:rPr>
              <a:pPr>
                <a:spcBef>
                  <a:spcPct val="0"/>
                </a:spcBef>
              </a:pPr>
              <a:t>57</a:t>
            </a:fld>
            <a:endParaRPr lang="zh-TW"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826AD6A-FF20-42CA-9CAE-9774E036001C}" type="slidenum">
              <a:rPr lang="zh-TW" altLang="en-US">
                <a:latin typeface="Arial" charset="0"/>
              </a:rPr>
              <a:pPr>
                <a:spcBef>
                  <a:spcPct val="0"/>
                </a:spcBef>
              </a:pPr>
              <a:t>58</a:t>
            </a:fld>
            <a:endParaRPr lang="zh-TW"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箭頭處指出未打開深度測試，繪圖結果不正確處，可和右圖做比較</a:t>
            </a:r>
            <a:endParaRPr lang="en-US" altLang="zh-TW" smtClean="0"/>
          </a:p>
          <a:p>
            <a:endParaRPr lang="en-US" altLang="zh-TW" smtClean="0"/>
          </a:p>
          <a:p>
            <a:r>
              <a:rPr lang="zh-TW" altLang="en-US" smtClean="0"/>
              <a:t>繪圖的結果是依據指令的先後，先畫的會被後畫的蓋住</a:t>
            </a:r>
            <a:endParaRPr lang="en-US" altLang="zh-TW" smtClean="0"/>
          </a:p>
          <a:p>
            <a:r>
              <a:rPr lang="zh-TW" altLang="en-US" smtClean="0"/>
              <a:t>如果沒有使用隱藏面遮蔽，就有可能在某些角度，繪製的結果就不對，如左圖顏色就對不起來，右圖顏色就對得正好</a:t>
            </a:r>
          </a:p>
        </p:txBody>
      </p:sp>
      <p:sp>
        <p:nvSpPr>
          <p:cNvPr id="409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936D43F4-29FD-4469-93C6-47A16AAEADBD}" type="slidenum">
              <a:rPr lang="zh-TW" altLang="en-US">
                <a:latin typeface="Arial" charset="0"/>
              </a:rPr>
              <a:pPr>
                <a:spcBef>
                  <a:spcPct val="0"/>
                </a:spcBef>
              </a:pPr>
              <a:t>59</a:t>
            </a:fld>
            <a:endParaRPr lang="zh-TW"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77F4E92-9EE8-4A74-A5CA-C0167795CD2A}" type="slidenum">
              <a:rPr lang="zh-TW" altLang="en-US">
                <a:latin typeface="Arial" charset="0"/>
              </a:rPr>
              <a:pPr>
                <a:spcBef>
                  <a:spcPct val="0"/>
                </a:spcBef>
              </a:pPr>
              <a:t>61</a:t>
            </a:fld>
            <a:endParaRPr lang="zh-TW"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deprecated in opengl 3.1</a:t>
            </a:r>
            <a:endParaRPr lang="zh-TW" altLang="en-US" smtClean="0"/>
          </a:p>
          <a:p>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54F14297-6211-4DFA-A1C6-006360D1250C}" type="slidenum">
              <a:rPr lang="zh-TW" altLang="en-US">
                <a:latin typeface="Arial" charset="0"/>
              </a:rPr>
              <a:pPr>
                <a:spcBef>
                  <a:spcPct val="0"/>
                </a:spcBef>
              </a:pPr>
              <a:t>63</a:t>
            </a:fld>
            <a:endParaRPr lang="zh-TW"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接下來還有</a:t>
            </a:r>
            <a:r>
              <a:rPr lang="en-US" altLang="zh-TW" smtClean="0"/>
              <a:t>vertex buffer object</a:t>
            </a:r>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51AD882-A69B-4184-9E78-5DFDCD5BFD6A}" type="slidenum">
              <a:rPr lang="zh-TW" altLang="en-US">
                <a:latin typeface="Arial" charset="0"/>
              </a:rPr>
              <a:pPr>
                <a:spcBef>
                  <a:spcPct val="0"/>
                </a:spcBef>
              </a:pPr>
              <a:t>64</a:t>
            </a:fld>
            <a:endParaRPr lang="zh-TW"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hlinkClick r:id="rId3"/>
              </a:rPr>
              <a:t>http://www.opengl.org/wiki/Vertex_Array_Objects#Vertex_Array_Object</a:t>
            </a:r>
            <a:endParaRPr lang="en-US" altLang="zh-TW" dirty="0" smtClean="0"/>
          </a:p>
          <a:p>
            <a:endParaRPr lang="en-US" altLang="zh-TW" dirty="0" smtClean="0"/>
          </a:p>
          <a:p>
            <a:r>
              <a:rPr lang="en-US" altLang="zh-TW" dirty="0" smtClean="0"/>
              <a:t>A </a:t>
            </a:r>
            <a:r>
              <a:rPr lang="en-US" altLang="zh-TW" b="1" dirty="0" smtClean="0"/>
              <a:t>Vertex Array Object</a:t>
            </a:r>
            <a:r>
              <a:rPr lang="en-US" altLang="zh-TW" dirty="0" smtClean="0"/>
              <a:t> (VAO) is an </a:t>
            </a:r>
            <a:r>
              <a:rPr lang="en-US" altLang="zh-TW" dirty="0" smtClean="0">
                <a:hlinkClick r:id="rId4" tooltip="OpenGL Object"/>
              </a:rPr>
              <a:t>OpenGL Object</a:t>
            </a:r>
            <a:r>
              <a:rPr lang="en-US" altLang="zh-TW" dirty="0" smtClean="0"/>
              <a:t> that encapsulates all of the state needed to specify vertex data (with one minor exception noted below). They define the format of the vertex data as well as the sources for the vertex arrays. Note that VAOs do not </a:t>
            </a:r>
            <a:r>
              <a:rPr lang="en-US" altLang="zh-TW" i="1" dirty="0" smtClean="0"/>
              <a:t>contain</a:t>
            </a:r>
            <a:r>
              <a:rPr lang="en-US" altLang="zh-TW" dirty="0" smtClean="0"/>
              <a:t> the arrays themselves; the arrays are stored in </a:t>
            </a:r>
            <a:r>
              <a:rPr lang="en-US" altLang="zh-TW" dirty="0" smtClean="0">
                <a:hlinkClick r:id="rId5" tooltip="Buffer Object"/>
              </a:rPr>
              <a:t>Buffer Objects</a:t>
            </a:r>
            <a:r>
              <a:rPr lang="en-US" altLang="zh-TW" dirty="0" smtClean="0"/>
              <a:t> (</a:t>
            </a:r>
            <a:r>
              <a:rPr lang="en-US" altLang="zh-TW" dirty="0" smtClean="0">
                <a:hlinkClick r:id="rId6" tooltip="Vertex Buffer Object"/>
              </a:rPr>
              <a:t>see below</a:t>
            </a:r>
            <a:r>
              <a:rPr lang="en-US" altLang="zh-TW" dirty="0" smtClean="0"/>
              <a:t>). The VAOs simply reference already existing buffer objects.</a:t>
            </a:r>
          </a:p>
          <a:p>
            <a:endParaRPr lang="en-US" altLang="zh-TW" dirty="0" smtClean="0"/>
          </a:p>
          <a:p>
            <a:r>
              <a:rPr lang="en-US" altLang="zh-TW" dirty="0" smtClean="0"/>
              <a:t>Vertex buffer object (VBO) creates "buffer objects" for vertex attributes in high-performance memory on the server side and provides same access functions to reference the arrays, which are used in vertex arrays, such as </a:t>
            </a:r>
            <a:r>
              <a:rPr lang="en-US" altLang="zh-TW" dirty="0" err="1" smtClean="0"/>
              <a:t>glVertexPointer</a:t>
            </a:r>
            <a:r>
              <a:rPr lang="en-US" altLang="zh-TW" dirty="0" smtClean="0"/>
              <a:t>(), </a:t>
            </a:r>
            <a:r>
              <a:rPr lang="en-US" altLang="zh-TW" dirty="0" err="1" smtClean="0"/>
              <a:t>glNormalPointer</a:t>
            </a:r>
            <a:r>
              <a:rPr lang="en-US" altLang="zh-TW" dirty="0" smtClean="0"/>
              <a:t>(), </a:t>
            </a:r>
            <a:r>
              <a:rPr lang="en-US" altLang="zh-TW" dirty="0" err="1" smtClean="0"/>
              <a:t>glTexCoordPointer</a:t>
            </a:r>
            <a:r>
              <a:rPr lang="en-US" altLang="zh-TW" dirty="0" smtClean="0"/>
              <a:t>(), etc.</a:t>
            </a:r>
            <a:endParaRPr lang="zh-TW" altLang="en-US" dirty="0"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FFF45C96-C24E-4F27-9093-BDA52D7C4F18}" type="slidenum">
              <a:rPr lang="zh-TW" altLang="en-US">
                <a:latin typeface="Arial" charset="0"/>
              </a:rPr>
              <a:pPr>
                <a:spcBef>
                  <a:spcPct val="0"/>
                </a:spcBef>
              </a:pPr>
              <a:t>65</a:t>
            </a:fld>
            <a:endParaRPr lang="zh-TW"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Omit some detail about program and shader</a:t>
            </a:r>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947D52AA-1DF2-4F8B-B483-50E3FA522E3B}" type="slidenum">
              <a:rPr lang="zh-TW" altLang="en-US">
                <a:latin typeface="Arial" charset="0"/>
              </a:rPr>
              <a:pPr>
                <a:spcBef>
                  <a:spcPct val="0"/>
                </a:spcBef>
              </a:pPr>
              <a:t>68</a:t>
            </a:fld>
            <a:endParaRPr lang="zh-TW"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http://www.cs.unm.edu</a:t>
            </a:r>
            <a:r>
              <a:rPr lang="en-US" altLang="zh-TW" smtClean="0"/>
              <a:t>/~angel/SIGGRAPH13/An%20Introduction%20to%20OpenGL%20Programming.pptx</a:t>
            </a:r>
          </a:p>
          <a:p>
            <a:endParaRPr lang="zh-TW" altLang="en-US" dirty="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69</a:t>
            </a:fld>
            <a:endParaRPr lang="zh-TW" altLang="en-US"/>
          </a:p>
        </p:txBody>
      </p:sp>
    </p:spTree>
    <p:extLst>
      <p:ext uri="{BB962C8B-B14F-4D97-AF65-F5344CB8AC3E}">
        <p14:creationId xmlns:p14="http://schemas.microsoft.com/office/powerpoint/2010/main" val="258759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hlinkClick r:id="rId3"/>
              </a:rPr>
              <a:t>http://www.epicgames.com/</a:t>
            </a:r>
            <a:endParaRPr lang="en-US" altLang="zh-TW" dirty="0" smtClean="0"/>
          </a:p>
          <a:p>
            <a:pPr eaLnBrk="1" hangingPunct="1">
              <a:spcBef>
                <a:spcPct val="0"/>
              </a:spcBef>
            </a:pPr>
            <a:r>
              <a:rPr lang="en-US" altLang="zh-TW" dirty="0" smtClean="0">
                <a:hlinkClick r:id="rId4"/>
              </a:rPr>
              <a:t>http://www.youtube.com/watch?v=Ky-JUL0SDDs</a:t>
            </a:r>
            <a:r>
              <a:rPr lang="en-US" altLang="zh-TW" dirty="0" smtClean="0"/>
              <a:t>      </a:t>
            </a:r>
            <a:r>
              <a:rPr lang="en-US" altLang="zh-TW" dirty="0" err="1" smtClean="0"/>
              <a:t>littlebig</a:t>
            </a:r>
            <a:r>
              <a:rPr lang="en-US" altLang="zh-TW" dirty="0" smtClean="0"/>
              <a:t> planet 2</a:t>
            </a:r>
            <a:endParaRPr lang="zh-TW" altLang="en-US" dirty="0"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8F61A36-09F9-44F8-A1D3-F46C442F83F4}" type="slidenum">
              <a:rPr lang="zh-TW" altLang="en-US" smtClean="0">
                <a:latin typeface="Arial" charset="0"/>
              </a:rPr>
              <a:pPr eaLnBrk="1" hangingPunct="1">
                <a:spcBef>
                  <a:spcPct val="0"/>
                </a:spcBef>
              </a:pPr>
              <a:t>5</a:t>
            </a:fld>
            <a:endParaRPr lang="en-US" altLang="zh-TW" smtClean="0">
              <a:latin typeface="Arial" charset="0"/>
            </a:endParaRPr>
          </a:p>
        </p:txBody>
      </p:sp>
    </p:spTree>
    <p:extLst>
      <p:ext uri="{BB962C8B-B14F-4D97-AF65-F5344CB8AC3E}">
        <p14:creationId xmlns:p14="http://schemas.microsoft.com/office/powerpoint/2010/main" val="190824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對於物體位置，採用迪卡爾座標系統描述，以垂直正交的座標軸定義出每個頂點所在的座標位置</a:t>
            </a:r>
            <a:r>
              <a:rPr lang="en-US" altLang="zh-TW" smtClean="0"/>
              <a:t>(x, y)</a:t>
            </a:r>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9AEC56B-E717-4AAE-8C3B-651D6AA51CDA}" type="slidenum">
              <a:rPr lang="zh-TW" altLang="en-US">
                <a:latin typeface="Arial" panose="020B0604020202020204" pitchFamily="34" charset="0"/>
              </a:rPr>
              <a:pPr eaLnBrk="1" hangingPunct="1">
                <a:spcBef>
                  <a:spcPct val="0"/>
                </a:spcBef>
              </a:pPr>
              <a:t>7</a:t>
            </a:fld>
            <a:endParaRPr lang="zh-TW" altLang="en-US">
              <a:latin typeface="Arial" panose="020B0604020202020204" pitchFamily="34" charset="0"/>
            </a:endParaRPr>
          </a:p>
        </p:txBody>
      </p:sp>
    </p:spTree>
    <p:extLst>
      <p:ext uri="{BB962C8B-B14F-4D97-AF65-F5344CB8AC3E}">
        <p14:creationId xmlns:p14="http://schemas.microsoft.com/office/powerpoint/2010/main" val="53229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對於</a:t>
            </a:r>
            <a:r>
              <a:rPr lang="en-US" altLang="zh-TW" smtClean="0"/>
              <a:t>3D</a:t>
            </a:r>
            <a:r>
              <a:rPr lang="zh-TW" altLang="en-US" smtClean="0"/>
              <a:t>空間的可視範圍，我們可以定義出所謂的</a:t>
            </a:r>
            <a:r>
              <a:rPr lang="en-US" altLang="zh-TW" smtClean="0"/>
              <a:t>Clipping</a:t>
            </a:r>
            <a:r>
              <a:rPr lang="zh-TW" altLang="en-US" smtClean="0"/>
              <a:t>空間，如紅色虛線框出的立方體</a:t>
            </a:r>
            <a:endParaRPr lang="en-US" altLang="zh-TW" smtClean="0"/>
          </a:p>
          <a:p>
            <a:r>
              <a:rPr lang="zh-TW" altLang="en-US" smtClean="0"/>
              <a:t>繪圖硬體可根據</a:t>
            </a:r>
            <a:r>
              <a:rPr lang="en-US" altLang="zh-TW" smtClean="0"/>
              <a:t>clipping</a:t>
            </a:r>
            <a:r>
              <a:rPr lang="zh-TW" altLang="en-US" smtClean="0"/>
              <a:t>空間，略過空間外的不可見的物件，用來加速</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8245B5FD-5DF0-48AD-A18D-745B320CB363}" type="slidenum">
              <a:rPr lang="zh-TW" altLang="en-US">
                <a:latin typeface="Arial" panose="020B0604020202020204" pitchFamily="34" charset="0"/>
              </a:rPr>
              <a:pPr eaLnBrk="1" hangingPunct="1">
                <a:spcBef>
                  <a:spcPct val="0"/>
                </a:spcBef>
              </a:pPr>
              <a:t>8</a:t>
            </a:fld>
            <a:endParaRPr lang="zh-TW" altLang="en-US">
              <a:latin typeface="Arial" panose="020B0604020202020204" pitchFamily="34" charset="0"/>
            </a:endParaRPr>
          </a:p>
        </p:txBody>
      </p:sp>
    </p:spTree>
    <p:extLst>
      <p:ext uri="{BB962C8B-B14F-4D97-AF65-F5344CB8AC3E}">
        <p14:creationId xmlns:p14="http://schemas.microsoft.com/office/powerpoint/2010/main" val="225368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投影則是將</a:t>
            </a:r>
            <a:r>
              <a:rPr lang="en-US" altLang="zh-TW" smtClean="0"/>
              <a:t>3D</a:t>
            </a:r>
            <a:r>
              <a:rPr lang="zh-TW" altLang="en-US" smtClean="0"/>
              <a:t>物體從</a:t>
            </a:r>
            <a:r>
              <a:rPr lang="en-US" altLang="zh-TW" smtClean="0"/>
              <a:t>world space</a:t>
            </a:r>
            <a:r>
              <a:rPr lang="zh-TW" altLang="en-US" smtClean="0"/>
              <a:t>投影轉換到</a:t>
            </a:r>
            <a:r>
              <a:rPr lang="en-US" altLang="zh-TW" smtClean="0"/>
              <a:t>image space</a:t>
            </a:r>
            <a:r>
              <a:rPr lang="zh-TW" altLang="en-US" smtClean="0"/>
              <a:t>的過程，常用的有正交投影和透視投影</a:t>
            </a:r>
            <a:endParaRPr lang="en-US" altLang="zh-TW" smtClean="0"/>
          </a:p>
          <a:p>
            <a:endParaRPr lang="en-US" altLang="zh-TW" smtClean="0"/>
          </a:p>
          <a:p>
            <a:r>
              <a:rPr lang="zh-TW" altLang="en-US" smtClean="0"/>
              <a:t>這幾個名詞，還會在</a:t>
            </a:r>
            <a:r>
              <a:rPr lang="en-US" altLang="zh-TW" smtClean="0"/>
              <a:t>05-Transformation</a:t>
            </a:r>
            <a:r>
              <a:rPr lang="zh-TW" altLang="en-US" smtClean="0"/>
              <a:t>和</a:t>
            </a:r>
            <a:r>
              <a:rPr lang="en-US" altLang="zh-TW" smtClean="0"/>
              <a:t>06-Projection</a:t>
            </a:r>
            <a:r>
              <a:rPr lang="zh-TW" altLang="en-US" smtClean="0"/>
              <a:t>做詳細的介紹</a:t>
            </a:r>
            <a:endParaRPr lang="en-US" altLang="zh-TW"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302E415D-8066-4DE1-BD85-D319D41B1E56}" type="slidenum">
              <a:rPr lang="zh-TW" altLang="en-US">
                <a:latin typeface="Arial" panose="020B0604020202020204" pitchFamily="34" charset="0"/>
              </a:rPr>
              <a:pPr eaLnBrk="1" hangingPunct="1">
                <a:spcBef>
                  <a:spcPct val="0"/>
                </a:spcBef>
              </a:pPr>
              <a:t>11</a:t>
            </a:fld>
            <a:endParaRPr lang="zh-TW" altLang="en-US">
              <a:latin typeface="Arial" panose="020B0604020202020204" pitchFamily="34" charset="0"/>
            </a:endParaRPr>
          </a:p>
        </p:txBody>
      </p:sp>
    </p:spTree>
    <p:extLst>
      <p:ext uri="{BB962C8B-B14F-4D97-AF65-F5344CB8AC3E}">
        <p14:creationId xmlns:p14="http://schemas.microsoft.com/office/powerpoint/2010/main" val="175656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Viewport</a:t>
            </a:r>
            <a:r>
              <a:rPr lang="zh-TW" altLang="en-US" smtClean="0"/>
              <a:t>則是在螢幕</a:t>
            </a:r>
            <a:r>
              <a:rPr lang="en-US" altLang="zh-TW" smtClean="0"/>
              <a:t>(</a:t>
            </a:r>
            <a:r>
              <a:rPr lang="zh-TW" altLang="en-US" smtClean="0"/>
              <a:t>或視窗的顯示範圍</a:t>
            </a:r>
            <a:r>
              <a:rPr lang="en-US" altLang="zh-TW" smtClean="0"/>
              <a:t>)</a:t>
            </a:r>
            <a:r>
              <a:rPr lang="zh-TW" altLang="en-US" smtClean="0"/>
              <a:t>，設定一塊區域，與</a:t>
            </a:r>
            <a:r>
              <a:rPr lang="en-US" altLang="zh-TW" smtClean="0"/>
              <a:t>clipping space</a:t>
            </a:r>
            <a:r>
              <a:rPr lang="zh-TW" altLang="en-US" smtClean="0"/>
              <a:t>做對應</a:t>
            </a:r>
            <a:endParaRPr lang="en-US" altLang="zh-TW" smtClean="0"/>
          </a:p>
          <a:p>
            <a:r>
              <a:rPr lang="en-US" altLang="zh-TW" smtClean="0"/>
              <a:t>OpenGL</a:t>
            </a:r>
            <a:r>
              <a:rPr lang="zh-TW" altLang="en-US" smtClean="0"/>
              <a:t>中可以指定多個</a:t>
            </a:r>
            <a:r>
              <a:rPr lang="en-US" altLang="zh-TW" smtClean="0"/>
              <a:t>viewport</a:t>
            </a:r>
            <a:r>
              <a:rPr lang="zh-TW" altLang="en-US" smtClean="0"/>
              <a:t>轉換，使同一個視窗畫面呈現不同角度或不同場景的畫面</a:t>
            </a:r>
            <a:endParaRPr lang="en-US" altLang="zh-TW" smtClean="0"/>
          </a:p>
          <a:p>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48E9927-8641-499B-BB3D-E4A372F18A02}" type="slidenum">
              <a:rPr lang="zh-TW" altLang="en-US">
                <a:latin typeface="Arial" panose="020B0604020202020204" pitchFamily="34" charset="0"/>
              </a:rPr>
              <a:pPr eaLnBrk="1" hangingPunct="1">
                <a:spcBef>
                  <a:spcPct val="0"/>
                </a:spcBef>
              </a:pPr>
              <a:t>12</a:t>
            </a:fld>
            <a:endParaRPr lang="zh-TW" altLang="en-US">
              <a:latin typeface="Arial" panose="020B0604020202020204" pitchFamily="34" charset="0"/>
            </a:endParaRPr>
          </a:p>
        </p:txBody>
      </p:sp>
    </p:spTree>
    <p:extLst>
      <p:ext uri="{BB962C8B-B14F-4D97-AF65-F5344CB8AC3E}">
        <p14:creationId xmlns:p14="http://schemas.microsoft.com/office/powerpoint/2010/main" val="206691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3835151-AE22-440A-9EED-641B1BC3834F}" type="slidenum">
              <a:rPr lang="zh-TW" altLang="en-US" smtClean="0"/>
              <a:pPr/>
              <a:t>31</a:t>
            </a:fld>
            <a:endParaRPr lang="zh-TW" altLang="en-US"/>
          </a:p>
        </p:txBody>
      </p:sp>
    </p:spTree>
    <p:extLst>
      <p:ext uri="{BB962C8B-B14F-4D97-AF65-F5344CB8AC3E}">
        <p14:creationId xmlns:p14="http://schemas.microsoft.com/office/powerpoint/2010/main" val="427997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36</a:t>
            </a:fld>
            <a:endParaRPr lang="zh-TW" altLang="en-US"/>
          </a:p>
        </p:txBody>
      </p:sp>
    </p:spTree>
    <p:extLst>
      <p:ext uri="{BB962C8B-B14F-4D97-AF65-F5344CB8AC3E}">
        <p14:creationId xmlns:p14="http://schemas.microsoft.com/office/powerpoint/2010/main" val="87995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E612B4EF-8B03-4B03-9FAF-FB7178A60D56}" type="datetimeFigureOut">
              <a:rPr lang="zh-TW" altLang="en-US"/>
              <a:pPr>
                <a:defRPr/>
              </a:pPr>
              <a:t>2019/10/7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5F80785B-1048-4B9A-9E3D-8ECC64DB32D6}" type="slidenum">
              <a:rPr lang="zh-TW" altLang="en-US"/>
              <a:pPr/>
              <a:t>‹#›</a:t>
            </a:fld>
            <a:endParaRPr lang="zh-TW" altLang="en-US"/>
          </a:p>
        </p:txBody>
      </p:sp>
    </p:spTree>
    <p:extLst>
      <p:ext uri="{BB962C8B-B14F-4D97-AF65-F5344CB8AC3E}">
        <p14:creationId xmlns:p14="http://schemas.microsoft.com/office/powerpoint/2010/main" val="172171713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79FC414B-3A76-42D3-A420-1C4760C39116}" type="datetimeFigureOut">
              <a:rPr lang="zh-TW" altLang="en-US"/>
              <a:pPr>
                <a:defRPr/>
              </a:pPr>
              <a:t>2019/10/7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75F344FE-E28F-4D18-830E-1AB11ECB58DE}" type="slidenum">
              <a:rPr lang="zh-TW" altLang="en-US"/>
              <a:pPr/>
              <a:t>‹#›</a:t>
            </a:fld>
            <a:endParaRPr lang="zh-TW" altLang="en-US"/>
          </a:p>
        </p:txBody>
      </p:sp>
    </p:spTree>
    <p:extLst>
      <p:ext uri="{BB962C8B-B14F-4D97-AF65-F5344CB8AC3E}">
        <p14:creationId xmlns:p14="http://schemas.microsoft.com/office/powerpoint/2010/main" val="24057357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DA31B057-DCAA-4854-AA34-ED1A62EBE7A7}" type="datetimeFigureOut">
              <a:rPr lang="zh-TW" altLang="en-US"/>
              <a:pPr>
                <a:defRPr/>
              </a:pPr>
              <a:t>2019/10/7</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fld id="{63984ED7-386C-4720-A4F4-B83E77A7526A}" type="slidenum">
              <a:rPr lang="zh-TW" altLang="en-US"/>
              <a:pPr/>
              <a:t>‹#›</a:t>
            </a:fld>
            <a:endParaRPr lang="zh-TW" altLang="en-US"/>
          </a:p>
        </p:txBody>
      </p:sp>
    </p:spTree>
    <p:extLst>
      <p:ext uri="{BB962C8B-B14F-4D97-AF65-F5344CB8AC3E}">
        <p14:creationId xmlns:p14="http://schemas.microsoft.com/office/powerpoint/2010/main" val="200239142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D372D18D-294C-41E1-AB06-A053E9F66CBE}" type="datetimeFigureOut">
              <a:rPr lang="zh-TW" altLang="en-US"/>
              <a:pPr>
                <a:defRPr/>
              </a:pPr>
              <a:t>2019/10/7</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fld id="{7C463035-D1C7-44EE-BB66-5EB45E84BDED}" type="slidenum">
              <a:rPr lang="zh-TW" altLang="en-US"/>
              <a:pPr/>
              <a:t>‹#›</a:t>
            </a:fld>
            <a:endParaRPr lang="zh-TW" altLang="en-US"/>
          </a:p>
        </p:txBody>
      </p:sp>
    </p:spTree>
    <p:extLst>
      <p:ext uri="{BB962C8B-B14F-4D97-AF65-F5344CB8AC3E}">
        <p14:creationId xmlns:p14="http://schemas.microsoft.com/office/powerpoint/2010/main" val="241382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4EA1D80-E9FC-4044-ADB8-6D26B3609FB7}" type="datetimeFigureOut">
              <a:rPr lang="zh-TW" altLang="en-US"/>
              <a:pPr>
                <a:defRPr/>
              </a:pPr>
              <a:t>2019/10/7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540433E3-30D7-441C-960E-7F74BA54CED3}" type="slidenum">
              <a:rPr lang="zh-TW" altLang="en-US"/>
              <a:pPr/>
              <a:t>‹#›</a:t>
            </a:fld>
            <a:endParaRPr lang="zh-TW" altLang="en-US"/>
          </a:p>
        </p:txBody>
      </p:sp>
    </p:spTree>
    <p:extLst>
      <p:ext uri="{BB962C8B-B14F-4D97-AF65-F5344CB8AC3E}">
        <p14:creationId xmlns:p14="http://schemas.microsoft.com/office/powerpoint/2010/main" val="244678956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9550A7B-8271-484B-8CB7-0364148E4711}" type="datetimeFigureOut">
              <a:rPr lang="zh-TW" altLang="en-US"/>
              <a:pPr>
                <a:defRPr/>
              </a:pPr>
              <a:t>2019/10/7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8FF62EA-3620-43B7-92F4-85D9D92DC5D2}" type="slidenum">
              <a:rPr lang="zh-TW" altLang="en-US"/>
              <a:pPr/>
              <a:t>‹#›</a:t>
            </a:fld>
            <a:endParaRPr lang="zh-TW" altLang="en-US"/>
          </a:p>
        </p:txBody>
      </p:sp>
    </p:spTree>
    <p:extLst>
      <p:ext uri="{BB962C8B-B14F-4D97-AF65-F5344CB8AC3E}">
        <p14:creationId xmlns:p14="http://schemas.microsoft.com/office/powerpoint/2010/main" val="2163653564"/>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819EDD5E-A1EE-4B1E-8AEC-EF526B5FDE1F}" type="datetimeFigureOut">
              <a:rPr lang="zh-TW" altLang="en-US"/>
              <a:pPr>
                <a:defRPr/>
              </a:pPr>
              <a:t>2019/10/7</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fld id="{5E116D23-AA4F-4EB8-85F0-95FF6C9505D0}" type="slidenum">
              <a:rPr lang="zh-TW" altLang="en-US"/>
              <a:pPr/>
              <a:t>‹#›</a:t>
            </a:fld>
            <a:endParaRPr lang="zh-TW" altLang="en-US"/>
          </a:p>
        </p:txBody>
      </p:sp>
    </p:spTree>
    <p:extLst>
      <p:ext uri="{BB962C8B-B14F-4D97-AF65-F5344CB8AC3E}">
        <p14:creationId xmlns:p14="http://schemas.microsoft.com/office/powerpoint/2010/main" val="99250421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6840760" cy="1143000"/>
          </a:xfrm>
          <a:effectLst>
            <a:outerShdw blurRad="50800" dist="38100" dir="2700000" algn="tl" rotWithShape="0">
              <a:prstClr val="black">
                <a:alpha val="40000"/>
              </a:prstClr>
            </a:outerShdw>
          </a:effectLst>
        </p:spPr>
        <p:txBody>
          <a:bodyPr/>
          <a:lstStyle>
            <a:lvl1pPr algn="l">
              <a:defRPr b="1" u="none"/>
            </a:lvl1pPr>
          </a:lstStyle>
          <a:p>
            <a:r>
              <a:rPr lang="en-US" altLang="zh-TW" dirty="0" smtClean="0"/>
              <a:t>Click to edit Master title style</a:t>
            </a:r>
            <a:endParaRPr lang="zh-TW" altLang="en-US" dirty="0"/>
          </a:p>
        </p:txBody>
      </p:sp>
      <p:sp>
        <p:nvSpPr>
          <p:cNvPr id="3" name="日期版面配置區 2"/>
          <p:cNvSpPr>
            <a:spLocks noGrp="1"/>
          </p:cNvSpPr>
          <p:nvPr>
            <p:ph type="dt" sz="half" idx="10"/>
          </p:nvPr>
        </p:nvSpPr>
        <p:spPr/>
        <p:txBody>
          <a:bodyPr/>
          <a:lstStyle>
            <a:lvl1pPr>
              <a:defRPr/>
            </a:lvl1pPr>
          </a:lstStyle>
          <a:p>
            <a:pPr>
              <a:defRPr/>
            </a:pPr>
            <a:fld id="{B6D71501-884A-4CF7-B5F4-CE97A3F8DA5D}" type="datetimeFigureOut">
              <a:rPr lang="zh-TW" altLang="en-US"/>
              <a:pPr>
                <a:defRPr/>
              </a:pPr>
              <a:t>2019/10/7</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fld id="{B3B72372-E72F-4066-BA93-DC07BE579AD4}" type="slidenum">
              <a:rPr lang="zh-TW" altLang="en-US"/>
              <a:pPr/>
              <a:t>‹#›</a:t>
            </a:fld>
            <a:endParaRPr lang="zh-TW" altLang="en-US"/>
          </a:p>
        </p:txBody>
      </p:sp>
    </p:spTree>
    <p:extLst>
      <p:ext uri="{BB962C8B-B14F-4D97-AF65-F5344CB8AC3E}">
        <p14:creationId xmlns:p14="http://schemas.microsoft.com/office/powerpoint/2010/main" val="314823431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00E816E7-6085-419D-BE04-8D6BB5B559B8}" type="datetimeFigureOut">
              <a:rPr lang="zh-TW" altLang="en-US"/>
              <a:pPr>
                <a:defRPr/>
              </a:pPr>
              <a:t>2019/10/7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fld id="{1A069BD5-9932-414E-9BEB-3B03F2A821A1}"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tiff"/><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notesSlide" Target="../notesSlides/notesSlide3.xml"/><Relationship Id="rId9" Type="http://schemas.openxmlformats.org/officeDocument/2006/relationships/image" Target="../media/image28.jpeg"/></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opengl.org/wiki/Buffer_Objec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s.unm.edu/~angel/SIGGRAPH13/An%20Introduction%20to%20OpenGL%20Programming.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4213" y="2133600"/>
            <a:ext cx="7772400" cy="1511300"/>
          </a:xfrm>
        </p:spPr>
        <p:txBody>
          <a:bodyPr/>
          <a:lstStyle/>
          <a:p>
            <a:pPr eaLnBrk="1" hangingPunct="1">
              <a:defRPr/>
            </a:pPr>
            <a:r>
              <a:rPr lang="en-US" altLang="zh-TW" dirty="0"/>
              <a:t>3D Game Programming</a:t>
            </a:r>
            <a:br>
              <a:rPr lang="en-US" altLang="zh-TW" dirty="0"/>
            </a:br>
            <a:r>
              <a:rPr lang="en-US" altLang="zh-TW" dirty="0" smtClean="0"/>
              <a:t>3D Primitive </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marL="342900" indent="-342900" eaLnBrk="1" hangingPunct="1">
              <a:defRPr/>
            </a:pPr>
            <a:r>
              <a:rPr lang="en-US" altLang="zh-TW" b="1" dirty="0">
                <a:ea typeface="標楷體" pitchFamily="65" charset="-120"/>
                <a:cs typeface="Times New Roman" pitchFamily="18" charset="0"/>
              </a:rPr>
              <a:t>Ming-</a:t>
            </a:r>
            <a:r>
              <a:rPr lang="en-US" altLang="zh-TW" b="1" dirty="0" err="1">
                <a:ea typeface="標楷體" pitchFamily="65" charset="-120"/>
                <a:cs typeface="Times New Roman" pitchFamily="18" charset="0"/>
              </a:rPr>
              <a:t>Te</a:t>
            </a:r>
            <a:r>
              <a:rPr lang="en-US" altLang="zh-TW" b="1" dirty="0">
                <a:ea typeface="標楷體" pitchFamily="65" charset="-120"/>
                <a:cs typeface="Times New Roman" pitchFamily="18" charset="0"/>
              </a:rPr>
              <a:t> Chi</a:t>
            </a:r>
          </a:p>
          <a:p>
            <a:pPr marL="342900" indent="-342900" eaLnBrk="1" hangingPunct="1">
              <a:defRPr/>
            </a:pPr>
            <a:r>
              <a:rPr lang="en-US" altLang="zh-TW" b="1" dirty="0">
                <a:ea typeface="標楷體" pitchFamily="65" charset="-120"/>
                <a:cs typeface="Times New Roman" pitchFamily="18" charset="0"/>
              </a:rPr>
              <a:t>Department of Computer Science, </a:t>
            </a:r>
          </a:p>
          <a:p>
            <a:pPr marL="342900" indent="-342900" eaLnBrk="1" hangingPunct="1">
              <a:defRPr/>
            </a:pPr>
            <a:r>
              <a:rPr lang="en-US" altLang="zh-TW" b="1" dirty="0">
                <a:ea typeface="標楷體" pitchFamily="65" charset="-120"/>
                <a:cs typeface="Times New Roman" pitchFamily="18" charset="0"/>
              </a:rPr>
              <a:t>National Chengchi University</a:t>
            </a:r>
            <a:endParaRPr lang="zh-TW" altLang="en-US" b="1" dirty="0">
              <a:ea typeface="標楷體" pitchFamily="65" charset="-120"/>
              <a:cs typeface="Times New Roman" pitchFamily="18" charset="0"/>
            </a:endParaRP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a:t>
            </a:r>
            <a:r>
              <a:rPr lang="en-US" altLang="zh-TW" dirty="0"/>
              <a:t>Game world </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descr="https://images-na.ssl-images-amazon.com/images/I/71rHHNKsBJL._AC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95" y="1556792"/>
            <a:ext cx="8390905" cy="2880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hb5BNj2V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653136"/>
            <a:ext cx="2904257" cy="1742554"/>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3"/>
          <p:cNvSpPr txBox="1">
            <a:spLocks noChangeArrowheads="1"/>
          </p:cNvSpPr>
          <p:nvPr/>
        </p:nvSpPr>
        <p:spPr bwMode="auto">
          <a:xfrm>
            <a:off x="5148064" y="6165850"/>
            <a:ext cx="3240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dirty="0">
                <a:latin typeface="Arial" panose="020B0604020202020204" pitchFamily="34" charset="0"/>
                <a:ea typeface="新細明體" panose="02020500000000000000" pitchFamily="18" charset="-120"/>
              </a:rPr>
              <a:t>Super Mario </a:t>
            </a:r>
            <a:r>
              <a:rPr lang="en-US" altLang="zh-TW" sz="1800" dirty="0" smtClean="0">
                <a:latin typeface="Arial" panose="020B0604020202020204" pitchFamily="34" charset="0"/>
                <a:ea typeface="新細明體" panose="02020500000000000000" pitchFamily="18" charset="-120"/>
              </a:rPr>
              <a:t>3D </a:t>
            </a:r>
            <a:r>
              <a:rPr lang="en-US" altLang="zh-TW" sz="1800" dirty="0" smtClean="0">
                <a:latin typeface="Arial" panose="020B0604020202020204" pitchFamily="34" charset="0"/>
                <a:ea typeface="新細明體" panose="02020500000000000000" pitchFamily="18" charset="-120"/>
              </a:rPr>
              <a:t>Land. </a:t>
            </a:r>
            <a:r>
              <a:rPr lang="en-US" altLang="zh-TW" sz="1800" dirty="0" smtClean="0">
                <a:latin typeface="Arial" panose="020B0604020202020204" pitchFamily="34" charset="0"/>
                <a:ea typeface="新細明體" panose="02020500000000000000" pitchFamily="18" charset="-120"/>
              </a:rPr>
              <a:t>Nintendo</a:t>
            </a:r>
            <a:endParaRPr lang="zh-TW" altLang="en-US" sz="1800" dirty="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31252612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 (camera)</a:t>
            </a:r>
            <a:endParaRPr lang="zh-TW" altLang="en-US" dirty="0"/>
          </a:p>
        </p:txBody>
      </p:sp>
      <p:sp>
        <p:nvSpPr>
          <p:cNvPr id="14339" name="內容版面配置區 2"/>
          <p:cNvSpPr>
            <a:spLocks noGrp="1"/>
          </p:cNvSpPr>
          <p:nvPr>
            <p:ph idx="1"/>
          </p:nvPr>
        </p:nvSpPr>
        <p:spPr/>
        <p:txBody>
          <a:bodyPr/>
          <a:lstStyle/>
          <a:p>
            <a:pPr eaLnBrk="1" hangingPunct="1"/>
            <a:r>
              <a:rPr lang="en-US" altLang="zh-TW" smtClean="0"/>
              <a:t>Getting 3D to 2D</a:t>
            </a:r>
          </a:p>
          <a:p>
            <a:pPr lvl="1" eaLnBrk="1" hangingPunct="1"/>
            <a:r>
              <a:rPr lang="en-US" altLang="zh-TW" smtClean="0"/>
              <a:t>Orthographic projections</a:t>
            </a:r>
          </a:p>
          <a:p>
            <a:pPr lvl="1" eaLnBrk="1" hangingPunct="1"/>
            <a:endParaRPr lang="en-US" altLang="zh-TW" smtClean="0"/>
          </a:p>
          <a:p>
            <a:pPr lvl="1" eaLnBrk="1" hangingPunct="1"/>
            <a:endParaRPr lang="en-US" altLang="zh-TW" smtClean="0"/>
          </a:p>
          <a:p>
            <a:pPr lvl="1" eaLnBrk="1" hangingPunct="1"/>
            <a:r>
              <a:rPr lang="en-US" altLang="zh-TW" smtClean="0"/>
              <a:t>Perspective projections</a:t>
            </a:r>
            <a:endParaRPr lang="zh-TW" alt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12875"/>
            <a:ext cx="23161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3860800"/>
            <a:ext cx="22844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66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a:t>Viewport (camera)</a:t>
            </a:r>
            <a:endParaRPr lang="zh-TW" altLang="en-US" dirty="0"/>
          </a:p>
        </p:txBody>
      </p:sp>
      <p:sp>
        <p:nvSpPr>
          <p:cNvPr id="13315" name="內容版面配置區 2"/>
          <p:cNvSpPr>
            <a:spLocks noGrp="1"/>
          </p:cNvSpPr>
          <p:nvPr>
            <p:ph idx="1"/>
          </p:nvPr>
        </p:nvSpPr>
        <p:spPr/>
        <p:txBody>
          <a:bodyPr/>
          <a:lstStyle/>
          <a:p>
            <a:pPr eaLnBrk="1" hangingPunct="1"/>
            <a:r>
              <a:rPr lang="en-US" altLang="zh-TW" smtClean="0"/>
              <a:t>Mapping drawing coordinates to windows coordinates</a:t>
            </a:r>
            <a:endParaRPr lang="zh-TW" altLang="en-US" smtClean="0"/>
          </a:p>
        </p:txBody>
      </p:sp>
      <p:sp>
        <p:nvSpPr>
          <p:cNvPr id="4" name="矩形 3"/>
          <p:cNvSpPr/>
          <p:nvPr/>
        </p:nvSpPr>
        <p:spPr bwMode="auto">
          <a:xfrm>
            <a:off x="5435600" y="3706813"/>
            <a:ext cx="2143125" cy="146208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7" name="文字方塊 2"/>
          <p:cNvSpPr txBox="1">
            <a:spLocks noChangeArrowheads="1"/>
          </p:cNvSpPr>
          <p:nvPr/>
        </p:nvSpPr>
        <p:spPr bwMode="auto">
          <a:xfrm>
            <a:off x="5148263"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Window space</a:t>
            </a:r>
            <a:endParaRPr lang="zh-TW" altLang="en-US" sz="1800">
              <a:latin typeface="Arial" panose="020B0604020202020204" pitchFamily="34" charset="0"/>
              <a:ea typeface="新細明體" panose="02020500000000000000" pitchFamily="18" charset="-120"/>
            </a:endParaRPr>
          </a:p>
        </p:txBody>
      </p:sp>
      <p:sp>
        <p:nvSpPr>
          <p:cNvPr id="13318" name="文字方塊 6"/>
          <p:cNvSpPr txBox="1">
            <a:spLocks noChangeArrowheads="1"/>
          </p:cNvSpPr>
          <p:nvPr/>
        </p:nvSpPr>
        <p:spPr bwMode="auto">
          <a:xfrm>
            <a:off x="755650"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clipping space</a:t>
            </a:r>
            <a:endParaRPr lang="zh-TW" altLang="en-US" sz="1800">
              <a:latin typeface="Arial" panose="020B0604020202020204" pitchFamily="34" charset="0"/>
              <a:ea typeface="新細明體" panose="02020500000000000000" pitchFamily="18" charset="-120"/>
            </a:endParaRPr>
          </a:p>
        </p:txBody>
      </p:sp>
      <p:cxnSp>
        <p:nvCxnSpPr>
          <p:cNvPr id="8" name="直線單箭頭接點 7"/>
          <p:cNvCxnSpPr/>
          <p:nvPr/>
        </p:nvCxnSpPr>
        <p:spPr>
          <a:xfrm>
            <a:off x="395288" y="5461000"/>
            <a:ext cx="3267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flipV="1">
            <a:off x="806450" y="3459163"/>
            <a:ext cx="0" cy="2643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文字方塊 5"/>
          <p:cNvSpPr txBox="1">
            <a:spLocks noChangeArrowheads="1"/>
          </p:cNvSpPr>
          <p:nvPr/>
        </p:nvSpPr>
        <p:spPr bwMode="auto">
          <a:xfrm>
            <a:off x="590550" y="49593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11" name="橢圓 10"/>
          <p:cNvSpPr/>
          <p:nvPr/>
        </p:nvSpPr>
        <p:spPr>
          <a:xfrm>
            <a:off x="696913" y="5387975"/>
            <a:ext cx="215900"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23" name="文字方塊 15"/>
          <p:cNvSpPr txBox="1">
            <a:spLocks noChangeArrowheads="1"/>
          </p:cNvSpPr>
          <p:nvPr/>
        </p:nvSpPr>
        <p:spPr bwMode="auto">
          <a:xfrm>
            <a:off x="3305175" y="49593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3324" name="文字方塊 16"/>
          <p:cNvSpPr txBox="1">
            <a:spLocks noChangeArrowheads="1"/>
          </p:cNvSpPr>
          <p:nvPr/>
        </p:nvSpPr>
        <p:spPr bwMode="auto">
          <a:xfrm>
            <a:off x="590550" y="32448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sp>
        <p:nvSpPr>
          <p:cNvPr id="17" name="矩形 16"/>
          <p:cNvSpPr/>
          <p:nvPr/>
        </p:nvSpPr>
        <p:spPr bwMode="auto">
          <a:xfrm>
            <a:off x="804863" y="4102100"/>
            <a:ext cx="2143125" cy="1357313"/>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等腰三角形 27"/>
          <p:cNvSpPr/>
          <p:nvPr/>
        </p:nvSpPr>
        <p:spPr>
          <a:xfrm>
            <a:off x="1211263" y="4525963"/>
            <a:ext cx="903287" cy="968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等腰三角形 29"/>
          <p:cNvSpPr/>
          <p:nvPr/>
        </p:nvSpPr>
        <p:spPr>
          <a:xfrm>
            <a:off x="5888038" y="4102100"/>
            <a:ext cx="9017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向右箭號 30"/>
          <p:cNvSpPr/>
          <p:nvPr/>
        </p:nvSpPr>
        <p:spPr>
          <a:xfrm>
            <a:off x="4233863" y="4529138"/>
            <a:ext cx="914400" cy="250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039425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sz="4000" dirty="0" smtClean="0"/>
              <a:t>Representing Visuals</a:t>
            </a:r>
            <a:endParaRPr lang="zh-TW" altLang="en-US" sz="4000" dirty="0"/>
          </a:p>
        </p:txBody>
      </p:sp>
      <p:sp>
        <p:nvSpPr>
          <p:cNvPr id="15363" name="內容版面配置區 2"/>
          <p:cNvSpPr>
            <a:spLocks noGrp="1"/>
          </p:cNvSpPr>
          <p:nvPr>
            <p:ph idx="1"/>
          </p:nvPr>
        </p:nvSpPr>
        <p:spPr/>
        <p:txBody>
          <a:bodyPr/>
          <a:lstStyle/>
          <a:p>
            <a:r>
              <a:rPr lang="en-US" altLang="zh-TW" b="1" dirty="0" smtClean="0"/>
              <a:t>3D objects</a:t>
            </a:r>
          </a:p>
          <a:p>
            <a:pPr lvl="1"/>
            <a:r>
              <a:rPr lang="en-US" altLang="zh-TW" dirty="0" smtClean="0"/>
              <a:t>Mesh: geometry</a:t>
            </a:r>
          </a:p>
          <a:p>
            <a:pPr lvl="1"/>
            <a:r>
              <a:rPr lang="en-US" altLang="zh-TW" dirty="0" smtClean="0"/>
              <a:t>Materials</a:t>
            </a:r>
          </a:p>
          <a:p>
            <a:pPr lvl="1"/>
            <a:r>
              <a:rPr lang="en-US" altLang="zh-TW" dirty="0" smtClean="0"/>
              <a:t>Texture maps</a:t>
            </a:r>
          </a:p>
          <a:p>
            <a:pPr lvl="1"/>
            <a:endParaRPr lang="en-US" altLang="zh-TW" dirty="0" smtClean="0"/>
          </a:p>
          <a:p>
            <a:r>
              <a:rPr lang="en-US" altLang="zh-TW" b="1" dirty="0" smtClean="0"/>
              <a:t>Lighting</a:t>
            </a:r>
          </a:p>
          <a:p>
            <a:endParaRPr lang="en-US" altLang="zh-TW" dirty="0" smtClean="0"/>
          </a:p>
          <a:p>
            <a:r>
              <a:rPr lang="en-US" altLang="zh-TW" b="1" dirty="0" err="1" smtClean="0"/>
              <a:t>Shader</a:t>
            </a:r>
            <a:endParaRPr lang="en-US" altLang="zh-TW" b="1" dirty="0" smtClean="0"/>
          </a:p>
          <a:p>
            <a:pPr lvl="1"/>
            <a:endParaRPr lang="zh-TW" altLang="en-US" dirty="0" smtClean="0"/>
          </a:p>
        </p:txBody>
      </p:sp>
      <p:pic>
        <p:nvPicPr>
          <p:cNvPr id="15364" name="Picture 8" descr="http://graphics.stanford.edu/~henrik/images/imgs/teapot_glass_env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327275"/>
            <a:ext cx="29384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09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990" y="2920465"/>
            <a:ext cx="1252220" cy="1295400"/>
          </a:xfrm>
          <a:prstGeom prst="rect">
            <a:avLst/>
          </a:prstGeom>
        </p:spPr>
      </p:pic>
      <p:sp>
        <p:nvSpPr>
          <p:cNvPr id="5" name="矩形 4"/>
          <p:cNvSpPr/>
          <p:nvPr/>
        </p:nvSpPr>
        <p:spPr>
          <a:xfrm>
            <a:off x="3429000" y="3113485"/>
            <a:ext cx="4959424" cy="830997"/>
          </a:xfrm>
          <a:prstGeom prst="rect">
            <a:avLst/>
          </a:prstGeom>
        </p:spPr>
        <p:txBody>
          <a:bodyPr wrap="square">
            <a:spAutoFit/>
          </a:bodyPr>
          <a:lstStyle/>
          <a:p>
            <a:r>
              <a:rPr lang="en-US" altLang="zh-TW" sz="4800" dirty="0">
                <a:latin typeface="Arial Unicode MS" panose="020B0604020202020204" pitchFamily="34" charset="-120"/>
                <a:ea typeface="Arial Unicode MS" panose="020B0604020202020204" pitchFamily="34" charset="-120"/>
                <a:cs typeface="Arial Unicode MS" panose="020B0604020202020204" pitchFamily="34" charset="-120"/>
              </a:rPr>
              <a:t>Start </a:t>
            </a:r>
            <a:r>
              <a:rPr lang="en-US" altLang="zh-TW" sz="4800" dirty="0" smtClean="0">
                <a:latin typeface="Arial Unicode MS" panose="020B0604020202020204" pitchFamily="34" charset="-120"/>
                <a:ea typeface="Arial Unicode MS" panose="020B0604020202020204" pitchFamily="34" charset="-120"/>
                <a:cs typeface="Arial Unicode MS" panose="020B0604020202020204" pitchFamily="34" charset="-120"/>
              </a:rPr>
              <a:t>Unity in 3D</a:t>
            </a:r>
            <a:endParaRPr lang="en-US" altLang="zh-TW" sz="4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77042880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895600"/>
            <a:ext cx="6210300" cy="35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6" name="內容版面配置區 5"/>
          <p:cNvSpPr>
            <a:spLocks noGrp="1"/>
          </p:cNvSpPr>
          <p:nvPr>
            <p:ph idx="1"/>
          </p:nvPr>
        </p:nvSpPr>
        <p:spPr/>
        <p:txBody>
          <a:bodyPr/>
          <a:lstStyle/>
          <a:p>
            <a:r>
              <a:rPr lang="zh-TW" altLang="en-US" smtClean="0"/>
              <a:t>建立專案</a:t>
            </a:r>
            <a:endParaRPr lang="en-US" altLang="zh-TW" smtClean="0"/>
          </a:p>
          <a:p>
            <a:pPr lvl="1"/>
            <a:r>
              <a:rPr lang="zh-TW" altLang="en-US" smtClean="0"/>
              <a:t>命名</a:t>
            </a:r>
            <a:r>
              <a:rPr lang="en-US" altLang="zh-TW" smtClean="0"/>
              <a:t>→</a:t>
            </a:r>
            <a:r>
              <a:rPr lang="zh-TW" altLang="en-US" smtClean="0"/>
              <a:t>選擇</a:t>
            </a:r>
            <a:r>
              <a:rPr lang="en-US" altLang="zh-TW" smtClean="0"/>
              <a:t>[3D] →[Create project]</a:t>
            </a:r>
          </a:p>
          <a:p>
            <a:endParaRPr lang="zh-TW" altLang="en-US" dirty="0"/>
          </a:p>
        </p:txBody>
      </p:sp>
      <p:sp>
        <p:nvSpPr>
          <p:cNvPr id="12" name="矩形 11"/>
          <p:cNvSpPr/>
          <p:nvPr/>
        </p:nvSpPr>
        <p:spPr>
          <a:xfrm>
            <a:off x="4876800" y="4267200"/>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574743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建立專案</a:t>
            </a:r>
            <a:endParaRPr lang="en-US" altLang="zh-TW" smtClean="0"/>
          </a:p>
          <a:p>
            <a:pPr lvl="1"/>
            <a:r>
              <a:rPr lang="zh-TW" altLang="en-US" smtClean="0"/>
              <a:t>左上角</a:t>
            </a:r>
            <a:r>
              <a:rPr lang="en-US" altLang="zh-TW" smtClean="0"/>
              <a:t>[File]→[New Project]</a:t>
            </a:r>
          </a:p>
          <a:p>
            <a:endParaRPr lang="zh-TW" altLang="en-US" dirty="0"/>
          </a:p>
        </p:txBody>
      </p:sp>
      <p:pic>
        <p:nvPicPr>
          <p:cNvPr id="14" name="Picture 2"/>
          <p:cNvPicPr>
            <a:picLocks noChangeAspect="1" noChangeArrowheads="1"/>
          </p:cNvPicPr>
          <p:nvPr/>
        </p:nvPicPr>
        <p:blipFill>
          <a:blip r:embed="rId2" cstate="print"/>
          <a:srcRect/>
          <a:stretch>
            <a:fillRect/>
          </a:stretch>
        </p:blipFill>
        <p:spPr bwMode="auto">
          <a:xfrm>
            <a:off x="733228" y="2708920"/>
            <a:ext cx="5206924" cy="391960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p:cNvPicPr>
            <a:picLocks noChangeAspect="1" noChangeArrowheads="1"/>
          </p:cNvPicPr>
          <p:nvPr/>
        </p:nvPicPr>
        <p:blipFill>
          <a:blip r:embed="rId3" cstate="print"/>
          <a:srcRect/>
          <a:stretch>
            <a:fillRect/>
          </a:stretch>
        </p:blipFill>
        <p:spPr bwMode="auto">
          <a:xfrm>
            <a:off x="6156176" y="3212976"/>
            <a:ext cx="2362200" cy="264795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 name="直線接點 15"/>
          <p:cNvCxnSpPr/>
          <p:nvPr/>
        </p:nvCxnSpPr>
        <p:spPr>
          <a:xfrm>
            <a:off x="981075" y="2825750"/>
            <a:ext cx="5535141" cy="38722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755576" y="2996952"/>
            <a:ext cx="5376836" cy="41605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814994"/>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cstate="print"/>
          <a:srcRect/>
          <a:stretch>
            <a:fillRect/>
          </a:stretch>
        </p:blipFill>
        <p:spPr bwMode="auto">
          <a:xfrm>
            <a:off x="304800" y="3276600"/>
            <a:ext cx="4343400" cy="2518658"/>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建立專案</a:t>
            </a:r>
            <a:endParaRPr lang="en-US" altLang="zh-TW" smtClean="0"/>
          </a:p>
          <a:p>
            <a:pPr lvl="1"/>
            <a:r>
              <a:rPr lang="zh-TW" altLang="en-US" smtClean="0"/>
              <a:t>新增或選擇要存放專案的資料夾→</a:t>
            </a:r>
            <a:r>
              <a:rPr lang="en-US" altLang="zh-TW" smtClean="0"/>
              <a:t>[Create]</a:t>
            </a:r>
          </a:p>
          <a:p>
            <a:endParaRPr lang="zh-TW" altLang="en-US" dirty="0"/>
          </a:p>
        </p:txBody>
      </p:sp>
      <p:pic>
        <p:nvPicPr>
          <p:cNvPr id="5" name="Picture 4"/>
          <p:cNvPicPr>
            <a:picLocks noChangeAspect="1" noChangeArrowheads="1"/>
          </p:cNvPicPr>
          <p:nvPr/>
        </p:nvPicPr>
        <p:blipFill>
          <a:blip r:embed="rId3" cstate="print"/>
          <a:srcRect/>
          <a:stretch>
            <a:fillRect/>
          </a:stretch>
        </p:blipFill>
        <p:spPr bwMode="auto">
          <a:xfrm>
            <a:off x="4788024" y="3212976"/>
            <a:ext cx="4026848" cy="30243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3200400" y="4495800"/>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292080" y="3547138"/>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796136" y="5445224"/>
            <a:ext cx="1440160"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495450" y="5929028"/>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6" idx="3"/>
          </p:cNvCxnSpPr>
          <p:nvPr/>
        </p:nvCxnSpPr>
        <p:spPr>
          <a:xfrm flipV="1">
            <a:off x="3505200" y="3657600"/>
            <a:ext cx="1828800" cy="9525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10" idx="0"/>
          </p:cNvCxnSpPr>
          <p:nvPr/>
        </p:nvCxnSpPr>
        <p:spPr>
          <a:xfrm>
            <a:off x="5940152" y="3655150"/>
            <a:ext cx="1879334" cy="227387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9" idx="3"/>
            <a:endCxn id="10" idx="0"/>
          </p:cNvCxnSpPr>
          <p:nvPr/>
        </p:nvCxnSpPr>
        <p:spPr>
          <a:xfrm>
            <a:off x="7236296" y="5589240"/>
            <a:ext cx="583190" cy="3397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895600" y="4800600"/>
            <a:ext cx="5334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10" idx="1"/>
          </p:cNvCxnSpPr>
          <p:nvPr/>
        </p:nvCxnSpPr>
        <p:spPr>
          <a:xfrm flipH="1" flipV="1">
            <a:off x="3276600" y="5105400"/>
            <a:ext cx="4218850" cy="93164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1220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建立場景</a:t>
            </a:r>
            <a:endParaRPr lang="en-US" altLang="zh-TW" smtClean="0"/>
          </a:p>
          <a:p>
            <a:pPr lvl="1"/>
            <a:r>
              <a:rPr lang="zh-TW" altLang="en-US" smtClean="0"/>
              <a:t>選擇</a:t>
            </a:r>
            <a:r>
              <a:rPr lang="en-US" altLang="zh-TW" smtClean="0"/>
              <a:t>[File]</a:t>
            </a:r>
            <a:r>
              <a:rPr lang="zh-TW" altLang="en-US" smtClean="0"/>
              <a:t>→</a:t>
            </a:r>
            <a:r>
              <a:rPr lang="en-US" altLang="zh-TW" smtClean="0"/>
              <a:t>[New Scene]</a:t>
            </a:r>
          </a:p>
          <a:p>
            <a:pPr lvl="1"/>
            <a:r>
              <a:rPr lang="zh-TW" altLang="en-US" smtClean="0"/>
              <a:t>之後可先儲存場景，</a:t>
            </a:r>
            <a:r>
              <a:rPr lang="en-US" altLang="zh-TW" smtClean="0"/>
              <a:t>[File]</a:t>
            </a:r>
            <a:r>
              <a:rPr lang="zh-TW" altLang="en-US" smtClean="0"/>
              <a:t>→</a:t>
            </a:r>
            <a:r>
              <a:rPr lang="en-US" altLang="zh-TW" smtClean="0"/>
              <a:t>[Save Scene]</a:t>
            </a:r>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403648" y="3356992"/>
            <a:ext cx="2400300" cy="26955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2" cstate="print"/>
          <a:srcRect/>
          <a:stretch>
            <a:fillRect/>
          </a:stretch>
        </p:blipFill>
        <p:spPr bwMode="auto">
          <a:xfrm>
            <a:off x="4572000" y="3356992"/>
            <a:ext cx="2400300" cy="26955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1331640" y="3356992"/>
            <a:ext cx="43204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438152" y="3573016"/>
            <a:ext cx="2304256" cy="207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499992" y="3356992"/>
            <a:ext cx="43204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606504" y="4068446"/>
            <a:ext cx="2304256" cy="207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995936"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9619245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建立場景</a:t>
            </a:r>
            <a:endParaRPr lang="en-US" altLang="zh-TW" smtClean="0"/>
          </a:p>
          <a:p>
            <a:pPr lvl="1"/>
            <a:r>
              <a:rPr lang="zh-TW" altLang="en-US" smtClean="0"/>
              <a:t>通常場景內檔案會存放在專案目錄的</a:t>
            </a:r>
            <a:r>
              <a:rPr lang="en-US" altLang="zh-TW" smtClean="0"/>
              <a:t>Assets</a:t>
            </a:r>
            <a:r>
              <a:rPr lang="zh-TW" altLang="en-US" smtClean="0"/>
              <a:t>下</a:t>
            </a:r>
            <a:endParaRPr lang="en-US" altLang="zh-TW" smtClean="0"/>
          </a:p>
          <a:p>
            <a:pPr lvl="1"/>
            <a:r>
              <a:rPr lang="zh-TW" altLang="en-US" smtClean="0"/>
              <a:t>儲存完成後場景檔案會出現在</a:t>
            </a:r>
            <a:r>
              <a:rPr lang="en-US" altLang="zh-TW" smtClean="0"/>
              <a:t>Project</a:t>
            </a:r>
            <a:r>
              <a:rPr lang="zh-TW" altLang="en-US" smtClean="0"/>
              <a:t>畫面中</a:t>
            </a:r>
            <a:endParaRPr lang="en-US" altLang="zh-TW" smtClean="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2438400" y="3733800"/>
            <a:ext cx="3829050" cy="20955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016039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274638"/>
            <a:ext cx="6562725" cy="1143000"/>
          </a:xfrm>
        </p:spPr>
        <p:txBody>
          <a:bodyPr/>
          <a:lstStyle/>
          <a:p>
            <a:pPr eaLnBrk="1" hangingPunct="1">
              <a:defRPr/>
            </a:pPr>
            <a:r>
              <a:rPr lang="en-US" altLang="zh-TW" dirty="0"/>
              <a:t>Wolfenstein </a:t>
            </a:r>
            <a:r>
              <a:rPr lang="en-US" altLang="zh-TW" dirty="0" smtClean="0"/>
              <a:t>3D 1992</a:t>
            </a:r>
            <a:br>
              <a:rPr lang="en-US" altLang="zh-TW" dirty="0" smtClean="0"/>
            </a:br>
            <a:r>
              <a:rPr lang="en-US" altLang="zh-TW" dirty="0" smtClean="0"/>
              <a:t>Doom 1993</a:t>
            </a:r>
            <a:endParaRPr lang="zh-TW" altLang="en-US" dirty="0" smtClean="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8" y="3719660"/>
            <a:ext cx="1936129" cy="25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File:Doom ingam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19660"/>
            <a:ext cx="3452880" cy="25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228184" y="3719660"/>
            <a:ext cx="2664296" cy="2585323"/>
          </a:xfrm>
          <a:prstGeom prst="rect">
            <a:avLst/>
          </a:prstGeom>
          <a:noFill/>
        </p:spPr>
        <p:txBody>
          <a:bodyPr wrap="square" rtlCol="0">
            <a:spAutoFit/>
          </a:bodyPr>
          <a:lstStyle/>
          <a:p>
            <a:r>
              <a:rPr lang="en-US" altLang="zh-TW" dirty="0" smtClean="0"/>
              <a:t>(Top</a:t>
            </a:r>
            <a:r>
              <a:rPr lang="en-US" altLang="zh-TW" dirty="0"/>
              <a:t>) Wolfenstein 3D </a:t>
            </a:r>
            <a:endParaRPr lang="en-US" altLang="zh-TW" dirty="0" smtClean="0"/>
          </a:p>
          <a:p>
            <a:endParaRPr lang="en-US" altLang="zh-TW" dirty="0" smtClean="0"/>
          </a:p>
          <a:p>
            <a:endParaRPr lang="en-US" altLang="zh-TW" dirty="0"/>
          </a:p>
          <a:p>
            <a:endParaRPr lang="en-US" altLang="zh-TW" dirty="0" smtClean="0"/>
          </a:p>
          <a:p>
            <a:r>
              <a:rPr lang="en-US" altLang="zh-TW" dirty="0" smtClean="0"/>
              <a:t>(Bottom) A </a:t>
            </a:r>
            <a:r>
              <a:rPr lang="en-US" altLang="zh-TW" dirty="0"/>
              <a:t>landmark 1993 first-person shooter (FPS)video game by </a:t>
            </a:r>
            <a:r>
              <a:rPr lang="en-US" altLang="zh-TW" i="1" dirty="0"/>
              <a:t>id Software</a:t>
            </a:r>
            <a:r>
              <a:rPr lang="en-US" altLang="zh-TW" dirty="0"/>
              <a:t>.</a:t>
            </a:r>
            <a:endParaRPr lang="zh-TW" altLang="en-US" dirty="0"/>
          </a:p>
          <a:p>
            <a:endParaRPr lang="zh-TW" altLang="en-US" dirty="0"/>
          </a:p>
        </p:txBody>
      </p:sp>
      <p:pic>
        <p:nvPicPr>
          <p:cNvPr id="1026" name="Picture 2" descr="https://upload.wikimedia.org/wikipedia/zh/thumb/0/02/Wolf3d_gameplay.png/220px-Wolf3d_gamepl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68" y="1600200"/>
            <a:ext cx="3038516" cy="1900808"/>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458" y="1600200"/>
            <a:ext cx="5280022" cy="1900808"/>
          </a:xfrm>
          <a:prstGeom prst="rect">
            <a:avLst/>
          </a:prstGeom>
        </p:spPr>
      </p:pic>
    </p:spTree>
    <p:extLst>
      <p:ext uri="{BB962C8B-B14F-4D97-AF65-F5344CB8AC3E}">
        <p14:creationId xmlns:p14="http://schemas.microsoft.com/office/powerpoint/2010/main" val="273165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基本物件與材質</a:t>
            </a:r>
            <a:endParaRPr lang="en-US" altLang="zh-TW" smtClean="0"/>
          </a:p>
          <a:p>
            <a:pPr lvl="1"/>
            <a:r>
              <a:rPr lang="zh-TW" altLang="en-US" smtClean="0"/>
              <a:t>新增資料夾存放材質以方便管理</a:t>
            </a:r>
            <a:endParaRPr lang="en-US" altLang="zh-TW" smtClean="0"/>
          </a:p>
          <a:p>
            <a:pPr lvl="2"/>
            <a:r>
              <a:rPr lang="zh-TW" altLang="en-US" smtClean="0"/>
              <a:t>在</a:t>
            </a:r>
            <a:r>
              <a:rPr lang="en-US" altLang="zh-TW" smtClean="0"/>
              <a:t>Project</a:t>
            </a:r>
            <a:r>
              <a:rPr lang="zh-TW" altLang="en-US" smtClean="0"/>
              <a:t>畫面空白處</a:t>
            </a:r>
            <a:r>
              <a:rPr lang="en-US" altLang="zh-TW" smtClean="0"/>
              <a:t>[</a:t>
            </a:r>
            <a:r>
              <a:rPr lang="zh-TW" altLang="en-US" smtClean="0"/>
              <a:t>右鍵</a:t>
            </a:r>
            <a:r>
              <a:rPr lang="en-US" altLang="zh-TW" smtClean="0"/>
              <a:t>]</a:t>
            </a:r>
            <a:r>
              <a:rPr lang="zh-TW" altLang="en-US" smtClean="0"/>
              <a:t>→</a:t>
            </a:r>
            <a:r>
              <a:rPr lang="en-US" altLang="zh-TW" smtClean="0"/>
              <a:t>[Create]→[Folder]</a:t>
            </a:r>
          </a:p>
          <a:p>
            <a:pPr lvl="2"/>
            <a:r>
              <a:rPr lang="zh-TW" altLang="en-US" smtClean="0"/>
              <a:t>可取名為</a:t>
            </a:r>
            <a:r>
              <a:rPr lang="en-US" altLang="zh-TW" smtClean="0"/>
              <a:t>Material</a:t>
            </a:r>
          </a:p>
          <a:p>
            <a:endParaRPr lang="zh-TW" altLang="en-US" dirty="0"/>
          </a:p>
        </p:txBody>
      </p:sp>
      <p:grpSp>
        <p:nvGrpSpPr>
          <p:cNvPr id="4" name="群組 3"/>
          <p:cNvGrpSpPr/>
          <p:nvPr/>
        </p:nvGrpSpPr>
        <p:grpSpPr>
          <a:xfrm>
            <a:off x="914400" y="3200400"/>
            <a:ext cx="3916560" cy="2724220"/>
            <a:chOff x="2195736" y="3429000"/>
            <a:chExt cx="4724400" cy="3286125"/>
          </a:xfrm>
          <a:effectLst>
            <a:outerShdw blurRad="50800" dist="38100" dir="2700000" algn="tl" rotWithShape="0">
              <a:prstClr val="black">
                <a:alpha val="40000"/>
              </a:prstClr>
            </a:outerShdw>
          </a:effectLst>
        </p:grpSpPr>
        <p:pic>
          <p:nvPicPr>
            <p:cNvPr id="5" name="Picture 2"/>
            <p:cNvPicPr>
              <a:picLocks noChangeAspect="1" noChangeArrowheads="1"/>
            </p:cNvPicPr>
            <p:nvPr/>
          </p:nvPicPr>
          <p:blipFill>
            <a:blip r:embed="rId2" cstate="print"/>
            <a:srcRect/>
            <a:stretch>
              <a:fillRect/>
            </a:stretch>
          </p:blipFill>
          <p:spPr bwMode="auto">
            <a:xfrm>
              <a:off x="2195736" y="3429000"/>
              <a:ext cx="4724400" cy="3286125"/>
            </a:xfrm>
            <a:prstGeom prst="rect">
              <a:avLst/>
            </a:prstGeom>
            <a:noFill/>
            <a:ln w="9525">
              <a:noFill/>
              <a:miter lim="800000"/>
              <a:headEnd/>
              <a:tailEnd/>
            </a:ln>
          </p:spPr>
        </p:pic>
        <p:sp>
          <p:nvSpPr>
            <p:cNvPr id="6" name="矩形 5"/>
            <p:cNvSpPr/>
            <p:nvPr/>
          </p:nvSpPr>
          <p:spPr>
            <a:xfrm>
              <a:off x="2483768" y="3429000"/>
              <a:ext cx="2664296"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48064" y="3429000"/>
              <a:ext cx="1656184"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8" name="Picture 3"/>
          <p:cNvPicPr>
            <a:picLocks noChangeAspect="1" noChangeArrowheads="1"/>
          </p:cNvPicPr>
          <p:nvPr/>
        </p:nvPicPr>
        <p:blipFill>
          <a:blip r:embed="rId3" cstate="print"/>
          <a:srcRect/>
          <a:stretch>
            <a:fillRect/>
          </a:stretch>
        </p:blipFill>
        <p:spPr bwMode="auto">
          <a:xfrm>
            <a:off x="5029200" y="3200400"/>
            <a:ext cx="3829050" cy="212407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298122"/>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cstate="print"/>
          <a:srcRect/>
          <a:stretch>
            <a:fillRect/>
          </a:stretch>
        </p:blipFill>
        <p:spPr bwMode="auto">
          <a:xfrm>
            <a:off x="5257800" y="2667000"/>
            <a:ext cx="3733800" cy="4062769"/>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基本物件與材質</a:t>
            </a:r>
            <a:endParaRPr lang="en-US" altLang="zh-TW" smtClean="0"/>
          </a:p>
          <a:p>
            <a:pPr lvl="1"/>
            <a:r>
              <a:rPr lang="zh-TW" altLang="en-US" smtClean="0"/>
              <a:t>選擇左上角</a:t>
            </a:r>
            <a:r>
              <a:rPr lang="en-US" altLang="zh-TW" smtClean="0"/>
              <a:t>[GameObject]</a:t>
            </a:r>
            <a:r>
              <a:rPr lang="zh-TW" altLang="en-US" smtClean="0"/>
              <a:t>→</a:t>
            </a:r>
            <a:r>
              <a:rPr lang="en-US" altLang="zh-TW" smtClean="0"/>
              <a:t>[Create Other]</a:t>
            </a:r>
            <a:r>
              <a:rPr lang="zh-TW" altLang="en-US" smtClean="0"/>
              <a:t>→</a:t>
            </a:r>
            <a:endParaRPr lang="en-US" altLang="zh-TW" smtClean="0"/>
          </a:p>
          <a:p>
            <a:pPr lvl="2"/>
            <a:r>
              <a:rPr lang="en-US" altLang="zh-TW" smtClean="0"/>
              <a:t>[Cube](</a:t>
            </a:r>
            <a:r>
              <a:rPr lang="zh-TW" altLang="en-US" smtClean="0"/>
              <a:t>方體</a:t>
            </a:r>
            <a:r>
              <a:rPr lang="en-US" altLang="zh-TW" smtClean="0"/>
              <a:t>)</a:t>
            </a:r>
          </a:p>
          <a:p>
            <a:pPr lvl="2"/>
            <a:r>
              <a:rPr lang="en-US" altLang="zh-TW" smtClean="0"/>
              <a:t>[Sphere](</a:t>
            </a:r>
            <a:r>
              <a:rPr lang="zh-TW" altLang="en-US" smtClean="0"/>
              <a:t>球體</a:t>
            </a:r>
            <a:r>
              <a:rPr lang="en-US" altLang="zh-TW" smtClean="0"/>
              <a:t>)</a:t>
            </a:r>
          </a:p>
          <a:p>
            <a:pPr lvl="2"/>
            <a:r>
              <a:rPr lang="en-US" altLang="zh-TW" smtClean="0"/>
              <a:t>[Capsule](</a:t>
            </a:r>
            <a:r>
              <a:rPr lang="zh-TW" altLang="en-US" smtClean="0"/>
              <a:t>膠囊體</a:t>
            </a:r>
            <a:r>
              <a:rPr lang="en-US" altLang="zh-TW" smtClean="0"/>
              <a:t>)</a:t>
            </a:r>
          </a:p>
          <a:p>
            <a:pPr lvl="2"/>
            <a:r>
              <a:rPr lang="en-US" altLang="zh-TW" smtClean="0"/>
              <a:t>[Cylinder](</a:t>
            </a:r>
            <a:r>
              <a:rPr lang="zh-TW" altLang="en-US" smtClean="0"/>
              <a:t>圓柱體</a:t>
            </a:r>
            <a:r>
              <a:rPr lang="en-US" altLang="zh-TW" smtClean="0"/>
              <a:t>)</a:t>
            </a:r>
          </a:p>
          <a:p>
            <a:pPr lvl="2"/>
            <a:r>
              <a:rPr lang="en-US" altLang="zh-TW" smtClean="0"/>
              <a:t>[Plane](</a:t>
            </a:r>
            <a:r>
              <a:rPr lang="zh-TW" altLang="en-US" smtClean="0"/>
              <a:t>平面</a:t>
            </a:r>
            <a:r>
              <a:rPr lang="en-US" altLang="zh-TW" smtClean="0"/>
              <a:t>)</a:t>
            </a:r>
          </a:p>
          <a:p>
            <a:pPr lvl="2"/>
            <a:r>
              <a:rPr lang="en-US" altLang="zh-TW" smtClean="0"/>
              <a:t>[Quad](</a:t>
            </a:r>
            <a:r>
              <a:rPr lang="zh-TW" altLang="en-US" smtClean="0"/>
              <a:t>單位長度的平面</a:t>
            </a:r>
            <a:r>
              <a:rPr lang="en-US" altLang="zh-TW" smtClean="0"/>
              <a:t>)</a:t>
            </a:r>
          </a:p>
          <a:p>
            <a:pPr lvl="1"/>
            <a:r>
              <a:rPr lang="zh-TW" altLang="en-US" smtClean="0"/>
              <a:t>也可在</a:t>
            </a:r>
            <a:r>
              <a:rPr lang="en-US" altLang="zh-TW" smtClean="0"/>
              <a:t>[Hierachy]</a:t>
            </a:r>
            <a:r>
              <a:rPr lang="zh-TW" altLang="en-US" smtClean="0"/>
              <a:t>畫面中</a:t>
            </a:r>
            <a:endParaRPr lang="en-US" altLang="zh-TW" smtClean="0"/>
          </a:p>
          <a:p>
            <a:pPr lvl="1"/>
            <a:r>
              <a:rPr lang="en-US" altLang="zh-TW" smtClean="0"/>
              <a:t>	</a:t>
            </a:r>
            <a:r>
              <a:rPr lang="zh-TW" altLang="en-US" smtClean="0"/>
              <a:t>按</a:t>
            </a:r>
            <a:r>
              <a:rPr lang="en-US" altLang="zh-TW" smtClean="0"/>
              <a:t>[Create]</a:t>
            </a:r>
            <a:r>
              <a:rPr lang="zh-TW" altLang="en-US" smtClean="0"/>
              <a:t>新增</a:t>
            </a:r>
          </a:p>
          <a:p>
            <a:endParaRPr lang="zh-TW" altLang="en-US" dirty="0"/>
          </a:p>
        </p:txBody>
      </p:sp>
      <p:sp>
        <p:nvSpPr>
          <p:cNvPr id="5" name="矩形 4"/>
          <p:cNvSpPr/>
          <p:nvPr/>
        </p:nvSpPr>
        <p:spPr>
          <a:xfrm>
            <a:off x="5257800" y="2667000"/>
            <a:ext cx="685800"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181600" y="3200400"/>
            <a:ext cx="25146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703840" y="3200400"/>
            <a:ext cx="1287760" cy="1066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781843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971600" y="2204864"/>
            <a:ext cx="6997700" cy="2901950"/>
          </a:xfrm>
          <a:prstGeom prst="rect">
            <a:avLst/>
          </a:prstGeom>
          <a:noFill/>
          <a:ln w="9525">
            <a:noFill/>
            <a:miter lim="800000"/>
            <a:headEnd/>
            <a:tailEnd/>
          </a:ln>
        </p:spPr>
      </p:pic>
    </p:spTree>
    <p:extLst>
      <p:ext uri="{BB962C8B-B14F-4D97-AF65-F5344CB8AC3E}">
        <p14:creationId xmlns:p14="http://schemas.microsoft.com/office/powerpoint/2010/main" val="377152729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建立新材質，準備套用到物件上</a:t>
            </a:r>
            <a:endParaRPr lang="en-US" altLang="zh-TW" smtClean="0"/>
          </a:p>
          <a:p>
            <a:pPr lvl="1"/>
            <a:r>
              <a:rPr lang="zh-TW" altLang="en-US" smtClean="0"/>
              <a:t>在</a:t>
            </a:r>
            <a:r>
              <a:rPr lang="en-US" altLang="zh-TW" smtClean="0"/>
              <a:t>Project</a:t>
            </a:r>
            <a:r>
              <a:rPr lang="zh-TW" altLang="en-US" smtClean="0"/>
              <a:t>畫面中剛剛新增的資料夾上</a:t>
            </a:r>
            <a:r>
              <a:rPr lang="en-US" altLang="zh-TW" smtClean="0"/>
              <a:t/>
            </a:r>
            <a:br>
              <a:rPr lang="en-US" altLang="zh-TW" smtClean="0"/>
            </a:br>
            <a:r>
              <a:rPr lang="zh-TW" altLang="en-US" smtClean="0"/>
              <a:t>按</a:t>
            </a:r>
            <a:r>
              <a:rPr lang="en-US" altLang="zh-TW" smtClean="0"/>
              <a:t>[</a:t>
            </a:r>
            <a:r>
              <a:rPr lang="zh-TW" altLang="en-US" smtClean="0"/>
              <a:t>右鍵</a:t>
            </a:r>
            <a:r>
              <a:rPr lang="en-US" altLang="zh-TW" smtClean="0"/>
              <a:t>]</a:t>
            </a:r>
            <a:r>
              <a:rPr lang="zh-TW" altLang="en-US" smtClean="0"/>
              <a:t>→</a:t>
            </a:r>
            <a:r>
              <a:rPr lang="en-US" altLang="zh-TW" smtClean="0"/>
              <a:t>[Create]</a:t>
            </a:r>
            <a:r>
              <a:rPr lang="zh-TW" altLang="en-US" smtClean="0"/>
              <a:t>→</a:t>
            </a:r>
            <a:r>
              <a:rPr lang="en-US" altLang="zh-TW" smtClean="0"/>
              <a:t>[Material]</a:t>
            </a:r>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905000" y="3119257"/>
            <a:ext cx="4933950" cy="34480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2411760" y="3200400"/>
            <a:ext cx="2664296"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076056" y="4648200"/>
            <a:ext cx="1656184"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2153205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print"/>
          <a:srcRect/>
          <a:stretch>
            <a:fillRect/>
          </a:stretch>
        </p:blipFill>
        <p:spPr bwMode="auto">
          <a:xfrm>
            <a:off x="6248400" y="2305050"/>
            <a:ext cx="2628900" cy="417195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可在</a:t>
            </a:r>
            <a:r>
              <a:rPr lang="en-US" altLang="zh-TW" dirty="0" smtClean="0"/>
              <a:t>Inspector</a:t>
            </a:r>
            <a:r>
              <a:rPr lang="zh-TW" altLang="en-US" dirty="0" smtClean="0"/>
              <a:t>畫面中調整材質類型及顏色</a:t>
            </a:r>
            <a:endParaRPr lang="en-US" altLang="zh-TW" dirty="0" smtClean="0"/>
          </a:p>
          <a:p>
            <a:pPr lvl="2"/>
            <a:r>
              <a:rPr lang="en-US" altLang="zh-TW" dirty="0" smtClean="0"/>
              <a:t>Albedo: </a:t>
            </a:r>
            <a:r>
              <a:rPr lang="zh-TW" altLang="en-US" dirty="0" smtClean="0"/>
              <a:t>反照率</a:t>
            </a:r>
            <a:r>
              <a:rPr lang="en-US" altLang="zh-TW" dirty="0"/>
              <a:t>(</a:t>
            </a:r>
            <a:r>
              <a:rPr lang="zh-TW" altLang="en-US" dirty="0" smtClean="0"/>
              <a:t>顏色</a:t>
            </a:r>
            <a:r>
              <a:rPr lang="en-US" altLang="zh-TW" dirty="0" smtClean="0"/>
              <a:t>)</a:t>
            </a:r>
          </a:p>
          <a:p>
            <a:pPr lvl="2"/>
            <a:r>
              <a:rPr lang="en-US" altLang="zh-TW" dirty="0" smtClean="0"/>
              <a:t>Emission: </a:t>
            </a:r>
            <a:r>
              <a:rPr lang="zh-TW" altLang="en-US" dirty="0" smtClean="0"/>
              <a:t>在沒有燈光時仍發光</a:t>
            </a:r>
            <a:endParaRPr lang="en-US" altLang="zh-TW" dirty="0" smtClean="0"/>
          </a:p>
          <a:p>
            <a:pPr lvl="2"/>
            <a:endParaRPr lang="en-US" altLang="zh-TW" dirty="0" smtClean="0"/>
          </a:p>
          <a:p>
            <a:pPr lvl="1"/>
            <a:r>
              <a:rPr lang="zh-TW" altLang="en-US" dirty="0" smtClean="0"/>
              <a:t>之後把材質拖到</a:t>
            </a:r>
            <a:r>
              <a:rPr lang="en-US" altLang="zh-TW" dirty="0" smtClean="0"/>
              <a:t>Hierarchy</a:t>
            </a:r>
            <a:r>
              <a:rPr lang="zh-TW" altLang="en-US" dirty="0" smtClean="0"/>
              <a:t>畫面</a:t>
            </a:r>
            <a:endParaRPr lang="en-US" altLang="zh-TW" dirty="0" smtClean="0"/>
          </a:p>
          <a:p>
            <a:pPr lvl="1">
              <a:buNone/>
            </a:pPr>
            <a:r>
              <a:rPr lang="zh-TW" altLang="en-US" dirty="0" smtClean="0"/>
              <a:t>    的物件中，或直接拖到畫面中</a:t>
            </a:r>
            <a:endParaRPr lang="en-US" altLang="zh-TW" dirty="0" smtClean="0"/>
          </a:p>
          <a:p>
            <a:pPr lvl="1">
              <a:buNone/>
            </a:pPr>
            <a:r>
              <a:rPr lang="zh-TW" altLang="en-US" dirty="0" smtClean="0"/>
              <a:t>    的物件，可直接套用材質</a:t>
            </a:r>
            <a:endParaRPr lang="en-US" altLang="zh-TW" dirty="0" smtClean="0"/>
          </a:p>
          <a:p>
            <a:endParaRPr lang="zh-TW" altLang="en-US" dirty="0"/>
          </a:p>
        </p:txBody>
      </p:sp>
      <p:sp>
        <p:nvSpPr>
          <p:cNvPr id="5" name="矩形 4"/>
          <p:cNvSpPr/>
          <p:nvPr/>
        </p:nvSpPr>
        <p:spPr>
          <a:xfrm>
            <a:off x="6324600" y="3309649"/>
            <a:ext cx="1988163" cy="1955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24600" y="4452649"/>
            <a:ext cx="1988163" cy="1955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descr="StandardShaderEmissiveFlatColour.png"/>
          <p:cNvPicPr>
            <a:picLocks noChangeAspect="1"/>
          </p:cNvPicPr>
          <p:nvPr/>
        </p:nvPicPr>
        <p:blipFill>
          <a:blip r:embed="rId3" cstate="print"/>
          <a:stretch>
            <a:fillRect/>
          </a:stretch>
        </p:blipFill>
        <p:spPr>
          <a:xfrm>
            <a:off x="1143000" y="4953000"/>
            <a:ext cx="4785505" cy="1524000"/>
          </a:xfrm>
          <a:prstGeom prst="rect">
            <a:avLst/>
          </a:prstGeom>
        </p:spPr>
      </p:pic>
    </p:spTree>
    <p:extLst>
      <p:ext uri="{BB962C8B-B14F-4D97-AF65-F5344CB8AC3E}">
        <p14:creationId xmlns:p14="http://schemas.microsoft.com/office/powerpoint/2010/main" val="2102261281"/>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1066800" y="1978025"/>
            <a:ext cx="7010400" cy="2901950"/>
          </a:xfrm>
          <a:prstGeom prst="rect">
            <a:avLst/>
          </a:prstGeom>
          <a:noFill/>
          <a:ln w="9525">
            <a:noFill/>
            <a:miter lim="800000"/>
            <a:headEnd/>
            <a:tailEnd/>
          </a:ln>
        </p:spPr>
      </p:pic>
    </p:spTree>
    <p:extLst>
      <p:ext uri="{BB962C8B-B14F-4D97-AF65-F5344CB8AC3E}">
        <p14:creationId xmlns:p14="http://schemas.microsoft.com/office/powerpoint/2010/main" val="3327361187"/>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預設的地形材質圖可在</a:t>
            </a:r>
            <a:r>
              <a:rPr lang="en-US" altLang="zh-TW" dirty="0" smtClean="0"/>
              <a:t>Project</a:t>
            </a:r>
            <a:r>
              <a:rPr lang="zh-TW" altLang="en-US" dirty="0" smtClean="0"/>
              <a:t>視窗中</a:t>
            </a:r>
            <a:r>
              <a:rPr lang="en-US" altLang="zh-TW" dirty="0" smtClean="0"/>
              <a:t>[</a:t>
            </a:r>
            <a:r>
              <a:rPr lang="zh-TW" altLang="en-US" dirty="0" smtClean="0"/>
              <a:t>右鍵</a:t>
            </a:r>
            <a:r>
              <a:rPr lang="en-US" altLang="zh-TW" dirty="0" smtClean="0"/>
              <a:t>]</a:t>
            </a:r>
          </a:p>
          <a:p>
            <a:pPr lvl="1">
              <a:buNone/>
            </a:pPr>
            <a:r>
              <a:rPr lang="zh-TW" altLang="en-US" dirty="0" smtClean="0"/>
              <a:t>    →</a:t>
            </a:r>
            <a:r>
              <a:rPr lang="en-US" altLang="zh-TW" dirty="0" smtClean="0"/>
              <a:t>[Import Package]</a:t>
            </a:r>
            <a:r>
              <a:rPr lang="zh-TW" altLang="en-US" dirty="0" smtClean="0"/>
              <a:t>→</a:t>
            </a:r>
            <a:r>
              <a:rPr lang="en-US" altLang="zh-TW" dirty="0" smtClean="0"/>
              <a:t>[Environment]</a:t>
            </a:r>
          </a:p>
          <a:p>
            <a:pPr lvl="1">
              <a:buNone/>
            </a:pPr>
            <a:r>
              <a:rPr lang="en-US" altLang="zh-TW" dirty="0" smtClean="0"/>
              <a:t>	</a:t>
            </a:r>
            <a:r>
              <a:rPr lang="zh-TW" altLang="en-US" dirty="0" smtClean="0"/>
              <a:t>，之後按</a:t>
            </a:r>
            <a:r>
              <a:rPr lang="en-US" altLang="zh-TW" dirty="0" smtClean="0"/>
              <a:t>[Import]</a:t>
            </a:r>
            <a:r>
              <a:rPr lang="zh-TW" altLang="en-US" dirty="0" smtClean="0"/>
              <a:t>匯入</a:t>
            </a:r>
            <a:endParaRPr lang="en-US" altLang="zh-TW" dirty="0" smtClean="0"/>
          </a:p>
          <a:p>
            <a:pPr lvl="1">
              <a:buNone/>
            </a:pPr>
            <a:r>
              <a:rPr lang="zh-TW" altLang="en-US" dirty="0" smtClean="0"/>
              <a:t> </a:t>
            </a:r>
            <a:endParaRPr lang="en-US" altLang="zh-TW" dirty="0" smtClean="0"/>
          </a:p>
          <a:p>
            <a:endParaRPr lang="zh-TW" altLang="en-US" dirty="0"/>
          </a:p>
        </p:txBody>
      </p:sp>
      <p:pic>
        <p:nvPicPr>
          <p:cNvPr id="69633" name="Picture 1"/>
          <p:cNvPicPr>
            <a:picLocks noChangeAspect="1" noChangeArrowheads="1"/>
          </p:cNvPicPr>
          <p:nvPr/>
        </p:nvPicPr>
        <p:blipFill>
          <a:blip r:embed="rId2" cstate="print"/>
          <a:srcRect/>
          <a:stretch>
            <a:fillRect/>
          </a:stretch>
        </p:blipFill>
        <p:spPr bwMode="auto">
          <a:xfrm>
            <a:off x="5334000" y="2819400"/>
            <a:ext cx="3505200" cy="3667125"/>
          </a:xfrm>
          <a:prstGeom prst="rect">
            <a:avLst/>
          </a:prstGeom>
          <a:noFill/>
          <a:ln w="9525">
            <a:noFill/>
            <a:miter lim="800000"/>
            <a:headEnd/>
            <a:tailEnd/>
          </a:ln>
        </p:spPr>
      </p:pic>
      <p:sp>
        <p:nvSpPr>
          <p:cNvPr id="9" name="矩形 8"/>
          <p:cNvSpPr/>
          <p:nvPr/>
        </p:nvSpPr>
        <p:spPr>
          <a:xfrm>
            <a:off x="6248400" y="5334000"/>
            <a:ext cx="24384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524000" y="4953000"/>
            <a:ext cx="3681649"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這次</a:t>
            </a:r>
            <a:r>
              <a:rPr lang="en-US" altLang="zh-TW" dirty="0" smtClean="0">
                <a:latin typeface="微軟正黑體" pitchFamily="34" charset="-120"/>
                <a:ea typeface="微軟正黑體" pitchFamily="34" charset="-120"/>
              </a:rPr>
              <a:t>LAB</a:t>
            </a:r>
            <a:r>
              <a:rPr lang="zh-TW" altLang="en-US" dirty="0" smtClean="0">
                <a:latin typeface="微軟正黑體" pitchFamily="34" charset="-120"/>
                <a:ea typeface="微軟正黑體" pitchFamily="34" charset="-120"/>
              </a:rPr>
              <a:t>只會用到這兩張其中一張</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cxnSp>
        <p:nvCxnSpPr>
          <p:cNvPr id="12" name="直線單箭頭接點 11"/>
          <p:cNvCxnSpPr>
            <a:stCxn id="9" idx="1"/>
          </p:cNvCxnSpPr>
          <p:nvPr/>
        </p:nvCxnSpPr>
        <p:spPr>
          <a:xfrm flipH="1" flipV="1">
            <a:off x="4724400" y="5334000"/>
            <a:ext cx="1524000" cy="152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4572958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點選灰</a:t>
            </a:r>
            <a:r>
              <a:rPr lang="en-US" altLang="zh-TW" dirty="0" smtClean="0"/>
              <a:t>[</a:t>
            </a:r>
            <a:r>
              <a:rPr lang="en-US" altLang="zh-TW" dirty="0" err="1" smtClean="0"/>
              <a:t>Albedo</a:t>
            </a:r>
            <a:r>
              <a:rPr lang="en-US" altLang="zh-TW" dirty="0" smtClean="0"/>
              <a:t>]</a:t>
            </a:r>
            <a:r>
              <a:rPr lang="zh-TW" altLang="en-US" dirty="0" smtClean="0"/>
              <a:t>左邊的圓圈可設定材質貼圖</a:t>
            </a:r>
            <a:endParaRPr lang="en-US" altLang="zh-TW" dirty="0" smtClean="0"/>
          </a:p>
          <a:p>
            <a:pPr lvl="1"/>
            <a:r>
              <a:rPr lang="zh-TW" altLang="en-US" dirty="0" smtClean="0"/>
              <a:t>可修改</a:t>
            </a:r>
            <a:r>
              <a:rPr lang="en-US" altLang="zh-TW" dirty="0" smtClean="0"/>
              <a:t>Tiling</a:t>
            </a:r>
            <a:r>
              <a:rPr lang="zh-TW" altLang="en-US" dirty="0" smtClean="0"/>
              <a:t>及</a:t>
            </a:r>
            <a:r>
              <a:rPr lang="en-US" altLang="zh-TW" dirty="0" smtClean="0"/>
              <a:t>Offset</a:t>
            </a:r>
            <a:r>
              <a:rPr lang="zh-TW" altLang="en-US" dirty="0" smtClean="0"/>
              <a:t>來設定材質</a:t>
            </a:r>
            <a:endParaRPr lang="en-US" altLang="zh-TW" dirty="0" smtClean="0"/>
          </a:p>
          <a:p>
            <a:pPr lvl="1">
              <a:buNone/>
            </a:pPr>
            <a:r>
              <a:rPr lang="zh-TW" altLang="en-US" dirty="0" smtClean="0"/>
              <a:t>   圖的重複次數及貼圖起始位置</a:t>
            </a:r>
            <a:endParaRPr lang="en-US" altLang="zh-TW" dirty="0" smtClean="0"/>
          </a:p>
          <a:p>
            <a:endParaRPr lang="zh-TW" altLang="en-US" dirty="0"/>
          </a:p>
        </p:txBody>
      </p:sp>
      <p:pic>
        <p:nvPicPr>
          <p:cNvPr id="4" name="Picture 1"/>
          <p:cNvPicPr>
            <a:picLocks noChangeAspect="1" noChangeArrowheads="1"/>
          </p:cNvPicPr>
          <p:nvPr/>
        </p:nvPicPr>
        <p:blipFill>
          <a:blip r:embed="rId2" cstate="print"/>
          <a:srcRect/>
          <a:stretch>
            <a:fillRect/>
          </a:stretch>
        </p:blipFill>
        <p:spPr bwMode="auto">
          <a:xfrm>
            <a:off x="6438900" y="2667000"/>
            <a:ext cx="2552700" cy="4051024"/>
          </a:xfrm>
          <a:prstGeom prst="rect">
            <a:avLst/>
          </a:prstGeom>
          <a:noFill/>
          <a:ln w="9525">
            <a:noFill/>
            <a:miter lim="800000"/>
            <a:headEnd/>
            <a:tailEnd/>
          </a:ln>
        </p:spPr>
      </p:pic>
      <p:sp>
        <p:nvSpPr>
          <p:cNvPr id="5" name="矩形 4"/>
          <p:cNvSpPr/>
          <p:nvPr/>
        </p:nvSpPr>
        <p:spPr>
          <a:xfrm>
            <a:off x="6515100" y="6108424"/>
            <a:ext cx="24384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515100" y="6337025"/>
            <a:ext cx="2438400" cy="1523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591300" y="3670024"/>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5185757"/>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073150" y="1974850"/>
            <a:ext cx="6997700" cy="2908300"/>
          </a:xfrm>
          <a:prstGeom prst="rect">
            <a:avLst/>
          </a:prstGeom>
          <a:noFill/>
          <a:ln w="9525">
            <a:noFill/>
            <a:miter lim="800000"/>
            <a:headEnd/>
            <a:tailEnd/>
          </a:ln>
        </p:spPr>
      </p:pic>
    </p:spTree>
    <p:extLst>
      <p:ext uri="{BB962C8B-B14F-4D97-AF65-F5344CB8AC3E}">
        <p14:creationId xmlns:p14="http://schemas.microsoft.com/office/powerpoint/2010/main" val="2322870155"/>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光源使用與設定</a:t>
            </a:r>
            <a:endParaRPr lang="zh-TW" altLang="en-US" dirty="0"/>
          </a:p>
        </p:txBody>
      </p:sp>
      <p:sp>
        <p:nvSpPr>
          <p:cNvPr id="3" name="內容版面配置區 2"/>
          <p:cNvSpPr>
            <a:spLocks noGrp="1"/>
          </p:cNvSpPr>
          <p:nvPr>
            <p:ph idx="1"/>
          </p:nvPr>
        </p:nvSpPr>
        <p:spPr/>
        <p:txBody>
          <a:bodyPr/>
          <a:lstStyle/>
          <a:p>
            <a:r>
              <a:rPr lang="zh-TW" altLang="en-US" dirty="0" smtClean="0"/>
              <a:t>左上方</a:t>
            </a:r>
            <a:r>
              <a:rPr lang="en-US" altLang="zh-TW" dirty="0" smtClean="0"/>
              <a:t>[Game Object]</a:t>
            </a:r>
            <a:r>
              <a:rPr lang="zh-TW" altLang="en-US" dirty="0" smtClean="0"/>
              <a:t>→</a:t>
            </a:r>
            <a:r>
              <a:rPr lang="en-US" altLang="zh-TW" dirty="0" smtClean="0"/>
              <a:t>[Light]→</a:t>
            </a:r>
          </a:p>
          <a:p>
            <a:pPr lvl="1"/>
            <a:r>
              <a:rPr lang="en-US" altLang="zh-TW" sz="2400" dirty="0" smtClean="0"/>
              <a:t>[Directional Light] (</a:t>
            </a:r>
            <a:r>
              <a:rPr lang="zh-TW" altLang="en-US" sz="2400" dirty="0" smtClean="0"/>
              <a:t>平行光</a:t>
            </a:r>
            <a:r>
              <a:rPr lang="en-US" altLang="zh-TW" sz="2400" dirty="0" smtClean="0"/>
              <a:t>)</a:t>
            </a:r>
          </a:p>
          <a:p>
            <a:pPr lvl="1"/>
            <a:r>
              <a:rPr lang="en-US" altLang="zh-TW" sz="2400" dirty="0" smtClean="0"/>
              <a:t>[Point Light]</a:t>
            </a:r>
            <a:r>
              <a:rPr lang="zh-TW" altLang="en-US" sz="2400" dirty="0" smtClean="0"/>
              <a:t> </a:t>
            </a:r>
            <a:r>
              <a:rPr lang="en-US" altLang="zh-TW" sz="2400" dirty="0" smtClean="0"/>
              <a:t>(</a:t>
            </a:r>
            <a:r>
              <a:rPr lang="zh-TW" altLang="en-US" sz="2400" dirty="0" smtClean="0"/>
              <a:t>點光源</a:t>
            </a:r>
            <a:r>
              <a:rPr lang="en-US" altLang="zh-TW" sz="2400" dirty="0" smtClean="0"/>
              <a:t>)</a:t>
            </a:r>
          </a:p>
          <a:p>
            <a:pPr lvl="1"/>
            <a:r>
              <a:rPr lang="en-US" altLang="zh-TW" sz="2400" dirty="0" smtClean="0"/>
              <a:t>[Spotlight]</a:t>
            </a:r>
            <a:r>
              <a:rPr lang="zh-TW" altLang="en-US" sz="2400" dirty="0" smtClean="0"/>
              <a:t> </a:t>
            </a:r>
            <a:r>
              <a:rPr lang="en-US" altLang="zh-TW" sz="2400" dirty="0" smtClean="0"/>
              <a:t>(</a:t>
            </a:r>
            <a:r>
              <a:rPr lang="zh-TW" altLang="en-US" sz="2400" dirty="0" smtClean="0"/>
              <a:t>聚光燈</a:t>
            </a:r>
            <a:r>
              <a:rPr lang="en-US" altLang="zh-TW" sz="2400" dirty="0" smtClean="0"/>
              <a:t>)</a:t>
            </a:r>
          </a:p>
          <a:p>
            <a:pPr lvl="1"/>
            <a:r>
              <a:rPr lang="en-US" altLang="zh-TW" sz="2400" dirty="0" smtClean="0"/>
              <a:t>[Area light] (</a:t>
            </a:r>
            <a:r>
              <a:rPr lang="zh-TW" altLang="en-US" sz="2400" dirty="0" smtClean="0"/>
              <a:t>區域光</a:t>
            </a:r>
            <a:r>
              <a:rPr lang="en-US" altLang="zh-TW" sz="2400" dirty="0" smtClean="0"/>
              <a:t>)</a:t>
            </a:r>
          </a:p>
          <a:p>
            <a:r>
              <a:rPr lang="zh-TW" altLang="en-US" dirty="0" smtClean="0"/>
              <a:t>點擊光源，可以移動、旋轉，</a:t>
            </a:r>
            <a:r>
              <a:rPr lang="en-US" altLang="zh-TW" dirty="0" smtClean="0"/>
              <a:t>Inspector</a:t>
            </a:r>
            <a:r>
              <a:rPr lang="zh-TW" altLang="en-US" dirty="0" smtClean="0"/>
              <a:t>   </a:t>
            </a:r>
            <a:endParaRPr lang="en-US" altLang="zh-TW" dirty="0" smtClean="0"/>
          </a:p>
          <a:p>
            <a:pPr>
              <a:buNone/>
            </a:pPr>
            <a:r>
              <a:rPr lang="zh-TW" altLang="en-US" dirty="0" smtClean="0"/>
              <a:t>     中可改變各項屬性</a:t>
            </a:r>
            <a:endParaRPr lang="en-US" altLang="zh-TW" dirty="0" smtClean="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6400800" y="4429089"/>
            <a:ext cx="2438400" cy="242891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7601" name="Picture 17"/>
          <p:cNvPicPr>
            <a:picLocks noChangeAspect="1" noChangeArrowheads="1"/>
          </p:cNvPicPr>
          <p:nvPr/>
        </p:nvPicPr>
        <p:blipFill>
          <a:blip r:embed="rId3" cstate="print"/>
          <a:srcRect/>
          <a:stretch>
            <a:fillRect/>
          </a:stretch>
        </p:blipFill>
        <p:spPr bwMode="auto">
          <a:xfrm>
            <a:off x="893763" y="5248275"/>
            <a:ext cx="1000125" cy="1066800"/>
          </a:xfrm>
          <a:prstGeom prst="rect">
            <a:avLst/>
          </a:prstGeom>
          <a:noFill/>
        </p:spPr>
      </p:pic>
      <p:pic>
        <p:nvPicPr>
          <p:cNvPr id="67602" name="Picture 18"/>
          <p:cNvPicPr>
            <a:picLocks noChangeAspect="1" noChangeArrowheads="1"/>
          </p:cNvPicPr>
          <p:nvPr/>
        </p:nvPicPr>
        <p:blipFill>
          <a:blip r:embed="rId4" cstate="print"/>
          <a:srcRect/>
          <a:stretch>
            <a:fillRect/>
          </a:stretch>
        </p:blipFill>
        <p:spPr bwMode="auto">
          <a:xfrm>
            <a:off x="3351213" y="5248275"/>
            <a:ext cx="1171575" cy="1076325"/>
          </a:xfrm>
          <a:prstGeom prst="rect">
            <a:avLst/>
          </a:prstGeom>
          <a:noFill/>
        </p:spPr>
      </p:pic>
      <p:pic>
        <p:nvPicPr>
          <p:cNvPr id="67603" name="Picture 19"/>
          <p:cNvPicPr>
            <a:picLocks noChangeAspect="1" noChangeArrowheads="1"/>
          </p:cNvPicPr>
          <p:nvPr/>
        </p:nvPicPr>
        <p:blipFill>
          <a:blip r:embed="rId5" cstate="print"/>
          <a:srcRect/>
          <a:stretch>
            <a:fillRect/>
          </a:stretch>
        </p:blipFill>
        <p:spPr bwMode="auto">
          <a:xfrm>
            <a:off x="2055813" y="5219700"/>
            <a:ext cx="1133475" cy="1095375"/>
          </a:xfrm>
          <a:prstGeom prst="rect">
            <a:avLst/>
          </a:prstGeom>
          <a:noFill/>
        </p:spPr>
      </p:pic>
      <p:pic>
        <p:nvPicPr>
          <p:cNvPr id="8" name="圖片 7" descr="D:\Desktop\unity\Figures\Figure-0002-0004-0012-0007.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8220" y="5427796"/>
            <a:ext cx="1287780" cy="785495"/>
          </a:xfrm>
          <a:prstGeom prst="rect">
            <a:avLst/>
          </a:prstGeom>
          <a:noFill/>
          <a:ln>
            <a:noFill/>
          </a:ln>
        </p:spPr>
      </p:pic>
    </p:spTree>
    <p:extLst>
      <p:ext uri="{BB962C8B-B14F-4D97-AF65-F5344CB8AC3E}">
        <p14:creationId xmlns:p14="http://schemas.microsoft.com/office/powerpoint/2010/main" val="263987204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481" y="0"/>
            <a:ext cx="6563072" cy="1143000"/>
          </a:xfrm>
        </p:spPr>
        <p:txBody>
          <a:bodyPr/>
          <a:lstStyle/>
          <a:p>
            <a:r>
              <a:rPr lang="en-US" altLang="zh-TW" sz="4000" dirty="0"/>
              <a:t>3D </a:t>
            </a:r>
            <a:r>
              <a:rPr lang="en-US" altLang="zh-TW" sz="4000" dirty="0" smtClean="0"/>
              <a:t>Graphics – evolution</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2050" name="Picture 2" descr="https://upload.wikimedia.org/wikipedia/en/2/22/Virtua_Figh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09" y="1053056"/>
            <a:ext cx="372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nterlopers.net/images/articles/quake-review/quake-rev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84" y="4005064"/>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4.bp.blogspot.com/-WxBY7fHpzIQ/UAfCCfYFRtI/AAAAAAAACJA/EFdn0AxM9lQ/s1600/Virtua+fighter+5+final+showdow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165" y="1290624"/>
            <a:ext cx="4275313" cy="2404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steamcdn-a.akamaihd.net/steam/apps/379720/ss_2053c7628ba42fecb8e472f74565f880f93a0b30.1920x1080.jpg?t=15640724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744" y="4112652"/>
            <a:ext cx="4254153" cy="239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277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971600" y="260648"/>
            <a:ext cx="7010400" cy="28829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71600" y="3429000"/>
            <a:ext cx="6978650" cy="2889250"/>
          </a:xfrm>
          <a:prstGeom prst="rect">
            <a:avLst/>
          </a:prstGeom>
          <a:noFill/>
          <a:ln w="9525">
            <a:noFill/>
            <a:miter lim="800000"/>
            <a:headEnd/>
            <a:tailEnd/>
          </a:ln>
        </p:spPr>
      </p:pic>
    </p:spTree>
    <p:extLst>
      <p:ext uri="{BB962C8B-B14F-4D97-AF65-F5344CB8AC3E}">
        <p14:creationId xmlns:p14="http://schemas.microsoft.com/office/powerpoint/2010/main" val="1222029229"/>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攝影機使用與設定</a:t>
            </a:r>
            <a:endParaRPr lang="zh-TW" altLang="en-US" dirty="0"/>
          </a:p>
        </p:txBody>
      </p:sp>
      <p:sp>
        <p:nvSpPr>
          <p:cNvPr id="3" name="內容版面配置區 2"/>
          <p:cNvSpPr>
            <a:spLocks noGrp="1"/>
          </p:cNvSpPr>
          <p:nvPr>
            <p:ph idx="1"/>
          </p:nvPr>
        </p:nvSpPr>
        <p:spPr/>
        <p:txBody>
          <a:bodyPr/>
          <a:lstStyle/>
          <a:p>
            <a:r>
              <a:rPr lang="en-US" altLang="zh-TW" smtClean="0"/>
              <a:t>Main Camera: </a:t>
            </a:r>
            <a:r>
              <a:rPr lang="zh-TW" altLang="en-US" smtClean="0"/>
              <a:t>遊戲預設視角</a:t>
            </a:r>
            <a:endParaRPr lang="en-US" altLang="zh-TW" smtClean="0"/>
          </a:p>
          <a:p>
            <a:pPr lvl="1"/>
            <a:r>
              <a:rPr lang="zh-TW" altLang="en-US" smtClean="0"/>
              <a:t>點擊場景中的攝影機，可顯示預覽畫面</a:t>
            </a:r>
            <a:endParaRPr lang="en-US" altLang="zh-TW" smtClean="0"/>
          </a:p>
          <a:p>
            <a:endParaRPr lang="zh-TW" altLang="en-US" dirty="0"/>
          </a:p>
        </p:txBody>
      </p:sp>
      <p:pic>
        <p:nvPicPr>
          <p:cNvPr id="7170" name="Picture 2"/>
          <p:cNvPicPr>
            <a:picLocks noChangeAspect="1" noChangeArrowheads="1"/>
          </p:cNvPicPr>
          <p:nvPr/>
        </p:nvPicPr>
        <p:blipFill>
          <a:blip r:embed="rId3" cstate="print"/>
          <a:srcRect/>
          <a:stretch>
            <a:fillRect/>
          </a:stretch>
        </p:blipFill>
        <p:spPr bwMode="auto">
          <a:xfrm>
            <a:off x="827584" y="2996952"/>
            <a:ext cx="7035800" cy="2908300"/>
          </a:xfrm>
          <a:prstGeom prst="rect">
            <a:avLst/>
          </a:prstGeom>
          <a:noFill/>
          <a:ln w="9525">
            <a:noFill/>
            <a:miter lim="800000"/>
            <a:headEnd/>
            <a:tailEnd/>
          </a:ln>
        </p:spPr>
      </p:pic>
      <p:sp>
        <p:nvSpPr>
          <p:cNvPr id="5" name="矩形 4"/>
          <p:cNvSpPr/>
          <p:nvPr/>
        </p:nvSpPr>
        <p:spPr>
          <a:xfrm>
            <a:off x="6156176" y="4941168"/>
            <a:ext cx="1584176"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104647705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457200" y="1600200"/>
            <a:ext cx="4186808" cy="4525963"/>
          </a:xfrm>
        </p:spPr>
        <p:txBody>
          <a:bodyPr/>
          <a:lstStyle/>
          <a:p>
            <a:r>
              <a:rPr lang="zh-TW" altLang="en-US" dirty="0" smtClean="0"/>
              <a:t>首先我們先選擇一個物件</a:t>
            </a:r>
            <a:r>
              <a:rPr lang="en-US" altLang="zh-TW" dirty="0" smtClean="0"/>
              <a:t>(</a:t>
            </a:r>
            <a:r>
              <a:rPr lang="zh-TW" altLang="en-US" dirty="0" smtClean="0"/>
              <a:t>立方體</a:t>
            </a:r>
            <a:r>
              <a:rPr lang="en-US" altLang="zh-TW" dirty="0" smtClean="0"/>
              <a:t>)</a:t>
            </a:r>
            <a:r>
              <a:rPr lang="zh-TW" altLang="en-US" dirty="0" smtClean="0"/>
              <a:t>，並從物理選單中，新增一個</a:t>
            </a:r>
            <a:r>
              <a:rPr lang="en-US" altLang="zh-TW" dirty="0" err="1" smtClean="0">
                <a:solidFill>
                  <a:srgbClr val="FF0000"/>
                </a:solidFill>
              </a:rPr>
              <a:t>Rigidbody</a:t>
            </a:r>
            <a:r>
              <a:rPr lang="zh-TW" altLang="en-US" dirty="0" smtClean="0"/>
              <a:t>到所選的物件上</a:t>
            </a:r>
            <a:endParaRPr lang="zh-TW" altLang="en-US" dirty="0"/>
          </a:p>
        </p:txBody>
      </p:sp>
      <p:pic>
        <p:nvPicPr>
          <p:cNvPr id="9218" name="Picture 2"/>
          <p:cNvPicPr>
            <a:picLocks noChangeAspect="1" noChangeArrowheads="1"/>
          </p:cNvPicPr>
          <p:nvPr/>
        </p:nvPicPr>
        <p:blipFill>
          <a:blip r:embed="rId2" cstate="print"/>
          <a:srcRect/>
          <a:stretch>
            <a:fillRect/>
          </a:stretch>
        </p:blipFill>
        <p:spPr bwMode="auto">
          <a:xfrm>
            <a:off x="4953000" y="2161298"/>
            <a:ext cx="4191000" cy="4696702"/>
          </a:xfrm>
          <a:prstGeom prst="rect">
            <a:avLst/>
          </a:prstGeom>
          <a:noFill/>
          <a:ln w="9525">
            <a:noFill/>
            <a:miter lim="800000"/>
            <a:headEnd/>
            <a:tailEnd/>
          </a:ln>
        </p:spPr>
      </p:pic>
      <p:sp>
        <p:nvSpPr>
          <p:cNvPr id="7" name="矩形 6"/>
          <p:cNvSpPr/>
          <p:nvPr/>
        </p:nvSpPr>
        <p:spPr>
          <a:xfrm>
            <a:off x="7246678" y="2944084"/>
            <a:ext cx="1863736" cy="2039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8" name="矩形 7"/>
          <p:cNvSpPr/>
          <p:nvPr/>
        </p:nvSpPr>
        <p:spPr>
          <a:xfrm>
            <a:off x="5015733" y="2944084"/>
            <a:ext cx="2150465" cy="2039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2673269316"/>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457200" y="1600200"/>
            <a:ext cx="5698976" cy="4525963"/>
          </a:xfrm>
        </p:spPr>
        <p:txBody>
          <a:bodyPr/>
          <a:lstStyle/>
          <a:p>
            <a:r>
              <a:rPr lang="zh-TW" altLang="en-US" dirty="0" smtClean="0"/>
              <a:t>確認屬性欄中，剛體元件的重力參數</a:t>
            </a:r>
            <a:r>
              <a:rPr lang="en-US" altLang="zh-TW" dirty="0" smtClean="0"/>
              <a:t>(</a:t>
            </a:r>
            <a:r>
              <a:rPr lang="en-US" altLang="zh-TW" dirty="0" smtClean="0">
                <a:solidFill>
                  <a:srgbClr val="FF0000"/>
                </a:solidFill>
              </a:rPr>
              <a:t>use gravity</a:t>
            </a:r>
            <a:r>
              <a:rPr lang="en-US" altLang="zh-TW" dirty="0" smtClean="0"/>
              <a:t>)</a:t>
            </a:r>
            <a:r>
              <a:rPr lang="zh-TW" altLang="en-US" dirty="0" smtClean="0"/>
              <a:t>是否已勾選。</a:t>
            </a:r>
            <a:endParaRPr lang="en-US" altLang="zh-TW" dirty="0" smtClean="0"/>
          </a:p>
          <a:p>
            <a:r>
              <a:rPr lang="zh-TW" altLang="en-US" dirty="0" smtClean="0"/>
              <a:t>勾選表示當遊戲開始時，該物體會受重力往下移動</a:t>
            </a:r>
            <a:endParaRPr lang="en-US" altLang="zh-TW" dirty="0" smtClean="0"/>
          </a:p>
          <a:p>
            <a:pPr>
              <a:buNone/>
            </a:pPr>
            <a:endParaRPr lang="zh-TW" altLang="en-US" dirty="0"/>
          </a:p>
        </p:txBody>
      </p:sp>
      <p:pic>
        <p:nvPicPr>
          <p:cNvPr id="10242" name="Picture 2"/>
          <p:cNvPicPr>
            <a:picLocks noChangeAspect="1" noChangeArrowheads="1"/>
          </p:cNvPicPr>
          <p:nvPr/>
        </p:nvPicPr>
        <p:blipFill>
          <a:blip r:embed="rId2" cstate="print"/>
          <a:srcRect/>
          <a:stretch>
            <a:fillRect/>
          </a:stretch>
        </p:blipFill>
        <p:spPr bwMode="auto">
          <a:xfrm>
            <a:off x="6467128" y="1295400"/>
            <a:ext cx="2448272" cy="5426705"/>
          </a:xfrm>
          <a:prstGeom prst="rect">
            <a:avLst/>
          </a:prstGeom>
          <a:noFill/>
          <a:ln w="9525">
            <a:noFill/>
            <a:miter lim="800000"/>
            <a:headEnd/>
            <a:tailEnd/>
          </a:ln>
        </p:spPr>
      </p:pic>
      <p:sp>
        <p:nvSpPr>
          <p:cNvPr id="5" name="矩形 4"/>
          <p:cNvSpPr/>
          <p:nvPr/>
        </p:nvSpPr>
        <p:spPr>
          <a:xfrm>
            <a:off x="6467128" y="4751784"/>
            <a:ext cx="2304256" cy="15121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6" name="矩形 5"/>
          <p:cNvSpPr/>
          <p:nvPr/>
        </p:nvSpPr>
        <p:spPr>
          <a:xfrm>
            <a:off x="6539136" y="5399856"/>
            <a:ext cx="216024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277469450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2" cstate="print"/>
          <a:srcRect/>
          <a:stretch>
            <a:fillRect/>
          </a:stretch>
        </p:blipFill>
        <p:spPr bwMode="auto">
          <a:xfrm>
            <a:off x="1259632" y="0"/>
            <a:ext cx="7048500" cy="34925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259632" y="3346450"/>
            <a:ext cx="7048500" cy="3511550"/>
          </a:xfrm>
          <a:prstGeom prst="rect">
            <a:avLst/>
          </a:prstGeom>
          <a:noFill/>
          <a:ln w="9525">
            <a:noFill/>
            <a:miter lim="800000"/>
            <a:headEnd/>
            <a:tailEnd/>
          </a:ln>
        </p:spPr>
      </p:pic>
    </p:spTree>
    <p:extLst>
      <p:ext uri="{BB962C8B-B14F-4D97-AF65-F5344CB8AC3E}">
        <p14:creationId xmlns:p14="http://schemas.microsoft.com/office/powerpoint/2010/main" val="1401317171"/>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3733800" y="1676400"/>
            <a:ext cx="5176982" cy="44958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533400" y="1600200"/>
            <a:ext cx="8229600" cy="4525963"/>
          </a:xfrm>
        </p:spPr>
        <p:txBody>
          <a:bodyPr/>
          <a:lstStyle/>
          <a:p>
            <a:r>
              <a:rPr lang="zh-TW" altLang="en-US" smtClean="0"/>
              <a:t>匯入碰撞材質</a:t>
            </a:r>
            <a:endParaRPr lang="zh-TW" altLang="en-US" dirty="0"/>
          </a:p>
        </p:txBody>
      </p:sp>
      <p:sp>
        <p:nvSpPr>
          <p:cNvPr id="5" name="矩形 4"/>
          <p:cNvSpPr/>
          <p:nvPr/>
        </p:nvSpPr>
        <p:spPr>
          <a:xfrm>
            <a:off x="6629400" y="4114800"/>
            <a:ext cx="22860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6" name="矩形 5"/>
          <p:cNvSpPr/>
          <p:nvPr/>
        </p:nvSpPr>
        <p:spPr>
          <a:xfrm>
            <a:off x="3810000" y="3276600"/>
            <a:ext cx="28956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pic>
        <p:nvPicPr>
          <p:cNvPr id="125955" name="Picture 3"/>
          <p:cNvPicPr>
            <a:picLocks noChangeAspect="1" noChangeArrowheads="1"/>
          </p:cNvPicPr>
          <p:nvPr/>
        </p:nvPicPr>
        <p:blipFill>
          <a:blip r:embed="rId3" cstate="print"/>
          <a:srcRect/>
          <a:stretch>
            <a:fillRect/>
          </a:stretch>
        </p:blipFill>
        <p:spPr bwMode="auto">
          <a:xfrm>
            <a:off x="685800" y="2743200"/>
            <a:ext cx="2976212" cy="3124200"/>
          </a:xfrm>
          <a:prstGeom prst="rect">
            <a:avLst/>
          </a:prstGeom>
          <a:noFill/>
          <a:ln w="9525">
            <a:noFill/>
            <a:miter lim="800000"/>
            <a:headEnd/>
            <a:tailEnd/>
          </a:ln>
        </p:spPr>
      </p:pic>
      <p:cxnSp>
        <p:nvCxnSpPr>
          <p:cNvPr id="10" name="直線單箭頭接點 9"/>
          <p:cNvCxnSpPr>
            <a:endCxn id="14" idx="3"/>
          </p:cNvCxnSpPr>
          <p:nvPr/>
        </p:nvCxnSpPr>
        <p:spPr>
          <a:xfrm flipH="1">
            <a:off x="3657600" y="4343400"/>
            <a:ext cx="28956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矩形 13"/>
          <p:cNvSpPr/>
          <p:nvPr/>
        </p:nvSpPr>
        <p:spPr>
          <a:xfrm>
            <a:off x="609600" y="4648200"/>
            <a:ext cx="3048000"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9238916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251520" y="1600200"/>
            <a:ext cx="2808312" cy="4525963"/>
          </a:xfrm>
        </p:spPr>
        <p:txBody>
          <a:bodyPr/>
          <a:lstStyle/>
          <a:p>
            <a:pPr>
              <a:buFont typeface="Arial" panose="020B0604020202020204" pitchFamily="34" charset="0"/>
              <a:buChar char="•"/>
            </a:pPr>
            <a:r>
              <a:rPr lang="zh-TW" altLang="en-US" dirty="0" smtClean="0"/>
              <a:t>選取</a:t>
            </a:r>
            <a:r>
              <a:rPr lang="en-US" altLang="zh-TW" dirty="0" smtClean="0"/>
              <a:t>plane</a:t>
            </a:r>
          </a:p>
          <a:p>
            <a:pPr>
              <a:buFont typeface="Arial" panose="020B0604020202020204" pitchFamily="34" charset="0"/>
              <a:buChar char="•"/>
            </a:pPr>
            <a:r>
              <a:rPr lang="zh-TW" altLang="en-US" dirty="0" smtClean="0"/>
              <a:t>新增物理材質於碰撞器中，選擇</a:t>
            </a:r>
            <a:r>
              <a:rPr lang="en-US" altLang="zh-TW" dirty="0" smtClean="0">
                <a:solidFill>
                  <a:srgbClr val="FF0000"/>
                </a:solidFill>
              </a:rPr>
              <a:t>bouncy</a:t>
            </a:r>
            <a:r>
              <a:rPr lang="zh-TW" altLang="en-US" dirty="0" smtClean="0"/>
              <a:t>材質來測試</a:t>
            </a:r>
            <a:endParaRPr lang="en-US" altLang="zh-TW" dirty="0" smtClean="0"/>
          </a:p>
          <a:p>
            <a:pPr>
              <a:buFont typeface="Arial" panose="020B0604020202020204" pitchFamily="34" charset="0"/>
              <a:buChar char="•"/>
            </a:pPr>
            <a:r>
              <a:rPr lang="en-US" altLang="zh-TW" dirty="0" smtClean="0"/>
              <a:t>Plane</a:t>
            </a:r>
            <a:r>
              <a:rPr lang="zh-TW" altLang="en-US" dirty="0" smtClean="0"/>
              <a:t>不需要有</a:t>
            </a:r>
            <a:r>
              <a:rPr lang="en-US" altLang="zh-TW" dirty="0" err="1" smtClean="0"/>
              <a:t>rigidbody</a:t>
            </a:r>
            <a:endParaRPr lang="en-US" altLang="zh-TW" dirty="0" smtClean="0"/>
          </a:p>
          <a:p>
            <a:pPr>
              <a:buFont typeface="Arial" panose="020B0604020202020204" pitchFamily="34" charset="0"/>
              <a:buChar char="•"/>
            </a:pPr>
            <a:endParaRPr lang="zh-TW" altLang="en-US" dirty="0"/>
          </a:p>
        </p:txBody>
      </p:sp>
      <p:pic>
        <p:nvPicPr>
          <p:cNvPr id="13315" name="Picture 3"/>
          <p:cNvPicPr>
            <a:picLocks noChangeAspect="1" noChangeArrowheads="1"/>
          </p:cNvPicPr>
          <p:nvPr/>
        </p:nvPicPr>
        <p:blipFill>
          <a:blip r:embed="rId3" cstate="print"/>
          <a:srcRect/>
          <a:stretch>
            <a:fillRect/>
          </a:stretch>
        </p:blipFill>
        <p:spPr bwMode="auto">
          <a:xfrm>
            <a:off x="3563888" y="2060848"/>
            <a:ext cx="4621414" cy="4012679"/>
          </a:xfrm>
          <a:prstGeom prst="rect">
            <a:avLst/>
          </a:prstGeom>
          <a:noFill/>
          <a:ln w="9525">
            <a:noFill/>
            <a:miter lim="800000"/>
            <a:headEnd/>
            <a:tailEnd/>
          </a:ln>
        </p:spPr>
      </p:pic>
      <p:sp>
        <p:nvSpPr>
          <p:cNvPr id="6" name="矩形 5"/>
          <p:cNvSpPr/>
          <p:nvPr/>
        </p:nvSpPr>
        <p:spPr>
          <a:xfrm>
            <a:off x="3563888" y="2924944"/>
            <a:ext cx="1944216"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7" name="矩形 6"/>
          <p:cNvSpPr/>
          <p:nvPr/>
        </p:nvSpPr>
        <p:spPr>
          <a:xfrm>
            <a:off x="5652120" y="4005064"/>
            <a:ext cx="252028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8" name="橢圓形圖說文字 7"/>
          <p:cNvSpPr/>
          <p:nvPr/>
        </p:nvSpPr>
        <p:spPr>
          <a:xfrm>
            <a:off x="7524328" y="2924944"/>
            <a:ext cx="1944216" cy="1008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點這個圈圈</a:t>
            </a:r>
            <a:endParaRPr lang="zh-TW" altLang="en-US" dirty="0"/>
          </a:p>
        </p:txBody>
      </p:sp>
    </p:spTree>
    <p:extLst>
      <p:ext uri="{BB962C8B-B14F-4D97-AF65-F5344CB8AC3E}">
        <p14:creationId xmlns:p14="http://schemas.microsoft.com/office/powerpoint/2010/main" val="101943305"/>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endParaRPr lang="zh-TW" altLang="en-US"/>
          </a:p>
        </p:txBody>
      </p:sp>
      <p:sp>
        <p:nvSpPr>
          <p:cNvPr id="11" name="內容版面配置區 10"/>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3" cstate="print"/>
          <a:srcRect/>
          <a:stretch>
            <a:fillRect/>
          </a:stretch>
        </p:blipFill>
        <p:spPr bwMode="auto">
          <a:xfrm>
            <a:off x="1043608" y="0"/>
            <a:ext cx="7010400" cy="34925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1043608" y="3212976"/>
            <a:ext cx="7054850" cy="3486150"/>
          </a:xfrm>
          <a:prstGeom prst="rect">
            <a:avLst/>
          </a:prstGeom>
          <a:noFill/>
          <a:ln w="9525">
            <a:noFill/>
            <a:miter lim="800000"/>
            <a:headEnd/>
            <a:tailEnd/>
          </a:ln>
        </p:spPr>
      </p:pic>
      <p:sp>
        <p:nvSpPr>
          <p:cNvPr id="6" name="向下箭號 5"/>
          <p:cNvSpPr/>
          <p:nvPr/>
        </p:nvSpPr>
        <p:spPr>
          <a:xfrm>
            <a:off x="4067944" y="2204864"/>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上箭號 6"/>
          <p:cNvSpPr/>
          <p:nvPr/>
        </p:nvSpPr>
        <p:spPr>
          <a:xfrm>
            <a:off x="4067944" y="4797152"/>
            <a:ext cx="360040"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99375210"/>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2681560550"/>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74638"/>
            <a:ext cx="6562725" cy="1143000"/>
          </a:xfrm>
        </p:spPr>
        <p:txBody>
          <a:bodyPr/>
          <a:lstStyle/>
          <a:p>
            <a:pPr eaLnBrk="1" hangingPunct="1">
              <a:defRPr/>
            </a:pPr>
            <a:r>
              <a:rPr lang="en-US" altLang="zh-TW"/>
              <a:t>GPU Fundamentals:</a:t>
            </a:r>
            <a:br>
              <a:rPr lang="en-US" altLang="zh-TW"/>
            </a:br>
            <a:r>
              <a:rPr lang="en-US" altLang="zh-TW"/>
              <a:t>The Graphics Pipeline</a:t>
            </a:r>
            <a:endParaRPr lang="en-GB"/>
          </a:p>
        </p:txBody>
      </p:sp>
      <p:sp>
        <p:nvSpPr>
          <p:cNvPr id="123907" name="Rectangle 3"/>
          <p:cNvSpPr>
            <a:spLocks noGrp="1" noChangeArrowheads="1"/>
          </p:cNvSpPr>
          <p:nvPr>
            <p:ph idx="1"/>
          </p:nvPr>
        </p:nvSpPr>
        <p:spPr>
          <a:xfrm>
            <a:off x="469900" y="4157663"/>
            <a:ext cx="7988300" cy="1900237"/>
          </a:xfrm>
        </p:spPr>
        <p:txBody>
          <a:bodyPr/>
          <a:lstStyle/>
          <a:p>
            <a:pPr eaLnBrk="1" hangingPunct="1"/>
            <a:r>
              <a:rPr lang="en-US" altLang="zh-TW" smtClean="0"/>
              <a:t>A simplified graphics pipeline</a:t>
            </a:r>
          </a:p>
          <a:p>
            <a:pPr lvl="1" eaLnBrk="1" hangingPunct="1"/>
            <a:r>
              <a:rPr lang="en-US" altLang="zh-TW" smtClean="0"/>
              <a:t>Note that pipe widths vary</a:t>
            </a:r>
          </a:p>
          <a:p>
            <a:pPr lvl="1" eaLnBrk="1" hangingPunct="1"/>
            <a:r>
              <a:rPr lang="en-US" altLang="zh-TW" smtClean="0"/>
              <a:t>Many caches, FIFOs, and so on not shown</a:t>
            </a:r>
          </a:p>
        </p:txBody>
      </p:sp>
      <p:sp>
        <p:nvSpPr>
          <p:cNvPr id="123908" name="Rectangle 4"/>
          <p:cNvSpPr>
            <a:spLocks noChangeArrowheads="1"/>
          </p:cNvSpPr>
          <p:nvPr/>
        </p:nvSpPr>
        <p:spPr bwMode="auto">
          <a:xfrm>
            <a:off x="1828800" y="1828800"/>
            <a:ext cx="7162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r>
              <a:rPr kumimoji="0" lang="en-US" altLang="zh-TW" sz="2000">
                <a:solidFill>
                  <a:srgbClr val="FFFFFF"/>
                </a:solidFill>
                <a:latin typeface="Trebuchet MS" panose="020B0603020202020204" pitchFamily="34" charset="0"/>
                <a:ea typeface="新細明體" panose="02020500000000000000" pitchFamily="18" charset="-120"/>
              </a:rPr>
              <a:t>GPU</a:t>
            </a:r>
          </a:p>
        </p:txBody>
      </p:sp>
      <p:sp>
        <p:nvSpPr>
          <p:cNvPr id="123909" name="Rectangle 5"/>
          <p:cNvSpPr>
            <a:spLocks noChangeArrowheads="1"/>
          </p:cNvSpPr>
          <p:nvPr/>
        </p:nvSpPr>
        <p:spPr bwMode="auto">
          <a:xfrm>
            <a:off x="152400" y="1828800"/>
            <a:ext cx="1447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r>
              <a:rPr kumimoji="0" lang="en-US" altLang="zh-TW" sz="2000">
                <a:solidFill>
                  <a:srgbClr val="FFFFFF"/>
                </a:solidFill>
                <a:latin typeface="Trebuchet MS" panose="020B0603020202020204" pitchFamily="34" charset="0"/>
                <a:ea typeface="新細明體" panose="02020500000000000000" pitchFamily="18" charset="-120"/>
              </a:rPr>
              <a:t>CPU</a:t>
            </a:r>
          </a:p>
        </p:txBody>
      </p:sp>
      <p:sp>
        <p:nvSpPr>
          <p:cNvPr id="123910" name="AutoShape 6"/>
          <p:cNvSpPr>
            <a:spLocks noChangeArrowheads="1"/>
          </p:cNvSpPr>
          <p:nvPr/>
        </p:nvSpPr>
        <p:spPr bwMode="auto">
          <a:xfrm>
            <a:off x="304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Application</a:t>
            </a:r>
          </a:p>
        </p:txBody>
      </p:sp>
      <p:sp>
        <p:nvSpPr>
          <p:cNvPr id="123911" name="AutoShape 7"/>
          <p:cNvSpPr>
            <a:spLocks noChangeArrowheads="1"/>
          </p:cNvSpPr>
          <p:nvPr/>
        </p:nvSpPr>
        <p:spPr bwMode="auto">
          <a:xfrm>
            <a:off x="2057400" y="2362200"/>
            <a:ext cx="1143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Transform</a:t>
            </a:r>
          </a:p>
        </p:txBody>
      </p:sp>
      <p:sp>
        <p:nvSpPr>
          <p:cNvPr id="123912" name="AutoShape 8"/>
          <p:cNvSpPr>
            <a:spLocks noChangeArrowheads="1"/>
          </p:cNvSpPr>
          <p:nvPr/>
        </p:nvSpPr>
        <p:spPr bwMode="auto">
          <a:xfrm>
            <a:off x="3810000" y="2362200"/>
            <a:ext cx="1524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Rasterizer</a:t>
            </a:r>
          </a:p>
        </p:txBody>
      </p:sp>
      <p:sp>
        <p:nvSpPr>
          <p:cNvPr id="123913" name="AutoShape 9"/>
          <p:cNvSpPr>
            <a:spLocks noChangeArrowheads="1"/>
          </p:cNvSpPr>
          <p:nvPr/>
        </p:nvSpPr>
        <p:spPr bwMode="auto">
          <a:xfrm>
            <a:off x="6019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Shade</a:t>
            </a:r>
          </a:p>
        </p:txBody>
      </p:sp>
      <p:sp>
        <p:nvSpPr>
          <p:cNvPr id="123914" name="AutoShape 10" descr="Large grid"/>
          <p:cNvSpPr>
            <a:spLocks noChangeArrowheads="1"/>
          </p:cNvSpPr>
          <p:nvPr/>
        </p:nvSpPr>
        <p:spPr bwMode="auto">
          <a:xfrm>
            <a:off x="7696200" y="23622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zh-TW" altLang="zh-TW" sz="1600">
              <a:solidFill>
                <a:schemeClr val="tx2"/>
              </a:solidFill>
              <a:latin typeface="Arial" panose="020B0604020202020204" pitchFamily="34" charset="0"/>
              <a:ea typeface="新細明體" panose="02020500000000000000" pitchFamily="18" charset="-120"/>
            </a:endParaRPr>
          </a:p>
        </p:txBody>
      </p:sp>
      <p:sp>
        <p:nvSpPr>
          <p:cNvPr id="123915" name="AutoShape 11" descr="Large grid"/>
          <p:cNvSpPr>
            <a:spLocks noChangeArrowheads="1"/>
          </p:cNvSpPr>
          <p:nvPr/>
        </p:nvSpPr>
        <p:spPr bwMode="auto">
          <a:xfrm>
            <a:off x="7772400" y="24384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zh-TW" altLang="zh-TW" sz="1600">
              <a:solidFill>
                <a:schemeClr val="tx2"/>
              </a:solidFill>
              <a:latin typeface="Arial" panose="020B0604020202020204" pitchFamily="34" charset="0"/>
              <a:ea typeface="新細明體" panose="02020500000000000000" pitchFamily="18" charset="-120"/>
            </a:endParaRPr>
          </a:p>
        </p:txBody>
      </p:sp>
      <p:sp>
        <p:nvSpPr>
          <p:cNvPr id="123916" name="AutoShape 12" descr="Large grid"/>
          <p:cNvSpPr>
            <a:spLocks noChangeArrowheads="1"/>
          </p:cNvSpPr>
          <p:nvPr/>
        </p:nvSpPr>
        <p:spPr bwMode="auto">
          <a:xfrm>
            <a:off x="7848600" y="25146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Video</a:t>
            </a:r>
            <a:br>
              <a:rPr kumimoji="0" lang="en-US" altLang="zh-TW" sz="1600">
                <a:latin typeface="Arial" panose="020B0604020202020204" pitchFamily="34" charset="0"/>
                <a:ea typeface="新細明體" panose="02020500000000000000" pitchFamily="18" charset="-120"/>
              </a:rPr>
            </a:br>
            <a:r>
              <a:rPr kumimoji="0" lang="en-US" altLang="zh-TW" sz="1600">
                <a:latin typeface="Arial" panose="020B0604020202020204" pitchFamily="34" charset="0"/>
                <a:ea typeface="新細明體" panose="02020500000000000000" pitchFamily="18" charset="-120"/>
              </a:rPr>
              <a:t>Memory</a:t>
            </a:r>
            <a:br>
              <a:rPr kumimoji="0" lang="en-US" altLang="zh-TW" sz="1600">
                <a:latin typeface="Arial" panose="020B0604020202020204" pitchFamily="34" charset="0"/>
                <a:ea typeface="新細明體" panose="02020500000000000000" pitchFamily="18" charset="-120"/>
              </a:rPr>
            </a:br>
            <a:r>
              <a:rPr kumimoji="0" lang="en-US" altLang="zh-TW" sz="1600">
                <a:latin typeface="Arial" panose="020B0604020202020204" pitchFamily="34" charset="0"/>
                <a:ea typeface="新細明體" panose="02020500000000000000" pitchFamily="18" charset="-120"/>
              </a:rPr>
              <a:t>(Textures)</a:t>
            </a:r>
          </a:p>
        </p:txBody>
      </p:sp>
      <p:sp>
        <p:nvSpPr>
          <p:cNvPr id="110605" name="Text Box 13"/>
          <p:cNvSpPr txBox="1">
            <a:spLocks noChangeArrowheads="1"/>
          </p:cNvSpPr>
          <p:nvPr/>
        </p:nvSpPr>
        <p:spPr bwMode="auto">
          <a:xfrm>
            <a:off x="1354138" y="3032125"/>
            <a:ext cx="671512" cy="396875"/>
          </a:xfrm>
          <a:prstGeom prst="rect">
            <a:avLst/>
          </a:prstGeom>
          <a:noFill/>
          <a:ln w="57150" algn="ctr">
            <a:noFill/>
            <a:miter lim="800000"/>
            <a:headEnd/>
            <a:tailEnd/>
          </a:ln>
          <a:effectLst/>
        </p:spPr>
        <p:txBody>
          <a:bodyPr wrap="none">
            <a:spAutoFit/>
          </a:bodyPr>
          <a:lstStyle/>
          <a:p>
            <a:pPr algn="ctr">
              <a:defRPr/>
            </a:pPr>
            <a: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t>Vertices</a:t>
            </a:r>
            <a:b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t>(3D)</a:t>
            </a:r>
          </a:p>
        </p:txBody>
      </p:sp>
      <p:sp>
        <p:nvSpPr>
          <p:cNvPr id="123918" name="AutoShape 14"/>
          <p:cNvSpPr>
            <a:spLocks noChangeArrowheads="1"/>
          </p:cNvSpPr>
          <p:nvPr/>
        </p:nvSpPr>
        <p:spPr bwMode="auto">
          <a:xfrm>
            <a:off x="1371600" y="2819400"/>
            <a:ext cx="685800" cy="152400"/>
          </a:xfrm>
          <a:prstGeom prst="rightArrow">
            <a:avLst>
              <a:gd name="adj1" fmla="val 50000"/>
              <a:gd name="adj2" fmla="val 1125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19" name="AutoShape 15"/>
          <p:cNvSpPr>
            <a:spLocks noChangeArrowheads="1"/>
          </p:cNvSpPr>
          <p:nvPr/>
        </p:nvSpPr>
        <p:spPr bwMode="auto">
          <a:xfrm>
            <a:off x="3200400" y="2819400"/>
            <a:ext cx="609600" cy="228600"/>
          </a:xfrm>
          <a:prstGeom prst="rightArrow">
            <a:avLst>
              <a:gd name="adj1" fmla="val 50000"/>
              <a:gd name="adj2" fmla="val 66667"/>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20" name="AutoShape 16"/>
          <p:cNvSpPr>
            <a:spLocks noChangeArrowheads="1"/>
          </p:cNvSpPr>
          <p:nvPr/>
        </p:nvSpPr>
        <p:spPr bwMode="auto">
          <a:xfrm>
            <a:off x="5334000" y="2743200"/>
            <a:ext cx="685800" cy="304800"/>
          </a:xfrm>
          <a:prstGeom prst="rightArrow">
            <a:avLst>
              <a:gd name="adj1" fmla="val 50000"/>
              <a:gd name="adj2" fmla="val 88125"/>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21" name="AutoShape 17"/>
          <p:cNvSpPr>
            <a:spLocks noChangeArrowheads="1"/>
          </p:cNvSpPr>
          <p:nvPr/>
        </p:nvSpPr>
        <p:spPr bwMode="auto">
          <a:xfrm>
            <a:off x="7086600" y="2743200"/>
            <a:ext cx="609600" cy="304800"/>
          </a:xfrm>
          <a:prstGeom prst="rightArrow">
            <a:avLst>
              <a:gd name="adj1" fmla="val 50000"/>
              <a:gd name="adj2" fmla="val 900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cxnSp>
        <p:nvCxnSpPr>
          <p:cNvPr id="123922" name="AutoShape 18"/>
          <p:cNvCxnSpPr>
            <a:cxnSpLocks noChangeShapeType="1"/>
            <a:stCxn id="123910" idx="0"/>
            <a:endCxn id="123911" idx="0"/>
          </p:cNvCxnSpPr>
          <p:nvPr/>
        </p:nvCxnSpPr>
        <p:spPr bwMode="auto">
          <a:xfrm rot="5400000" flipV="1">
            <a:off x="1732756" y="1453357"/>
            <a:ext cx="1587" cy="17907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3" name="AutoShape 19"/>
          <p:cNvCxnSpPr>
            <a:cxnSpLocks noChangeShapeType="1"/>
            <a:stCxn id="123910" idx="0"/>
            <a:endCxn id="123912" idx="0"/>
          </p:cNvCxnSpPr>
          <p:nvPr/>
        </p:nvCxnSpPr>
        <p:spPr bwMode="auto">
          <a:xfrm rot="5400000" flipV="1">
            <a:off x="2704306" y="481807"/>
            <a:ext cx="1587" cy="37338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4" name="AutoShape 20"/>
          <p:cNvCxnSpPr>
            <a:cxnSpLocks noChangeShapeType="1"/>
            <a:stCxn id="123910" idx="0"/>
            <a:endCxn id="123913" idx="0"/>
          </p:cNvCxnSpPr>
          <p:nvPr/>
        </p:nvCxnSpPr>
        <p:spPr bwMode="auto">
          <a:xfrm rot="5400000" flipV="1">
            <a:off x="3694906" y="-508793"/>
            <a:ext cx="1587" cy="57150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5" name="AutoShape 21"/>
          <p:cNvCxnSpPr>
            <a:cxnSpLocks noChangeShapeType="1"/>
            <a:stCxn id="123910" idx="0"/>
            <a:endCxn id="123914" idx="0"/>
          </p:cNvCxnSpPr>
          <p:nvPr/>
        </p:nvCxnSpPr>
        <p:spPr bwMode="auto">
          <a:xfrm rot="5400000" flipV="1">
            <a:off x="4533106" y="-1346993"/>
            <a:ext cx="1587" cy="7391400"/>
          </a:xfrm>
          <a:prstGeom prst="bentConnector3">
            <a:avLst>
              <a:gd name="adj1" fmla="val -13500005"/>
            </a:avLst>
          </a:prstGeom>
          <a:noFill/>
          <a:ln w="12700">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10614" name="Text Box 22"/>
          <p:cNvSpPr txBox="1">
            <a:spLocks noChangeArrowheads="1"/>
          </p:cNvSpPr>
          <p:nvPr/>
        </p:nvSpPr>
        <p:spPr bwMode="auto">
          <a:xfrm>
            <a:off x="3151188" y="3032125"/>
            <a:ext cx="735012" cy="7016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Xformed,</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Lit</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Vertices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(2D)</a:t>
            </a:r>
          </a:p>
        </p:txBody>
      </p:sp>
      <p:sp>
        <p:nvSpPr>
          <p:cNvPr id="110615" name="Text Box 23"/>
          <p:cNvSpPr txBox="1">
            <a:spLocks noChangeArrowheads="1"/>
          </p:cNvSpPr>
          <p:nvPr/>
        </p:nvSpPr>
        <p:spPr bwMode="auto">
          <a:xfrm>
            <a:off x="5245100" y="3048000"/>
            <a:ext cx="871538" cy="3968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Fragments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(pre-pixels)</a:t>
            </a:r>
          </a:p>
        </p:txBody>
      </p:sp>
      <p:sp>
        <p:nvSpPr>
          <p:cNvPr id="110616" name="Text Box 24"/>
          <p:cNvSpPr txBox="1">
            <a:spLocks noChangeArrowheads="1"/>
          </p:cNvSpPr>
          <p:nvPr/>
        </p:nvSpPr>
        <p:spPr bwMode="auto">
          <a:xfrm>
            <a:off x="6884988" y="3048000"/>
            <a:ext cx="1027112" cy="5492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Final</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pixels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(Color, Depth)</a:t>
            </a:r>
          </a:p>
        </p:txBody>
      </p:sp>
      <p:sp>
        <p:nvSpPr>
          <p:cNvPr id="110617" name="Text Box 25"/>
          <p:cNvSpPr txBox="1">
            <a:spLocks noChangeArrowheads="1"/>
          </p:cNvSpPr>
          <p:nvPr/>
        </p:nvSpPr>
        <p:spPr bwMode="auto">
          <a:xfrm>
            <a:off x="4419600" y="1889125"/>
            <a:ext cx="1044575" cy="2444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Graphics State</a:t>
            </a:r>
          </a:p>
        </p:txBody>
      </p:sp>
      <p:cxnSp>
        <p:nvCxnSpPr>
          <p:cNvPr id="123930" name="AutoShape 26"/>
          <p:cNvCxnSpPr>
            <a:cxnSpLocks noChangeShapeType="1"/>
            <a:stCxn id="123916" idx="2"/>
            <a:endCxn id="123913" idx="2"/>
          </p:cNvCxnSpPr>
          <p:nvPr/>
        </p:nvCxnSpPr>
        <p:spPr bwMode="auto">
          <a:xfrm rot="16200000" flipV="1">
            <a:off x="7391400" y="2528888"/>
            <a:ext cx="152400" cy="1828800"/>
          </a:xfrm>
          <a:prstGeom prst="bentConnector3">
            <a:avLst>
              <a:gd name="adj1" fmla="val -323958"/>
            </a:avLst>
          </a:prstGeom>
          <a:noFill/>
          <a:ln w="1270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110619" name="Text Box 27"/>
          <p:cNvSpPr txBox="1">
            <a:spLocks noChangeArrowheads="1"/>
          </p:cNvSpPr>
          <p:nvPr/>
        </p:nvSpPr>
        <p:spPr bwMode="auto">
          <a:xfrm>
            <a:off x="6827838" y="4022725"/>
            <a:ext cx="1270000" cy="2444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Render-to-texture</a:t>
            </a:r>
          </a:p>
        </p:txBody>
      </p:sp>
    </p:spTree>
    <p:extLst>
      <p:ext uri="{BB962C8B-B14F-4D97-AF65-F5344CB8AC3E}">
        <p14:creationId xmlns:p14="http://schemas.microsoft.com/office/powerpoint/2010/main" val="90492470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481" y="0"/>
            <a:ext cx="6563072" cy="1143000"/>
          </a:xfrm>
        </p:spPr>
        <p:txBody>
          <a:bodyPr/>
          <a:lstStyle/>
          <a:p>
            <a:r>
              <a:rPr lang="en-US" altLang="zh-TW" sz="4000" dirty="0"/>
              <a:t>3D </a:t>
            </a:r>
            <a:r>
              <a:rPr lang="en-US" altLang="zh-TW" sz="4000" dirty="0" smtClean="0"/>
              <a:t>Graphics – </a:t>
            </a:r>
            <a:r>
              <a:rPr lang="en-US" altLang="zh-TW" sz="4000" dirty="0"/>
              <a:t>evolution</a:t>
            </a:r>
            <a:endParaRPr lang="zh-TW" altLang="en-US" sz="4000" dirty="0"/>
          </a:p>
        </p:txBody>
      </p:sp>
      <p:sp>
        <p:nvSpPr>
          <p:cNvPr id="3" name="內容版面配置區 2"/>
          <p:cNvSpPr>
            <a:spLocks noGrp="1"/>
          </p:cNvSpPr>
          <p:nvPr>
            <p:ph idx="1"/>
          </p:nvPr>
        </p:nvSpPr>
        <p:spPr/>
        <p:txBody>
          <a:bodyPr/>
          <a:lstStyle/>
          <a:p>
            <a:endParaRPr lang="zh-TW" altLang="en-US" dirty="0"/>
          </a:p>
        </p:txBody>
      </p:sp>
      <p:pic>
        <p:nvPicPr>
          <p:cNvPr id="1028" name="Picture 4" descr="Art from Super Mario Odyss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50196"/>
            <a:ext cx="2725374" cy="181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ocremix.org/files/images/games/n64/9/super-mario-64-n64-ingame-3186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302"/>
            <a:ext cx="3353061" cy="25147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uffsite.net/ff7/images/beta/psdx6d3d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02161"/>
            <a:ext cx="3353061" cy="2514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275" y="3889602"/>
            <a:ext cx="4582197" cy="2580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p2.bahamut.com.tw/B/2KU/30/00015604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8275" y="1216160"/>
            <a:ext cx="4582197" cy="257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53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484784"/>
            <a:ext cx="9144000" cy="367240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Pipeline</a:t>
            </a:r>
            <a:endParaRPr lang="zh-TW" altLang="en-US" dirty="0"/>
          </a:p>
        </p:txBody>
      </p:sp>
      <p:sp>
        <p:nvSpPr>
          <p:cNvPr id="4" name="Rectangle 5"/>
          <p:cNvSpPr>
            <a:spLocks noChangeArrowheads="1"/>
          </p:cNvSpPr>
          <p:nvPr/>
        </p:nvSpPr>
        <p:spPr bwMode="auto">
          <a:xfrm>
            <a:off x="1828800" y="1828800"/>
            <a:ext cx="7162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r>
              <a:rPr kumimoji="0" lang="en-US" altLang="zh-TW" sz="2000">
                <a:solidFill>
                  <a:srgbClr val="FFFFFF"/>
                </a:solidFill>
                <a:latin typeface="Trebuchet MS" pitchFamily="34" charset="0"/>
                <a:ea typeface="新細明體" charset="-120"/>
              </a:rPr>
              <a:t>GPU</a:t>
            </a:r>
          </a:p>
        </p:txBody>
      </p:sp>
      <p:sp>
        <p:nvSpPr>
          <p:cNvPr id="5" name="Rectangle 6"/>
          <p:cNvSpPr>
            <a:spLocks noChangeArrowheads="1"/>
          </p:cNvSpPr>
          <p:nvPr/>
        </p:nvSpPr>
        <p:spPr bwMode="auto">
          <a:xfrm>
            <a:off x="152400" y="1828800"/>
            <a:ext cx="1447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r>
              <a:rPr kumimoji="0" lang="en-US" altLang="zh-TW" sz="2000">
                <a:solidFill>
                  <a:srgbClr val="FFFFFF"/>
                </a:solidFill>
                <a:latin typeface="Trebuchet MS" pitchFamily="34" charset="0"/>
                <a:ea typeface="新細明體" charset="-120"/>
              </a:rPr>
              <a:t>CPU</a:t>
            </a:r>
          </a:p>
        </p:txBody>
      </p:sp>
      <p:sp>
        <p:nvSpPr>
          <p:cNvPr id="6" name="AutoShape 7"/>
          <p:cNvSpPr>
            <a:spLocks noChangeArrowheads="1"/>
          </p:cNvSpPr>
          <p:nvPr/>
        </p:nvSpPr>
        <p:spPr bwMode="auto">
          <a:xfrm>
            <a:off x="304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a:latin typeface="Arial" charset="0"/>
                <a:ea typeface="新細明體" charset="-120"/>
              </a:rPr>
              <a:t>Application</a:t>
            </a:r>
          </a:p>
        </p:txBody>
      </p:sp>
      <p:sp>
        <p:nvSpPr>
          <p:cNvPr id="7" name="AutoShape 8"/>
          <p:cNvSpPr>
            <a:spLocks noChangeArrowheads="1"/>
          </p:cNvSpPr>
          <p:nvPr/>
        </p:nvSpPr>
        <p:spPr bwMode="auto">
          <a:xfrm>
            <a:off x="2057400" y="2362200"/>
            <a:ext cx="1143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None/>
            </a:pPr>
            <a:r>
              <a:rPr kumimoji="0" lang="en-US" altLang="zh-TW" sz="1600" dirty="0">
                <a:latin typeface="Arial" charset="0"/>
                <a:ea typeface="新細明體" charset="-120"/>
              </a:rPr>
              <a:t>Vertex</a:t>
            </a:r>
            <a:br>
              <a:rPr kumimoji="0" lang="en-US" altLang="zh-TW" sz="1600" dirty="0">
                <a:latin typeface="Arial" charset="0"/>
                <a:ea typeface="新細明體" charset="-120"/>
              </a:rPr>
            </a:br>
            <a:r>
              <a:rPr kumimoji="0" lang="en-US" altLang="zh-TW" sz="1600" dirty="0" smtClean="0">
                <a:latin typeface="Arial" charset="0"/>
                <a:ea typeface="新細明體" charset="-120"/>
              </a:rPr>
              <a:t>Processor</a:t>
            </a:r>
            <a:endParaRPr kumimoji="0" lang="en-US" altLang="zh-TW" sz="1600" dirty="0">
              <a:solidFill>
                <a:schemeClr val="bg1"/>
              </a:solidFill>
              <a:latin typeface="Arial" charset="0"/>
              <a:ea typeface="新細明體" charset="-120"/>
            </a:endParaRPr>
          </a:p>
        </p:txBody>
      </p:sp>
      <p:sp>
        <p:nvSpPr>
          <p:cNvPr id="8" name="AutoShape 9"/>
          <p:cNvSpPr>
            <a:spLocks noChangeArrowheads="1"/>
          </p:cNvSpPr>
          <p:nvPr/>
        </p:nvSpPr>
        <p:spPr bwMode="auto">
          <a:xfrm>
            <a:off x="3810000" y="2362200"/>
            <a:ext cx="1524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a:latin typeface="Arial" charset="0"/>
                <a:ea typeface="新細明體" charset="-120"/>
              </a:rPr>
              <a:t>Rasterizer</a:t>
            </a:r>
          </a:p>
        </p:txBody>
      </p:sp>
      <p:sp>
        <p:nvSpPr>
          <p:cNvPr id="9" name="AutoShape 10"/>
          <p:cNvSpPr>
            <a:spLocks noChangeArrowheads="1"/>
          </p:cNvSpPr>
          <p:nvPr/>
        </p:nvSpPr>
        <p:spPr bwMode="auto">
          <a:xfrm>
            <a:off x="6019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dirty="0">
                <a:latin typeface="Arial" charset="0"/>
                <a:ea typeface="新細明體" charset="-120"/>
              </a:rPr>
              <a:t>Pixel</a:t>
            </a:r>
            <a:br>
              <a:rPr kumimoji="0" lang="en-US" altLang="zh-TW" sz="1600" dirty="0">
                <a:latin typeface="Arial" charset="0"/>
                <a:ea typeface="新細明體" charset="-120"/>
              </a:rPr>
            </a:br>
            <a:r>
              <a:rPr kumimoji="0" lang="en-US" altLang="zh-TW" sz="1600" dirty="0">
                <a:latin typeface="Arial" charset="0"/>
                <a:ea typeface="新細明體" charset="-120"/>
              </a:rPr>
              <a:t>Processor</a:t>
            </a:r>
          </a:p>
        </p:txBody>
      </p:sp>
      <p:sp>
        <p:nvSpPr>
          <p:cNvPr id="10" name="AutoShape 11" descr="Large grid"/>
          <p:cNvSpPr>
            <a:spLocks noChangeArrowheads="1"/>
          </p:cNvSpPr>
          <p:nvPr/>
        </p:nvSpPr>
        <p:spPr bwMode="auto">
          <a:xfrm>
            <a:off x="7696200" y="23622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zh-TW" altLang="zh-TW" sz="1600">
              <a:solidFill>
                <a:schemeClr val="tx2"/>
              </a:solidFill>
              <a:latin typeface="Arial" charset="0"/>
              <a:ea typeface="新細明體" charset="-120"/>
            </a:endParaRPr>
          </a:p>
        </p:txBody>
      </p:sp>
      <p:sp>
        <p:nvSpPr>
          <p:cNvPr id="11" name="AutoShape 12" descr="Large grid"/>
          <p:cNvSpPr>
            <a:spLocks noChangeArrowheads="1"/>
          </p:cNvSpPr>
          <p:nvPr/>
        </p:nvSpPr>
        <p:spPr bwMode="auto">
          <a:xfrm>
            <a:off x="7772400" y="24384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zh-TW" altLang="zh-TW" sz="1600">
              <a:solidFill>
                <a:schemeClr val="tx2"/>
              </a:solidFill>
              <a:latin typeface="Arial" charset="0"/>
              <a:ea typeface="新細明體" charset="-120"/>
            </a:endParaRPr>
          </a:p>
        </p:txBody>
      </p:sp>
      <p:sp>
        <p:nvSpPr>
          <p:cNvPr id="12" name="AutoShape 13" descr="Large grid"/>
          <p:cNvSpPr>
            <a:spLocks noChangeArrowheads="1"/>
          </p:cNvSpPr>
          <p:nvPr/>
        </p:nvSpPr>
        <p:spPr bwMode="auto">
          <a:xfrm>
            <a:off x="7848600" y="25146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dirty="0">
                <a:latin typeface="Arial" charset="0"/>
                <a:ea typeface="新細明體" charset="-120"/>
              </a:rPr>
              <a:t>Video</a:t>
            </a:r>
            <a:br>
              <a:rPr kumimoji="0" lang="en-US" altLang="zh-TW" sz="1600" dirty="0">
                <a:latin typeface="Arial" charset="0"/>
                <a:ea typeface="新細明體" charset="-120"/>
              </a:rPr>
            </a:br>
            <a:r>
              <a:rPr kumimoji="0" lang="en-US" altLang="zh-TW" sz="1600" dirty="0">
                <a:latin typeface="Arial" charset="0"/>
                <a:ea typeface="新細明體" charset="-120"/>
              </a:rPr>
              <a:t>Memory</a:t>
            </a:r>
            <a:br>
              <a:rPr kumimoji="0" lang="en-US" altLang="zh-TW" sz="1600" dirty="0">
                <a:latin typeface="Arial" charset="0"/>
                <a:ea typeface="新細明體" charset="-120"/>
              </a:rPr>
            </a:br>
            <a:r>
              <a:rPr kumimoji="0" lang="en-US" altLang="zh-TW" sz="1600" dirty="0">
                <a:latin typeface="Arial" charset="0"/>
                <a:ea typeface="新細明體" charset="-120"/>
              </a:rPr>
              <a:t>(Textures)</a:t>
            </a:r>
          </a:p>
        </p:txBody>
      </p:sp>
      <p:sp>
        <p:nvSpPr>
          <p:cNvPr id="13" name="Text Box 14"/>
          <p:cNvSpPr txBox="1">
            <a:spLocks noChangeArrowheads="1"/>
          </p:cNvSpPr>
          <p:nvPr/>
        </p:nvSpPr>
        <p:spPr bwMode="auto">
          <a:xfrm>
            <a:off x="1354138" y="3032125"/>
            <a:ext cx="671512" cy="3968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Vertices</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(3D)</a:t>
            </a:r>
          </a:p>
        </p:txBody>
      </p:sp>
      <p:sp>
        <p:nvSpPr>
          <p:cNvPr id="14" name="AutoShape 15"/>
          <p:cNvSpPr>
            <a:spLocks noChangeArrowheads="1"/>
          </p:cNvSpPr>
          <p:nvPr/>
        </p:nvSpPr>
        <p:spPr bwMode="auto">
          <a:xfrm>
            <a:off x="1371600" y="2819400"/>
            <a:ext cx="685800" cy="152400"/>
          </a:xfrm>
          <a:prstGeom prst="rightArrow">
            <a:avLst>
              <a:gd name="adj1" fmla="val 50000"/>
              <a:gd name="adj2" fmla="val 1125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5" name="AutoShape 16"/>
          <p:cNvSpPr>
            <a:spLocks noChangeArrowheads="1"/>
          </p:cNvSpPr>
          <p:nvPr/>
        </p:nvSpPr>
        <p:spPr bwMode="auto">
          <a:xfrm>
            <a:off x="3200400" y="2819400"/>
            <a:ext cx="609600" cy="228600"/>
          </a:xfrm>
          <a:prstGeom prst="rightArrow">
            <a:avLst>
              <a:gd name="adj1" fmla="val 50000"/>
              <a:gd name="adj2" fmla="val 66667"/>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6" name="AutoShape 17"/>
          <p:cNvSpPr>
            <a:spLocks noChangeArrowheads="1"/>
          </p:cNvSpPr>
          <p:nvPr/>
        </p:nvSpPr>
        <p:spPr bwMode="auto">
          <a:xfrm>
            <a:off x="5334000" y="2743200"/>
            <a:ext cx="685800" cy="304800"/>
          </a:xfrm>
          <a:prstGeom prst="rightArrow">
            <a:avLst>
              <a:gd name="adj1" fmla="val 50000"/>
              <a:gd name="adj2" fmla="val 88125"/>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7" name="AutoShape 18"/>
          <p:cNvSpPr>
            <a:spLocks noChangeArrowheads="1"/>
          </p:cNvSpPr>
          <p:nvPr/>
        </p:nvSpPr>
        <p:spPr bwMode="auto">
          <a:xfrm>
            <a:off x="7086600" y="2743200"/>
            <a:ext cx="609600" cy="304800"/>
          </a:xfrm>
          <a:prstGeom prst="rightArrow">
            <a:avLst>
              <a:gd name="adj1" fmla="val 50000"/>
              <a:gd name="adj2" fmla="val 900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cxnSp>
        <p:nvCxnSpPr>
          <p:cNvPr id="18" name="AutoShape 19"/>
          <p:cNvCxnSpPr>
            <a:cxnSpLocks noChangeShapeType="1"/>
            <a:stCxn id="6" idx="0"/>
            <a:endCxn id="7" idx="0"/>
          </p:cNvCxnSpPr>
          <p:nvPr/>
        </p:nvCxnSpPr>
        <p:spPr bwMode="auto">
          <a:xfrm rot="5400000" flipV="1">
            <a:off x="1732756" y="1453357"/>
            <a:ext cx="1587" cy="17907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20"/>
          <p:cNvCxnSpPr>
            <a:cxnSpLocks noChangeShapeType="1"/>
            <a:stCxn id="6" idx="0"/>
            <a:endCxn id="8" idx="0"/>
          </p:cNvCxnSpPr>
          <p:nvPr/>
        </p:nvCxnSpPr>
        <p:spPr bwMode="auto">
          <a:xfrm rot="5400000" flipV="1">
            <a:off x="2704306" y="481807"/>
            <a:ext cx="1587" cy="37338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20" name="AutoShape 21"/>
          <p:cNvCxnSpPr>
            <a:cxnSpLocks noChangeShapeType="1"/>
            <a:stCxn id="6" idx="0"/>
            <a:endCxn id="9" idx="0"/>
          </p:cNvCxnSpPr>
          <p:nvPr/>
        </p:nvCxnSpPr>
        <p:spPr bwMode="auto">
          <a:xfrm rot="5400000" flipV="1">
            <a:off x="3694906" y="-508793"/>
            <a:ext cx="1587" cy="57150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21" name="AutoShape 22"/>
          <p:cNvCxnSpPr>
            <a:cxnSpLocks noChangeShapeType="1"/>
            <a:stCxn id="6" idx="0"/>
            <a:endCxn id="10" idx="0"/>
          </p:cNvCxnSpPr>
          <p:nvPr/>
        </p:nvCxnSpPr>
        <p:spPr bwMode="auto">
          <a:xfrm rot="5400000" flipV="1">
            <a:off x="4533106" y="-1346993"/>
            <a:ext cx="1587" cy="7391400"/>
          </a:xfrm>
          <a:prstGeom prst="bentConnector3">
            <a:avLst>
              <a:gd name="adj1" fmla="val -13500005"/>
            </a:avLst>
          </a:prstGeom>
          <a:noFill/>
          <a:ln w="12700">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2" name="Text Box 25"/>
          <p:cNvSpPr txBox="1">
            <a:spLocks noChangeArrowheads="1"/>
          </p:cNvSpPr>
          <p:nvPr/>
        </p:nvSpPr>
        <p:spPr bwMode="auto">
          <a:xfrm>
            <a:off x="6884988" y="3048000"/>
            <a:ext cx="1027112" cy="5492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Final</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pixels</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(Color, Depth)</a:t>
            </a:r>
          </a:p>
        </p:txBody>
      </p:sp>
      <p:sp>
        <p:nvSpPr>
          <p:cNvPr id="23" name="Text Box 26"/>
          <p:cNvSpPr txBox="1">
            <a:spLocks noChangeArrowheads="1"/>
          </p:cNvSpPr>
          <p:nvPr/>
        </p:nvSpPr>
        <p:spPr bwMode="auto">
          <a:xfrm>
            <a:off x="4419600" y="1889125"/>
            <a:ext cx="1044575" cy="2444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Graphics State</a:t>
            </a:r>
          </a:p>
        </p:txBody>
      </p:sp>
      <p:cxnSp>
        <p:nvCxnSpPr>
          <p:cNvPr id="24" name="AutoShape 27"/>
          <p:cNvCxnSpPr>
            <a:cxnSpLocks noChangeShapeType="1"/>
            <a:stCxn id="12" idx="2"/>
            <a:endCxn id="9" idx="2"/>
          </p:cNvCxnSpPr>
          <p:nvPr/>
        </p:nvCxnSpPr>
        <p:spPr bwMode="auto">
          <a:xfrm rot="16200000" flipV="1">
            <a:off x="7391400" y="2528888"/>
            <a:ext cx="152400" cy="1828800"/>
          </a:xfrm>
          <a:prstGeom prst="bentConnector3">
            <a:avLst>
              <a:gd name="adj1" fmla="val -323958"/>
            </a:avLst>
          </a:prstGeom>
          <a:noFill/>
          <a:ln w="1270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25" name="Text Box 28"/>
          <p:cNvSpPr txBox="1">
            <a:spLocks noChangeArrowheads="1"/>
          </p:cNvSpPr>
          <p:nvPr/>
        </p:nvSpPr>
        <p:spPr bwMode="auto">
          <a:xfrm>
            <a:off x="6827838" y="4022725"/>
            <a:ext cx="1270000" cy="2444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Render-to-texture</a:t>
            </a:r>
          </a:p>
        </p:txBody>
      </p:sp>
      <p:sp>
        <p:nvSpPr>
          <p:cNvPr id="28" name="Text Box 23"/>
          <p:cNvSpPr txBox="1">
            <a:spLocks noChangeArrowheads="1"/>
          </p:cNvSpPr>
          <p:nvPr/>
        </p:nvSpPr>
        <p:spPr bwMode="auto">
          <a:xfrm>
            <a:off x="3151188" y="3032125"/>
            <a:ext cx="735012" cy="7016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dirty="0" err="1">
                <a:solidFill>
                  <a:srgbClr val="FFFF99"/>
                </a:solidFill>
                <a:effectLst>
                  <a:outerShdw blurRad="38100" dist="38100" dir="2700000" algn="tl">
                    <a:srgbClr val="C0C0C0"/>
                  </a:outerShdw>
                </a:effectLst>
                <a:latin typeface="Trebuchet MS" pitchFamily="34" charset="0"/>
              </a:rPr>
              <a:t>Xformed</a:t>
            </a:r>
            <a:r>
              <a:rPr kumimoji="0" lang="en-US" altLang="zh-TW" sz="1000" b="1" dirty="0">
                <a:solidFill>
                  <a:srgbClr val="FFFF99"/>
                </a:solidFill>
                <a:effectLst>
                  <a:outerShdw blurRad="38100" dist="38100" dir="2700000" algn="tl">
                    <a:srgbClr val="C0C0C0"/>
                  </a:outerShdw>
                </a:effectLst>
                <a:latin typeface="Trebuchet MS" pitchFamily="34" charset="0"/>
              </a:rPr>
              <a:t>,</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Lit</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Vertices</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(2D)</a:t>
            </a:r>
          </a:p>
        </p:txBody>
      </p:sp>
      <p:sp>
        <p:nvSpPr>
          <p:cNvPr id="29" name="Text Box 24"/>
          <p:cNvSpPr txBox="1">
            <a:spLocks noChangeArrowheads="1"/>
          </p:cNvSpPr>
          <p:nvPr/>
        </p:nvSpPr>
        <p:spPr bwMode="auto">
          <a:xfrm>
            <a:off x="5245100" y="3048000"/>
            <a:ext cx="871538" cy="3968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dirty="0">
                <a:solidFill>
                  <a:srgbClr val="FFFF99"/>
                </a:solidFill>
                <a:effectLst>
                  <a:outerShdw blurRad="38100" dist="38100" dir="2700000" algn="tl">
                    <a:srgbClr val="C0C0C0"/>
                  </a:outerShdw>
                </a:effectLst>
                <a:latin typeface="Trebuchet MS" pitchFamily="34" charset="0"/>
              </a:rPr>
              <a:t>Fragments</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(pre-pixels)</a:t>
            </a:r>
          </a:p>
        </p:txBody>
      </p:sp>
      <p:sp>
        <p:nvSpPr>
          <p:cNvPr id="30" name="Rectangle 3"/>
          <p:cNvSpPr>
            <a:spLocks noGrp="1" noChangeArrowheads="1"/>
          </p:cNvSpPr>
          <p:nvPr>
            <p:ph sz="half" idx="1"/>
          </p:nvPr>
        </p:nvSpPr>
        <p:spPr>
          <a:xfrm>
            <a:off x="457200" y="4313238"/>
            <a:ext cx="4038600" cy="1973262"/>
          </a:xfrm>
        </p:spPr>
        <p:txBody>
          <a:bodyPr/>
          <a:lstStyle/>
          <a:p>
            <a:pPr eaLnBrk="1" hangingPunct="1"/>
            <a:r>
              <a:rPr lang="en-US" altLang="zh-TW" dirty="0" smtClean="0"/>
              <a:t>Programmable vertex processor!</a:t>
            </a:r>
          </a:p>
        </p:txBody>
      </p:sp>
      <p:sp>
        <p:nvSpPr>
          <p:cNvPr id="31" name="Rectangle 4"/>
          <p:cNvSpPr txBox="1">
            <a:spLocks noChangeArrowheads="1"/>
          </p:cNvSpPr>
          <p:nvPr/>
        </p:nvSpPr>
        <p:spPr>
          <a:xfrm>
            <a:off x="4648200" y="4313238"/>
            <a:ext cx="4038600" cy="19732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kumimoji="0" lang="en-US" altLang="zh-TW" smtClean="0"/>
              <a:t>Programmable pixel processor!</a:t>
            </a:r>
          </a:p>
        </p:txBody>
      </p:sp>
    </p:spTree>
    <p:extLst>
      <p:ext uri="{BB962C8B-B14F-4D97-AF65-F5344CB8AC3E}">
        <p14:creationId xmlns:p14="http://schemas.microsoft.com/office/powerpoint/2010/main" val="2969976320"/>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457200" y="274638"/>
            <a:ext cx="6562725" cy="1143000"/>
          </a:xfrm>
        </p:spPr>
        <p:txBody>
          <a:bodyPr/>
          <a:lstStyle/>
          <a:p>
            <a:pPr eaLnBrk="1" hangingPunct="1">
              <a:defRPr/>
            </a:pPr>
            <a:r>
              <a:rPr lang="en-US" altLang="zh-TW" sz="4000" dirty="0"/>
              <a:t>GPU Pipeline: </a:t>
            </a:r>
            <a:r>
              <a:rPr lang="en-US" altLang="zh-TW" sz="4000" dirty="0" smtClean="0"/>
              <a:t>Transform</a:t>
            </a:r>
            <a:endParaRPr lang="en-GB" sz="4000" dirty="0"/>
          </a:p>
        </p:txBody>
      </p:sp>
      <p:sp>
        <p:nvSpPr>
          <p:cNvPr id="125955" name="Rectangle 4"/>
          <p:cNvSpPr>
            <a:spLocks noGrp="1" noChangeArrowheads="1"/>
          </p:cNvSpPr>
          <p:nvPr>
            <p:ph idx="1"/>
          </p:nvPr>
        </p:nvSpPr>
        <p:spPr>
          <a:xfrm>
            <a:off x="500063" y="1643063"/>
            <a:ext cx="8229600" cy="3068637"/>
          </a:xfrm>
        </p:spPr>
        <p:txBody>
          <a:bodyPr/>
          <a:lstStyle/>
          <a:p>
            <a:pPr eaLnBrk="1" hangingPunct="1"/>
            <a:r>
              <a:rPr lang="en-US" altLang="zh-TW" smtClean="0"/>
              <a:t>Vertex Processor (multiple operate in parallel)</a:t>
            </a:r>
          </a:p>
          <a:p>
            <a:pPr lvl="1" eaLnBrk="1" hangingPunct="1"/>
            <a:r>
              <a:rPr lang="en-US" altLang="zh-TW" smtClean="0"/>
              <a:t>Transform from “world space” to “image space”</a:t>
            </a:r>
          </a:p>
          <a:p>
            <a:pPr lvl="1" eaLnBrk="1" hangingPunct="1"/>
            <a:r>
              <a:rPr lang="en-US" altLang="zh-TW" smtClean="0"/>
              <a:t>Compute per-vertex lighting</a:t>
            </a:r>
          </a:p>
        </p:txBody>
      </p:sp>
      <p:pic>
        <p:nvPicPr>
          <p:cNvPr id="1259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92600"/>
            <a:ext cx="33353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4292600"/>
            <a:ext cx="28575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文字方塊 1"/>
          <p:cNvSpPr txBox="1">
            <a:spLocks noChangeArrowheads="1"/>
          </p:cNvSpPr>
          <p:nvPr/>
        </p:nvSpPr>
        <p:spPr bwMode="auto">
          <a:xfrm>
            <a:off x="1835150" y="5949950"/>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World space</a:t>
            </a:r>
            <a:endParaRPr lang="zh-TW" altLang="en-US" sz="1800">
              <a:latin typeface="Arial" panose="020B0604020202020204" pitchFamily="34" charset="0"/>
              <a:ea typeface="新細明體" panose="02020500000000000000" pitchFamily="18" charset="-120"/>
            </a:endParaRPr>
          </a:p>
        </p:txBody>
      </p:sp>
      <p:sp>
        <p:nvSpPr>
          <p:cNvPr id="125959" name="文字方塊 7"/>
          <p:cNvSpPr txBox="1">
            <a:spLocks noChangeArrowheads="1"/>
          </p:cNvSpPr>
          <p:nvPr/>
        </p:nvSpPr>
        <p:spPr bwMode="auto">
          <a:xfrm>
            <a:off x="5292725" y="5949950"/>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Image space</a:t>
            </a:r>
            <a:endParaRPr lang="zh-TW" altLang="en-US" sz="1800">
              <a:latin typeface="Arial" panose="020B0604020202020204" pitchFamily="34" charset="0"/>
              <a:ea typeface="新細明體" panose="02020500000000000000" pitchFamily="18" charset="-120"/>
            </a:endParaRPr>
          </a:p>
        </p:txBody>
      </p:sp>
      <p:cxnSp>
        <p:nvCxnSpPr>
          <p:cNvPr id="4" name="直線單箭頭接點 3"/>
          <p:cNvCxnSpPr>
            <a:endCxn id="125957" idx="1"/>
          </p:cNvCxnSpPr>
          <p:nvPr/>
        </p:nvCxnSpPr>
        <p:spPr>
          <a:xfrm flipV="1">
            <a:off x="3348038" y="5119688"/>
            <a:ext cx="1462087" cy="396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38162"/>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6562725" cy="1143000"/>
          </a:xfrm>
        </p:spPr>
        <p:txBody>
          <a:bodyPr/>
          <a:lstStyle/>
          <a:p>
            <a:pPr eaLnBrk="1" hangingPunct="1">
              <a:defRPr/>
            </a:pPr>
            <a:r>
              <a:rPr lang="en-US" altLang="zh-TW" sz="3600" dirty="0"/>
              <a:t>GPU Pipeline</a:t>
            </a:r>
            <a:r>
              <a:rPr lang="en-US" altLang="zh-TW" sz="3600" dirty="0" smtClean="0"/>
              <a:t>: </a:t>
            </a:r>
            <a:r>
              <a:rPr lang="en-US" altLang="zh-TW" sz="3600" dirty="0" err="1" smtClean="0"/>
              <a:t>Rasterizer</a:t>
            </a:r>
            <a:endParaRPr lang="en-GB" sz="3600" dirty="0"/>
          </a:p>
        </p:txBody>
      </p:sp>
      <p:sp>
        <p:nvSpPr>
          <p:cNvPr id="128003" name="Rectangle 3"/>
          <p:cNvSpPr>
            <a:spLocks noGrp="1" noChangeArrowheads="1"/>
          </p:cNvSpPr>
          <p:nvPr>
            <p:ph idx="1"/>
          </p:nvPr>
        </p:nvSpPr>
        <p:spPr>
          <a:xfrm>
            <a:off x="469900" y="1828800"/>
            <a:ext cx="8502650" cy="2441575"/>
          </a:xfrm>
        </p:spPr>
        <p:txBody>
          <a:bodyPr/>
          <a:lstStyle/>
          <a:p>
            <a:pPr eaLnBrk="1" hangingPunct="1"/>
            <a:r>
              <a:rPr lang="en-US" altLang="zh-TW" sz="2800" smtClean="0"/>
              <a:t>Rasterizer</a:t>
            </a:r>
          </a:p>
          <a:p>
            <a:pPr lvl="1" eaLnBrk="1" hangingPunct="1"/>
            <a:r>
              <a:rPr lang="en-US" altLang="zh-TW" sz="2400" smtClean="0"/>
              <a:t>Convert geometric rep. (vertex) to image rep. (fragment)</a:t>
            </a:r>
          </a:p>
          <a:p>
            <a:pPr lvl="2" eaLnBrk="1" hangingPunct="1"/>
            <a:r>
              <a:rPr lang="en-US" altLang="zh-TW" sz="2000" smtClean="0"/>
              <a:t>Fragment = image fragment</a:t>
            </a:r>
          </a:p>
          <a:p>
            <a:pPr lvl="3" eaLnBrk="1" hangingPunct="1"/>
            <a:r>
              <a:rPr lang="en-US" altLang="zh-TW" sz="1800" smtClean="0"/>
              <a:t>Pixel + associated data: color, depth, stencil, etc.</a:t>
            </a:r>
          </a:p>
          <a:p>
            <a:pPr lvl="1" eaLnBrk="1" hangingPunct="1"/>
            <a:r>
              <a:rPr lang="en-US" altLang="zh-TW" sz="2400" smtClean="0"/>
              <a:t>Interpolate per-vertex quantities across pixels</a:t>
            </a:r>
          </a:p>
          <a:p>
            <a:pPr lvl="1" eaLnBrk="1" hangingPunct="1"/>
            <a:endParaRPr lang="en-US" altLang="zh-TW" sz="2400" smtClean="0"/>
          </a:p>
        </p:txBody>
      </p:sp>
      <p:sp>
        <p:nvSpPr>
          <p:cNvPr id="2" name="橢圓 1"/>
          <p:cNvSpPr/>
          <p:nvPr/>
        </p:nvSpPr>
        <p:spPr>
          <a:xfrm>
            <a:off x="539750" y="51577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橢圓 2"/>
          <p:cNvSpPr/>
          <p:nvPr/>
        </p:nvSpPr>
        <p:spPr>
          <a:xfrm>
            <a:off x="1619250" y="5661025"/>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p:cNvSpPr/>
          <p:nvPr/>
        </p:nvSpPr>
        <p:spPr>
          <a:xfrm>
            <a:off x="827088" y="45085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橢圓 13"/>
          <p:cNvSpPr/>
          <p:nvPr/>
        </p:nvSpPr>
        <p:spPr>
          <a:xfrm>
            <a:off x="1979613" y="486886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向右箭號 3"/>
          <p:cNvSpPr/>
          <p:nvPr/>
        </p:nvSpPr>
        <p:spPr>
          <a:xfrm>
            <a:off x="2843213" y="4941888"/>
            <a:ext cx="3603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橢圓 15"/>
          <p:cNvSpPr/>
          <p:nvPr/>
        </p:nvSpPr>
        <p:spPr>
          <a:xfrm>
            <a:off x="3851275" y="51577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4932363" y="566102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4140200" y="4508500"/>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9" name="橢圓 18"/>
          <p:cNvSpPr/>
          <p:nvPr/>
        </p:nvSpPr>
        <p:spPr>
          <a:xfrm>
            <a:off x="5292725" y="48688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6" name="直線接點 5"/>
          <p:cNvCxnSpPr>
            <a:stCxn id="16" idx="5"/>
            <a:endCxn id="17" idx="5"/>
          </p:cNvCxnSpPr>
          <p:nvPr/>
        </p:nvCxnSpPr>
        <p:spPr>
          <a:xfrm>
            <a:off x="3975100" y="5280025"/>
            <a:ext cx="107950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a:stCxn id="18" idx="4"/>
            <a:endCxn id="16" idx="7"/>
          </p:cNvCxnSpPr>
          <p:nvPr/>
        </p:nvCxnSpPr>
        <p:spPr>
          <a:xfrm flipH="1">
            <a:off x="3975100" y="4652963"/>
            <a:ext cx="236538" cy="525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a:endCxn id="19" idx="2"/>
          </p:cNvCxnSpPr>
          <p:nvPr/>
        </p:nvCxnSpPr>
        <p:spPr>
          <a:xfrm>
            <a:off x="4181475" y="4581525"/>
            <a:ext cx="111125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a:stCxn id="19" idx="4"/>
            <a:endCxn id="17" idx="7"/>
          </p:cNvCxnSpPr>
          <p:nvPr/>
        </p:nvCxnSpPr>
        <p:spPr>
          <a:xfrm flipH="1">
            <a:off x="5054600" y="5013325"/>
            <a:ext cx="309563" cy="668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8" idx="5"/>
            <a:endCxn id="17" idx="1"/>
          </p:cNvCxnSpPr>
          <p:nvPr/>
        </p:nvCxnSpPr>
        <p:spPr>
          <a:xfrm>
            <a:off x="4262438" y="4632325"/>
            <a:ext cx="690562" cy="1049338"/>
          </a:xfrm>
          <a:prstGeom prst="line">
            <a:avLst/>
          </a:prstGeom>
        </p:spPr>
        <p:style>
          <a:lnRef idx="1">
            <a:schemeClr val="accent1"/>
          </a:lnRef>
          <a:fillRef idx="0">
            <a:schemeClr val="accent1"/>
          </a:fillRef>
          <a:effectRef idx="0">
            <a:schemeClr val="accent1"/>
          </a:effectRef>
          <a:fontRef idx="minor">
            <a:schemeClr val="tx1"/>
          </a:fontRef>
        </p:style>
      </p:cxnSp>
      <p:sp>
        <p:nvSpPr>
          <p:cNvPr id="38" name="向右箭號 37"/>
          <p:cNvSpPr/>
          <p:nvPr/>
        </p:nvSpPr>
        <p:spPr>
          <a:xfrm>
            <a:off x="6011863" y="5094288"/>
            <a:ext cx="3603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12801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938" y="4386263"/>
            <a:ext cx="18653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20" name="文字方塊 57355"/>
          <p:cNvSpPr txBox="1">
            <a:spLocks noChangeArrowheads="1"/>
          </p:cNvSpPr>
          <p:nvPr/>
        </p:nvSpPr>
        <p:spPr bwMode="auto">
          <a:xfrm>
            <a:off x="684213" y="5970588"/>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vertex</a:t>
            </a:r>
            <a:endParaRPr lang="zh-TW" altLang="en-US" sz="1800">
              <a:latin typeface="Arial" panose="020B0604020202020204" pitchFamily="34" charset="0"/>
              <a:ea typeface="新細明體" panose="02020500000000000000" pitchFamily="18" charset="-120"/>
            </a:endParaRPr>
          </a:p>
        </p:txBody>
      </p:sp>
      <p:sp>
        <p:nvSpPr>
          <p:cNvPr id="128021" name="文字方塊 46"/>
          <p:cNvSpPr txBox="1">
            <a:spLocks noChangeArrowheads="1"/>
          </p:cNvSpPr>
          <p:nvPr/>
        </p:nvSpPr>
        <p:spPr bwMode="auto">
          <a:xfrm>
            <a:off x="3708400" y="6021388"/>
            <a:ext cx="187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Geometry primitive</a:t>
            </a:r>
            <a:endParaRPr lang="zh-TW" altLang="en-US" sz="1800">
              <a:latin typeface="Arial" panose="020B0604020202020204" pitchFamily="34" charset="0"/>
              <a:ea typeface="新細明體" panose="02020500000000000000" pitchFamily="18" charset="-120"/>
            </a:endParaRPr>
          </a:p>
        </p:txBody>
      </p:sp>
      <p:sp>
        <p:nvSpPr>
          <p:cNvPr id="128022" name="文字方塊 47"/>
          <p:cNvSpPr txBox="1">
            <a:spLocks noChangeArrowheads="1"/>
          </p:cNvSpPr>
          <p:nvPr/>
        </p:nvSpPr>
        <p:spPr bwMode="auto">
          <a:xfrm>
            <a:off x="6875463" y="5949950"/>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pixels</a:t>
            </a: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808262752"/>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6562725" cy="1143000"/>
          </a:xfrm>
        </p:spPr>
        <p:txBody>
          <a:bodyPr/>
          <a:lstStyle/>
          <a:p>
            <a:pPr eaLnBrk="1" hangingPunct="1">
              <a:defRPr/>
            </a:pPr>
            <a:r>
              <a:rPr lang="en-US" altLang="zh-TW"/>
              <a:t>GPU Pipeline: Shade</a:t>
            </a:r>
            <a:endParaRPr lang="en-GB"/>
          </a:p>
        </p:txBody>
      </p:sp>
      <p:sp>
        <p:nvSpPr>
          <p:cNvPr id="130051" name="Rectangle 3"/>
          <p:cNvSpPr>
            <a:spLocks noGrp="1" noChangeArrowheads="1"/>
          </p:cNvSpPr>
          <p:nvPr>
            <p:ph idx="1"/>
          </p:nvPr>
        </p:nvSpPr>
        <p:spPr>
          <a:xfrm>
            <a:off x="469900" y="1819275"/>
            <a:ext cx="7988300" cy="2119313"/>
          </a:xfrm>
        </p:spPr>
        <p:txBody>
          <a:bodyPr/>
          <a:lstStyle/>
          <a:p>
            <a:pPr eaLnBrk="1" hangingPunct="1"/>
            <a:r>
              <a:rPr lang="en-US" altLang="zh-TW" sz="2800" smtClean="0"/>
              <a:t>Fragment Processors (multiple in parallel)</a:t>
            </a:r>
          </a:p>
          <a:p>
            <a:pPr lvl="1" eaLnBrk="1" hangingPunct="1"/>
            <a:r>
              <a:rPr lang="en-US" altLang="zh-TW" sz="2400" smtClean="0"/>
              <a:t>Compute a color for each pixel</a:t>
            </a:r>
          </a:p>
          <a:p>
            <a:pPr lvl="1" eaLnBrk="1" hangingPunct="1"/>
            <a:r>
              <a:rPr lang="en-US" altLang="zh-TW" sz="2400" smtClean="0"/>
              <a:t>Optionally read colors from textures (images)</a:t>
            </a:r>
          </a:p>
          <a:p>
            <a:pPr eaLnBrk="1" hangingPunct="1"/>
            <a:endParaRPr lang="en-GB" altLang="zh-TW" smtClean="0"/>
          </a:p>
          <a:p>
            <a:pPr eaLnBrk="1" hangingPunct="1"/>
            <a:endParaRPr lang="en-GB" altLang="zh-TW" smtClean="0"/>
          </a:p>
        </p:txBody>
      </p:sp>
      <p:grpSp>
        <p:nvGrpSpPr>
          <p:cNvPr id="130052" name="Group 4"/>
          <p:cNvGrpSpPr>
            <a:grpSpLocks/>
          </p:cNvGrpSpPr>
          <p:nvPr/>
        </p:nvGrpSpPr>
        <p:grpSpPr bwMode="auto">
          <a:xfrm>
            <a:off x="1814513" y="3338513"/>
            <a:ext cx="5451475" cy="2735262"/>
            <a:chOff x="920" y="2052"/>
            <a:chExt cx="3799" cy="2172"/>
          </a:xfrm>
        </p:grpSpPr>
        <p:sp>
          <p:nvSpPr>
            <p:cNvPr id="130054" name="Oval 5"/>
            <p:cNvSpPr>
              <a:spLocks noChangeArrowheads="1"/>
            </p:cNvSpPr>
            <p:nvPr/>
          </p:nvSpPr>
          <p:spPr bwMode="auto">
            <a:xfrm>
              <a:off x="2304" y="2208"/>
              <a:ext cx="240" cy="624"/>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5" name="Rectangle 6"/>
            <p:cNvSpPr>
              <a:spLocks noChangeArrowheads="1"/>
            </p:cNvSpPr>
            <p:nvPr/>
          </p:nvSpPr>
          <p:spPr bwMode="auto">
            <a:xfrm>
              <a:off x="3429" y="3351"/>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6" name="Rectangle 7"/>
            <p:cNvSpPr>
              <a:spLocks noChangeArrowheads="1"/>
            </p:cNvSpPr>
            <p:nvPr/>
          </p:nvSpPr>
          <p:spPr bwMode="auto">
            <a:xfrm>
              <a:off x="2448" y="3360"/>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7" name="Rectangle 8"/>
            <p:cNvSpPr>
              <a:spLocks noChangeArrowheads="1"/>
            </p:cNvSpPr>
            <p:nvPr/>
          </p:nvSpPr>
          <p:spPr bwMode="auto">
            <a:xfrm>
              <a:off x="1488" y="3360"/>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8" name="Oval 9"/>
            <p:cNvSpPr>
              <a:spLocks noChangeArrowheads="1"/>
            </p:cNvSpPr>
            <p:nvPr/>
          </p:nvSpPr>
          <p:spPr bwMode="auto">
            <a:xfrm>
              <a:off x="1344" y="2208"/>
              <a:ext cx="240" cy="624"/>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pic>
          <p:nvPicPr>
            <p:cNvPr id="130059" name="Picture 10" descr="headshad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 y="2052"/>
              <a:ext cx="3799"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0" name="Oval 11"/>
            <p:cNvSpPr>
              <a:spLocks noChangeArrowheads="1"/>
            </p:cNvSpPr>
            <p:nvPr/>
          </p:nvSpPr>
          <p:spPr bwMode="auto">
            <a:xfrm>
              <a:off x="2496" y="2880"/>
              <a:ext cx="144" cy="96"/>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1" name="AutoShape 12"/>
            <p:cNvSpPr>
              <a:spLocks noChangeArrowheads="1"/>
            </p:cNvSpPr>
            <p:nvPr/>
          </p:nvSpPr>
          <p:spPr bwMode="auto">
            <a:xfrm rot="2441732">
              <a:off x="1464" y="3006"/>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2" name="AutoShape 13"/>
            <p:cNvSpPr>
              <a:spLocks noChangeArrowheads="1"/>
            </p:cNvSpPr>
            <p:nvPr/>
          </p:nvSpPr>
          <p:spPr bwMode="auto">
            <a:xfrm rot="2441732">
              <a:off x="2512" y="3010"/>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3" name="AutoShape 14"/>
            <p:cNvSpPr>
              <a:spLocks noChangeArrowheads="1"/>
            </p:cNvSpPr>
            <p:nvPr/>
          </p:nvSpPr>
          <p:spPr bwMode="auto">
            <a:xfrm rot="2441732">
              <a:off x="3496" y="3004"/>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4" name="AutoShape 15"/>
            <p:cNvSpPr>
              <a:spLocks noChangeArrowheads="1"/>
            </p:cNvSpPr>
            <p:nvPr/>
          </p:nvSpPr>
          <p:spPr bwMode="auto">
            <a:xfrm rot="-2266845">
              <a:off x="1876" y="2992"/>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5" name="AutoShape 16"/>
            <p:cNvSpPr>
              <a:spLocks noChangeArrowheads="1"/>
            </p:cNvSpPr>
            <p:nvPr/>
          </p:nvSpPr>
          <p:spPr bwMode="auto">
            <a:xfrm rot="-2266845">
              <a:off x="2828" y="3002"/>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6" name="AutoShape 17"/>
            <p:cNvSpPr>
              <a:spLocks noChangeArrowheads="1"/>
            </p:cNvSpPr>
            <p:nvPr/>
          </p:nvSpPr>
          <p:spPr bwMode="auto">
            <a:xfrm rot="-2266845">
              <a:off x="3782" y="2996"/>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7" name="Oval 18"/>
            <p:cNvSpPr>
              <a:spLocks noChangeArrowheads="1"/>
            </p:cNvSpPr>
            <p:nvPr/>
          </p:nvSpPr>
          <p:spPr bwMode="auto">
            <a:xfrm>
              <a:off x="1536" y="2880"/>
              <a:ext cx="144" cy="96"/>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grpSp>
      <p:sp>
        <p:nvSpPr>
          <p:cNvPr id="130053" name="文字方塊 1"/>
          <p:cNvSpPr txBox="1">
            <a:spLocks noChangeArrowheads="1"/>
          </p:cNvSpPr>
          <p:nvPr/>
        </p:nvSpPr>
        <p:spPr bwMode="auto">
          <a:xfrm>
            <a:off x="3262313" y="6073775"/>
            <a:ext cx="264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r>
              <a:rPr lang="en-US" altLang="zh-TW" sz="1800">
                <a:latin typeface="Arial" panose="020B0604020202020204" pitchFamily="34" charset="0"/>
                <a:ea typeface="新細明體" panose="02020500000000000000" pitchFamily="18" charset="-120"/>
              </a:rPr>
              <a:t>Image from nvidia slide</a:t>
            </a: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840177005"/>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OpenGL</a:t>
            </a:r>
            <a:endParaRPr lang="zh-TW" altLang="en-US" dirty="0"/>
          </a:p>
        </p:txBody>
      </p:sp>
      <p:sp>
        <p:nvSpPr>
          <p:cNvPr id="5" name="文字版面配置區 4"/>
          <p:cNvSpPr>
            <a:spLocks noGrp="1"/>
          </p:cNvSpPr>
          <p:nvPr>
            <p:ph type="body" idx="1"/>
          </p:nvPr>
        </p:nvSpPr>
        <p:spPr/>
        <p:txBody>
          <a:bodyPr/>
          <a:lstStyle/>
          <a:p>
            <a:r>
              <a:rPr lang="zh-TW" altLang="en-US" dirty="0" smtClean="0"/>
              <a:t>做為參考資訊  上課不會講到</a:t>
            </a:r>
            <a:endParaRPr lang="zh-TW" altLang="en-US" dirty="0"/>
          </a:p>
        </p:txBody>
      </p:sp>
    </p:spTree>
    <p:extLst>
      <p:ext uri="{BB962C8B-B14F-4D97-AF65-F5344CB8AC3E}">
        <p14:creationId xmlns:p14="http://schemas.microsoft.com/office/powerpoint/2010/main" val="63000680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4339" name="內容版面配置區 3"/>
          <p:cNvSpPr>
            <a:spLocks noGrp="1"/>
          </p:cNvSpPr>
          <p:nvPr>
            <p:ph idx="1"/>
          </p:nvPr>
        </p:nvSpPr>
        <p:spPr/>
        <p:txBody>
          <a:bodyPr/>
          <a:lstStyle/>
          <a:p>
            <a:pPr marL="0" indent="0" eaLnBrk="1" hangingPunct="1">
              <a:buNone/>
            </a:pPr>
            <a:r>
              <a:rPr lang="en-US" altLang="zh-TW" b="1" dirty="0" smtClean="0"/>
              <a:t>OpenGL</a:t>
            </a:r>
          </a:p>
          <a:p>
            <a:pPr eaLnBrk="1" hangingPunct="1"/>
            <a:r>
              <a:rPr lang="en-US" altLang="zh-TW" dirty="0" smtClean="0"/>
              <a:t>Primitives  </a:t>
            </a:r>
          </a:p>
          <a:p>
            <a:pPr lvl="1" eaLnBrk="1" hangingPunct="1"/>
            <a:r>
              <a:rPr lang="en-US" altLang="zh-TW" dirty="0" smtClean="0"/>
              <a:t>Immediate mode (</a:t>
            </a:r>
            <a:r>
              <a:rPr lang="en-US" altLang="zh-TW" dirty="0" smtClean="0">
                <a:solidFill>
                  <a:srgbClr val="00B0F0"/>
                </a:solidFill>
              </a:rPr>
              <a:t>4rd Ch3</a:t>
            </a:r>
            <a:r>
              <a:rPr lang="en-US" altLang="zh-TW" dirty="0" smtClean="0"/>
              <a:t>) </a:t>
            </a:r>
          </a:p>
          <a:p>
            <a:pPr lvl="1" eaLnBrk="1" hangingPunct="1"/>
            <a:r>
              <a:rPr lang="en-US" altLang="zh-TW" dirty="0" smtClean="0"/>
              <a:t>Vertex processing and Drawing (</a:t>
            </a:r>
            <a:r>
              <a:rPr lang="en-US" altLang="zh-TW" dirty="0" smtClean="0">
                <a:solidFill>
                  <a:srgbClr val="FF0000"/>
                </a:solidFill>
              </a:rPr>
              <a:t>6</a:t>
            </a:r>
            <a:r>
              <a:rPr lang="en-US" altLang="zh-TW" baseline="30000" dirty="0" smtClean="0">
                <a:solidFill>
                  <a:srgbClr val="FF0000"/>
                </a:solidFill>
              </a:rPr>
              <a:t>th</a:t>
            </a:r>
            <a:r>
              <a:rPr lang="en-US" altLang="zh-TW" dirty="0" smtClean="0">
                <a:solidFill>
                  <a:srgbClr val="FF0000"/>
                </a:solidFill>
              </a:rPr>
              <a:t> ch7</a:t>
            </a:r>
            <a:r>
              <a:rPr lang="en-US" altLang="zh-TW" dirty="0" smtClean="0"/>
              <a:t>)</a:t>
            </a:r>
            <a:endParaRPr lang="en-US" altLang="zh-TW" dirty="0"/>
          </a:p>
          <a:p>
            <a:pPr lvl="1" eaLnBrk="1" hangingPunct="1"/>
            <a:endParaRPr lang="en-US" altLang="zh-TW" dirty="0" smtClean="0"/>
          </a:p>
          <a:p>
            <a:pPr eaLnBrk="1" hangingPunct="1"/>
            <a:r>
              <a:rPr lang="en-US" altLang="zh-TW" dirty="0" smtClean="0"/>
              <a:t>Fragment Processing and Buffers </a:t>
            </a:r>
          </a:p>
          <a:p>
            <a:pPr eaLnBrk="1" hangingPunct="1"/>
            <a:endParaRPr lang="zh-TW" altLang="en-US" dirty="0" smtClean="0"/>
          </a:p>
        </p:txBody>
      </p:sp>
    </p:spTree>
    <p:extLst>
      <p:ext uri="{BB962C8B-B14F-4D97-AF65-F5344CB8AC3E}">
        <p14:creationId xmlns:p14="http://schemas.microsoft.com/office/powerpoint/2010/main" val="423926277"/>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2565400"/>
            <a:ext cx="6624637" cy="1150938"/>
          </a:xfrm>
        </p:spPr>
        <p:txBody>
          <a:bodyPr/>
          <a:lstStyle/>
          <a:p>
            <a:pPr eaLnBrk="1" hangingPunct="1">
              <a:defRPr/>
            </a:pPr>
            <a:r>
              <a:rPr lang="en-US" altLang="zh-TW" dirty="0" smtClean="0"/>
              <a:t>Primitives</a:t>
            </a:r>
            <a:endParaRPr lang="zh-TW" altLang="en-US" dirty="0"/>
          </a:p>
        </p:txBody>
      </p:sp>
      <p:sp>
        <p:nvSpPr>
          <p:cNvPr id="15363" name="文字版面配置區 4"/>
          <p:cNvSpPr>
            <a:spLocks noGrp="1"/>
          </p:cNvSpPr>
          <p:nvPr>
            <p:ph type="body" idx="1"/>
          </p:nvPr>
        </p:nvSpPr>
        <p:spPr>
          <a:xfrm>
            <a:off x="741363" y="1828800"/>
            <a:ext cx="8021637" cy="685800"/>
          </a:xfrm>
        </p:spPr>
        <p:txBody>
          <a:bodyPr/>
          <a:lstStyle/>
          <a:p>
            <a:pPr eaLnBrk="1" hangingPunct="1">
              <a:defRPr/>
            </a:pPr>
            <a:endParaRPr lang="zh-TW" altLang="en-US" smtClean="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7164388" y="2565400"/>
            <a:ext cx="1630362" cy="15668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0" name="矩形 59"/>
          <p:cNvSpPr/>
          <p:nvPr/>
        </p:nvSpPr>
        <p:spPr>
          <a:xfrm>
            <a:off x="276225" y="2565400"/>
            <a:ext cx="1630363" cy="156686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9" name="矩形 58"/>
          <p:cNvSpPr/>
          <p:nvPr/>
        </p:nvSpPr>
        <p:spPr>
          <a:xfrm>
            <a:off x="1993900" y="2565400"/>
            <a:ext cx="5016500" cy="15668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8" name="矩形 57"/>
          <p:cNvSpPr/>
          <p:nvPr/>
        </p:nvSpPr>
        <p:spPr>
          <a:xfrm>
            <a:off x="5867400" y="4221163"/>
            <a:ext cx="3168650" cy="2376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7" name="矩形 56"/>
          <p:cNvSpPr/>
          <p:nvPr/>
        </p:nvSpPr>
        <p:spPr>
          <a:xfrm>
            <a:off x="288925" y="4221163"/>
            <a:ext cx="5435600" cy="2376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sz="3200" dirty="0"/>
              <a:t>OpenGL Geometric Primitives</a:t>
            </a:r>
            <a:endParaRPr lang="zh-TW" altLang="en-US" sz="3200" dirty="0"/>
          </a:p>
        </p:txBody>
      </p:sp>
      <p:sp>
        <p:nvSpPr>
          <p:cNvPr id="3" name="內容版面配置區 2"/>
          <p:cNvSpPr>
            <a:spLocks noGrp="1"/>
          </p:cNvSpPr>
          <p:nvPr>
            <p:ph idx="1"/>
          </p:nvPr>
        </p:nvSpPr>
        <p:spPr>
          <a:xfrm>
            <a:off x="457200" y="1600200"/>
            <a:ext cx="8229600" cy="1076325"/>
          </a:xfrm>
        </p:spPr>
        <p:txBody>
          <a:bodyPr/>
          <a:lstStyle/>
          <a:p>
            <a:pPr>
              <a:defRPr/>
            </a:pPr>
            <a:r>
              <a:rPr lang="en-US" altLang="zh-TW" dirty="0"/>
              <a:t>All geometric primitives are specified by vertices</a:t>
            </a:r>
          </a:p>
          <a:p>
            <a:pPr marL="0" indent="0">
              <a:buFontTx/>
              <a:buNone/>
              <a:defRPr/>
            </a:pPr>
            <a:endParaRPr lang="zh-TW" altLang="en-US" dirty="0"/>
          </a:p>
        </p:txBody>
      </p:sp>
      <p:grpSp>
        <p:nvGrpSpPr>
          <p:cNvPr id="19465" name="Group 5"/>
          <p:cNvGrpSpPr>
            <a:grpSpLocks/>
          </p:cNvGrpSpPr>
          <p:nvPr/>
        </p:nvGrpSpPr>
        <p:grpSpPr bwMode="auto">
          <a:xfrm>
            <a:off x="7010400" y="4410075"/>
            <a:ext cx="1958975" cy="1827213"/>
            <a:chOff x="4363" y="2946"/>
            <a:chExt cx="1234" cy="1232"/>
          </a:xfrm>
        </p:grpSpPr>
        <p:grpSp>
          <p:nvGrpSpPr>
            <p:cNvPr id="19513" name="Group 6"/>
            <p:cNvGrpSpPr>
              <a:grpSpLocks/>
            </p:cNvGrpSpPr>
            <p:nvPr/>
          </p:nvGrpSpPr>
          <p:grpSpPr bwMode="auto">
            <a:xfrm>
              <a:off x="4717" y="2946"/>
              <a:ext cx="673" cy="913"/>
              <a:chOff x="4717" y="2946"/>
              <a:chExt cx="673" cy="913"/>
            </a:xfrm>
          </p:grpSpPr>
          <p:sp>
            <p:nvSpPr>
              <p:cNvPr id="19515" name="Freeform 7"/>
              <p:cNvSpPr>
                <a:spLocks/>
              </p:cNvSpPr>
              <p:nvPr/>
            </p:nvSpPr>
            <p:spPr bwMode="auto">
              <a:xfrm>
                <a:off x="4717" y="2946"/>
                <a:ext cx="673" cy="337"/>
              </a:xfrm>
              <a:custGeom>
                <a:avLst/>
                <a:gdLst>
                  <a:gd name="T0" fmla="*/ 144 w 673"/>
                  <a:gd name="T1" fmla="*/ 336 h 337"/>
                  <a:gd name="T2" fmla="*/ 0 w 673"/>
                  <a:gd name="T3" fmla="*/ 48 h 337"/>
                  <a:gd name="T4" fmla="*/ 672 w 673"/>
                  <a:gd name="T5" fmla="*/ 0 h 337"/>
                  <a:gd name="T6" fmla="*/ 528 w 673"/>
                  <a:gd name="T7" fmla="*/ 288 h 337"/>
                  <a:gd name="T8" fmla="*/ 144 w 673"/>
                  <a:gd name="T9" fmla="*/ 336 h 337"/>
                  <a:gd name="T10" fmla="*/ 0 60000 65536"/>
                  <a:gd name="T11" fmla="*/ 0 60000 65536"/>
                  <a:gd name="T12" fmla="*/ 0 60000 65536"/>
                  <a:gd name="T13" fmla="*/ 0 60000 65536"/>
                  <a:gd name="T14" fmla="*/ 0 60000 65536"/>
                  <a:gd name="T15" fmla="*/ 0 w 673"/>
                  <a:gd name="T16" fmla="*/ 0 h 337"/>
                  <a:gd name="T17" fmla="*/ 673 w 673"/>
                  <a:gd name="T18" fmla="*/ 337 h 337"/>
                </a:gdLst>
                <a:ahLst/>
                <a:cxnLst>
                  <a:cxn ang="T10">
                    <a:pos x="T0" y="T1"/>
                  </a:cxn>
                  <a:cxn ang="T11">
                    <a:pos x="T2" y="T3"/>
                  </a:cxn>
                  <a:cxn ang="T12">
                    <a:pos x="T4" y="T5"/>
                  </a:cxn>
                  <a:cxn ang="T13">
                    <a:pos x="T6" y="T7"/>
                  </a:cxn>
                  <a:cxn ang="T14">
                    <a:pos x="T8" y="T9"/>
                  </a:cxn>
                </a:cxnLst>
                <a:rect l="T15" t="T16" r="T17" b="T18"/>
                <a:pathLst>
                  <a:path w="673" h="337">
                    <a:moveTo>
                      <a:pt x="144" y="336"/>
                    </a:moveTo>
                    <a:lnTo>
                      <a:pt x="0" y="48"/>
                    </a:lnTo>
                    <a:lnTo>
                      <a:pt x="672" y="0"/>
                    </a:lnTo>
                    <a:lnTo>
                      <a:pt x="528" y="288"/>
                    </a:lnTo>
                    <a:lnTo>
                      <a:pt x="144" y="336"/>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19516" name="Freeform 8"/>
              <p:cNvSpPr>
                <a:spLocks/>
              </p:cNvSpPr>
              <p:nvPr/>
            </p:nvSpPr>
            <p:spPr bwMode="auto">
              <a:xfrm>
                <a:off x="4813" y="3234"/>
                <a:ext cx="433" cy="337"/>
              </a:xfrm>
              <a:custGeom>
                <a:avLst/>
                <a:gdLst>
                  <a:gd name="T0" fmla="*/ 432 w 433"/>
                  <a:gd name="T1" fmla="*/ 0 h 337"/>
                  <a:gd name="T2" fmla="*/ 48 w 433"/>
                  <a:gd name="T3" fmla="*/ 48 h 337"/>
                  <a:gd name="T4" fmla="*/ 0 w 433"/>
                  <a:gd name="T5" fmla="*/ 288 h 337"/>
                  <a:gd name="T6" fmla="*/ 384 w 433"/>
                  <a:gd name="T7" fmla="*/ 336 h 337"/>
                  <a:gd name="T8" fmla="*/ 432 w 433"/>
                  <a:gd name="T9" fmla="*/ 0 h 337"/>
                  <a:gd name="T10" fmla="*/ 0 60000 65536"/>
                  <a:gd name="T11" fmla="*/ 0 60000 65536"/>
                  <a:gd name="T12" fmla="*/ 0 60000 65536"/>
                  <a:gd name="T13" fmla="*/ 0 60000 65536"/>
                  <a:gd name="T14" fmla="*/ 0 60000 65536"/>
                  <a:gd name="T15" fmla="*/ 0 w 433"/>
                  <a:gd name="T16" fmla="*/ 0 h 337"/>
                  <a:gd name="T17" fmla="*/ 433 w 433"/>
                  <a:gd name="T18" fmla="*/ 337 h 337"/>
                </a:gdLst>
                <a:ahLst/>
                <a:cxnLst>
                  <a:cxn ang="T10">
                    <a:pos x="T0" y="T1"/>
                  </a:cxn>
                  <a:cxn ang="T11">
                    <a:pos x="T2" y="T3"/>
                  </a:cxn>
                  <a:cxn ang="T12">
                    <a:pos x="T4" y="T5"/>
                  </a:cxn>
                  <a:cxn ang="T13">
                    <a:pos x="T6" y="T7"/>
                  </a:cxn>
                  <a:cxn ang="T14">
                    <a:pos x="T8" y="T9"/>
                  </a:cxn>
                </a:cxnLst>
                <a:rect l="T15" t="T16" r="T17" b="T18"/>
                <a:pathLst>
                  <a:path w="433" h="337">
                    <a:moveTo>
                      <a:pt x="432" y="0"/>
                    </a:moveTo>
                    <a:lnTo>
                      <a:pt x="48" y="48"/>
                    </a:lnTo>
                    <a:lnTo>
                      <a:pt x="0" y="288"/>
                    </a:lnTo>
                    <a:lnTo>
                      <a:pt x="384" y="336"/>
                    </a:lnTo>
                    <a:lnTo>
                      <a:pt x="432" y="0"/>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19517" name="Freeform 9"/>
              <p:cNvSpPr>
                <a:spLocks/>
              </p:cNvSpPr>
              <p:nvPr/>
            </p:nvSpPr>
            <p:spPr bwMode="auto">
              <a:xfrm>
                <a:off x="4813" y="3522"/>
                <a:ext cx="529" cy="337"/>
              </a:xfrm>
              <a:custGeom>
                <a:avLst/>
                <a:gdLst>
                  <a:gd name="T0" fmla="*/ 384 w 529"/>
                  <a:gd name="T1" fmla="*/ 48 h 337"/>
                  <a:gd name="T2" fmla="*/ 0 w 529"/>
                  <a:gd name="T3" fmla="*/ 0 h 337"/>
                  <a:gd name="T4" fmla="*/ 192 w 529"/>
                  <a:gd name="T5" fmla="*/ 336 h 337"/>
                  <a:gd name="T6" fmla="*/ 528 w 529"/>
                  <a:gd name="T7" fmla="*/ 240 h 337"/>
                  <a:gd name="T8" fmla="*/ 384 w 529"/>
                  <a:gd name="T9" fmla="*/ 48 h 337"/>
                  <a:gd name="T10" fmla="*/ 0 60000 65536"/>
                  <a:gd name="T11" fmla="*/ 0 60000 65536"/>
                  <a:gd name="T12" fmla="*/ 0 60000 65536"/>
                  <a:gd name="T13" fmla="*/ 0 60000 65536"/>
                  <a:gd name="T14" fmla="*/ 0 60000 65536"/>
                  <a:gd name="T15" fmla="*/ 0 w 529"/>
                  <a:gd name="T16" fmla="*/ 0 h 337"/>
                  <a:gd name="T17" fmla="*/ 529 w 529"/>
                  <a:gd name="T18" fmla="*/ 337 h 337"/>
                </a:gdLst>
                <a:ahLst/>
                <a:cxnLst>
                  <a:cxn ang="T10">
                    <a:pos x="T0" y="T1"/>
                  </a:cxn>
                  <a:cxn ang="T11">
                    <a:pos x="T2" y="T3"/>
                  </a:cxn>
                  <a:cxn ang="T12">
                    <a:pos x="T4" y="T5"/>
                  </a:cxn>
                  <a:cxn ang="T13">
                    <a:pos x="T6" y="T7"/>
                  </a:cxn>
                  <a:cxn ang="T14">
                    <a:pos x="T8" y="T9"/>
                  </a:cxn>
                </a:cxnLst>
                <a:rect l="T15" t="T16" r="T17" b="T18"/>
                <a:pathLst>
                  <a:path w="529" h="337">
                    <a:moveTo>
                      <a:pt x="384" y="48"/>
                    </a:moveTo>
                    <a:lnTo>
                      <a:pt x="0" y="0"/>
                    </a:lnTo>
                    <a:lnTo>
                      <a:pt x="192" y="336"/>
                    </a:lnTo>
                    <a:lnTo>
                      <a:pt x="528" y="240"/>
                    </a:lnTo>
                    <a:lnTo>
                      <a:pt x="384" y="48"/>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grpSp>
        <p:sp>
          <p:nvSpPr>
            <p:cNvPr id="6" name="Rectangle 10"/>
            <p:cNvSpPr>
              <a:spLocks noChangeArrowheads="1"/>
            </p:cNvSpPr>
            <p:nvPr/>
          </p:nvSpPr>
          <p:spPr bwMode="auto">
            <a:xfrm>
              <a:off x="4363" y="3931"/>
              <a:ext cx="123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GL_QUAD_STRIP</a:t>
              </a:r>
            </a:p>
          </p:txBody>
        </p:sp>
      </p:grpSp>
      <p:grpSp>
        <p:nvGrpSpPr>
          <p:cNvPr id="19466" name="Group 11"/>
          <p:cNvGrpSpPr>
            <a:grpSpLocks/>
          </p:cNvGrpSpPr>
          <p:nvPr/>
        </p:nvGrpSpPr>
        <p:grpSpPr bwMode="auto">
          <a:xfrm>
            <a:off x="7235825" y="2693988"/>
            <a:ext cx="1549400" cy="1382712"/>
            <a:chOff x="4609" y="1425"/>
            <a:chExt cx="976" cy="932"/>
          </a:xfrm>
        </p:grpSpPr>
        <p:sp>
          <p:nvSpPr>
            <p:cNvPr id="19511" name="Freeform 12"/>
            <p:cNvSpPr>
              <a:spLocks/>
            </p:cNvSpPr>
            <p:nvPr/>
          </p:nvSpPr>
          <p:spPr bwMode="auto">
            <a:xfrm>
              <a:off x="4808" y="1425"/>
              <a:ext cx="680" cy="652"/>
            </a:xfrm>
            <a:custGeom>
              <a:avLst/>
              <a:gdLst>
                <a:gd name="T0" fmla="*/ 0 w 680"/>
                <a:gd name="T1" fmla="*/ 208 h 652"/>
                <a:gd name="T2" fmla="*/ 386 w 680"/>
                <a:gd name="T3" fmla="*/ 0 h 652"/>
                <a:gd name="T4" fmla="*/ 679 w 680"/>
                <a:gd name="T5" fmla="*/ 243 h 652"/>
                <a:gd name="T6" fmla="*/ 586 w 680"/>
                <a:gd name="T7" fmla="*/ 529 h 652"/>
                <a:gd name="T8" fmla="*/ 250 w 680"/>
                <a:gd name="T9" fmla="*/ 651 h 652"/>
                <a:gd name="T10" fmla="*/ 7 w 680"/>
                <a:gd name="T11" fmla="*/ 479 h 652"/>
                <a:gd name="T12" fmla="*/ 0 w 680"/>
                <a:gd name="T13" fmla="*/ 208 h 652"/>
                <a:gd name="T14" fmla="*/ 0 60000 65536"/>
                <a:gd name="T15" fmla="*/ 0 60000 65536"/>
                <a:gd name="T16" fmla="*/ 0 60000 65536"/>
                <a:gd name="T17" fmla="*/ 0 60000 65536"/>
                <a:gd name="T18" fmla="*/ 0 60000 65536"/>
                <a:gd name="T19" fmla="*/ 0 60000 65536"/>
                <a:gd name="T20" fmla="*/ 0 60000 65536"/>
                <a:gd name="T21" fmla="*/ 0 w 680"/>
                <a:gd name="T22" fmla="*/ 0 h 652"/>
                <a:gd name="T23" fmla="*/ 680 w 680"/>
                <a:gd name="T24" fmla="*/ 652 h 6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652">
                  <a:moveTo>
                    <a:pt x="0" y="208"/>
                  </a:moveTo>
                  <a:lnTo>
                    <a:pt x="386" y="0"/>
                  </a:lnTo>
                  <a:lnTo>
                    <a:pt x="679" y="243"/>
                  </a:lnTo>
                  <a:lnTo>
                    <a:pt x="586" y="529"/>
                  </a:lnTo>
                  <a:lnTo>
                    <a:pt x="250" y="651"/>
                  </a:lnTo>
                  <a:lnTo>
                    <a:pt x="7" y="479"/>
                  </a:lnTo>
                  <a:lnTo>
                    <a:pt x="0" y="208"/>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2" name="Rectangle 13"/>
            <p:cNvSpPr>
              <a:spLocks noChangeArrowheads="1"/>
            </p:cNvSpPr>
            <p:nvPr/>
          </p:nvSpPr>
          <p:spPr bwMode="auto">
            <a:xfrm>
              <a:off x="4609" y="2109"/>
              <a:ext cx="976"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GL_POLYGON</a:t>
              </a:r>
            </a:p>
          </p:txBody>
        </p:sp>
      </p:grpSp>
      <p:grpSp>
        <p:nvGrpSpPr>
          <p:cNvPr id="19467" name="Group 14"/>
          <p:cNvGrpSpPr>
            <a:grpSpLocks/>
          </p:cNvGrpSpPr>
          <p:nvPr/>
        </p:nvGrpSpPr>
        <p:grpSpPr bwMode="auto">
          <a:xfrm>
            <a:off x="288925" y="4468813"/>
            <a:ext cx="2505075" cy="1839912"/>
            <a:chOff x="320" y="2910"/>
            <a:chExt cx="1578" cy="1240"/>
          </a:xfrm>
        </p:grpSpPr>
        <p:sp>
          <p:nvSpPr>
            <p:cNvPr id="14"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GL_TRIANGLE_STRIP</a:t>
              </a:r>
            </a:p>
          </p:txBody>
        </p:sp>
        <p:grpSp>
          <p:nvGrpSpPr>
            <p:cNvPr id="19504" name="Group 16"/>
            <p:cNvGrpSpPr>
              <a:grpSpLocks/>
            </p:cNvGrpSpPr>
            <p:nvPr/>
          </p:nvGrpSpPr>
          <p:grpSpPr bwMode="auto">
            <a:xfrm>
              <a:off x="858" y="2910"/>
              <a:ext cx="673" cy="913"/>
              <a:chOff x="858" y="2910"/>
              <a:chExt cx="673" cy="913"/>
            </a:xfrm>
          </p:grpSpPr>
          <p:sp>
            <p:nvSpPr>
              <p:cNvPr id="19505"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19506"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19507"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19"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9509"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19510"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19468" name="Group 23"/>
          <p:cNvGrpSpPr>
            <a:grpSpLocks/>
          </p:cNvGrpSpPr>
          <p:nvPr/>
        </p:nvGrpSpPr>
        <p:grpSpPr bwMode="auto">
          <a:xfrm>
            <a:off x="3492500" y="5214938"/>
            <a:ext cx="2232025" cy="1093787"/>
            <a:chOff x="2285" y="3379"/>
            <a:chExt cx="1406" cy="737"/>
          </a:xfrm>
        </p:grpSpPr>
        <p:grpSp>
          <p:nvGrpSpPr>
            <p:cNvPr id="19497" name="Group 24"/>
            <p:cNvGrpSpPr>
              <a:grpSpLocks/>
            </p:cNvGrpSpPr>
            <p:nvPr/>
          </p:nvGrpSpPr>
          <p:grpSpPr bwMode="auto">
            <a:xfrm>
              <a:off x="2648" y="3379"/>
              <a:ext cx="800" cy="393"/>
              <a:chOff x="2648" y="3379"/>
              <a:chExt cx="800" cy="393"/>
            </a:xfrm>
          </p:grpSpPr>
          <p:sp>
            <p:nvSpPr>
              <p:cNvPr id="25"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6"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7" name="Freeform 27"/>
              <p:cNvSpPr>
                <a:spLocks/>
              </p:cNvSpPr>
              <p:nvPr/>
            </p:nvSpPr>
            <p:spPr bwMode="auto">
              <a:xfrm>
                <a:off x="2679" y="3522"/>
                <a:ext cx="769" cy="136"/>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8" name="Freeform 28"/>
              <p:cNvSpPr>
                <a:spLocks/>
              </p:cNvSpPr>
              <p:nvPr/>
            </p:nvSpPr>
            <p:spPr bwMode="auto">
              <a:xfrm>
                <a:off x="2648"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grpSp>
        <p:sp>
          <p:nvSpPr>
            <p:cNvPr id="24"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GL_TRIANGLE_FAN</a:t>
              </a:r>
            </a:p>
          </p:txBody>
        </p:sp>
      </p:grpSp>
      <p:grpSp>
        <p:nvGrpSpPr>
          <p:cNvPr id="19469" name="Group 30"/>
          <p:cNvGrpSpPr>
            <a:grpSpLocks/>
          </p:cNvGrpSpPr>
          <p:nvPr/>
        </p:nvGrpSpPr>
        <p:grpSpPr bwMode="auto">
          <a:xfrm>
            <a:off x="411163" y="3074988"/>
            <a:ext cx="1412875" cy="746125"/>
            <a:chOff x="340" y="2067"/>
            <a:chExt cx="890" cy="503"/>
          </a:xfrm>
        </p:grpSpPr>
        <p:sp>
          <p:nvSpPr>
            <p:cNvPr id="30" name="Rectangle 31"/>
            <p:cNvSpPr>
              <a:spLocks noChangeArrowheads="1"/>
            </p:cNvSpPr>
            <p:nvPr/>
          </p:nvSpPr>
          <p:spPr bwMode="auto">
            <a:xfrm>
              <a:off x="340" y="2322"/>
              <a:ext cx="890"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GL_POINTS</a:t>
              </a:r>
            </a:p>
          </p:txBody>
        </p:sp>
        <p:grpSp>
          <p:nvGrpSpPr>
            <p:cNvPr id="19492" name="Group 32"/>
            <p:cNvGrpSpPr>
              <a:grpSpLocks/>
            </p:cNvGrpSpPr>
            <p:nvPr/>
          </p:nvGrpSpPr>
          <p:grpSpPr bwMode="auto">
            <a:xfrm>
              <a:off x="740" y="2067"/>
              <a:ext cx="180" cy="164"/>
              <a:chOff x="740" y="2067"/>
              <a:chExt cx="180" cy="164"/>
            </a:xfrm>
          </p:grpSpPr>
          <p:sp>
            <p:nvSpPr>
              <p:cNvPr id="19493" name="Rectangle 33"/>
              <p:cNvSpPr>
                <a:spLocks noChangeArrowheads="1"/>
              </p:cNvSpPr>
              <p:nvPr/>
            </p:nvSpPr>
            <p:spPr bwMode="auto">
              <a:xfrm>
                <a:off x="770" y="2067"/>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4" name="Rectangle 34"/>
              <p:cNvSpPr>
                <a:spLocks noChangeArrowheads="1"/>
              </p:cNvSpPr>
              <p:nvPr/>
            </p:nvSpPr>
            <p:spPr bwMode="auto">
              <a:xfrm>
                <a:off x="861" y="2094"/>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5" name="Rectangle 35"/>
              <p:cNvSpPr>
                <a:spLocks noChangeArrowheads="1"/>
              </p:cNvSpPr>
              <p:nvPr/>
            </p:nvSpPr>
            <p:spPr bwMode="auto">
              <a:xfrm>
                <a:off x="740" y="2172"/>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6" name="Rectangle 36"/>
              <p:cNvSpPr>
                <a:spLocks noChangeArrowheads="1"/>
              </p:cNvSpPr>
              <p:nvPr/>
            </p:nvSpPr>
            <p:spPr bwMode="auto">
              <a:xfrm>
                <a:off x="899" y="2212"/>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grpSp>
      </p:grpSp>
      <p:grpSp>
        <p:nvGrpSpPr>
          <p:cNvPr id="19470" name="Group 37"/>
          <p:cNvGrpSpPr>
            <a:grpSpLocks/>
          </p:cNvGrpSpPr>
          <p:nvPr/>
        </p:nvGrpSpPr>
        <p:grpSpPr bwMode="auto">
          <a:xfrm>
            <a:off x="1993900" y="2676525"/>
            <a:ext cx="1276350" cy="935038"/>
            <a:chOff x="1256" y="1514"/>
            <a:chExt cx="804" cy="631"/>
          </a:xfrm>
        </p:grpSpPr>
        <p:grpSp>
          <p:nvGrpSpPr>
            <p:cNvPr id="19487" name="Group 38"/>
            <p:cNvGrpSpPr>
              <a:grpSpLocks/>
            </p:cNvGrpSpPr>
            <p:nvPr/>
          </p:nvGrpSpPr>
          <p:grpSpPr bwMode="auto">
            <a:xfrm>
              <a:off x="1434" y="1514"/>
              <a:ext cx="528" cy="336"/>
              <a:chOff x="1434" y="1514"/>
              <a:chExt cx="528" cy="336"/>
            </a:xfrm>
          </p:grpSpPr>
          <p:sp>
            <p:nvSpPr>
              <p:cNvPr id="19489" name="Line 39"/>
              <p:cNvSpPr>
                <a:spLocks noChangeShapeType="1"/>
              </p:cNvSpPr>
              <p:nvPr/>
            </p:nvSpPr>
            <p:spPr bwMode="auto">
              <a:xfrm flipV="1">
                <a:off x="1434" y="1514"/>
                <a:ext cx="328" cy="3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0" name="Line 40"/>
              <p:cNvSpPr>
                <a:spLocks noChangeShapeType="1"/>
              </p:cNvSpPr>
              <p:nvPr/>
            </p:nvSpPr>
            <p:spPr bwMode="auto">
              <a:xfrm>
                <a:off x="1762" y="1628"/>
                <a:ext cx="200" cy="2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8" name="Rectangle 41"/>
            <p:cNvSpPr>
              <a:spLocks noChangeArrowheads="1"/>
            </p:cNvSpPr>
            <p:nvPr/>
          </p:nvSpPr>
          <p:spPr bwMode="auto">
            <a:xfrm>
              <a:off x="1256" y="1898"/>
              <a:ext cx="80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GL_LINES</a:t>
              </a:r>
            </a:p>
          </p:txBody>
        </p:sp>
      </p:grpSp>
      <p:grpSp>
        <p:nvGrpSpPr>
          <p:cNvPr id="19471" name="Group 42"/>
          <p:cNvGrpSpPr>
            <a:grpSpLocks/>
          </p:cNvGrpSpPr>
          <p:nvPr/>
        </p:nvGrpSpPr>
        <p:grpSpPr bwMode="auto">
          <a:xfrm>
            <a:off x="5178425" y="2586038"/>
            <a:ext cx="1822450" cy="1519237"/>
            <a:chOff x="3262" y="1453"/>
            <a:chExt cx="1148" cy="1024"/>
          </a:xfrm>
        </p:grpSpPr>
        <p:sp>
          <p:nvSpPr>
            <p:cNvPr id="19485" name="Freeform 43"/>
            <p:cNvSpPr>
              <a:spLocks/>
            </p:cNvSpPr>
            <p:nvPr/>
          </p:nvSpPr>
          <p:spPr bwMode="auto">
            <a:xfrm>
              <a:off x="3564" y="1453"/>
              <a:ext cx="665" cy="715"/>
            </a:xfrm>
            <a:custGeom>
              <a:avLst/>
              <a:gdLst>
                <a:gd name="T0" fmla="*/ 336 w 665"/>
                <a:gd name="T1" fmla="*/ 307 h 715"/>
                <a:gd name="T2" fmla="*/ 243 w 665"/>
                <a:gd name="T3" fmla="*/ 50 h 715"/>
                <a:gd name="T4" fmla="*/ 586 w 665"/>
                <a:gd name="T5" fmla="*/ 0 h 715"/>
                <a:gd name="T6" fmla="*/ 0 w 665"/>
                <a:gd name="T7" fmla="*/ 264 h 715"/>
                <a:gd name="T8" fmla="*/ 429 w 665"/>
                <a:gd name="T9" fmla="*/ 714 h 715"/>
                <a:gd name="T10" fmla="*/ 664 w 665"/>
                <a:gd name="T11" fmla="*/ 278 h 715"/>
                <a:gd name="T12" fmla="*/ 336 w 665"/>
                <a:gd name="T13" fmla="*/ 307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 name="Rectangle 44"/>
            <p:cNvSpPr>
              <a:spLocks noChangeArrowheads="1"/>
            </p:cNvSpPr>
            <p:nvPr/>
          </p:nvSpPr>
          <p:spPr bwMode="auto">
            <a:xfrm>
              <a:off x="3262" y="2230"/>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GL_LINE_LOOP</a:t>
              </a:r>
            </a:p>
          </p:txBody>
        </p:sp>
      </p:grpSp>
      <p:grpSp>
        <p:nvGrpSpPr>
          <p:cNvPr id="19472" name="Group 45"/>
          <p:cNvGrpSpPr>
            <a:grpSpLocks/>
          </p:cNvGrpSpPr>
          <p:nvPr/>
        </p:nvGrpSpPr>
        <p:grpSpPr bwMode="auto">
          <a:xfrm>
            <a:off x="3151188" y="2532063"/>
            <a:ext cx="1958975" cy="1573212"/>
            <a:chOff x="1985" y="1417"/>
            <a:chExt cx="1234" cy="1060"/>
          </a:xfrm>
        </p:grpSpPr>
        <p:sp>
          <p:nvSpPr>
            <p:cNvPr id="19483" name="Freeform 46"/>
            <p:cNvSpPr>
              <a:spLocks/>
            </p:cNvSpPr>
            <p:nvPr/>
          </p:nvSpPr>
          <p:spPr bwMode="auto">
            <a:xfrm>
              <a:off x="2214" y="1417"/>
              <a:ext cx="908" cy="665"/>
            </a:xfrm>
            <a:custGeom>
              <a:avLst/>
              <a:gdLst>
                <a:gd name="T0" fmla="*/ 393 w 908"/>
                <a:gd name="T1" fmla="*/ 471 h 665"/>
                <a:gd name="T2" fmla="*/ 115 w 908"/>
                <a:gd name="T3" fmla="*/ 79 h 665"/>
                <a:gd name="T4" fmla="*/ 0 w 908"/>
                <a:gd name="T5" fmla="*/ 379 h 665"/>
                <a:gd name="T6" fmla="*/ 907 w 908"/>
                <a:gd name="T7" fmla="*/ 229 h 665"/>
                <a:gd name="T8" fmla="*/ 407 w 908"/>
                <a:gd name="T9" fmla="*/ 0 h 665"/>
                <a:gd name="T10" fmla="*/ 715 w 908"/>
                <a:gd name="T11" fmla="*/ 557 h 665"/>
                <a:gd name="T12" fmla="*/ 315 w 908"/>
                <a:gd name="T13" fmla="*/ 664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6" name="Rectangle 47"/>
            <p:cNvSpPr>
              <a:spLocks noChangeArrowheads="1"/>
            </p:cNvSpPr>
            <p:nvPr/>
          </p:nvSpPr>
          <p:spPr bwMode="auto">
            <a:xfrm>
              <a:off x="1985" y="2230"/>
              <a:ext cx="123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GL_LINE_STRIP</a:t>
              </a:r>
            </a:p>
          </p:txBody>
        </p:sp>
      </p:grpSp>
      <p:grpSp>
        <p:nvGrpSpPr>
          <p:cNvPr id="19473" name="Group 48"/>
          <p:cNvGrpSpPr>
            <a:grpSpLocks/>
          </p:cNvGrpSpPr>
          <p:nvPr/>
        </p:nvGrpSpPr>
        <p:grpSpPr bwMode="auto">
          <a:xfrm>
            <a:off x="2424113" y="4451350"/>
            <a:ext cx="1822450" cy="1138238"/>
            <a:chOff x="1666" y="2546"/>
            <a:chExt cx="1148" cy="767"/>
          </a:xfrm>
        </p:grpSpPr>
        <p:grpSp>
          <p:nvGrpSpPr>
            <p:cNvPr id="19479" name="Group 49"/>
            <p:cNvGrpSpPr>
              <a:grpSpLocks/>
            </p:cNvGrpSpPr>
            <p:nvPr/>
          </p:nvGrpSpPr>
          <p:grpSpPr bwMode="auto">
            <a:xfrm>
              <a:off x="1936" y="2546"/>
              <a:ext cx="730" cy="437"/>
              <a:chOff x="1936" y="2546"/>
              <a:chExt cx="730" cy="437"/>
            </a:xfrm>
          </p:grpSpPr>
          <p:sp>
            <p:nvSpPr>
              <p:cNvPr id="19481" name="Freeform 50"/>
              <p:cNvSpPr>
                <a:spLocks/>
              </p:cNvSpPr>
              <p:nvPr/>
            </p:nvSpPr>
            <p:spPr bwMode="auto">
              <a:xfrm>
                <a:off x="1936" y="254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948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9"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GL_TRIANGLES</a:t>
              </a:r>
            </a:p>
          </p:txBody>
        </p:sp>
      </p:grpSp>
      <p:grpSp>
        <p:nvGrpSpPr>
          <p:cNvPr id="19474" name="Group 53"/>
          <p:cNvGrpSpPr>
            <a:grpSpLocks/>
          </p:cNvGrpSpPr>
          <p:nvPr/>
        </p:nvGrpSpPr>
        <p:grpSpPr bwMode="auto">
          <a:xfrm>
            <a:off x="5816600" y="4335463"/>
            <a:ext cx="1276350" cy="1606550"/>
            <a:chOff x="3680" y="2648"/>
            <a:chExt cx="804" cy="1083"/>
          </a:xfrm>
        </p:grpSpPr>
        <p:grpSp>
          <p:nvGrpSpPr>
            <p:cNvPr id="19475" name="Group 54"/>
            <p:cNvGrpSpPr>
              <a:grpSpLocks/>
            </p:cNvGrpSpPr>
            <p:nvPr/>
          </p:nvGrpSpPr>
          <p:grpSpPr bwMode="auto">
            <a:xfrm>
              <a:off x="3842" y="2648"/>
              <a:ext cx="484" cy="718"/>
              <a:chOff x="3842" y="2648"/>
              <a:chExt cx="484" cy="718"/>
            </a:xfrm>
          </p:grpSpPr>
          <p:sp>
            <p:nvSpPr>
              <p:cNvPr id="19477" name="Freeform 55"/>
              <p:cNvSpPr>
                <a:spLocks/>
              </p:cNvSpPr>
              <p:nvPr/>
            </p:nvSpPr>
            <p:spPr bwMode="auto">
              <a:xfrm>
                <a:off x="3842" y="2648"/>
                <a:ext cx="386" cy="337"/>
              </a:xfrm>
              <a:custGeom>
                <a:avLst/>
                <a:gdLst>
                  <a:gd name="T0" fmla="*/ 0 w 386"/>
                  <a:gd name="T1" fmla="*/ 239 h 337"/>
                  <a:gd name="T2" fmla="*/ 127 w 386"/>
                  <a:gd name="T3" fmla="*/ 0 h 337"/>
                  <a:gd name="T4" fmla="*/ 385 w 386"/>
                  <a:gd name="T5" fmla="*/ 102 h 337"/>
                  <a:gd name="T6" fmla="*/ 268 w 386"/>
                  <a:gd name="T7" fmla="*/ 336 h 337"/>
                  <a:gd name="T8" fmla="*/ 0 w 386"/>
                  <a:gd name="T9" fmla="*/ 239 h 337"/>
                  <a:gd name="T10" fmla="*/ 0 60000 65536"/>
                  <a:gd name="T11" fmla="*/ 0 60000 65536"/>
                  <a:gd name="T12" fmla="*/ 0 60000 65536"/>
                  <a:gd name="T13" fmla="*/ 0 60000 65536"/>
                  <a:gd name="T14" fmla="*/ 0 60000 65536"/>
                  <a:gd name="T15" fmla="*/ 0 w 386"/>
                  <a:gd name="T16" fmla="*/ 0 h 337"/>
                  <a:gd name="T17" fmla="*/ 386 w 386"/>
                  <a:gd name="T18" fmla="*/ 337 h 337"/>
                </a:gdLst>
                <a:ahLst/>
                <a:cxnLst>
                  <a:cxn ang="T10">
                    <a:pos x="T0" y="T1"/>
                  </a:cxn>
                  <a:cxn ang="T11">
                    <a:pos x="T2" y="T3"/>
                  </a:cxn>
                  <a:cxn ang="T12">
                    <a:pos x="T4" y="T5"/>
                  </a:cxn>
                  <a:cxn ang="T13">
                    <a:pos x="T6" y="T7"/>
                  </a:cxn>
                  <a:cxn ang="T14">
                    <a:pos x="T8" y="T9"/>
                  </a:cxn>
                </a:cxnLst>
                <a:rect l="T15" t="T16" r="T17" b="T18"/>
                <a:pathLst>
                  <a:path w="386" h="337">
                    <a:moveTo>
                      <a:pt x="0" y="239"/>
                    </a:moveTo>
                    <a:lnTo>
                      <a:pt x="127" y="0"/>
                    </a:lnTo>
                    <a:lnTo>
                      <a:pt x="385" y="102"/>
                    </a:lnTo>
                    <a:lnTo>
                      <a:pt x="268" y="336"/>
                    </a:lnTo>
                    <a:lnTo>
                      <a:pt x="0" y="239"/>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9478" name="Freeform 56"/>
              <p:cNvSpPr>
                <a:spLocks/>
              </p:cNvSpPr>
              <p:nvPr/>
            </p:nvSpPr>
            <p:spPr bwMode="auto">
              <a:xfrm>
                <a:off x="3842" y="3140"/>
                <a:ext cx="484" cy="226"/>
              </a:xfrm>
              <a:custGeom>
                <a:avLst/>
                <a:gdLst>
                  <a:gd name="T0" fmla="*/ 0 w 484"/>
                  <a:gd name="T1" fmla="*/ 225 h 226"/>
                  <a:gd name="T2" fmla="*/ 83 w 484"/>
                  <a:gd name="T3" fmla="*/ 0 h 226"/>
                  <a:gd name="T4" fmla="*/ 483 w 484"/>
                  <a:gd name="T5" fmla="*/ 0 h 226"/>
                  <a:gd name="T6" fmla="*/ 444 w 484"/>
                  <a:gd name="T7" fmla="*/ 88 h 226"/>
                  <a:gd name="T8" fmla="*/ 0 w 484"/>
                  <a:gd name="T9" fmla="*/ 225 h 226"/>
                  <a:gd name="T10" fmla="*/ 0 60000 65536"/>
                  <a:gd name="T11" fmla="*/ 0 60000 65536"/>
                  <a:gd name="T12" fmla="*/ 0 60000 65536"/>
                  <a:gd name="T13" fmla="*/ 0 60000 65536"/>
                  <a:gd name="T14" fmla="*/ 0 60000 65536"/>
                  <a:gd name="T15" fmla="*/ 0 w 484"/>
                  <a:gd name="T16" fmla="*/ 0 h 226"/>
                  <a:gd name="T17" fmla="*/ 484 w 484"/>
                  <a:gd name="T18" fmla="*/ 226 h 226"/>
                </a:gdLst>
                <a:ahLst/>
                <a:cxnLst>
                  <a:cxn ang="T10">
                    <a:pos x="T0" y="T1"/>
                  </a:cxn>
                  <a:cxn ang="T11">
                    <a:pos x="T2" y="T3"/>
                  </a:cxn>
                  <a:cxn ang="T12">
                    <a:pos x="T4" y="T5"/>
                  </a:cxn>
                  <a:cxn ang="T13">
                    <a:pos x="T6" y="T7"/>
                  </a:cxn>
                  <a:cxn ang="T14">
                    <a:pos x="T8" y="T9"/>
                  </a:cxn>
                </a:cxnLst>
                <a:rect l="T15" t="T16" r="T17" b="T18"/>
                <a:pathLst>
                  <a:path w="484" h="226">
                    <a:moveTo>
                      <a:pt x="0" y="225"/>
                    </a:moveTo>
                    <a:lnTo>
                      <a:pt x="83" y="0"/>
                    </a:lnTo>
                    <a:lnTo>
                      <a:pt x="483" y="0"/>
                    </a:lnTo>
                    <a:lnTo>
                      <a:pt x="444" y="88"/>
                    </a:lnTo>
                    <a:lnTo>
                      <a:pt x="0" y="225"/>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54" name="Rectangle 57"/>
            <p:cNvSpPr>
              <a:spLocks noChangeArrowheads="1"/>
            </p:cNvSpPr>
            <p:nvPr/>
          </p:nvSpPr>
          <p:spPr bwMode="auto">
            <a:xfrm>
              <a:off x="3680" y="3483"/>
              <a:ext cx="804"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GL_QUADS</a:t>
              </a:r>
            </a:p>
          </p:txBody>
        </p:sp>
      </p:gr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Immediate mode</a:t>
            </a:r>
            <a:endParaRPr lang="zh-TW" altLang="en-US" dirty="0"/>
          </a:p>
        </p:txBody>
      </p:sp>
      <p:sp>
        <p:nvSpPr>
          <p:cNvPr id="21507" name="內容版面配置區 2"/>
          <p:cNvSpPr>
            <a:spLocks noGrp="1"/>
          </p:cNvSpPr>
          <p:nvPr>
            <p:ph idx="1"/>
          </p:nvPr>
        </p:nvSpPr>
        <p:spPr/>
        <p:txBody>
          <a:bodyPr/>
          <a:lstStyle/>
          <a:p>
            <a:pPr marL="0" indent="0">
              <a:buFontTx/>
              <a:buNone/>
            </a:pPr>
            <a:r>
              <a:rPr lang="en-US" altLang="zh-TW" smtClean="0"/>
              <a:t>glBegin(GLenum  mode);</a:t>
            </a:r>
          </a:p>
          <a:p>
            <a:pPr marL="0" indent="0">
              <a:buFontTx/>
              <a:buNone/>
            </a:pPr>
            <a:r>
              <a:rPr lang="en-US" altLang="zh-TW" smtClean="0"/>
              <a:t>	…</a:t>
            </a:r>
          </a:p>
          <a:p>
            <a:pPr marL="0" indent="0">
              <a:buFontTx/>
              <a:buNone/>
            </a:pPr>
            <a:r>
              <a:rPr lang="en-US" altLang="zh-TW" smtClean="0"/>
              <a:t>	glVertex3f(…);</a:t>
            </a:r>
          </a:p>
          <a:p>
            <a:pPr marL="0" indent="0">
              <a:buFontTx/>
              <a:buNone/>
            </a:pPr>
            <a:r>
              <a:rPr lang="en-US" altLang="zh-TW" smtClean="0"/>
              <a:t>	…</a:t>
            </a:r>
          </a:p>
          <a:p>
            <a:pPr marL="0" indent="0">
              <a:buFontTx/>
              <a:buNone/>
            </a:pPr>
            <a:r>
              <a:rPr lang="en-US" altLang="zh-TW" smtClean="0"/>
              <a:t>	…</a:t>
            </a:r>
          </a:p>
          <a:p>
            <a:pPr marL="0" indent="0">
              <a:buFontTx/>
              <a:buNone/>
            </a:pPr>
            <a:r>
              <a:rPr lang="en-US" altLang="zh-TW" smtClean="0"/>
              <a:t>glEnd();</a:t>
            </a:r>
            <a:endParaRPr lang="zh-TW" altLang="en-US" smtClean="0"/>
          </a:p>
        </p:txBody>
      </p:sp>
      <p:sp>
        <p:nvSpPr>
          <p:cNvPr id="3" name="文字方塊 2"/>
          <p:cNvSpPr txBox="1"/>
          <p:nvPr/>
        </p:nvSpPr>
        <p:spPr>
          <a:xfrm>
            <a:off x="5868144" y="548680"/>
            <a:ext cx="2952328" cy="369332"/>
          </a:xfrm>
          <a:prstGeom prst="rect">
            <a:avLst/>
          </a:prstGeom>
          <a:noFill/>
        </p:spPr>
        <p:txBody>
          <a:bodyPr wrap="square" rtlCol="0">
            <a:spAutoFit/>
          </a:bodyPr>
          <a:lstStyle/>
          <a:p>
            <a:pPr algn="ctr"/>
            <a:r>
              <a:rPr lang="en-US" altLang="zh-TW" dirty="0" smtClean="0">
                <a:solidFill>
                  <a:srgbClr val="FF0000"/>
                </a:solidFill>
              </a:rPr>
              <a:t>OpenGL 1.X, 2.X</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Points</a:t>
            </a:r>
            <a:endParaRPr lang="zh-TW" altLang="en-US" dirty="0"/>
          </a:p>
        </p:txBody>
      </p:sp>
      <p:sp>
        <p:nvSpPr>
          <p:cNvPr id="22531" name="內容版面配置區 2"/>
          <p:cNvSpPr>
            <a:spLocks noGrp="1"/>
          </p:cNvSpPr>
          <p:nvPr>
            <p:ph idx="1"/>
          </p:nvPr>
        </p:nvSpPr>
        <p:spPr>
          <a:xfrm>
            <a:off x="468313" y="1268413"/>
            <a:ext cx="8229600" cy="4525962"/>
          </a:xfrm>
        </p:spPr>
        <p:txBody>
          <a:bodyPr/>
          <a:lstStyle/>
          <a:p>
            <a:pPr eaLnBrk="1" hangingPunct="1">
              <a:buFont typeface="Wingdings 2" pitchFamily="18" charset="2"/>
              <a:buNone/>
            </a:pPr>
            <a:r>
              <a:rPr lang="en-US" altLang="zh-TW" sz="1800" smtClean="0"/>
              <a:t>	glBegin(</a:t>
            </a:r>
            <a:r>
              <a:rPr lang="en-US" altLang="zh-TW" sz="1800" smtClean="0">
                <a:solidFill>
                  <a:srgbClr val="FF0000"/>
                </a:solidFill>
              </a:rPr>
              <a:t>GL_POINTS</a:t>
            </a:r>
            <a:r>
              <a:rPr lang="en-US" altLang="zh-TW" sz="1800" smtClean="0"/>
              <a:t>);</a:t>
            </a:r>
          </a:p>
          <a:p>
            <a:pPr eaLnBrk="1" hangingPunct="1">
              <a:buFont typeface="Wingdings 2" pitchFamily="18" charset="2"/>
              <a:buNone/>
            </a:pPr>
            <a:endParaRPr lang="zh-TW" altLang="en-US" sz="1800" smtClean="0"/>
          </a:p>
          <a:p>
            <a:pPr eaLnBrk="1" hangingPunct="1">
              <a:buFont typeface="Wingdings 2" pitchFamily="18" charset="2"/>
              <a:buNone/>
            </a:pPr>
            <a:r>
              <a:rPr lang="en-US" altLang="zh-TW" sz="1800" smtClean="0"/>
              <a:t>	z = -50.0f;</a:t>
            </a:r>
          </a:p>
          <a:p>
            <a:pPr eaLnBrk="1" hangingPunct="1">
              <a:buFont typeface="Wingdings 2" pitchFamily="18" charset="2"/>
              <a:buNone/>
            </a:pPr>
            <a:r>
              <a:rPr lang="da-DK" altLang="zh-TW" sz="1800" smtClean="0"/>
              <a:t>	for(angle = 0.0f; angle &lt;= (2.0f*GL_PI)*3.0f; angle += 0.1f)</a:t>
            </a:r>
          </a:p>
          <a:p>
            <a:pPr eaLnBrk="1" hangingPunct="1">
              <a:buFont typeface="Wingdings 2" pitchFamily="18" charset="2"/>
              <a:buNone/>
            </a:pPr>
            <a:r>
              <a:rPr lang="zh-TW" altLang="en-US" sz="1800" smtClean="0"/>
              <a:t>		</a:t>
            </a:r>
            <a:r>
              <a:rPr lang="en-US" altLang="zh-TW" sz="1800" smtClean="0"/>
              <a:t>{</a:t>
            </a:r>
          </a:p>
          <a:p>
            <a:pPr eaLnBrk="1" hangingPunct="1">
              <a:buFont typeface="Wingdings 2" pitchFamily="18" charset="2"/>
              <a:buNone/>
            </a:pPr>
            <a:r>
              <a:rPr lang="en-US" altLang="zh-TW" sz="1800" smtClean="0"/>
              <a:t>		x = 50.0f*sin(angle);</a:t>
            </a:r>
          </a:p>
          <a:p>
            <a:pPr eaLnBrk="1" hangingPunct="1">
              <a:buFont typeface="Wingdings 2" pitchFamily="18" charset="2"/>
              <a:buNone/>
            </a:pPr>
            <a:r>
              <a:rPr lang="en-US" altLang="zh-TW" sz="1800" smtClean="0"/>
              <a:t>		y = 50.0f*cos(angle);</a:t>
            </a:r>
          </a:p>
          <a:p>
            <a:pPr eaLnBrk="1" hangingPunct="1">
              <a:buFont typeface="Wingdings 2" pitchFamily="18" charset="2"/>
              <a:buNone/>
            </a:pPr>
            <a:r>
              <a:rPr lang="zh-TW" altLang="en-US" sz="1800" smtClean="0"/>
              <a:t>	</a:t>
            </a:r>
          </a:p>
          <a:p>
            <a:pPr eaLnBrk="1" hangingPunct="1">
              <a:buFont typeface="Wingdings 2" pitchFamily="18" charset="2"/>
              <a:buNone/>
            </a:pPr>
            <a:r>
              <a:rPr lang="en-US" altLang="zh-TW" sz="1800" smtClean="0"/>
              <a:t>		</a:t>
            </a:r>
            <a:r>
              <a:rPr lang="en-US" altLang="zh-TW" sz="1800" smtClean="0">
                <a:solidFill>
                  <a:srgbClr val="00B050"/>
                </a:solidFill>
              </a:rPr>
              <a:t>// Specify the point and move the Z value up a little</a:t>
            </a:r>
            <a:r>
              <a:rPr lang="en-US" altLang="zh-TW" sz="1800" smtClean="0"/>
              <a:t>	</a:t>
            </a:r>
          </a:p>
          <a:p>
            <a:pPr eaLnBrk="1" hangingPunct="1">
              <a:buFont typeface="Wingdings 2" pitchFamily="18" charset="2"/>
              <a:buNone/>
            </a:pPr>
            <a:r>
              <a:rPr lang="en-US" altLang="zh-TW" sz="1800" smtClean="0"/>
              <a:t>		</a:t>
            </a:r>
            <a:r>
              <a:rPr lang="en-US" altLang="zh-TW" sz="1800" smtClean="0">
                <a:solidFill>
                  <a:srgbClr val="FF0000"/>
                </a:solidFill>
              </a:rPr>
              <a:t>glVertex3f(x, y, z);</a:t>
            </a:r>
          </a:p>
          <a:p>
            <a:pPr eaLnBrk="1" hangingPunct="1">
              <a:buFont typeface="Wingdings 2" pitchFamily="18" charset="2"/>
              <a:buNone/>
            </a:pPr>
            <a:r>
              <a:rPr lang="en-US" altLang="zh-TW" sz="1800" smtClean="0"/>
              <a:t>		z += 0.5f;</a:t>
            </a:r>
          </a:p>
          <a:p>
            <a:pPr eaLnBrk="1" hangingPunct="1">
              <a:buFont typeface="Wingdings 2" pitchFamily="18" charset="2"/>
              <a:buNone/>
            </a:pPr>
            <a:r>
              <a:rPr lang="zh-TW" altLang="en-US" sz="1800" smtClean="0"/>
              <a:t>		</a:t>
            </a:r>
            <a:r>
              <a:rPr lang="en-US" altLang="zh-TW" sz="1800" smtClean="0"/>
              <a:t>}</a:t>
            </a:r>
          </a:p>
          <a:p>
            <a:pPr eaLnBrk="1" hangingPunct="1">
              <a:buFont typeface="Wingdings 2" pitchFamily="18" charset="2"/>
              <a:buNone/>
            </a:pPr>
            <a:endParaRPr lang="zh-TW" altLang="en-US" sz="1800" smtClean="0"/>
          </a:p>
          <a:p>
            <a:pPr eaLnBrk="1" hangingPunct="1">
              <a:buFont typeface="Wingdings 2" pitchFamily="18" charset="2"/>
              <a:buNone/>
            </a:pPr>
            <a:r>
              <a:rPr lang="en-US" altLang="zh-TW" sz="1800" smtClean="0"/>
              <a:t>	glEnd(); </a:t>
            </a:r>
            <a:r>
              <a:rPr lang="en-US" altLang="zh-TW" sz="1800" smtClean="0">
                <a:solidFill>
                  <a:srgbClr val="00B050"/>
                </a:solidFill>
              </a:rPr>
              <a:t>// Done drawing points</a:t>
            </a:r>
            <a:endParaRPr lang="zh-TW" altLang="en-US" sz="1800" smtClean="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ages.akamai.steamusercontent.com/ugc/52106919869461387/176B48C3052C42BE103A0C33FE27B20D16AD95B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08" y="1412776"/>
            <a:ext cx="4799999" cy="3600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ChangeArrowheads="1"/>
          </p:cNvSpPr>
          <p:nvPr/>
        </p:nvSpPr>
        <p:spPr bwMode="auto">
          <a:xfrm>
            <a:off x="-2362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endParaRPr kumimoji="0" lang="en-US" altLang="zh-TW" sz="4400" b="1">
              <a:solidFill>
                <a:srgbClr val="00FF00"/>
              </a:solidFill>
              <a:latin typeface="Arial" charset="0"/>
              <a:ea typeface="新細明體" pitchFamily="18" charset="-120"/>
            </a:endParaRPr>
          </a:p>
        </p:txBody>
      </p:sp>
      <p:sp>
        <p:nvSpPr>
          <p:cNvPr id="21510" name="標題 1"/>
          <p:cNvSpPr>
            <a:spLocks noGrp="1"/>
          </p:cNvSpPr>
          <p:nvPr>
            <p:ph type="title"/>
          </p:nvPr>
        </p:nvSpPr>
        <p:spPr>
          <a:xfrm>
            <a:off x="457200" y="274638"/>
            <a:ext cx="6562725" cy="1143000"/>
          </a:xfrm>
        </p:spPr>
        <p:txBody>
          <a:bodyPr/>
          <a:lstStyle/>
          <a:p>
            <a:pPr eaLnBrk="1" hangingPunct="1">
              <a:defRPr/>
            </a:pPr>
            <a:r>
              <a:rPr lang="en-US" altLang="zh-TW" dirty="0" smtClean="0"/>
              <a:t>3D Graphics</a:t>
            </a:r>
            <a:endParaRPr lang="zh-TW" altLang="en-US" dirty="0" smtClean="0"/>
          </a:p>
        </p:txBody>
      </p:sp>
      <p:pic>
        <p:nvPicPr>
          <p:cNvPr id="1028" name="Picture 4" descr="http://images.gameskinny.com/gameskinny/c5ad30ae110bba12c4ab08a471b78da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928" y="1641690"/>
            <a:ext cx="6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Weeeeeeeeee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201082" y="1916832"/>
            <a:ext cx="6096000" cy="3429000"/>
          </a:xfrm>
          <a:prstGeom prst="rect">
            <a:avLst/>
          </a:prstGeom>
        </p:spPr>
      </p:pic>
      <p:pic>
        <p:nvPicPr>
          <p:cNvPr id="1032" name="Picture 8" descr="http://static2.gamespot.com/uploads/scale_super/43/434805/2900195-19473473242_b6ebaa7ddf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229735"/>
            <a:ext cx="6399999" cy="36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ãred dead redemption 2ãçåçæå°çµæ"/>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5640" y="2561601"/>
            <a:ext cx="6394626" cy="35969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Legend of Zelda: Breath of the Wil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2780928"/>
            <a:ext cx="6120680" cy="382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44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3"/>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4579" name="內容版面配置區 2"/>
          <p:cNvSpPr>
            <a:spLocks noGrp="1"/>
          </p:cNvSpPr>
          <p:nvPr>
            <p:ph idx="1"/>
          </p:nvPr>
        </p:nvSpPr>
        <p:spPr/>
        <p:txBody>
          <a:bodyPr/>
          <a:lstStyle/>
          <a:p>
            <a:pPr eaLnBrk="1" hangingPunct="1"/>
            <a:endParaRPr lang="zh-TW" alt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1557338"/>
            <a:ext cx="444817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t>PointSize</a:t>
            </a:r>
            <a:endParaRPr lang="zh-TW" altLang="en-US" dirty="0"/>
          </a:p>
        </p:txBody>
      </p:sp>
      <p:sp>
        <p:nvSpPr>
          <p:cNvPr id="25603" name="內容版面配置區 2"/>
          <p:cNvSpPr>
            <a:spLocks noGrp="1"/>
          </p:cNvSpPr>
          <p:nvPr>
            <p:ph idx="1"/>
          </p:nvPr>
        </p:nvSpPr>
        <p:spPr/>
        <p:txBody>
          <a:bodyPr/>
          <a:lstStyle/>
          <a:p>
            <a:pPr eaLnBrk="1" hangingPunct="1">
              <a:buFont typeface="Wingdings 2" pitchFamily="18" charset="2"/>
              <a:buNone/>
            </a:pPr>
            <a:r>
              <a:rPr lang="en-US" altLang="zh-TW" sz="2400" smtClean="0"/>
              <a:t>	</a:t>
            </a:r>
            <a:r>
              <a:rPr lang="en-US" altLang="zh-TW" sz="2400" smtClean="0">
                <a:solidFill>
                  <a:srgbClr val="00B050"/>
                </a:solidFill>
              </a:rPr>
              <a:t>// Specify the point size before the primitive is specified</a:t>
            </a:r>
          </a:p>
          <a:p>
            <a:pPr eaLnBrk="1" hangingPunct="1">
              <a:buFont typeface="Wingdings 2" pitchFamily="18" charset="2"/>
              <a:buNone/>
            </a:pPr>
            <a:r>
              <a:rPr lang="en-US" altLang="zh-TW" sz="2400" smtClean="0"/>
              <a:t>	glPointSize(curSize);</a:t>
            </a:r>
          </a:p>
          <a:p>
            <a:pPr eaLnBrk="1" hangingPunct="1">
              <a:buFont typeface="Wingdings 2" pitchFamily="18" charset="2"/>
              <a:buNone/>
            </a:pPr>
            <a:endParaRPr lang="zh-TW" altLang="en-US" sz="2400" smtClean="0"/>
          </a:p>
          <a:p>
            <a:pPr eaLnBrk="1" hangingPunct="1">
              <a:buFont typeface="Wingdings 2" pitchFamily="18" charset="2"/>
              <a:buNone/>
            </a:pPr>
            <a:r>
              <a:rPr lang="en-US" altLang="zh-TW" sz="2400" smtClean="0"/>
              <a:t>	</a:t>
            </a:r>
            <a:r>
              <a:rPr lang="en-US" altLang="zh-TW" sz="2400" smtClean="0">
                <a:solidFill>
                  <a:srgbClr val="00B050"/>
                </a:solidFill>
              </a:rPr>
              <a:t>// Draw the point</a:t>
            </a:r>
          </a:p>
          <a:p>
            <a:pPr eaLnBrk="1" hangingPunct="1">
              <a:buFont typeface="Wingdings 2" pitchFamily="18" charset="2"/>
              <a:buNone/>
            </a:pPr>
            <a:r>
              <a:rPr lang="en-US" altLang="zh-TW" sz="2400" smtClean="0"/>
              <a:t>	glBegin(GL_POINTS);</a:t>
            </a:r>
          </a:p>
          <a:p>
            <a:pPr eaLnBrk="1" hangingPunct="1">
              <a:buFont typeface="Wingdings 2" pitchFamily="18" charset="2"/>
              <a:buNone/>
            </a:pPr>
            <a:r>
              <a:rPr lang="en-US" altLang="zh-TW" sz="2400" smtClean="0"/>
              <a:t>		glVertex3f(x, y, z);</a:t>
            </a:r>
          </a:p>
          <a:p>
            <a:pPr eaLnBrk="1" hangingPunct="1">
              <a:buFont typeface="Wingdings 2" pitchFamily="18" charset="2"/>
              <a:buNone/>
            </a:pPr>
            <a:r>
              <a:rPr lang="en-US" altLang="zh-TW" sz="2400" smtClean="0"/>
              <a:t>	glEnd();</a:t>
            </a:r>
            <a:endParaRPr lang="zh-TW" altLang="en-US" sz="2400"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357438"/>
            <a:ext cx="38290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4213" y="1268413"/>
            <a:ext cx="4175125" cy="50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Line</a:t>
            </a:r>
            <a:endParaRPr lang="zh-TW" altLang="en-US" dirty="0"/>
          </a:p>
        </p:txBody>
      </p:sp>
      <p:sp>
        <p:nvSpPr>
          <p:cNvPr id="27652" name="內容版面配置區 2"/>
          <p:cNvSpPr>
            <a:spLocks noGrp="1"/>
          </p:cNvSpPr>
          <p:nvPr>
            <p:ph idx="1"/>
          </p:nvPr>
        </p:nvSpPr>
        <p:spPr>
          <a:xfrm>
            <a:off x="395288" y="1341438"/>
            <a:ext cx="8229600" cy="4525962"/>
          </a:xfrm>
        </p:spPr>
        <p:txBody>
          <a:bodyPr/>
          <a:lstStyle/>
          <a:p>
            <a:pPr eaLnBrk="1" hangingPunct="1">
              <a:buFont typeface="Wingdings 2" pitchFamily="18" charset="2"/>
              <a:buNone/>
            </a:pPr>
            <a:r>
              <a:rPr lang="en-US" altLang="zh-TW" sz="1600" smtClean="0"/>
              <a:t>	glBegin(</a:t>
            </a:r>
            <a:r>
              <a:rPr lang="en-US" altLang="zh-TW" sz="1600" smtClean="0">
                <a:solidFill>
                  <a:srgbClr val="FF0000"/>
                </a:solidFill>
              </a:rPr>
              <a:t>GL_LINES</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z = 0.0f;</a:t>
            </a:r>
          </a:p>
          <a:p>
            <a:pPr eaLnBrk="1" hangingPunct="1">
              <a:buFont typeface="Wingdings 2" pitchFamily="18" charset="2"/>
              <a:buNone/>
            </a:pPr>
            <a:r>
              <a:rPr lang="da-DK" altLang="zh-TW" sz="1600" smtClean="0"/>
              <a:t>	for(angle = 0.0f; angle &lt;= GL_PI; angle += (GL_PI / 20.0f)) </a:t>
            </a:r>
            <a:r>
              <a:rPr lang="en-US" altLang="zh-TW" sz="1600" smtClean="0"/>
              <a:t>{</a:t>
            </a:r>
          </a:p>
          <a:p>
            <a:pPr eaLnBrk="1" hangingPunct="1">
              <a:buFont typeface="Wingdings 2" pitchFamily="18" charset="2"/>
              <a:buNone/>
            </a:pPr>
            <a:r>
              <a:rPr lang="en-US" altLang="zh-TW" sz="1600" smtClean="0"/>
              <a:t>		// Top half of the circle</a:t>
            </a:r>
          </a:p>
          <a:p>
            <a:pPr eaLnBrk="1" hangingPunct="1">
              <a:buFont typeface="Wingdings 2" pitchFamily="18" charset="2"/>
              <a:buNone/>
            </a:pPr>
            <a:r>
              <a:rPr lang="en-US" altLang="zh-TW" sz="1600" smtClean="0"/>
              <a:t>		x = 50.0f*sin(angle);</a:t>
            </a:r>
          </a:p>
          <a:p>
            <a:pPr eaLnBrk="1" hangingPunct="1">
              <a:buFont typeface="Wingdings 2" pitchFamily="18" charset="2"/>
              <a:buNone/>
            </a:pPr>
            <a:r>
              <a:rPr lang="en-US" altLang="zh-TW" sz="1600" smtClean="0"/>
              <a:t>		y = 50.0f*cos(angle);</a:t>
            </a:r>
          </a:p>
          <a:p>
            <a:pPr eaLnBrk="1" hangingPunct="1">
              <a:buFont typeface="Wingdings 2" pitchFamily="18" charset="2"/>
              <a:buNone/>
            </a:pPr>
            <a:r>
              <a:rPr lang="en-US" altLang="zh-TW" sz="1600" smtClean="0"/>
              <a:t>		</a:t>
            </a:r>
            <a:r>
              <a:rPr lang="en-US" altLang="zh-TW" sz="1600" smtClean="0">
                <a:solidFill>
                  <a:srgbClr val="FF0000"/>
                </a:solidFill>
              </a:rPr>
              <a:t>glVertex3f</a:t>
            </a:r>
            <a:r>
              <a:rPr lang="en-US" altLang="zh-TW" sz="1600" smtClean="0"/>
              <a:t>(x, y, z);</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 Bottom half of the circle</a:t>
            </a:r>
          </a:p>
          <a:p>
            <a:pPr eaLnBrk="1" hangingPunct="1">
              <a:buFont typeface="Wingdings 2" pitchFamily="18" charset="2"/>
              <a:buNone/>
            </a:pPr>
            <a:r>
              <a:rPr lang="en-US" altLang="zh-TW" sz="1600" smtClean="0"/>
              <a:t>		x = 50.0f*sin(angle+GL_PI);</a:t>
            </a:r>
          </a:p>
          <a:p>
            <a:pPr eaLnBrk="1" hangingPunct="1">
              <a:buFont typeface="Wingdings 2" pitchFamily="18" charset="2"/>
              <a:buNone/>
            </a:pPr>
            <a:r>
              <a:rPr lang="en-US" altLang="zh-TW" sz="1600" smtClean="0"/>
              <a:t>		y = 50.0f*cos(angle+GL_PI);</a:t>
            </a:r>
          </a:p>
          <a:p>
            <a:pPr eaLnBrk="1" hangingPunct="1">
              <a:buFont typeface="Wingdings 2" pitchFamily="18" charset="2"/>
              <a:buNone/>
            </a:pPr>
            <a:r>
              <a:rPr lang="en-US" altLang="zh-TW" sz="1600" smtClean="0"/>
              <a:t>		</a:t>
            </a:r>
            <a:r>
              <a:rPr lang="en-US" altLang="zh-TW" sz="1600" smtClean="0">
                <a:solidFill>
                  <a:srgbClr val="FF0000"/>
                </a:solidFill>
              </a:rPr>
              <a:t>glVertex3f</a:t>
            </a:r>
            <a:r>
              <a:rPr lang="en-US" altLang="zh-TW" sz="1600" smtClean="0"/>
              <a:t>(x, y, z);	</a:t>
            </a:r>
          </a:p>
          <a:p>
            <a:pPr eaLnBrk="1" hangingPunct="1">
              <a:buFont typeface="Wingdings 2" pitchFamily="18" charset="2"/>
              <a:buNone/>
            </a:pPr>
            <a:r>
              <a:rPr lang="zh-TW" altLang="en-US" sz="1600" smtClean="0"/>
              <a:t>	</a:t>
            </a:r>
            <a:r>
              <a:rPr lang="en-US" altLang="zh-TW" sz="1600" smtClean="0"/>
              <a:t>}</a:t>
            </a:r>
            <a:endParaRPr lang="zh-TW" altLang="en-US" sz="1600" smtClean="0"/>
          </a:p>
          <a:p>
            <a:pPr eaLnBrk="1" hangingPunct="1">
              <a:buFont typeface="Wingdings 2" pitchFamily="18" charset="2"/>
              <a:buNone/>
            </a:pPr>
            <a:r>
              <a:rPr lang="en-US" altLang="zh-TW" sz="1600" smtClean="0"/>
              <a:t>	</a:t>
            </a:r>
            <a:r>
              <a:rPr lang="en-US" altLang="zh-TW" sz="1600" smtClean="0">
                <a:solidFill>
                  <a:srgbClr val="00B050"/>
                </a:solidFill>
              </a:rPr>
              <a:t>// Done drawing points</a:t>
            </a:r>
          </a:p>
          <a:p>
            <a:pPr eaLnBrk="1" hangingPunct="1">
              <a:buFont typeface="Wingdings 2" pitchFamily="18" charset="2"/>
              <a:buNone/>
            </a:pPr>
            <a:r>
              <a:rPr lang="en-US" altLang="zh-TW" sz="1600" smtClean="0"/>
              <a:t>	glEnd();</a:t>
            </a:r>
            <a:endParaRPr lang="zh-TW" altLang="en-US" sz="1600" smtClean="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214688"/>
            <a:ext cx="3352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LINE_STRIP</a:t>
            </a:r>
            <a:endParaRPr lang="zh-TW" altLang="en-US" dirty="0"/>
          </a:p>
        </p:txBody>
      </p:sp>
      <p:sp>
        <p:nvSpPr>
          <p:cNvPr id="29699" name="內容版面配置區 2"/>
          <p:cNvSpPr>
            <a:spLocks noGrp="1"/>
          </p:cNvSpPr>
          <p:nvPr>
            <p:ph idx="1"/>
          </p:nvPr>
        </p:nvSpPr>
        <p:spPr/>
        <p:txBody>
          <a:bodyPr/>
          <a:lstStyle/>
          <a:p>
            <a:pPr eaLnBrk="1" hangingPunct="1"/>
            <a:r>
              <a:rPr lang="en-US" altLang="zh-TW" smtClean="0"/>
              <a:t>glBegin(</a:t>
            </a:r>
            <a:r>
              <a:rPr lang="en-US" altLang="zh-TW" smtClean="0">
                <a:solidFill>
                  <a:srgbClr val="FF0000"/>
                </a:solidFill>
              </a:rPr>
              <a:t>GL_LINE_STRIP</a:t>
            </a:r>
            <a:r>
              <a:rPr lang="en-US" altLang="zh-TW" smtClean="0"/>
              <a:t>);</a:t>
            </a:r>
            <a:endParaRPr lang="zh-TW" alt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786063"/>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solidFill>
                  <a:schemeClr val="accent1"/>
                </a:solidFill>
              </a:rPr>
              <a:t>LineWidth</a:t>
            </a:r>
            <a:endParaRPr lang="zh-TW" altLang="en-US" dirty="0">
              <a:solidFill>
                <a:schemeClr val="accent1"/>
              </a:solidFill>
            </a:endParaRPr>
          </a:p>
        </p:txBody>
      </p:sp>
      <p:sp>
        <p:nvSpPr>
          <p:cNvPr id="30723" name="內容版面配置區 2"/>
          <p:cNvSpPr>
            <a:spLocks noGrp="1"/>
          </p:cNvSpPr>
          <p:nvPr>
            <p:ph idx="1"/>
          </p:nvPr>
        </p:nvSpPr>
        <p:spPr/>
        <p:txBody>
          <a:bodyPr/>
          <a:lstStyle/>
          <a:p>
            <a:pPr eaLnBrk="1" hangingPunct="1">
              <a:buFont typeface="Wingdings 2" pitchFamily="18" charset="2"/>
              <a:buNone/>
            </a:pPr>
            <a:r>
              <a:rPr lang="en-US" altLang="zh-TW" sz="2800" smtClean="0">
                <a:solidFill>
                  <a:srgbClr val="FF0000"/>
                </a:solidFill>
              </a:rPr>
              <a:t>glLineWidth</a:t>
            </a:r>
            <a:r>
              <a:rPr lang="en-US" altLang="zh-TW" sz="2800" smtClean="0"/>
              <a:t>(fCurrSize);</a:t>
            </a:r>
          </a:p>
          <a:p>
            <a:pPr eaLnBrk="1" hangingPunct="1">
              <a:buFont typeface="Wingdings 2" pitchFamily="18" charset="2"/>
              <a:buNone/>
            </a:pPr>
            <a:endParaRPr lang="zh-TW" altLang="en-US" sz="2800" smtClean="0"/>
          </a:p>
          <a:p>
            <a:pPr eaLnBrk="1" hangingPunct="1">
              <a:buFont typeface="Wingdings 2" pitchFamily="18" charset="2"/>
              <a:buNone/>
            </a:pPr>
            <a:r>
              <a:rPr lang="en-US" altLang="zh-TW" sz="2800" smtClean="0">
                <a:solidFill>
                  <a:srgbClr val="00B050"/>
                </a:solidFill>
              </a:rPr>
              <a:t>// Draw the line</a:t>
            </a:r>
          </a:p>
          <a:p>
            <a:pPr eaLnBrk="1" hangingPunct="1">
              <a:buFont typeface="Wingdings 2" pitchFamily="18" charset="2"/>
              <a:buNone/>
            </a:pPr>
            <a:r>
              <a:rPr lang="en-US" altLang="zh-TW" sz="2800" smtClean="0"/>
              <a:t>glBegin(GL_LINES);</a:t>
            </a:r>
          </a:p>
          <a:p>
            <a:pPr eaLnBrk="1" hangingPunct="1">
              <a:buFont typeface="Wingdings 2" pitchFamily="18" charset="2"/>
              <a:buNone/>
            </a:pPr>
            <a:r>
              <a:rPr lang="en-US" altLang="zh-TW" sz="2800" smtClean="0"/>
              <a:t>	glVertex2f(-80.0f, y);</a:t>
            </a:r>
          </a:p>
          <a:p>
            <a:pPr eaLnBrk="1" hangingPunct="1">
              <a:buFont typeface="Wingdings 2" pitchFamily="18" charset="2"/>
              <a:buNone/>
            </a:pPr>
            <a:r>
              <a:rPr lang="en-US" altLang="zh-TW" sz="2800" smtClean="0"/>
              <a:t>	glVertex2f(80.0f, y);	</a:t>
            </a:r>
          </a:p>
          <a:p>
            <a:pPr eaLnBrk="1" hangingPunct="1">
              <a:buFont typeface="Wingdings 2" pitchFamily="18" charset="2"/>
              <a:buNone/>
            </a:pPr>
            <a:r>
              <a:rPr lang="en-US" altLang="zh-TW" sz="2800" smtClean="0"/>
              <a:t>glEnd();</a:t>
            </a:r>
            <a:endParaRPr lang="zh-TW" altLang="en-US" sz="280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000250"/>
            <a:ext cx="36957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t>LineStipple</a:t>
            </a:r>
            <a:endParaRPr lang="zh-TW" altLang="en-US" dirty="0"/>
          </a:p>
        </p:txBody>
      </p:sp>
      <p:sp>
        <p:nvSpPr>
          <p:cNvPr id="31747" name="內容版面配置區 2"/>
          <p:cNvSpPr>
            <a:spLocks noGrp="1"/>
          </p:cNvSpPr>
          <p:nvPr>
            <p:ph idx="1"/>
          </p:nvPr>
        </p:nvSpPr>
        <p:spPr/>
        <p:txBody>
          <a:bodyPr/>
          <a:lstStyle/>
          <a:p>
            <a:pPr eaLnBrk="1" hangingPunct="1">
              <a:buFont typeface="Wingdings 2" pitchFamily="18" charset="2"/>
              <a:buNone/>
            </a:pPr>
            <a:r>
              <a:rPr lang="en-US" altLang="zh-TW" sz="2800" smtClean="0"/>
              <a:t>GLushort pattern = 0x5555;	</a:t>
            </a:r>
            <a:r>
              <a:rPr lang="en-US" altLang="zh-TW" sz="2800" smtClean="0">
                <a:solidFill>
                  <a:srgbClr val="00B050"/>
                </a:solidFill>
              </a:rPr>
              <a:t>// Stipple pattern</a:t>
            </a:r>
          </a:p>
          <a:p>
            <a:pPr eaLnBrk="1" hangingPunct="1">
              <a:buFont typeface="Wingdings 2" pitchFamily="18" charset="2"/>
              <a:buNone/>
            </a:pPr>
            <a:endParaRPr lang="en-US" altLang="zh-TW" sz="2800" smtClean="0"/>
          </a:p>
          <a:p>
            <a:pPr eaLnBrk="1" hangingPunct="1">
              <a:buFont typeface="Wingdings 2" pitchFamily="18" charset="2"/>
              <a:buNone/>
            </a:pPr>
            <a:r>
              <a:rPr lang="en-US" altLang="zh-TW" sz="2800" smtClean="0">
                <a:solidFill>
                  <a:srgbClr val="FF0000"/>
                </a:solidFill>
              </a:rPr>
              <a:t>glLineStipple</a:t>
            </a:r>
            <a:r>
              <a:rPr lang="en-US" altLang="zh-TW" sz="2800" smtClean="0"/>
              <a:t>(factor,pattern);</a:t>
            </a:r>
          </a:p>
          <a:p>
            <a:pPr eaLnBrk="1" hangingPunct="1">
              <a:buFont typeface="Wingdings 2" pitchFamily="18" charset="2"/>
              <a:buNone/>
            </a:pPr>
            <a:endParaRPr lang="zh-TW" altLang="en-US" sz="2800" smtClean="0"/>
          </a:p>
          <a:p>
            <a:pPr eaLnBrk="1" hangingPunct="1">
              <a:buFont typeface="Wingdings 2" pitchFamily="18" charset="2"/>
              <a:buNone/>
            </a:pPr>
            <a:r>
              <a:rPr lang="en-US" altLang="zh-TW" sz="2800" smtClean="0">
                <a:solidFill>
                  <a:srgbClr val="00B050"/>
                </a:solidFill>
              </a:rPr>
              <a:t>// Draw the line</a:t>
            </a:r>
          </a:p>
          <a:p>
            <a:pPr eaLnBrk="1" hangingPunct="1">
              <a:buFont typeface="Wingdings 2" pitchFamily="18" charset="2"/>
              <a:buNone/>
            </a:pPr>
            <a:r>
              <a:rPr lang="en-US" altLang="zh-TW" sz="2800" smtClean="0"/>
              <a:t>glBegin(GL_LINES);</a:t>
            </a:r>
          </a:p>
          <a:p>
            <a:pPr eaLnBrk="1" hangingPunct="1">
              <a:buFont typeface="Wingdings 2" pitchFamily="18" charset="2"/>
              <a:buNone/>
            </a:pPr>
            <a:r>
              <a:rPr lang="en-US" altLang="zh-TW" sz="2800" smtClean="0"/>
              <a:t>	glVertex2f(-80.0f, y);</a:t>
            </a:r>
          </a:p>
          <a:p>
            <a:pPr eaLnBrk="1" hangingPunct="1">
              <a:buFont typeface="Wingdings 2" pitchFamily="18" charset="2"/>
              <a:buNone/>
            </a:pPr>
            <a:r>
              <a:rPr lang="en-US" altLang="zh-TW" sz="2800" smtClean="0"/>
              <a:t>	glVertex2f(80.0f, y);	</a:t>
            </a:r>
          </a:p>
          <a:p>
            <a:pPr eaLnBrk="1" hangingPunct="1">
              <a:buFont typeface="Wingdings 2" pitchFamily="18" charset="2"/>
              <a:buNone/>
            </a:pPr>
            <a:r>
              <a:rPr lang="en-US" altLang="zh-TW" sz="2800" smtClean="0"/>
              <a:t>glEnd();</a:t>
            </a:r>
            <a:endParaRPr lang="zh-TW" altLang="en-US" sz="2800" smtClean="0"/>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571750"/>
            <a:ext cx="342582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Triangle</a:t>
            </a:r>
            <a:endParaRPr lang="zh-TW" altLang="en-US" dirty="0"/>
          </a:p>
        </p:txBody>
      </p:sp>
      <p:sp>
        <p:nvSpPr>
          <p:cNvPr id="33795" name="內容版面配置區 2"/>
          <p:cNvSpPr>
            <a:spLocks noGrp="1"/>
          </p:cNvSpPr>
          <p:nvPr>
            <p:ph idx="1"/>
          </p:nvPr>
        </p:nvSpPr>
        <p:spPr>
          <a:xfrm>
            <a:off x="457200" y="1579563"/>
            <a:ext cx="4762500" cy="4525962"/>
          </a:xfrm>
        </p:spPr>
        <p:txBody>
          <a:bodyPr/>
          <a:lstStyle/>
          <a:p>
            <a:pPr eaLnBrk="1" hangingPunct="1">
              <a:buFont typeface="Wingdings 2" pitchFamily="18" charset="2"/>
              <a:buNone/>
            </a:pPr>
            <a:r>
              <a:rPr lang="en-US" altLang="zh-TW" smtClean="0"/>
              <a:t>float v[9][3];</a:t>
            </a:r>
          </a:p>
          <a:p>
            <a:pPr eaLnBrk="1" hangingPunct="1">
              <a:buFont typeface="Wingdings 2" pitchFamily="18" charset="2"/>
              <a:buNone/>
            </a:pPr>
            <a:r>
              <a:rPr lang="en-US" altLang="zh-TW" smtClean="0"/>
              <a:t>glBegin(</a:t>
            </a:r>
            <a:r>
              <a:rPr lang="en-US" altLang="zh-TW" smtClean="0">
                <a:solidFill>
                  <a:srgbClr val="FF0000"/>
                </a:solidFill>
              </a:rPr>
              <a:t>GL_TRANGLES</a:t>
            </a:r>
            <a:r>
              <a:rPr lang="en-US" altLang="zh-TW" smtClean="0"/>
              <a:t>);</a:t>
            </a:r>
          </a:p>
          <a:p>
            <a:pPr eaLnBrk="1" hangingPunct="1">
              <a:buFont typeface="Wingdings 2" pitchFamily="18" charset="2"/>
              <a:buNone/>
            </a:pPr>
            <a:r>
              <a:rPr lang="en-US" altLang="zh-TW" smtClean="0"/>
              <a:t>   glVertex3fv(v[</a:t>
            </a:r>
            <a:r>
              <a:rPr lang="en-US" altLang="zh-TW" smtClean="0">
                <a:solidFill>
                  <a:srgbClr val="FF0000"/>
                </a:solidFill>
              </a:rPr>
              <a:t>0</a:t>
            </a:r>
            <a:r>
              <a:rPr lang="en-US" altLang="zh-TW" smtClean="0"/>
              <a:t>]);</a:t>
            </a:r>
          </a:p>
          <a:p>
            <a:pPr eaLnBrk="1" hangingPunct="1">
              <a:buFontTx/>
              <a:buNone/>
            </a:pPr>
            <a:r>
              <a:rPr lang="en-US" altLang="zh-TW" smtClean="0"/>
              <a:t>   glVertex3fv(v[</a:t>
            </a:r>
            <a:r>
              <a:rPr lang="en-US" altLang="zh-TW" smtClean="0">
                <a:solidFill>
                  <a:srgbClr val="FF0000"/>
                </a:solidFill>
              </a:rPr>
              <a:t>1</a:t>
            </a:r>
            <a:r>
              <a:rPr lang="en-US" altLang="zh-TW" smtClean="0"/>
              <a:t>]);</a:t>
            </a:r>
          </a:p>
          <a:p>
            <a:pPr eaLnBrk="1" hangingPunct="1">
              <a:buFontTx/>
              <a:buNone/>
            </a:pPr>
            <a:r>
              <a:rPr lang="en-US" altLang="zh-TW" smtClean="0"/>
              <a:t>	glVertex3fv(v[</a:t>
            </a:r>
            <a:r>
              <a:rPr lang="en-US" altLang="zh-TW" smtClean="0">
                <a:solidFill>
                  <a:srgbClr val="FF0000"/>
                </a:solidFill>
              </a:rPr>
              <a:t>2</a:t>
            </a:r>
            <a:r>
              <a:rPr lang="en-US" altLang="zh-TW" smtClean="0"/>
              <a:t>]);</a:t>
            </a:r>
          </a:p>
          <a:p>
            <a:pPr eaLnBrk="1" hangingPunct="1">
              <a:buFont typeface="Wingdings 2" pitchFamily="18" charset="2"/>
              <a:buNone/>
            </a:pPr>
            <a:r>
              <a:rPr lang="en-US" altLang="zh-TW" smtClean="0"/>
              <a:t>	…</a:t>
            </a:r>
          </a:p>
          <a:p>
            <a:pPr eaLnBrk="1" hangingPunct="1">
              <a:buFont typeface="Wingdings 2" pitchFamily="18" charset="2"/>
              <a:buNone/>
            </a:pPr>
            <a:r>
              <a:rPr lang="en-US" altLang="zh-TW" smtClean="0"/>
              <a:t>glEnd();</a:t>
            </a:r>
          </a:p>
          <a:p>
            <a:pPr eaLnBrk="1" hangingPunct="1"/>
            <a:endParaRPr lang="en-US" altLang="zh-TW" smtClean="0"/>
          </a:p>
        </p:txBody>
      </p:sp>
      <p:grpSp>
        <p:nvGrpSpPr>
          <p:cNvPr id="33796" name="Group 14"/>
          <p:cNvGrpSpPr>
            <a:grpSpLocks/>
          </p:cNvGrpSpPr>
          <p:nvPr/>
        </p:nvGrpSpPr>
        <p:grpSpPr bwMode="auto">
          <a:xfrm>
            <a:off x="5786438" y="4643438"/>
            <a:ext cx="2505075" cy="1839912"/>
            <a:chOff x="320" y="2910"/>
            <a:chExt cx="1578" cy="1240"/>
          </a:xfrm>
        </p:grpSpPr>
        <p:sp>
          <p:nvSpPr>
            <p:cNvPr id="5"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GL_TRIANGLE_STRIP</a:t>
              </a:r>
            </a:p>
          </p:txBody>
        </p:sp>
        <p:grpSp>
          <p:nvGrpSpPr>
            <p:cNvPr id="33830" name="Group 16"/>
            <p:cNvGrpSpPr>
              <a:grpSpLocks/>
            </p:cNvGrpSpPr>
            <p:nvPr/>
          </p:nvGrpSpPr>
          <p:grpSpPr bwMode="auto">
            <a:xfrm>
              <a:off x="858" y="2910"/>
              <a:ext cx="673" cy="913"/>
              <a:chOff x="858" y="2910"/>
              <a:chExt cx="673" cy="913"/>
            </a:xfrm>
          </p:grpSpPr>
          <p:sp>
            <p:nvSpPr>
              <p:cNvPr id="33831"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33832"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33833"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10"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33835"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33836"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33797" name="Group 23"/>
          <p:cNvGrpSpPr>
            <a:grpSpLocks/>
          </p:cNvGrpSpPr>
          <p:nvPr/>
        </p:nvGrpSpPr>
        <p:grpSpPr bwMode="auto">
          <a:xfrm>
            <a:off x="6000750" y="3214688"/>
            <a:ext cx="2232025" cy="1093787"/>
            <a:chOff x="2285" y="3379"/>
            <a:chExt cx="1406" cy="737"/>
          </a:xfrm>
        </p:grpSpPr>
        <p:grpSp>
          <p:nvGrpSpPr>
            <p:cNvPr id="33823" name="Group 24"/>
            <p:cNvGrpSpPr>
              <a:grpSpLocks/>
            </p:cNvGrpSpPr>
            <p:nvPr/>
          </p:nvGrpSpPr>
          <p:grpSpPr bwMode="auto">
            <a:xfrm>
              <a:off x="2679" y="3379"/>
              <a:ext cx="769" cy="385"/>
              <a:chOff x="2679" y="3379"/>
              <a:chExt cx="769" cy="385"/>
            </a:xfrm>
          </p:grpSpPr>
          <p:sp>
            <p:nvSpPr>
              <p:cNvPr id="16"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7"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8" name="Freeform 27"/>
              <p:cNvSpPr>
                <a:spLocks/>
              </p:cNvSpPr>
              <p:nvPr/>
            </p:nvSpPr>
            <p:spPr bwMode="auto">
              <a:xfrm>
                <a:off x="2679" y="3523"/>
                <a:ext cx="769" cy="140"/>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9" name="Freeform 28"/>
              <p:cNvSpPr>
                <a:spLocks/>
              </p:cNvSpPr>
              <p:nvPr/>
            </p:nvSpPr>
            <p:spPr bwMode="auto">
              <a:xfrm>
                <a:off x="2679"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grpSp>
        <p:sp>
          <p:nvSpPr>
            <p:cNvPr id="15"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GL_TRIANGLE_FAN</a:t>
              </a:r>
            </a:p>
          </p:txBody>
        </p:sp>
      </p:grpSp>
      <p:grpSp>
        <p:nvGrpSpPr>
          <p:cNvPr id="33798" name="Group 48"/>
          <p:cNvGrpSpPr>
            <a:grpSpLocks/>
          </p:cNvGrpSpPr>
          <p:nvPr/>
        </p:nvGrpSpPr>
        <p:grpSpPr bwMode="auto">
          <a:xfrm>
            <a:off x="6143625" y="1711325"/>
            <a:ext cx="1822450" cy="1212850"/>
            <a:chOff x="1666" y="2496"/>
            <a:chExt cx="1148" cy="817"/>
          </a:xfrm>
        </p:grpSpPr>
        <p:grpSp>
          <p:nvGrpSpPr>
            <p:cNvPr id="33819" name="Group 49"/>
            <p:cNvGrpSpPr>
              <a:grpSpLocks/>
            </p:cNvGrpSpPr>
            <p:nvPr/>
          </p:nvGrpSpPr>
          <p:grpSpPr bwMode="auto">
            <a:xfrm>
              <a:off x="1719" y="2496"/>
              <a:ext cx="947" cy="487"/>
              <a:chOff x="1719" y="2496"/>
              <a:chExt cx="947" cy="487"/>
            </a:xfrm>
          </p:grpSpPr>
          <p:sp>
            <p:nvSpPr>
              <p:cNvPr id="33821" name="Freeform 50"/>
              <p:cNvSpPr>
                <a:spLocks/>
              </p:cNvSpPr>
              <p:nvPr/>
            </p:nvSpPr>
            <p:spPr bwMode="auto">
              <a:xfrm>
                <a:off x="1719" y="249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3382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22"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GL_TRIANGLES</a:t>
              </a:r>
            </a:p>
          </p:txBody>
        </p:sp>
      </p:grpSp>
      <p:sp>
        <p:nvSpPr>
          <p:cNvPr id="33799" name="文字方塊 2"/>
          <p:cNvSpPr txBox="1">
            <a:spLocks noChangeArrowheads="1"/>
          </p:cNvSpPr>
          <p:nvPr/>
        </p:nvSpPr>
        <p:spPr bwMode="auto">
          <a:xfrm>
            <a:off x="6804025" y="2133600"/>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3800" name="文字方塊 25"/>
          <p:cNvSpPr txBox="1">
            <a:spLocks noChangeArrowheads="1"/>
          </p:cNvSpPr>
          <p:nvPr/>
        </p:nvSpPr>
        <p:spPr bwMode="auto">
          <a:xfrm>
            <a:off x="7058025" y="17002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01" name="文字方塊 26"/>
          <p:cNvSpPr txBox="1">
            <a:spLocks noChangeArrowheads="1"/>
          </p:cNvSpPr>
          <p:nvPr/>
        </p:nvSpPr>
        <p:spPr bwMode="auto">
          <a:xfrm>
            <a:off x="7634288" y="22240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02" name="文字方塊 27"/>
          <p:cNvSpPr txBox="1">
            <a:spLocks noChangeArrowheads="1"/>
          </p:cNvSpPr>
          <p:nvPr/>
        </p:nvSpPr>
        <p:spPr bwMode="auto">
          <a:xfrm>
            <a:off x="6481763" y="17637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03" name="文字方塊 28"/>
          <p:cNvSpPr txBox="1">
            <a:spLocks noChangeArrowheads="1"/>
          </p:cNvSpPr>
          <p:nvPr/>
        </p:nvSpPr>
        <p:spPr bwMode="auto">
          <a:xfrm>
            <a:off x="6338888" y="147478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04" name="文字方塊 29"/>
          <p:cNvSpPr txBox="1">
            <a:spLocks noChangeArrowheads="1"/>
          </p:cNvSpPr>
          <p:nvPr/>
        </p:nvSpPr>
        <p:spPr bwMode="auto">
          <a:xfrm>
            <a:off x="6000750" y="177323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05" name="文字方塊 30"/>
          <p:cNvSpPr txBox="1">
            <a:spLocks noChangeArrowheads="1"/>
          </p:cNvSpPr>
          <p:nvPr/>
        </p:nvSpPr>
        <p:spPr bwMode="auto">
          <a:xfrm>
            <a:off x="6818313" y="581342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6</a:t>
            </a:r>
            <a:endParaRPr lang="zh-TW" altLang="en-US" sz="1800">
              <a:latin typeface="Arial" charset="0"/>
              <a:ea typeface="新細明體" pitchFamily="18" charset="-120"/>
            </a:endParaRPr>
          </a:p>
        </p:txBody>
      </p:sp>
      <p:sp>
        <p:nvSpPr>
          <p:cNvPr id="33806" name="文字方塊 31"/>
          <p:cNvSpPr txBox="1">
            <a:spLocks noChangeArrowheads="1"/>
          </p:cNvSpPr>
          <p:nvPr/>
        </p:nvSpPr>
        <p:spPr bwMode="auto">
          <a:xfrm>
            <a:off x="7562850" y="5724525"/>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7</a:t>
            </a:r>
            <a:endParaRPr lang="zh-TW" altLang="en-US" sz="1800">
              <a:latin typeface="Arial" charset="0"/>
              <a:ea typeface="新細明體" pitchFamily="18" charset="-120"/>
            </a:endParaRPr>
          </a:p>
        </p:txBody>
      </p:sp>
      <p:sp>
        <p:nvSpPr>
          <p:cNvPr id="33807" name="文字方塊 32"/>
          <p:cNvSpPr txBox="1">
            <a:spLocks noChangeArrowheads="1"/>
          </p:cNvSpPr>
          <p:nvPr/>
        </p:nvSpPr>
        <p:spPr bwMode="auto">
          <a:xfrm>
            <a:off x="6410325" y="45259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08" name="文字方塊 33"/>
          <p:cNvSpPr txBox="1">
            <a:spLocks noChangeArrowheads="1"/>
          </p:cNvSpPr>
          <p:nvPr/>
        </p:nvSpPr>
        <p:spPr bwMode="auto">
          <a:xfrm>
            <a:off x="7596188" y="442753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3809" name="文字方塊 34"/>
          <p:cNvSpPr txBox="1">
            <a:spLocks noChangeArrowheads="1"/>
          </p:cNvSpPr>
          <p:nvPr/>
        </p:nvSpPr>
        <p:spPr bwMode="auto">
          <a:xfrm>
            <a:off x="6588125" y="49418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10" name="文字方塊 35"/>
          <p:cNvSpPr txBox="1">
            <a:spLocks noChangeArrowheads="1"/>
          </p:cNvSpPr>
          <p:nvPr/>
        </p:nvSpPr>
        <p:spPr bwMode="auto">
          <a:xfrm>
            <a:off x="7451725" y="48688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11" name="文字方塊 36"/>
          <p:cNvSpPr txBox="1">
            <a:spLocks noChangeArrowheads="1"/>
          </p:cNvSpPr>
          <p:nvPr/>
        </p:nvSpPr>
        <p:spPr bwMode="auto">
          <a:xfrm>
            <a:off x="6554788" y="53006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12" name="文字方塊 37"/>
          <p:cNvSpPr txBox="1">
            <a:spLocks noChangeArrowheads="1"/>
          </p:cNvSpPr>
          <p:nvPr/>
        </p:nvSpPr>
        <p:spPr bwMode="auto">
          <a:xfrm>
            <a:off x="7346950" y="53736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13" name="文字方塊 38"/>
          <p:cNvSpPr txBox="1">
            <a:spLocks noChangeArrowheads="1"/>
          </p:cNvSpPr>
          <p:nvPr/>
        </p:nvSpPr>
        <p:spPr bwMode="auto">
          <a:xfrm>
            <a:off x="6410325" y="350043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14" name="文字方塊 39"/>
          <p:cNvSpPr txBox="1">
            <a:spLocks noChangeArrowheads="1"/>
          </p:cNvSpPr>
          <p:nvPr/>
        </p:nvSpPr>
        <p:spPr bwMode="auto">
          <a:xfrm>
            <a:off x="7451725" y="3708400"/>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15" name="文字方塊 40"/>
          <p:cNvSpPr txBox="1">
            <a:spLocks noChangeArrowheads="1"/>
          </p:cNvSpPr>
          <p:nvPr/>
        </p:nvSpPr>
        <p:spPr bwMode="auto">
          <a:xfrm>
            <a:off x="7850188" y="3357563"/>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16" name="文字方塊 41"/>
          <p:cNvSpPr txBox="1">
            <a:spLocks noChangeArrowheads="1"/>
          </p:cNvSpPr>
          <p:nvPr/>
        </p:nvSpPr>
        <p:spPr bwMode="auto">
          <a:xfrm>
            <a:off x="7418388" y="3141663"/>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17" name="文字方塊 42"/>
          <p:cNvSpPr txBox="1">
            <a:spLocks noChangeArrowheads="1"/>
          </p:cNvSpPr>
          <p:nvPr/>
        </p:nvSpPr>
        <p:spPr bwMode="auto">
          <a:xfrm>
            <a:off x="7164388" y="292417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18" name="文字方塊 43"/>
          <p:cNvSpPr txBox="1">
            <a:spLocks noChangeArrowheads="1"/>
          </p:cNvSpPr>
          <p:nvPr/>
        </p:nvSpPr>
        <p:spPr bwMode="auto">
          <a:xfrm>
            <a:off x="6481763" y="30591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Winding</a:t>
            </a:r>
            <a:endParaRPr lang="zh-TW" altLang="en-US" dirty="0"/>
          </a:p>
        </p:txBody>
      </p:sp>
      <p:sp>
        <p:nvSpPr>
          <p:cNvPr id="35843" name="內容版面配置區 2"/>
          <p:cNvSpPr>
            <a:spLocks noGrp="1"/>
          </p:cNvSpPr>
          <p:nvPr>
            <p:ph idx="1"/>
          </p:nvPr>
        </p:nvSpPr>
        <p:spPr/>
        <p:txBody>
          <a:bodyPr/>
          <a:lstStyle/>
          <a:p>
            <a:r>
              <a:rPr lang="en-US" altLang="zh-TW" smtClean="0"/>
              <a:t>By default, front face is defined by CCW( CounterClockwise Winding )</a:t>
            </a:r>
          </a:p>
          <a:p>
            <a:endParaRPr lang="en-US" altLang="zh-TW" smtClean="0"/>
          </a:p>
          <a:p>
            <a:endParaRPr lang="en-US" altLang="zh-TW" smtClean="0"/>
          </a:p>
          <a:p>
            <a:endParaRPr lang="en-US" altLang="zh-TW" smtClean="0"/>
          </a:p>
          <a:p>
            <a:pPr eaLnBrk="1" hangingPunct="1"/>
            <a:r>
              <a:rPr lang="en-US" altLang="zh-TW" smtClean="0"/>
              <a:t>Winding change</a:t>
            </a:r>
          </a:p>
          <a:p>
            <a:pPr lvl="1" eaLnBrk="1" hangingPunct="1"/>
            <a:r>
              <a:rPr lang="en-US" altLang="zh-TW" smtClean="0"/>
              <a:t>glFrontFace(GL_CW); </a:t>
            </a:r>
            <a:r>
              <a:rPr lang="en-US" altLang="zh-TW" smtClean="0">
                <a:solidFill>
                  <a:srgbClr val="00B050"/>
                </a:solidFill>
              </a:rPr>
              <a:t>// clockwise winding</a:t>
            </a:r>
            <a:endParaRPr lang="zh-TW" altLang="en-US" smtClean="0">
              <a:solidFill>
                <a:srgbClr val="00B050"/>
              </a:solidFill>
            </a:endParaRPr>
          </a:p>
          <a:p>
            <a:endParaRPr lang="en-US" altLang="zh-TW" smtClean="0"/>
          </a:p>
          <a:p>
            <a:endParaRPr lang="en-US" altLang="zh-TW" smtClean="0"/>
          </a:p>
          <a:p>
            <a:endParaRPr lang="zh-TW" altLang="en-US" smtClean="0"/>
          </a:p>
        </p:txBody>
      </p:sp>
      <p:sp>
        <p:nvSpPr>
          <p:cNvPr id="5" name="等腰三角形 4"/>
          <p:cNvSpPr/>
          <p:nvPr/>
        </p:nvSpPr>
        <p:spPr>
          <a:xfrm rot="1214092">
            <a:off x="4284663" y="3068638"/>
            <a:ext cx="935037" cy="11525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5845" name="文字方塊 5"/>
          <p:cNvSpPr txBox="1">
            <a:spLocks noChangeArrowheads="1"/>
          </p:cNvSpPr>
          <p:nvPr/>
        </p:nvSpPr>
        <p:spPr bwMode="auto">
          <a:xfrm>
            <a:off x="4787900" y="2781300"/>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5846" name="文字方塊 6"/>
          <p:cNvSpPr txBox="1">
            <a:spLocks noChangeArrowheads="1"/>
          </p:cNvSpPr>
          <p:nvPr/>
        </p:nvSpPr>
        <p:spPr bwMode="auto">
          <a:xfrm>
            <a:off x="3779838" y="3851275"/>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5847" name="文字方塊 7"/>
          <p:cNvSpPr txBox="1">
            <a:spLocks noChangeArrowheads="1"/>
          </p:cNvSpPr>
          <p:nvPr/>
        </p:nvSpPr>
        <p:spPr bwMode="auto">
          <a:xfrm>
            <a:off x="5003800" y="421163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9" name="弧形向右箭號 8"/>
          <p:cNvSpPr/>
          <p:nvPr/>
        </p:nvSpPr>
        <p:spPr>
          <a:xfrm>
            <a:off x="4113213" y="2965450"/>
            <a:ext cx="674687" cy="1430338"/>
          </a:xfrm>
          <a:prstGeom prst="curv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chemeClr val="tx1"/>
              </a:solidFill>
            </a:endParaRPr>
          </a:p>
        </p:txBody>
      </p:sp>
      <p:sp>
        <p:nvSpPr>
          <p:cNvPr id="10" name="向左箭號 9"/>
          <p:cNvSpPr/>
          <p:nvPr/>
        </p:nvSpPr>
        <p:spPr>
          <a:xfrm rot="2070581">
            <a:off x="3894138" y="3378200"/>
            <a:ext cx="936625" cy="396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2"/>
          <p:cNvSpPr>
            <a:spLocks noGrp="1"/>
          </p:cNvSpPr>
          <p:nvPr>
            <p:ph idx="1"/>
          </p:nvPr>
        </p:nvSpPr>
        <p:spPr>
          <a:xfrm>
            <a:off x="395288" y="404813"/>
            <a:ext cx="8578850" cy="6181725"/>
          </a:xfrm>
          <a:solidFill>
            <a:schemeClr val="bg1"/>
          </a:solidFill>
        </p:spPr>
        <p:txBody>
          <a:bodyPr/>
          <a:lstStyle/>
          <a:p>
            <a:pPr eaLnBrk="1" hangingPunct="1">
              <a:buFont typeface="Wingdings 2" pitchFamily="18" charset="2"/>
              <a:buNone/>
            </a:pPr>
            <a:r>
              <a:rPr lang="en-US" altLang="zh-TW" sz="2000" smtClean="0"/>
              <a:t>	</a:t>
            </a:r>
            <a:r>
              <a:rPr lang="en-US" altLang="zh-TW" sz="1600" smtClean="0"/>
              <a:t>glBegin(</a:t>
            </a:r>
            <a:r>
              <a:rPr lang="en-US" altLang="zh-TW" sz="1600" smtClean="0">
                <a:solidFill>
                  <a:srgbClr val="FF0000"/>
                </a:solidFill>
              </a:rPr>
              <a:t>GL_TRIANGLE_FAN</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solidFill>
                  <a:srgbClr val="00B050"/>
                </a:solidFill>
              </a:rPr>
              <a:t>	// Pinnacle of cone is shared vertex for fan, moved up Z axis   to produce a cone instead of a circle</a:t>
            </a:r>
          </a:p>
          <a:p>
            <a:pPr eaLnBrk="1" hangingPunct="1">
              <a:buFont typeface="Wingdings 2" pitchFamily="18" charset="2"/>
              <a:buNone/>
            </a:pPr>
            <a:r>
              <a:rPr lang="en-US" altLang="zh-TW" sz="1600" smtClean="0"/>
              <a:t>	glVertex3f(0.0f, 0.0f, 75.0f);</a:t>
            </a:r>
          </a:p>
          <a:p>
            <a:pPr eaLnBrk="1" hangingPunct="1">
              <a:buFont typeface="Wingdings 2" pitchFamily="18" charset="2"/>
              <a:buNone/>
            </a:pPr>
            <a:r>
              <a:rPr lang="zh-TW" altLang="en-US" sz="1600" smtClean="0"/>
              <a:t>	</a:t>
            </a:r>
          </a:p>
          <a:p>
            <a:pPr eaLnBrk="1" hangingPunct="1">
              <a:buFont typeface="Wingdings 2" pitchFamily="18" charset="2"/>
              <a:buNone/>
            </a:pPr>
            <a:r>
              <a:rPr lang="en-US" altLang="zh-TW" sz="1600" smtClean="0">
                <a:solidFill>
                  <a:schemeClr val="accent1"/>
                </a:solidFill>
              </a:rPr>
              <a:t>	</a:t>
            </a:r>
            <a:r>
              <a:rPr lang="en-US" altLang="zh-TW" sz="1600" smtClean="0">
                <a:solidFill>
                  <a:srgbClr val="00B050"/>
                </a:solidFill>
              </a:rPr>
              <a:t>// Loop around in a circle and specify even points along the circle</a:t>
            </a:r>
          </a:p>
          <a:p>
            <a:pPr eaLnBrk="1" hangingPunct="1">
              <a:buFont typeface="Wingdings 2" pitchFamily="18" charset="2"/>
              <a:buNone/>
            </a:pPr>
            <a:r>
              <a:rPr lang="en-US" altLang="zh-TW" sz="1600" smtClean="0">
                <a:solidFill>
                  <a:srgbClr val="00B050"/>
                </a:solidFill>
              </a:rPr>
              <a:t>	// as the vertices of the triangle fan</a:t>
            </a:r>
          </a:p>
          <a:p>
            <a:pPr eaLnBrk="1" hangingPunct="1">
              <a:buFont typeface="Wingdings 2" pitchFamily="18" charset="2"/>
              <a:buNone/>
            </a:pPr>
            <a:r>
              <a:rPr lang="da-DK" altLang="zh-TW" sz="1600" smtClean="0"/>
              <a:t>	for(angle = 0.0f; angle &lt; (2.0f*GL_PI); angle += (GL_PI/8.0f))</a:t>
            </a:r>
          </a:p>
          <a:p>
            <a:pPr eaLnBrk="1" hangingPunct="1">
              <a:buFont typeface="Wingdings 2" pitchFamily="18" charset="2"/>
              <a:buNone/>
            </a:pPr>
            <a:r>
              <a:rPr lang="zh-TW" altLang="en-US" sz="1600" smtClean="0"/>
              <a:t>		</a:t>
            </a:r>
            <a:r>
              <a:rPr lang="en-US" altLang="zh-TW" sz="1600" smtClean="0"/>
              <a:t>{</a:t>
            </a:r>
          </a:p>
          <a:p>
            <a:pPr eaLnBrk="1" hangingPunct="1">
              <a:buFont typeface="Wingdings 2" pitchFamily="18" charset="2"/>
              <a:buNone/>
            </a:pPr>
            <a:r>
              <a:rPr lang="en-US" altLang="zh-TW" sz="1600" smtClean="0"/>
              <a:t>		</a:t>
            </a:r>
            <a:r>
              <a:rPr lang="en-US" altLang="zh-TW" sz="1600" smtClean="0">
                <a:solidFill>
                  <a:srgbClr val="00B050"/>
                </a:solidFill>
              </a:rPr>
              <a:t>// Calculate x and y position of the next vertex</a:t>
            </a:r>
          </a:p>
          <a:p>
            <a:pPr eaLnBrk="1" hangingPunct="1">
              <a:buFont typeface="Wingdings 2" pitchFamily="18" charset="2"/>
              <a:buNone/>
            </a:pPr>
            <a:r>
              <a:rPr lang="en-US" altLang="zh-TW" sz="1600" smtClean="0"/>
              <a:t>		x = 50.0f*sin(angle);</a:t>
            </a:r>
          </a:p>
          <a:p>
            <a:pPr eaLnBrk="1" hangingPunct="1">
              <a:buFont typeface="Wingdings 2" pitchFamily="18" charset="2"/>
              <a:buNone/>
            </a:pPr>
            <a:r>
              <a:rPr lang="en-US" altLang="zh-TW" sz="1600" smtClean="0"/>
              <a:t>		y = 50.0f*cos(angle);</a:t>
            </a:r>
          </a:p>
          <a:p>
            <a:pPr eaLnBrk="1" hangingPunct="1">
              <a:buFont typeface="Wingdings 2" pitchFamily="18" charset="2"/>
              <a:buNone/>
            </a:pPr>
            <a:r>
              <a:rPr lang="zh-TW" altLang="en-US" sz="1600" smtClean="0"/>
              <a:t>	</a:t>
            </a:r>
          </a:p>
          <a:p>
            <a:pPr eaLnBrk="1" hangingPunct="1">
              <a:buFont typeface="Wingdings 2" pitchFamily="18" charset="2"/>
              <a:buNone/>
            </a:pPr>
            <a:r>
              <a:rPr lang="en-US" altLang="zh-TW" sz="1600" smtClean="0"/>
              <a:t>		</a:t>
            </a:r>
            <a:r>
              <a:rPr lang="en-US" altLang="zh-TW" sz="1600" smtClean="0">
                <a:solidFill>
                  <a:srgbClr val="00B050"/>
                </a:solidFill>
              </a:rPr>
              <a:t>// Specify the next vertex for the triangle fan</a:t>
            </a:r>
          </a:p>
          <a:p>
            <a:pPr eaLnBrk="1" hangingPunct="1">
              <a:buFont typeface="Wingdings 2" pitchFamily="18" charset="2"/>
              <a:buNone/>
            </a:pPr>
            <a:r>
              <a:rPr lang="en-US" altLang="zh-TW" sz="1600" smtClean="0"/>
              <a:t>		glVertex2f(x, y);</a:t>
            </a:r>
          </a:p>
          <a:p>
            <a:pPr eaLnBrk="1" hangingPunct="1">
              <a:buFont typeface="Wingdings 2" pitchFamily="18" charset="2"/>
              <a:buNone/>
            </a:pPr>
            <a:r>
              <a:rPr lang="zh-TW" altLang="en-US" sz="1600" smtClean="0"/>
              <a:t>		</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a:t>
            </a:r>
            <a:r>
              <a:rPr lang="en-US" altLang="zh-TW" sz="1600" smtClean="0">
                <a:solidFill>
                  <a:srgbClr val="00B050"/>
                </a:solidFill>
              </a:rPr>
              <a:t>// Done drawing fan for cone</a:t>
            </a:r>
          </a:p>
          <a:p>
            <a:pPr eaLnBrk="1" hangingPunct="1">
              <a:buFont typeface="Wingdings 2" pitchFamily="18" charset="2"/>
              <a:buNone/>
            </a:pPr>
            <a:r>
              <a:rPr lang="en-US" altLang="zh-TW" sz="1600" smtClean="0"/>
              <a:t>	glEnd();</a:t>
            </a:r>
            <a:endParaRPr lang="zh-TW" altLang="en-US" sz="1600" smtClean="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2131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354888" cy="1143000"/>
          </a:xfrm>
        </p:spPr>
        <p:txBody>
          <a:bodyPr/>
          <a:lstStyle/>
          <a:p>
            <a:pPr eaLnBrk="1" hangingPunct="1">
              <a:defRPr/>
            </a:pPr>
            <a:r>
              <a:rPr lang="en-US" altLang="zh-TW" dirty="0" smtClean="0"/>
              <a:t>Hidden Surface Remove</a:t>
            </a:r>
            <a:endParaRPr lang="zh-TW" altLang="en-US" dirty="0"/>
          </a:p>
        </p:txBody>
      </p:sp>
      <p:sp>
        <p:nvSpPr>
          <p:cNvPr id="39939" name="內容版面配置區 2"/>
          <p:cNvSpPr>
            <a:spLocks noGrp="1"/>
          </p:cNvSpPr>
          <p:nvPr>
            <p:ph idx="1"/>
          </p:nvPr>
        </p:nvSpPr>
        <p:spPr/>
        <p:txBody>
          <a:bodyPr/>
          <a:lstStyle/>
          <a:p>
            <a:pPr eaLnBrk="1" hangingPunct="1"/>
            <a:endParaRPr lang="zh-TW" altLang="en-US" smtClean="0"/>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2860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2860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文字方塊 6"/>
          <p:cNvSpPr txBox="1">
            <a:spLocks noChangeArrowheads="1"/>
          </p:cNvSpPr>
          <p:nvPr/>
        </p:nvSpPr>
        <p:spPr bwMode="auto">
          <a:xfrm>
            <a:off x="4570413" y="5643563"/>
            <a:ext cx="407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solidFill>
                  <a:srgbClr val="FF0000"/>
                </a:solidFill>
                <a:latin typeface="Arial" charset="0"/>
                <a:ea typeface="新細明體" pitchFamily="18" charset="-120"/>
              </a:rPr>
              <a:t>glEnable(GL_DEPTH_TEST);</a:t>
            </a:r>
            <a:endParaRPr lang="zh-TW" altLang="en-US" sz="1800">
              <a:solidFill>
                <a:srgbClr val="FF0000"/>
              </a:solidFill>
              <a:latin typeface="Arial" charset="0"/>
              <a:ea typeface="新細明體" pitchFamily="18" charset="-120"/>
            </a:endParaRPr>
          </a:p>
        </p:txBody>
      </p:sp>
      <p:sp>
        <p:nvSpPr>
          <p:cNvPr id="39943" name="文字方塊 6"/>
          <p:cNvSpPr txBox="1">
            <a:spLocks noChangeArrowheads="1"/>
          </p:cNvSpPr>
          <p:nvPr/>
        </p:nvSpPr>
        <p:spPr bwMode="auto">
          <a:xfrm>
            <a:off x="539750" y="5589588"/>
            <a:ext cx="407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Without hidden surface remove</a:t>
            </a:r>
            <a:endParaRPr lang="zh-TW" altLang="en-US" sz="1800">
              <a:latin typeface="Arial" charset="0"/>
              <a:ea typeface="新細明體" pitchFamily="18" charset="-120"/>
            </a:endParaRPr>
          </a:p>
        </p:txBody>
      </p:sp>
      <p:cxnSp>
        <p:nvCxnSpPr>
          <p:cNvPr id="4" name="直線單箭頭接點 3"/>
          <p:cNvCxnSpPr/>
          <p:nvPr/>
        </p:nvCxnSpPr>
        <p:spPr>
          <a:xfrm flipV="1">
            <a:off x="539750" y="4076700"/>
            <a:ext cx="1728788" cy="936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Basic</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60011467"/>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27913" cy="1143000"/>
          </a:xfrm>
        </p:spPr>
        <p:txBody>
          <a:bodyPr/>
          <a:lstStyle/>
          <a:p>
            <a:pPr>
              <a:defRPr/>
            </a:pPr>
            <a:r>
              <a:rPr lang="en-US" altLang="zh-TW" sz="4000" dirty="0" smtClean="0"/>
              <a:t>Polygon Construction Rules</a:t>
            </a:r>
            <a:endParaRPr lang="zh-TW" altLang="en-US" sz="4000" dirty="0"/>
          </a:p>
        </p:txBody>
      </p:sp>
      <p:sp>
        <p:nvSpPr>
          <p:cNvPr id="41987" name="內容版面配置區 2"/>
          <p:cNvSpPr>
            <a:spLocks noGrp="1"/>
          </p:cNvSpPr>
          <p:nvPr>
            <p:ph idx="1"/>
          </p:nvPr>
        </p:nvSpPr>
        <p:spPr>
          <a:xfrm>
            <a:off x="457200" y="1600200"/>
            <a:ext cx="8229600" cy="2189163"/>
          </a:xfrm>
        </p:spPr>
        <p:txBody>
          <a:bodyPr/>
          <a:lstStyle/>
          <a:p>
            <a:r>
              <a:rPr lang="en-US" altLang="zh-TW" smtClean="0"/>
              <a:t>All polygon must be planar.</a:t>
            </a:r>
          </a:p>
          <a:p>
            <a:r>
              <a:rPr lang="en-US" altLang="zh-TW" smtClean="0"/>
              <a:t>The polygon’s edge must not intersect, and the polygon must be </a:t>
            </a:r>
            <a:r>
              <a:rPr lang="en-US" altLang="zh-TW" smtClean="0">
                <a:solidFill>
                  <a:srgbClr val="FF0000"/>
                </a:solidFill>
              </a:rPr>
              <a:t>convex</a:t>
            </a:r>
            <a:r>
              <a:rPr lang="en-US" altLang="zh-TW" smtClean="0"/>
              <a:t>.</a:t>
            </a:r>
            <a:endParaRPr lang="zh-TW" altLang="en-US" smtClean="0"/>
          </a:p>
        </p:txBody>
      </p:sp>
      <p:cxnSp>
        <p:nvCxnSpPr>
          <p:cNvPr id="5" name="直線接點 4"/>
          <p:cNvCxnSpPr/>
          <p:nvPr/>
        </p:nvCxnSpPr>
        <p:spPr>
          <a:xfrm flipH="1">
            <a:off x="1042988" y="4005263"/>
            <a:ext cx="936625"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1042988" y="4724400"/>
            <a:ext cx="1152525" cy="217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flipV="1">
            <a:off x="1979613" y="4005263"/>
            <a:ext cx="215900" cy="719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27313" y="4473575"/>
            <a:ext cx="649287" cy="10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276600" y="4581525"/>
            <a:ext cx="21590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3276600" y="5157788"/>
            <a:ext cx="215900" cy="574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flipV="1">
            <a:off x="2339975" y="5589588"/>
            <a:ext cx="93662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flipV="1">
            <a:off x="2087563" y="5157788"/>
            <a:ext cx="252412"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2087563" y="4473575"/>
            <a:ext cx="539750" cy="684213"/>
          </a:xfrm>
          <a:prstGeom prst="line">
            <a:avLst/>
          </a:prstGeom>
        </p:spPr>
        <p:style>
          <a:lnRef idx="1">
            <a:schemeClr val="accent1"/>
          </a:lnRef>
          <a:fillRef idx="0">
            <a:schemeClr val="accent1"/>
          </a:fillRef>
          <a:effectRef idx="0">
            <a:schemeClr val="accent1"/>
          </a:effectRef>
          <a:fontRef idx="minor">
            <a:schemeClr val="tx1"/>
          </a:fontRef>
        </p:style>
      </p:cxnSp>
      <p:sp>
        <p:nvSpPr>
          <p:cNvPr id="41997" name="文字方塊 21"/>
          <p:cNvSpPr txBox="1">
            <a:spLocks noChangeArrowheads="1"/>
          </p:cNvSpPr>
          <p:nvPr/>
        </p:nvSpPr>
        <p:spPr bwMode="auto">
          <a:xfrm>
            <a:off x="1258888" y="5876925"/>
            <a:ext cx="2125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Convex polygon</a:t>
            </a:r>
            <a:endParaRPr lang="zh-TW" altLang="en-US" sz="1800">
              <a:latin typeface="Arial" charset="0"/>
              <a:ea typeface="新細明體" pitchFamily="18" charset="-120"/>
            </a:endParaRPr>
          </a:p>
        </p:txBody>
      </p:sp>
      <p:cxnSp>
        <p:nvCxnSpPr>
          <p:cNvPr id="24" name="直線接點 23"/>
          <p:cNvCxnSpPr/>
          <p:nvPr/>
        </p:nvCxnSpPr>
        <p:spPr>
          <a:xfrm>
            <a:off x="6300788" y="5373688"/>
            <a:ext cx="503237" cy="50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300788" y="5373688"/>
            <a:ext cx="16557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flipV="1">
            <a:off x="7235825" y="4527550"/>
            <a:ext cx="720725" cy="84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H="1">
            <a:off x="6804025" y="4527550"/>
            <a:ext cx="431800" cy="1349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H="1">
            <a:off x="5219700" y="3933825"/>
            <a:ext cx="1081088" cy="2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219700" y="4221163"/>
            <a:ext cx="215900"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5435600" y="4473575"/>
            <a:ext cx="431800" cy="684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6300788" y="3933825"/>
            <a:ext cx="503237" cy="593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flipV="1">
            <a:off x="5867400" y="4473575"/>
            <a:ext cx="936625" cy="53975"/>
          </a:xfrm>
          <a:prstGeom prst="line">
            <a:avLst/>
          </a:prstGeom>
        </p:spPr>
        <p:style>
          <a:lnRef idx="1">
            <a:schemeClr val="accent1"/>
          </a:lnRef>
          <a:fillRef idx="0">
            <a:schemeClr val="accent1"/>
          </a:fillRef>
          <a:effectRef idx="0">
            <a:schemeClr val="accent1"/>
          </a:effectRef>
          <a:fontRef idx="minor">
            <a:schemeClr val="tx1"/>
          </a:fontRef>
        </p:style>
      </p:cxnSp>
      <p:sp>
        <p:nvSpPr>
          <p:cNvPr id="42007" name="文字方塊 40"/>
          <p:cNvSpPr txBox="1">
            <a:spLocks noChangeArrowheads="1"/>
          </p:cNvSpPr>
          <p:nvPr/>
        </p:nvSpPr>
        <p:spPr bwMode="auto">
          <a:xfrm>
            <a:off x="5400675" y="5876925"/>
            <a:ext cx="25558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Non-Convex polygon</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Polygon</a:t>
            </a:r>
            <a:endParaRPr lang="zh-TW" altLang="en-US" dirty="0"/>
          </a:p>
        </p:txBody>
      </p:sp>
      <p:sp>
        <p:nvSpPr>
          <p:cNvPr id="43011" name="內容版面配置區 2"/>
          <p:cNvSpPr>
            <a:spLocks noGrp="1"/>
          </p:cNvSpPr>
          <p:nvPr>
            <p:ph idx="1"/>
          </p:nvPr>
        </p:nvSpPr>
        <p:spPr>
          <a:xfrm>
            <a:off x="457200" y="1600200"/>
            <a:ext cx="8061325" cy="4525963"/>
          </a:xfrm>
        </p:spPr>
        <p:txBody>
          <a:bodyPr/>
          <a:lstStyle/>
          <a:p>
            <a:pPr eaLnBrk="1" hangingPunct="1"/>
            <a:r>
              <a:rPr lang="en-US" altLang="zh-TW" smtClean="0"/>
              <a:t>Non-Convex polygon (Concave)</a:t>
            </a:r>
          </a:p>
          <a:p>
            <a:pPr lvl="1" eaLnBrk="1" hangingPunct="1"/>
            <a:r>
              <a:rPr lang="en-US" altLang="zh-TW" smtClean="0"/>
              <a:t>Must be composited by multi-triangle</a:t>
            </a:r>
            <a:endParaRPr lang="zh-TW" alt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4955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74955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1700213"/>
            <a:ext cx="6624637" cy="1150937"/>
          </a:xfrm>
        </p:spPr>
        <p:txBody>
          <a:bodyPr/>
          <a:lstStyle/>
          <a:p>
            <a:pPr>
              <a:defRPr/>
            </a:pPr>
            <a:r>
              <a:rPr lang="en-US" altLang="zh-TW" dirty="0" smtClean="0"/>
              <a:t/>
            </a:r>
            <a:br>
              <a:rPr lang="en-US" altLang="zh-TW" dirty="0" smtClean="0"/>
            </a:br>
            <a:r>
              <a:rPr lang="en-US" altLang="zh-TW" dirty="0"/>
              <a:t/>
            </a:r>
            <a:br>
              <a:rPr lang="en-US" altLang="zh-TW" dirty="0"/>
            </a:br>
            <a:r>
              <a:rPr lang="en-US" altLang="zh-TW" dirty="0" smtClean="0"/>
              <a:t>Render Primitive</a:t>
            </a:r>
            <a:br>
              <a:rPr lang="en-US" altLang="zh-TW" dirty="0" smtClean="0"/>
            </a:br>
            <a:r>
              <a:rPr lang="en-US" altLang="zh-TW" dirty="0" smtClean="0"/>
              <a:t>in Modern OpenGL</a:t>
            </a:r>
            <a:endParaRPr lang="zh-TW" altLang="en-US" dirty="0"/>
          </a:p>
        </p:txBody>
      </p:sp>
      <p:sp>
        <p:nvSpPr>
          <p:cNvPr id="2" name="文字方塊 1"/>
          <p:cNvSpPr txBox="1"/>
          <p:nvPr/>
        </p:nvSpPr>
        <p:spPr>
          <a:xfrm>
            <a:off x="1908175" y="3573463"/>
            <a:ext cx="2232025" cy="2308225"/>
          </a:xfrm>
          <a:prstGeom prst="rect">
            <a:avLst/>
          </a:prstGeom>
          <a:solidFill>
            <a:schemeClr val="accent1">
              <a:lumMod val="20000"/>
              <a:lumOff val="80000"/>
            </a:schemeClr>
          </a:solidFill>
          <a:ln>
            <a:solidFill>
              <a:schemeClr val="tx1"/>
            </a:solidFill>
          </a:ln>
        </p:spPr>
        <p:txBody>
          <a:bodyPr>
            <a:spAutoFit/>
          </a:bodyPr>
          <a:lstStyle/>
          <a:p>
            <a:pPr algn="ctr" eaLnBrk="1" hangingPunct="1">
              <a:defRPr/>
            </a:pPr>
            <a:r>
              <a:rPr lang="en-US" altLang="zh-TW" dirty="0"/>
              <a:t>Application</a:t>
            </a:r>
          </a:p>
          <a:p>
            <a:pPr algn="ctr" eaLnBrk="1" hangingPunct="1">
              <a:defRPr/>
            </a:pPr>
            <a:r>
              <a:rPr lang="en-US" altLang="zh-TW" dirty="0"/>
              <a:t>Client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6" name="文字方塊 5"/>
          <p:cNvSpPr txBox="1"/>
          <p:nvPr/>
        </p:nvSpPr>
        <p:spPr>
          <a:xfrm>
            <a:off x="5003800" y="3573463"/>
            <a:ext cx="2232025"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a:t>
            </a:r>
          </a:p>
          <a:p>
            <a:pPr algn="ctr" eaLnBrk="1" hangingPunct="1">
              <a:defRPr/>
            </a:pPr>
            <a:r>
              <a:rPr lang="en-US" altLang="zh-TW" dirty="0"/>
              <a:t>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6562725" cy="1143000"/>
          </a:xfrm>
        </p:spPr>
        <p:txBody>
          <a:bodyPr/>
          <a:lstStyle/>
          <a:p>
            <a:pPr>
              <a:defRPr/>
            </a:pPr>
            <a:r>
              <a:rPr lang="en-US" altLang="zh-TW" dirty="0" smtClean="0"/>
              <a:t>Vertex Arrays</a:t>
            </a:r>
            <a:endParaRPr lang="zh-TW" altLang="en-US" dirty="0"/>
          </a:p>
        </p:txBody>
      </p:sp>
      <p:sp>
        <p:nvSpPr>
          <p:cNvPr id="48131" name="內容版面配置區 5"/>
          <p:cNvSpPr>
            <a:spLocks noGrp="1"/>
          </p:cNvSpPr>
          <p:nvPr>
            <p:ph idx="1"/>
          </p:nvPr>
        </p:nvSpPr>
        <p:spPr/>
        <p:txBody>
          <a:bodyPr/>
          <a:lstStyle/>
          <a:p>
            <a:r>
              <a:rPr lang="en-US" altLang="zh-TW" sz="2800" dirty="0" smtClean="0"/>
              <a:t>void </a:t>
            </a:r>
            <a:r>
              <a:rPr lang="en-US" altLang="zh-TW" sz="2800" dirty="0" err="1" smtClean="0">
                <a:solidFill>
                  <a:srgbClr val="FF0000"/>
                </a:solidFill>
              </a:rPr>
              <a:t>glVertexPointer</a:t>
            </a:r>
            <a:r>
              <a:rPr lang="en-US" altLang="zh-TW" sz="2800" dirty="0" smtClean="0"/>
              <a:t>(</a:t>
            </a:r>
            <a:r>
              <a:rPr lang="en-US" altLang="zh-TW" sz="2800" dirty="0" err="1" smtClean="0"/>
              <a:t>GLint</a:t>
            </a:r>
            <a:r>
              <a:rPr lang="en-US" altLang="zh-TW" sz="2800" dirty="0" smtClean="0"/>
              <a:t>  </a:t>
            </a:r>
            <a:r>
              <a:rPr lang="en-US" altLang="zh-TW" sz="2800" dirty="0" smtClean="0">
                <a:solidFill>
                  <a:srgbClr val="7030A0"/>
                </a:solidFill>
              </a:rPr>
              <a:t>size</a:t>
            </a:r>
            <a:r>
              <a:rPr lang="en-US" altLang="zh-TW" sz="2800" dirty="0" smtClean="0"/>
              <a:t>,  </a:t>
            </a:r>
            <a:r>
              <a:rPr lang="en-US" altLang="zh-TW" sz="2800" dirty="0" err="1" smtClean="0"/>
              <a:t>GLenum</a:t>
            </a:r>
            <a:r>
              <a:rPr lang="en-US" altLang="zh-TW" sz="2800" dirty="0" smtClean="0"/>
              <a:t>  </a:t>
            </a:r>
            <a:r>
              <a:rPr lang="en-US" altLang="zh-TW" sz="2800" dirty="0" smtClean="0">
                <a:solidFill>
                  <a:srgbClr val="7030A0"/>
                </a:solidFill>
              </a:rPr>
              <a:t>type</a:t>
            </a:r>
            <a:r>
              <a:rPr lang="en-US" altLang="zh-TW" sz="2800" dirty="0" smtClean="0"/>
              <a:t>,  </a:t>
            </a:r>
            <a:r>
              <a:rPr lang="en-US" altLang="zh-TW" sz="2800" dirty="0" err="1" smtClean="0"/>
              <a:t>GLsizei</a:t>
            </a:r>
            <a:r>
              <a:rPr lang="en-US" altLang="zh-TW" sz="2800" dirty="0" smtClean="0"/>
              <a:t>  </a:t>
            </a:r>
            <a:r>
              <a:rPr lang="en-US" altLang="zh-TW" sz="2800" dirty="0" smtClean="0">
                <a:solidFill>
                  <a:srgbClr val="7030A0"/>
                </a:solidFill>
              </a:rPr>
              <a:t>stride</a:t>
            </a:r>
            <a:r>
              <a:rPr lang="en-US" altLang="zh-TW" sz="2800" dirty="0" smtClean="0"/>
              <a:t>,  </a:t>
            </a:r>
            <a:r>
              <a:rPr lang="en-US" altLang="zh-TW" sz="2800" dirty="0" err="1" smtClean="0"/>
              <a:t>const</a:t>
            </a:r>
            <a:r>
              <a:rPr lang="en-US" altLang="zh-TW" sz="2800" dirty="0" smtClean="0"/>
              <a:t> </a:t>
            </a:r>
            <a:r>
              <a:rPr lang="en-US" altLang="zh-TW" sz="2800" dirty="0" err="1" smtClean="0"/>
              <a:t>GLvoid</a:t>
            </a:r>
            <a:r>
              <a:rPr lang="en-US" altLang="zh-TW" sz="2800" dirty="0" smtClean="0"/>
              <a:t> *  </a:t>
            </a:r>
            <a:r>
              <a:rPr lang="en-US" altLang="zh-TW" sz="2800" dirty="0" smtClean="0">
                <a:solidFill>
                  <a:srgbClr val="7030A0"/>
                </a:solidFill>
              </a:rPr>
              <a:t>pointer</a:t>
            </a:r>
            <a:r>
              <a:rPr lang="en-US" altLang="zh-TW" sz="2800" dirty="0" smtClean="0"/>
              <a:t>);</a:t>
            </a:r>
          </a:p>
          <a:p>
            <a:pPr lvl="1"/>
            <a:r>
              <a:rPr lang="en-US" altLang="zh-TW" sz="2400" dirty="0" smtClean="0"/>
              <a:t>define an array of vertex data</a:t>
            </a:r>
          </a:p>
          <a:p>
            <a:endParaRPr lang="en-US" altLang="zh-TW" sz="2800" dirty="0" smtClean="0"/>
          </a:p>
          <a:p>
            <a:r>
              <a:rPr lang="en-US" altLang="zh-TW" sz="2800" dirty="0" smtClean="0"/>
              <a:t>void </a:t>
            </a:r>
            <a:r>
              <a:rPr lang="en-US" altLang="zh-TW" sz="2800" dirty="0" err="1" smtClean="0">
                <a:solidFill>
                  <a:srgbClr val="FF0000"/>
                </a:solidFill>
              </a:rPr>
              <a:t>glDrawArrays</a:t>
            </a:r>
            <a:r>
              <a:rPr lang="en-US" altLang="zh-TW" sz="2800" dirty="0" smtClean="0"/>
              <a:t>(</a:t>
            </a:r>
            <a:r>
              <a:rPr lang="en-US" altLang="zh-TW" sz="2800" dirty="0" err="1" smtClean="0"/>
              <a:t>GLenum</a:t>
            </a:r>
            <a:r>
              <a:rPr lang="en-US" altLang="zh-TW" sz="2800" dirty="0" smtClean="0"/>
              <a:t>  </a:t>
            </a:r>
            <a:r>
              <a:rPr lang="en-US" altLang="zh-TW" sz="2800" dirty="0" smtClean="0">
                <a:solidFill>
                  <a:srgbClr val="7030A0"/>
                </a:solidFill>
              </a:rPr>
              <a:t>mode</a:t>
            </a:r>
            <a:r>
              <a:rPr lang="en-US" altLang="zh-TW" sz="2800" dirty="0" smtClean="0"/>
              <a:t>,  </a:t>
            </a:r>
            <a:r>
              <a:rPr lang="en-US" altLang="zh-TW" sz="2800" dirty="0" err="1" smtClean="0"/>
              <a:t>GLint</a:t>
            </a:r>
            <a:r>
              <a:rPr lang="en-US" altLang="zh-TW" sz="2800" dirty="0" smtClean="0"/>
              <a:t>  </a:t>
            </a:r>
            <a:r>
              <a:rPr lang="en-US" altLang="zh-TW" sz="2800" dirty="0" smtClean="0">
                <a:solidFill>
                  <a:srgbClr val="7030A0"/>
                </a:solidFill>
              </a:rPr>
              <a:t>first</a:t>
            </a:r>
            <a:r>
              <a:rPr lang="en-US" altLang="zh-TW" sz="2800" dirty="0" smtClean="0"/>
              <a:t>,  </a:t>
            </a:r>
            <a:r>
              <a:rPr lang="en-US" altLang="zh-TW" sz="2800" dirty="0" err="1" smtClean="0"/>
              <a:t>GLsizei</a:t>
            </a:r>
            <a:r>
              <a:rPr lang="en-US" altLang="zh-TW" sz="2800" dirty="0" smtClean="0"/>
              <a:t>  </a:t>
            </a:r>
            <a:r>
              <a:rPr lang="en-US" altLang="zh-TW" sz="2800" dirty="0" smtClean="0">
                <a:solidFill>
                  <a:srgbClr val="7030A0"/>
                </a:solidFill>
              </a:rPr>
              <a:t>count</a:t>
            </a:r>
            <a:r>
              <a:rPr lang="en-US" altLang="zh-TW" sz="2800" dirty="0" smtClean="0"/>
              <a:t>);</a:t>
            </a:r>
          </a:p>
          <a:p>
            <a:pPr lvl="1"/>
            <a:r>
              <a:rPr lang="en-US" altLang="zh-TW" sz="2400" dirty="0" smtClean="0"/>
              <a:t>render primitives from array data</a:t>
            </a:r>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a:t>Vertex </a:t>
            </a:r>
            <a:r>
              <a:rPr lang="en-US" altLang="zh-TW" dirty="0" smtClean="0"/>
              <a:t>Arrays- example</a:t>
            </a:r>
            <a:endParaRPr lang="zh-TW" altLang="en-US" dirty="0"/>
          </a:p>
        </p:txBody>
      </p:sp>
      <p:sp>
        <p:nvSpPr>
          <p:cNvPr id="31747" name="內容版面配置區 2"/>
          <p:cNvSpPr>
            <a:spLocks noGrp="1"/>
          </p:cNvSpPr>
          <p:nvPr>
            <p:ph idx="1"/>
          </p:nvPr>
        </p:nvSpPr>
        <p:spPr/>
        <p:txBody>
          <a:bodyPr/>
          <a:lstStyle/>
          <a:p>
            <a:pPr marL="0" indent="0">
              <a:buFontTx/>
              <a:buNone/>
              <a:defRPr/>
            </a:pPr>
            <a:r>
              <a:rPr lang="en-US" altLang="zh-TW" sz="2800" dirty="0" err="1" smtClean="0"/>
              <a:t>const</a:t>
            </a:r>
            <a:r>
              <a:rPr lang="en-US" altLang="zh-TW" sz="2800" dirty="0" smtClean="0"/>
              <a:t> </a:t>
            </a:r>
            <a:r>
              <a:rPr lang="en-US" altLang="zh-TW" sz="2800" b="1" dirty="0" err="1" smtClean="0"/>
              <a:t>int</a:t>
            </a:r>
            <a:r>
              <a:rPr lang="en-US" altLang="zh-TW" sz="2800" dirty="0" smtClean="0"/>
              <a:t> </a:t>
            </a:r>
            <a:r>
              <a:rPr lang="en-US" altLang="zh-TW" sz="2800" dirty="0" smtClean="0">
                <a:solidFill>
                  <a:srgbClr val="0070C0"/>
                </a:solidFill>
              </a:rPr>
              <a:t>SMALL_STAR</a:t>
            </a:r>
            <a:r>
              <a:rPr lang="en-US" altLang="zh-TW" sz="2800" dirty="0" smtClean="0"/>
              <a:t>=100;</a:t>
            </a:r>
          </a:p>
          <a:p>
            <a:pPr marL="0" indent="0">
              <a:buFontTx/>
              <a:buNone/>
              <a:defRPr/>
            </a:pPr>
            <a:r>
              <a:rPr lang="en-US" altLang="zh-TW" sz="2800" dirty="0" err="1" smtClean="0"/>
              <a:t>Glfloat</a:t>
            </a:r>
            <a:r>
              <a:rPr lang="en-US" altLang="zh-TW" sz="2800" dirty="0" smtClean="0"/>
              <a:t> </a:t>
            </a:r>
            <a:r>
              <a:rPr lang="en-US" altLang="zh-TW" sz="2800" dirty="0" err="1" smtClean="0">
                <a:solidFill>
                  <a:schemeClr val="accent6">
                    <a:lumMod val="50000"/>
                  </a:schemeClr>
                </a:solidFill>
              </a:rPr>
              <a:t>vSmallStars</a:t>
            </a:r>
            <a:r>
              <a:rPr lang="en-US" altLang="zh-TW" sz="2800" dirty="0" smtClean="0"/>
              <a:t>[</a:t>
            </a:r>
            <a:r>
              <a:rPr lang="en-US" altLang="zh-TW" sz="2800" dirty="0" smtClean="0">
                <a:solidFill>
                  <a:srgbClr val="0070C0"/>
                </a:solidFill>
              </a:rPr>
              <a:t>SMALL_STAR*2</a:t>
            </a:r>
            <a:r>
              <a:rPr lang="en-US" altLang="zh-TW" sz="2800" dirty="0" smtClean="0"/>
              <a:t>];  </a:t>
            </a:r>
            <a:r>
              <a:rPr lang="en-US" altLang="zh-TW" sz="2800" dirty="0" smtClean="0">
                <a:solidFill>
                  <a:srgbClr val="00B050"/>
                </a:solidFill>
              </a:rPr>
              <a:t>//(</a:t>
            </a:r>
            <a:r>
              <a:rPr lang="en-US" altLang="zh-TW" sz="2800" dirty="0" err="1" smtClean="0">
                <a:solidFill>
                  <a:srgbClr val="00B050"/>
                </a:solidFill>
              </a:rPr>
              <a:t>x,y</a:t>
            </a:r>
            <a:r>
              <a:rPr lang="en-US" altLang="zh-TW" sz="2800" dirty="0" smtClean="0">
                <a:solidFill>
                  <a:srgbClr val="00B050"/>
                </a:solidFill>
              </a:rPr>
              <a:t>)</a:t>
            </a:r>
          </a:p>
          <a:p>
            <a:pPr marL="0" indent="0">
              <a:buFontTx/>
              <a:buNone/>
              <a:defRPr/>
            </a:pPr>
            <a:r>
              <a:rPr lang="en-US" altLang="zh-TW" sz="2800" dirty="0" smtClean="0">
                <a:solidFill>
                  <a:srgbClr val="00B050"/>
                </a:solidFill>
              </a:rPr>
              <a:t>//assign position into </a:t>
            </a:r>
            <a:r>
              <a:rPr lang="en-US" altLang="zh-TW" sz="2800" dirty="0" err="1" smtClean="0">
                <a:solidFill>
                  <a:srgbClr val="00B050"/>
                </a:solidFill>
              </a:rPr>
              <a:t>vSmallStars</a:t>
            </a:r>
            <a:endParaRPr lang="en-US" altLang="zh-TW" sz="2800" dirty="0" smtClean="0">
              <a:solidFill>
                <a:srgbClr val="00B050"/>
              </a:solidFill>
            </a:endParaRPr>
          </a:p>
          <a:p>
            <a:pPr marL="0" indent="0">
              <a:buFontTx/>
              <a:buNone/>
              <a:defRPr/>
            </a:pPr>
            <a:r>
              <a:rPr lang="en-US" altLang="zh-TW" sz="2800" dirty="0" smtClean="0"/>
              <a:t>…</a:t>
            </a:r>
          </a:p>
          <a:p>
            <a:pPr marL="0" indent="0">
              <a:buFontTx/>
              <a:buNone/>
              <a:defRPr/>
            </a:pPr>
            <a:endParaRPr lang="en-US" altLang="zh-TW" sz="2800" dirty="0" smtClean="0"/>
          </a:p>
          <a:p>
            <a:pPr marL="0" indent="0">
              <a:buFontTx/>
              <a:buNone/>
              <a:defRPr/>
            </a:pPr>
            <a:r>
              <a:rPr lang="en-US" altLang="zh-TW" sz="2800" dirty="0" err="1" smtClean="0">
                <a:solidFill>
                  <a:srgbClr val="FF0000"/>
                </a:solidFill>
              </a:rPr>
              <a:t>glEnableClientState</a:t>
            </a:r>
            <a:r>
              <a:rPr lang="en-US" altLang="zh-TW" sz="2800" dirty="0" smtClean="0"/>
              <a:t>(GL_VERTEX_ARRAY);</a:t>
            </a:r>
          </a:p>
          <a:p>
            <a:pPr marL="0" indent="0">
              <a:buFontTx/>
              <a:buNone/>
              <a:defRPr/>
            </a:pPr>
            <a:r>
              <a:rPr lang="en-US" altLang="zh-TW" sz="2800" dirty="0" err="1" smtClean="0">
                <a:solidFill>
                  <a:srgbClr val="FF0000"/>
                </a:solidFill>
              </a:rPr>
              <a:t>glVertexPointer</a:t>
            </a:r>
            <a:r>
              <a:rPr lang="en-US" altLang="zh-TW" sz="2800" dirty="0" smtClean="0"/>
              <a:t>(2, GL_FLOAT, 0, </a:t>
            </a:r>
            <a:r>
              <a:rPr lang="en-US" altLang="zh-TW" sz="2800" dirty="0" err="1" smtClean="0">
                <a:solidFill>
                  <a:schemeClr val="accent6">
                    <a:lumMod val="50000"/>
                  </a:schemeClr>
                </a:solidFill>
              </a:rPr>
              <a:t>vSmallStars</a:t>
            </a:r>
            <a:r>
              <a:rPr lang="en-US" altLang="zh-TW" sz="2800" dirty="0" smtClean="0"/>
              <a:t>);</a:t>
            </a:r>
          </a:p>
          <a:p>
            <a:pPr marL="0" indent="0">
              <a:buFontTx/>
              <a:buNone/>
              <a:defRPr/>
            </a:pPr>
            <a:r>
              <a:rPr lang="en-US" altLang="zh-TW" sz="2800" dirty="0" err="1" smtClean="0">
                <a:solidFill>
                  <a:srgbClr val="FF0000"/>
                </a:solidFill>
              </a:rPr>
              <a:t>glDrawArrays</a:t>
            </a:r>
            <a:r>
              <a:rPr lang="en-US" altLang="zh-TW" sz="2800" dirty="0" smtClean="0"/>
              <a:t>(GL_POINTS, 0, </a:t>
            </a:r>
            <a:r>
              <a:rPr lang="en-US" altLang="zh-TW" sz="2800" dirty="0" smtClean="0">
                <a:solidFill>
                  <a:srgbClr val="0070C0"/>
                </a:solidFill>
              </a:rPr>
              <a:t>SMALL_STAR</a:t>
            </a:r>
            <a:r>
              <a:rPr lang="en-US" altLang="zh-TW" sz="2800" dirty="0" smtClean="0"/>
              <a:t>);</a:t>
            </a:r>
            <a:endParaRPr lang="zh-TW" altLang="en-US" sz="2800" dirty="0" smtClean="0"/>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350" cy="1143000"/>
          </a:xfrm>
        </p:spPr>
        <p:txBody>
          <a:bodyPr/>
          <a:lstStyle/>
          <a:p>
            <a:pPr>
              <a:defRPr/>
            </a:pPr>
            <a:r>
              <a:rPr lang="en-US" altLang="zh-TW" dirty="0"/>
              <a:t>Vertex Array </a:t>
            </a:r>
            <a:r>
              <a:rPr lang="en-US" altLang="zh-TW" dirty="0" smtClean="0"/>
              <a:t>Object (VAO)</a:t>
            </a:r>
            <a:endParaRPr lang="zh-TW" altLang="en-US" dirty="0"/>
          </a:p>
        </p:txBody>
      </p:sp>
      <p:sp>
        <p:nvSpPr>
          <p:cNvPr id="52227" name="內容版面配置區 2"/>
          <p:cNvSpPr>
            <a:spLocks noGrp="1"/>
          </p:cNvSpPr>
          <p:nvPr>
            <p:ph idx="1"/>
          </p:nvPr>
        </p:nvSpPr>
        <p:spPr/>
        <p:txBody>
          <a:bodyPr/>
          <a:lstStyle/>
          <a:p>
            <a:r>
              <a:rPr lang="en-US" altLang="zh-TW" smtClean="0"/>
              <a:t>In modern OpenGL, VAO with VBO</a:t>
            </a:r>
            <a:r>
              <a:rPr lang="zh-TW" altLang="en-US" smtClean="0"/>
              <a:t> </a:t>
            </a:r>
            <a:r>
              <a:rPr lang="en-US" altLang="zh-TW" smtClean="0"/>
              <a:t>is the main way to render primitive.</a:t>
            </a:r>
          </a:p>
          <a:p>
            <a:endParaRPr lang="en-US" altLang="zh-TW" smtClean="0"/>
          </a:p>
          <a:p>
            <a:r>
              <a:rPr lang="en-US" altLang="zh-TW" smtClean="0"/>
              <a:t>A </a:t>
            </a:r>
            <a:r>
              <a:rPr lang="en-US" altLang="zh-TW" smtClean="0">
                <a:solidFill>
                  <a:srgbClr val="FF0000"/>
                </a:solidFill>
              </a:rPr>
              <a:t>VAO</a:t>
            </a:r>
            <a:r>
              <a:rPr lang="en-US" altLang="zh-TW" smtClean="0"/>
              <a:t> is an OpenGL Object that encapsulates all of the state needed to specify vertex data. Note that VAOs do not </a:t>
            </a:r>
            <a:r>
              <a:rPr lang="en-US" altLang="zh-TW" i="1" smtClean="0"/>
              <a:t>contain</a:t>
            </a:r>
            <a:r>
              <a:rPr lang="en-US" altLang="zh-TW" smtClean="0"/>
              <a:t> the arrays themselves; the arrays are stored in </a:t>
            </a:r>
            <a:r>
              <a:rPr lang="en-US" altLang="zh-TW" smtClean="0">
                <a:hlinkClick r:id="rId3" tooltip="Buffer Object"/>
              </a:rPr>
              <a:t>Buffer Objects</a:t>
            </a:r>
            <a:endParaRPr lang="zh-TW" altLang="en-US" smtClean="0"/>
          </a:p>
        </p:txBody>
      </p:sp>
      <p:sp>
        <p:nvSpPr>
          <p:cNvPr id="3" name="文字方塊 2"/>
          <p:cNvSpPr txBox="1"/>
          <p:nvPr/>
        </p:nvSpPr>
        <p:spPr>
          <a:xfrm>
            <a:off x="7596336" y="548680"/>
            <a:ext cx="1547664" cy="923330"/>
          </a:xfrm>
          <a:prstGeom prst="rect">
            <a:avLst/>
          </a:prstGeom>
          <a:noFill/>
        </p:spPr>
        <p:txBody>
          <a:bodyPr wrap="square" rtlCol="0">
            <a:spAutoFit/>
          </a:bodyPr>
          <a:lstStyle/>
          <a:p>
            <a:r>
              <a:rPr lang="en-US" altLang="zh-TW" dirty="0" smtClean="0">
                <a:solidFill>
                  <a:srgbClr val="FF0000"/>
                </a:solidFill>
              </a:rPr>
              <a:t>OpenGL 3.0</a:t>
            </a:r>
          </a:p>
          <a:p>
            <a:r>
              <a:rPr lang="en-US" altLang="zh-TW" dirty="0" err="1" smtClean="0">
                <a:solidFill>
                  <a:srgbClr val="FF0000"/>
                </a:solidFill>
              </a:rPr>
              <a:t>WebGL</a:t>
            </a:r>
            <a:endParaRPr lang="en-US" altLang="zh-TW" dirty="0" smtClean="0">
              <a:solidFill>
                <a:srgbClr val="FF0000"/>
              </a:solidFill>
            </a:endParaRPr>
          </a:p>
          <a:p>
            <a:r>
              <a:rPr lang="en-US" altLang="zh-TW" dirty="0" smtClean="0">
                <a:solidFill>
                  <a:srgbClr val="FF0000"/>
                </a:solidFill>
              </a:rPr>
              <a:t>OpenGL ES</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VAO – triangle example</a:t>
            </a:r>
            <a:endParaRPr lang="zh-TW" altLang="en-US" dirty="0"/>
          </a:p>
        </p:txBody>
      </p:sp>
      <p:sp>
        <p:nvSpPr>
          <p:cNvPr id="54275" name="內容版面配置區 2"/>
          <p:cNvSpPr>
            <a:spLocks noGrp="1"/>
          </p:cNvSpPr>
          <p:nvPr>
            <p:ph idx="1"/>
          </p:nvPr>
        </p:nvSpPr>
        <p:spPr>
          <a:xfrm>
            <a:off x="457200" y="1341438"/>
            <a:ext cx="8229600" cy="4784725"/>
          </a:xfrm>
        </p:spPr>
        <p:txBody>
          <a:bodyPr/>
          <a:lstStyle/>
          <a:p>
            <a:pPr marL="0" indent="0">
              <a:buFontTx/>
              <a:buNone/>
            </a:pPr>
            <a:r>
              <a:rPr lang="en-US" altLang="zh-TW" sz="2000" dirty="0" smtClean="0">
                <a:solidFill>
                  <a:srgbClr val="00B050"/>
                </a:solidFill>
              </a:rPr>
              <a:t>// An array of 3 vectors which represents 3 vertices</a:t>
            </a:r>
          </a:p>
          <a:p>
            <a:pPr marL="0" indent="0">
              <a:buFontTx/>
              <a:buNone/>
            </a:pPr>
            <a:r>
              <a:rPr lang="en-US" altLang="zh-TW" sz="2000" dirty="0" smtClean="0"/>
              <a:t>static </a:t>
            </a:r>
            <a:r>
              <a:rPr lang="en-US" altLang="zh-TW" sz="2000" dirty="0" err="1" smtClean="0"/>
              <a:t>const</a:t>
            </a:r>
            <a:r>
              <a:rPr lang="en-US" altLang="zh-TW" sz="2000" dirty="0" smtClean="0"/>
              <a:t> </a:t>
            </a:r>
            <a:r>
              <a:rPr lang="en-US" altLang="zh-TW" sz="2000" dirty="0" err="1" smtClean="0"/>
              <a:t>GLfloat</a:t>
            </a:r>
            <a:r>
              <a:rPr lang="en-US" altLang="zh-TW" sz="2000" dirty="0" smtClean="0"/>
              <a:t> </a:t>
            </a:r>
            <a:r>
              <a:rPr lang="en-US" altLang="zh-TW" sz="2000" dirty="0" err="1" smtClean="0">
                <a:solidFill>
                  <a:srgbClr val="FF0000"/>
                </a:solidFill>
              </a:rPr>
              <a:t>g_vertex_buffer_data</a:t>
            </a:r>
            <a:r>
              <a:rPr lang="en-US" altLang="zh-TW" sz="2000" dirty="0" smtClean="0"/>
              <a:t>[] = {</a:t>
            </a:r>
          </a:p>
          <a:p>
            <a:pPr marL="0" indent="0">
              <a:buFontTx/>
              <a:buNone/>
            </a:pPr>
            <a:r>
              <a:rPr lang="en-US" altLang="zh-TW" sz="2000" dirty="0" smtClean="0"/>
              <a:t>   -1.0f, -1.0f, 0.0f,</a:t>
            </a:r>
          </a:p>
          <a:p>
            <a:pPr marL="0" indent="0">
              <a:buFontTx/>
              <a:buNone/>
            </a:pPr>
            <a:r>
              <a:rPr lang="en-US" altLang="zh-TW" sz="2000" dirty="0" smtClean="0"/>
              <a:t>   1.0f, -1.0f, 0.0f,</a:t>
            </a:r>
          </a:p>
          <a:p>
            <a:pPr marL="0" indent="0">
              <a:buFontTx/>
              <a:buNone/>
            </a:pPr>
            <a:r>
              <a:rPr lang="en-US" altLang="zh-TW" sz="2000" dirty="0" smtClean="0"/>
              <a:t>   0.0f,  1.0f, 0.0f,</a:t>
            </a:r>
          </a:p>
          <a:p>
            <a:pPr marL="0" indent="0">
              <a:buFontTx/>
              <a:buNone/>
            </a:pPr>
            <a:r>
              <a:rPr lang="en-US" altLang="zh-TW" sz="2000" dirty="0" smtClean="0"/>
              <a:t>};</a:t>
            </a:r>
          </a:p>
          <a:p>
            <a:pPr marL="0" indent="0">
              <a:buFontTx/>
              <a:buNone/>
            </a:pPr>
            <a:endParaRPr lang="en-US" altLang="zh-TW" sz="2000" dirty="0" smtClean="0"/>
          </a:p>
          <a:p>
            <a:pPr marL="0" indent="0">
              <a:buFontTx/>
              <a:buNone/>
            </a:pPr>
            <a:r>
              <a:rPr lang="en-US" altLang="zh-TW" sz="1800" dirty="0" err="1" smtClean="0"/>
              <a:t>ShaderInfo</a:t>
            </a:r>
            <a:r>
              <a:rPr lang="en-US" altLang="zh-TW" sz="1800" dirty="0" smtClean="0"/>
              <a:t> </a:t>
            </a:r>
            <a:r>
              <a:rPr lang="en-US" altLang="zh-TW" sz="1800" dirty="0" err="1" smtClean="0"/>
              <a:t>shaders</a:t>
            </a:r>
            <a:r>
              <a:rPr lang="en-US" altLang="zh-TW" sz="1800" dirty="0" smtClean="0"/>
              <a:t>[] = {</a:t>
            </a:r>
          </a:p>
          <a:p>
            <a:pPr marL="0" indent="0">
              <a:buFontTx/>
              <a:buNone/>
            </a:pPr>
            <a:r>
              <a:rPr lang="en-US" altLang="zh-TW" sz="1800" dirty="0" smtClean="0"/>
              <a:t>{ GL_VERTEX_SHADER, "</a:t>
            </a:r>
            <a:r>
              <a:rPr lang="en-US" altLang="zh-TW" sz="1800" dirty="0" err="1" smtClean="0"/>
              <a:t>triangles.vert</a:t>
            </a:r>
            <a:r>
              <a:rPr lang="en-US" altLang="zh-TW" sz="1800" dirty="0" smtClean="0"/>
              <a:t>" },</a:t>
            </a:r>
          </a:p>
          <a:p>
            <a:pPr marL="0" indent="0">
              <a:buFontTx/>
              <a:buNone/>
            </a:pPr>
            <a:r>
              <a:rPr lang="en-US" altLang="zh-TW" sz="1800" dirty="0" smtClean="0"/>
              <a:t>{ GL_FRAGMENT_SHADER, "</a:t>
            </a:r>
            <a:r>
              <a:rPr lang="en-US" altLang="zh-TW" sz="1800" dirty="0" err="1" smtClean="0"/>
              <a:t>triangles.frag</a:t>
            </a:r>
            <a:r>
              <a:rPr lang="en-US" altLang="zh-TW" sz="1800" dirty="0" smtClean="0"/>
              <a:t>" },</a:t>
            </a:r>
          </a:p>
          <a:p>
            <a:pPr marL="0" indent="0">
              <a:buFontTx/>
              <a:buNone/>
            </a:pPr>
            <a:r>
              <a:rPr lang="en-US" altLang="zh-TW" sz="1800" dirty="0" smtClean="0"/>
              <a:t>{ GL_NONE, NULL } };</a:t>
            </a:r>
          </a:p>
          <a:p>
            <a:pPr marL="0" indent="0">
              <a:buFontTx/>
              <a:buNone/>
            </a:pPr>
            <a:endParaRPr lang="en-US" altLang="zh-TW" sz="1800" dirty="0" smtClean="0"/>
          </a:p>
          <a:p>
            <a:pPr marL="0" indent="0">
              <a:buFontTx/>
              <a:buNone/>
            </a:pPr>
            <a:r>
              <a:rPr lang="en-US" altLang="zh-TW" sz="1800" dirty="0" err="1" smtClean="0"/>
              <a:t>GLuint</a:t>
            </a:r>
            <a:r>
              <a:rPr lang="en-US" altLang="zh-TW" sz="1800" dirty="0" smtClean="0"/>
              <a:t> program = </a:t>
            </a:r>
            <a:r>
              <a:rPr lang="en-US" altLang="zh-TW" sz="1800" dirty="0" err="1" smtClean="0"/>
              <a:t>LoadShaders</a:t>
            </a:r>
            <a:r>
              <a:rPr lang="en-US" altLang="zh-TW" sz="1800" dirty="0" smtClean="0"/>
              <a:t>(</a:t>
            </a:r>
            <a:r>
              <a:rPr lang="en-US" altLang="zh-TW" sz="1800" dirty="0" err="1" smtClean="0"/>
              <a:t>shaders</a:t>
            </a:r>
            <a:r>
              <a:rPr lang="en-US" altLang="zh-TW" sz="1800" dirty="0" smtClean="0"/>
              <a:t>);</a:t>
            </a:r>
          </a:p>
          <a:p>
            <a:pPr marL="0" indent="0">
              <a:buFontTx/>
              <a:buNone/>
            </a:pPr>
            <a:r>
              <a:rPr lang="en-US" altLang="zh-TW" sz="1800" dirty="0" err="1" smtClean="0"/>
              <a:t>glUseProgram</a:t>
            </a:r>
            <a:r>
              <a:rPr lang="en-US" altLang="zh-TW" sz="1800" dirty="0" smtClean="0"/>
              <a:t>(program);</a:t>
            </a:r>
            <a:endParaRPr lang="zh-TW" altLang="en-US" sz="1800" dirty="0" smtClean="0"/>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a:xfrm>
            <a:off x="457200" y="476250"/>
            <a:ext cx="8229600" cy="5649913"/>
          </a:xfrm>
        </p:spPr>
        <p:txBody>
          <a:bodyPr/>
          <a:lstStyle/>
          <a:p>
            <a:pPr marL="0" indent="0">
              <a:buFontTx/>
              <a:buNone/>
            </a:pPr>
            <a:r>
              <a:rPr lang="en-US" altLang="zh-TW" sz="2000" dirty="0" smtClean="0">
                <a:solidFill>
                  <a:srgbClr val="00B050"/>
                </a:solidFill>
              </a:rPr>
              <a:t>// Generate and Bind VAO</a:t>
            </a:r>
            <a:endParaRPr lang="en-US" altLang="zh-TW" sz="2000" dirty="0" smtClean="0"/>
          </a:p>
          <a:p>
            <a:pPr marL="0" indent="0">
              <a:buFontTx/>
              <a:buNone/>
            </a:pPr>
            <a:r>
              <a:rPr lang="en-US" altLang="zh-TW" sz="2000" dirty="0" err="1" smtClean="0"/>
              <a:t>GLuint</a:t>
            </a:r>
            <a:r>
              <a:rPr lang="en-US" altLang="zh-TW" sz="2000" dirty="0" smtClean="0"/>
              <a:t> </a:t>
            </a:r>
            <a:r>
              <a:rPr lang="en-US" altLang="zh-TW" sz="2000" dirty="0" err="1" smtClean="0"/>
              <a:t>VertexArrayID</a:t>
            </a:r>
            <a:r>
              <a:rPr lang="en-US" altLang="zh-TW" sz="2000" dirty="0" smtClean="0"/>
              <a:t>;</a:t>
            </a:r>
          </a:p>
          <a:p>
            <a:pPr marL="0" indent="0">
              <a:buFontTx/>
              <a:buNone/>
            </a:pPr>
            <a:r>
              <a:rPr lang="en-US" altLang="zh-TW" sz="2000" dirty="0" err="1" smtClean="0"/>
              <a:t>glGenVertexArrays</a:t>
            </a:r>
            <a:r>
              <a:rPr lang="en-US" altLang="zh-TW" sz="2000" dirty="0" smtClean="0"/>
              <a:t>(1, &amp;</a:t>
            </a:r>
            <a:r>
              <a:rPr lang="en-US" altLang="zh-TW" sz="2000" dirty="0" err="1" smtClean="0"/>
              <a:t>VertexArrayID</a:t>
            </a:r>
            <a:r>
              <a:rPr lang="en-US" altLang="zh-TW" sz="2000" dirty="0" smtClean="0"/>
              <a:t>);</a:t>
            </a:r>
          </a:p>
          <a:p>
            <a:pPr marL="0" indent="0">
              <a:buFontTx/>
              <a:buNone/>
            </a:pPr>
            <a:r>
              <a:rPr lang="en-US" altLang="zh-TW" sz="2000" dirty="0" err="1" smtClean="0"/>
              <a:t>glBindVertexArray</a:t>
            </a:r>
            <a:r>
              <a:rPr lang="en-US" altLang="zh-TW" sz="2000" dirty="0" smtClean="0"/>
              <a:t>(</a:t>
            </a:r>
            <a:r>
              <a:rPr lang="en-US" altLang="zh-TW" sz="2000" dirty="0" err="1" smtClean="0"/>
              <a:t>VertexArrayID</a:t>
            </a:r>
            <a:r>
              <a:rPr lang="en-US" altLang="zh-TW" sz="2000" dirty="0" smtClean="0"/>
              <a:t>);</a:t>
            </a:r>
          </a:p>
          <a:p>
            <a:pPr marL="0" indent="0">
              <a:buFontTx/>
              <a:buNone/>
            </a:pPr>
            <a:endParaRPr lang="en-US" altLang="zh-TW" sz="2000" dirty="0" smtClean="0"/>
          </a:p>
          <a:p>
            <a:pPr marL="0" indent="0">
              <a:buFontTx/>
              <a:buNone/>
            </a:pPr>
            <a:r>
              <a:rPr lang="en-US" altLang="zh-TW" sz="2000" dirty="0" smtClean="0">
                <a:solidFill>
                  <a:srgbClr val="00B050"/>
                </a:solidFill>
              </a:rPr>
              <a:t>// This will identify our vertex buffer</a:t>
            </a:r>
          </a:p>
          <a:p>
            <a:pPr marL="0" indent="0">
              <a:buFontTx/>
              <a:buNone/>
            </a:pPr>
            <a:r>
              <a:rPr lang="en-US" altLang="zh-TW" sz="2000" dirty="0" err="1" smtClean="0"/>
              <a:t>GLuint</a:t>
            </a:r>
            <a:r>
              <a:rPr lang="en-US" altLang="zh-TW" sz="2000" dirty="0" smtClean="0"/>
              <a:t> </a:t>
            </a:r>
            <a:r>
              <a:rPr lang="en-US" altLang="zh-TW" sz="2000" dirty="0" err="1" smtClean="0"/>
              <a:t>vertexbuffer</a:t>
            </a:r>
            <a:r>
              <a:rPr lang="en-US" altLang="zh-TW" sz="2000" dirty="0" smtClean="0"/>
              <a:t>;</a:t>
            </a:r>
          </a:p>
          <a:p>
            <a:pPr marL="0" indent="0">
              <a:buFontTx/>
              <a:buNone/>
            </a:pPr>
            <a:r>
              <a:rPr lang="en-US" altLang="zh-TW" sz="2000" dirty="0" smtClean="0">
                <a:solidFill>
                  <a:srgbClr val="00B050"/>
                </a:solidFill>
              </a:rPr>
              <a:t>// Generate 1 buffer, put the resulting identifier in </a:t>
            </a:r>
            <a:r>
              <a:rPr lang="en-US" altLang="zh-TW" sz="2000" dirty="0" err="1" smtClean="0">
                <a:solidFill>
                  <a:srgbClr val="00B050"/>
                </a:solidFill>
              </a:rPr>
              <a:t>vertexbuffer</a:t>
            </a:r>
            <a:endParaRPr lang="en-US" altLang="zh-TW" sz="2000" dirty="0" smtClean="0">
              <a:solidFill>
                <a:srgbClr val="00B050"/>
              </a:solidFill>
            </a:endParaRPr>
          </a:p>
          <a:p>
            <a:pPr marL="0" indent="0">
              <a:buFontTx/>
              <a:buNone/>
            </a:pPr>
            <a:r>
              <a:rPr lang="en-US" altLang="zh-TW" sz="2000" dirty="0" err="1" smtClean="0"/>
              <a:t>glGenBuffers</a:t>
            </a:r>
            <a:r>
              <a:rPr lang="en-US" altLang="zh-TW" sz="2000" dirty="0" smtClean="0"/>
              <a:t>(1, &amp;</a:t>
            </a:r>
            <a:r>
              <a:rPr lang="en-US" altLang="zh-TW" sz="2000" dirty="0" err="1" smtClean="0"/>
              <a:t>vertexbuffer</a:t>
            </a:r>
            <a:r>
              <a:rPr lang="en-US" altLang="zh-TW" sz="2000" dirty="0" smtClean="0"/>
              <a:t>); </a:t>
            </a:r>
          </a:p>
          <a:p>
            <a:pPr marL="0" indent="0">
              <a:buFontTx/>
              <a:buNone/>
            </a:pPr>
            <a:r>
              <a:rPr lang="en-US" altLang="zh-TW" sz="2000" dirty="0" smtClean="0">
                <a:solidFill>
                  <a:srgbClr val="00B050"/>
                </a:solidFill>
              </a:rPr>
              <a:t>// The following commands will talk about our '</a:t>
            </a:r>
            <a:r>
              <a:rPr lang="en-US" altLang="zh-TW" sz="2000" dirty="0" err="1" smtClean="0">
                <a:solidFill>
                  <a:srgbClr val="00B050"/>
                </a:solidFill>
              </a:rPr>
              <a:t>vertexbuffer</a:t>
            </a:r>
            <a:r>
              <a:rPr lang="en-US" altLang="zh-TW" sz="2000" dirty="0" smtClean="0">
                <a:solidFill>
                  <a:srgbClr val="00B050"/>
                </a:solidFill>
              </a:rPr>
              <a:t>' buffer</a:t>
            </a:r>
          </a:p>
          <a:p>
            <a:pPr marL="0" indent="0">
              <a:buFontTx/>
              <a:buNone/>
            </a:pPr>
            <a:r>
              <a:rPr lang="en-US" altLang="zh-TW" sz="2000" dirty="0" err="1" smtClean="0"/>
              <a:t>glBindBuffer</a:t>
            </a:r>
            <a:r>
              <a:rPr lang="en-US" altLang="zh-TW" sz="2000" dirty="0" smtClean="0"/>
              <a:t>(GL_ARRAY_BUFFER, </a:t>
            </a:r>
            <a:r>
              <a:rPr lang="en-US" altLang="zh-TW" sz="2000" dirty="0" err="1" smtClean="0"/>
              <a:t>vertexbuffer</a:t>
            </a:r>
            <a:r>
              <a:rPr lang="en-US" altLang="zh-TW" sz="2000" dirty="0" smtClean="0"/>
              <a:t>);</a:t>
            </a:r>
          </a:p>
          <a:p>
            <a:pPr marL="0" indent="0">
              <a:buFontTx/>
              <a:buNone/>
            </a:pPr>
            <a:r>
              <a:rPr lang="en-US" altLang="zh-TW" sz="2000" dirty="0" smtClean="0"/>
              <a:t> </a:t>
            </a:r>
          </a:p>
          <a:p>
            <a:pPr marL="0" indent="0">
              <a:buFontTx/>
              <a:buNone/>
            </a:pPr>
            <a:r>
              <a:rPr lang="en-US" altLang="zh-TW" sz="2000" dirty="0" smtClean="0">
                <a:solidFill>
                  <a:srgbClr val="00B050"/>
                </a:solidFill>
              </a:rPr>
              <a:t>// Give our vertices to OpenGL.</a:t>
            </a:r>
          </a:p>
          <a:p>
            <a:pPr marL="0" indent="0">
              <a:buFontTx/>
              <a:buNone/>
            </a:pPr>
            <a:r>
              <a:rPr lang="en-US" altLang="zh-TW" sz="2000" dirty="0" err="1" smtClean="0"/>
              <a:t>glBufferData</a:t>
            </a:r>
            <a:r>
              <a:rPr lang="en-US" altLang="zh-TW" sz="2000" dirty="0" smtClean="0"/>
              <a:t>(GL_ARRAY_BUFFER, </a:t>
            </a:r>
            <a:r>
              <a:rPr lang="en-US" altLang="zh-TW" sz="2000" dirty="0" err="1" smtClean="0"/>
              <a:t>sizeof</a:t>
            </a:r>
            <a:r>
              <a:rPr lang="en-US" altLang="zh-TW" sz="2000" dirty="0" smtClean="0"/>
              <a:t>(</a:t>
            </a:r>
            <a:r>
              <a:rPr lang="en-US" altLang="zh-TW" sz="2000" dirty="0" err="1" smtClean="0"/>
              <a:t>g_vertex_buffer_data</a:t>
            </a:r>
            <a:r>
              <a:rPr lang="en-US" altLang="zh-TW" sz="2000" dirty="0" smtClean="0"/>
              <a:t>), </a:t>
            </a:r>
            <a:r>
              <a:rPr lang="en-US" altLang="zh-TW" sz="2000" dirty="0" err="1" smtClean="0">
                <a:solidFill>
                  <a:srgbClr val="FF0000"/>
                </a:solidFill>
              </a:rPr>
              <a:t>g_vertex_buffer_data</a:t>
            </a:r>
            <a:r>
              <a:rPr lang="en-US" altLang="zh-TW" sz="2000" dirty="0" smtClean="0"/>
              <a:t>, GL_STATIC_DRAW);</a:t>
            </a:r>
          </a:p>
          <a:p>
            <a:pPr marL="0" indent="0">
              <a:buFontTx/>
              <a:buNone/>
            </a:pPr>
            <a:endParaRPr lang="zh-TW" altLang="en-US" sz="2800" dirty="0" smtClean="0"/>
          </a:p>
        </p:txBody>
      </p:sp>
      <p:sp>
        <p:nvSpPr>
          <p:cNvPr id="3" name="文字方塊 2"/>
          <p:cNvSpPr txBox="1"/>
          <p:nvPr/>
        </p:nvSpPr>
        <p:spPr>
          <a:xfrm>
            <a:off x="5580063" y="620713"/>
            <a:ext cx="1584325" cy="2308225"/>
          </a:xfrm>
          <a:prstGeom prst="rect">
            <a:avLst/>
          </a:prstGeom>
          <a:solidFill>
            <a:schemeClr val="accent1">
              <a:lumMod val="20000"/>
              <a:lumOff val="80000"/>
            </a:schemeClr>
          </a:solidFill>
          <a:ln>
            <a:solidFill>
              <a:schemeClr val="tx1"/>
            </a:solidFill>
          </a:ln>
        </p:spPr>
        <p:txBody>
          <a:bodyPr>
            <a:spAutoFit/>
          </a:bodyPr>
          <a:lstStyle/>
          <a:p>
            <a:pPr algn="ctr" eaLnBrk="1" hangingPunct="1">
              <a:defRPr/>
            </a:pPr>
            <a:r>
              <a:rPr lang="en-US" altLang="zh-TW" dirty="0"/>
              <a:t>Application</a:t>
            </a:r>
          </a:p>
          <a:p>
            <a:pPr algn="ctr" eaLnBrk="1" hangingPunct="1">
              <a:defRPr/>
            </a:pPr>
            <a:r>
              <a:rPr lang="en-US" altLang="zh-TW" dirty="0"/>
              <a:t>Client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4" name="文字方塊 3"/>
          <p:cNvSpPr txBox="1"/>
          <p:nvPr/>
        </p:nvSpPr>
        <p:spPr>
          <a:xfrm>
            <a:off x="7380288" y="620713"/>
            <a:ext cx="1584325"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a:t>
            </a:r>
          </a:p>
          <a:p>
            <a:pPr algn="ctr" eaLnBrk="1" hangingPunct="1">
              <a:defRPr/>
            </a:pPr>
            <a:r>
              <a:rPr lang="en-US" altLang="zh-TW" dirty="0"/>
              <a:t>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2" name="文字方塊 1"/>
          <p:cNvSpPr txBox="1"/>
          <p:nvPr/>
        </p:nvSpPr>
        <p:spPr>
          <a:xfrm>
            <a:off x="7524750" y="1341438"/>
            <a:ext cx="1295400" cy="1476375"/>
          </a:xfrm>
          <a:prstGeom prst="rect">
            <a:avLst/>
          </a:prstGeom>
          <a:solidFill>
            <a:schemeClr val="accent2">
              <a:lumMod val="60000"/>
              <a:lumOff val="40000"/>
            </a:schemeClr>
          </a:solidFill>
        </p:spPr>
        <p:txBody>
          <a:bodyPr>
            <a:spAutoFit/>
          </a:bodyPr>
          <a:lstStyle/>
          <a:p>
            <a:pPr eaLnBrk="1" hangingPunct="1">
              <a:defRPr/>
            </a:pPr>
            <a:r>
              <a:rPr lang="en-US" altLang="zh-TW" dirty="0"/>
              <a:t>VAO</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5" name="文字方塊 4"/>
          <p:cNvSpPr txBox="1"/>
          <p:nvPr/>
        </p:nvSpPr>
        <p:spPr>
          <a:xfrm>
            <a:off x="5724525" y="1341438"/>
            <a:ext cx="1295400" cy="1476375"/>
          </a:xfrm>
          <a:prstGeom prst="rect">
            <a:avLst/>
          </a:prstGeom>
          <a:solidFill>
            <a:schemeClr val="accent1">
              <a:lumMod val="75000"/>
            </a:schemeClr>
          </a:solidFill>
        </p:spPr>
        <p:txBody>
          <a:bodyPr>
            <a:spAutoFit/>
          </a:bodyPr>
          <a:lstStyle/>
          <a:p>
            <a:pPr eaLnBrk="1" hangingPunct="1">
              <a:defRPr/>
            </a:pPr>
            <a:r>
              <a:rPr lang="en-US" altLang="zh-TW" dirty="0" err="1">
                <a:solidFill>
                  <a:schemeClr val="bg1">
                    <a:lumMod val="95000"/>
                  </a:schemeClr>
                </a:solidFill>
              </a:rPr>
              <a:t>Glfloat</a:t>
            </a:r>
            <a:r>
              <a:rPr lang="en-US" altLang="zh-TW" dirty="0">
                <a:solidFill>
                  <a:schemeClr val="bg1">
                    <a:lumMod val="95000"/>
                  </a:schemeClr>
                </a:solidFill>
              </a:rPr>
              <a:t> []</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6" name="文字方塊 5"/>
          <p:cNvSpPr txBox="1"/>
          <p:nvPr/>
        </p:nvSpPr>
        <p:spPr>
          <a:xfrm>
            <a:off x="7656513" y="1774825"/>
            <a:ext cx="1008062" cy="923925"/>
          </a:xfrm>
          <a:prstGeom prst="rect">
            <a:avLst/>
          </a:prstGeom>
          <a:solidFill>
            <a:schemeClr val="accent1">
              <a:lumMod val="60000"/>
              <a:lumOff val="40000"/>
            </a:schemeClr>
          </a:solidFill>
        </p:spPr>
        <p:txBody>
          <a:bodyPr>
            <a:spAutoFit/>
          </a:bodyPr>
          <a:lstStyle/>
          <a:p>
            <a:pPr eaLnBrk="1" hangingPunct="1">
              <a:defRPr/>
            </a:pPr>
            <a:r>
              <a:rPr lang="en-US" altLang="zh-TW" dirty="0"/>
              <a:t>VBO</a:t>
            </a:r>
          </a:p>
          <a:p>
            <a:pPr eaLnBrk="1" hangingPunct="1">
              <a:defRPr/>
            </a:pPr>
            <a:endParaRPr lang="en-US" altLang="zh-TW" dirty="0"/>
          </a:p>
          <a:p>
            <a:pPr eaLnBrk="1" hangingPunct="1">
              <a:defRPr/>
            </a:pPr>
            <a:endParaRPr lang="zh-TW" altLang="en-US" dirty="0"/>
          </a:p>
        </p:txBody>
      </p:sp>
      <p:sp>
        <p:nvSpPr>
          <p:cNvPr id="7" name="向右箭號 6"/>
          <p:cNvSpPr/>
          <p:nvPr/>
        </p:nvSpPr>
        <p:spPr>
          <a:xfrm>
            <a:off x="7019925" y="2236788"/>
            <a:ext cx="636588" cy="184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fade">
                                      <p:cBhvr>
                                        <p:cTn id="10" dur="500"/>
                                        <p:tgtEl>
                                          <p:spTgt spid="358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Effect transition="in" filter="fade">
                                      <p:cBhvr>
                                        <p:cTn id="13" dur="500"/>
                                        <p:tgtEl>
                                          <p:spTgt spid="358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fade">
                                      <p:cBhvr>
                                        <p:cTn id="16" dur="500"/>
                                        <p:tgtEl>
                                          <p:spTgt spid="35842">
                                            <p:txEl>
                                              <p:pRg st="3" end="3"/>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5842">
                                            <p:txEl>
                                              <p:pRg st="5" end="5"/>
                                            </p:txEl>
                                          </p:spTgt>
                                        </p:tgtEl>
                                        <p:attrNameLst>
                                          <p:attrName>style.visibility</p:attrName>
                                        </p:attrNameLst>
                                      </p:cBhvr>
                                      <p:to>
                                        <p:strVal val="visible"/>
                                      </p:to>
                                    </p:set>
                                    <p:animEffect transition="in" filter="fade">
                                      <p:cBhvr>
                                        <p:cTn id="25" dur="500"/>
                                        <p:tgtEl>
                                          <p:spTgt spid="3584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5842">
                                            <p:txEl>
                                              <p:pRg st="6" end="6"/>
                                            </p:txEl>
                                          </p:spTgt>
                                        </p:tgtEl>
                                        <p:attrNameLst>
                                          <p:attrName>style.visibility</p:attrName>
                                        </p:attrNameLst>
                                      </p:cBhvr>
                                      <p:to>
                                        <p:strVal val="visible"/>
                                      </p:to>
                                    </p:set>
                                    <p:animEffect transition="in" filter="fade">
                                      <p:cBhvr>
                                        <p:cTn id="28" dur="500"/>
                                        <p:tgtEl>
                                          <p:spTgt spid="3584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5842">
                                            <p:txEl>
                                              <p:pRg st="7" end="7"/>
                                            </p:txEl>
                                          </p:spTgt>
                                        </p:tgtEl>
                                        <p:attrNameLst>
                                          <p:attrName>style.visibility</p:attrName>
                                        </p:attrNameLst>
                                      </p:cBhvr>
                                      <p:to>
                                        <p:strVal val="visible"/>
                                      </p:to>
                                    </p:set>
                                    <p:animEffect transition="in" filter="fade">
                                      <p:cBhvr>
                                        <p:cTn id="31" dur="500"/>
                                        <p:tgtEl>
                                          <p:spTgt spid="3584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5842">
                                            <p:txEl>
                                              <p:pRg st="8" end="8"/>
                                            </p:txEl>
                                          </p:spTgt>
                                        </p:tgtEl>
                                        <p:attrNameLst>
                                          <p:attrName>style.visibility</p:attrName>
                                        </p:attrNameLst>
                                      </p:cBhvr>
                                      <p:to>
                                        <p:strVal val="visible"/>
                                      </p:to>
                                    </p:set>
                                    <p:animEffect transition="in" filter="fade">
                                      <p:cBhvr>
                                        <p:cTn id="34" dur="500"/>
                                        <p:tgtEl>
                                          <p:spTgt spid="3584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5842">
                                            <p:txEl>
                                              <p:pRg st="9" end="9"/>
                                            </p:txEl>
                                          </p:spTgt>
                                        </p:tgtEl>
                                        <p:attrNameLst>
                                          <p:attrName>style.visibility</p:attrName>
                                        </p:attrNameLst>
                                      </p:cBhvr>
                                      <p:to>
                                        <p:strVal val="visible"/>
                                      </p:to>
                                    </p:set>
                                    <p:animEffect transition="in" filter="fade">
                                      <p:cBhvr>
                                        <p:cTn id="37" dur="500"/>
                                        <p:tgtEl>
                                          <p:spTgt spid="3584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5842">
                                            <p:txEl>
                                              <p:pRg st="10" end="10"/>
                                            </p:txEl>
                                          </p:spTgt>
                                        </p:tgtEl>
                                        <p:attrNameLst>
                                          <p:attrName>style.visibility</p:attrName>
                                        </p:attrNameLst>
                                      </p:cBhvr>
                                      <p:to>
                                        <p:strVal val="visible"/>
                                      </p:to>
                                    </p:set>
                                    <p:animEffect transition="in" filter="fade">
                                      <p:cBhvr>
                                        <p:cTn id="40" dur="500"/>
                                        <p:tgtEl>
                                          <p:spTgt spid="35842">
                                            <p:txEl>
                                              <p:pRg st="10" end="10"/>
                                            </p:txEl>
                                          </p:spTgt>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5842">
                                            <p:txEl>
                                              <p:pRg st="12" end="12"/>
                                            </p:txEl>
                                          </p:spTgt>
                                        </p:tgtEl>
                                        <p:attrNameLst>
                                          <p:attrName>style.visibility</p:attrName>
                                        </p:attrNameLst>
                                      </p:cBhvr>
                                      <p:to>
                                        <p:strVal val="visible"/>
                                      </p:to>
                                    </p:set>
                                    <p:animEffect transition="in" filter="fade">
                                      <p:cBhvr>
                                        <p:cTn id="49" dur="500"/>
                                        <p:tgtEl>
                                          <p:spTgt spid="3584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5842">
                                            <p:txEl>
                                              <p:pRg st="13" end="13"/>
                                            </p:txEl>
                                          </p:spTgt>
                                        </p:tgtEl>
                                        <p:attrNameLst>
                                          <p:attrName>style.visibility</p:attrName>
                                        </p:attrNameLst>
                                      </p:cBhvr>
                                      <p:to>
                                        <p:strVal val="visible"/>
                                      </p:to>
                                    </p:set>
                                    <p:animEffect transition="in" filter="fade">
                                      <p:cBhvr>
                                        <p:cTn id="52" dur="500"/>
                                        <p:tgtEl>
                                          <p:spTgt spid="35842">
                                            <p:txEl>
                                              <p:pRg st="13" end="13"/>
                                            </p:txEl>
                                          </p:spTgt>
                                        </p:tgtEl>
                                      </p:cBhvr>
                                    </p:animEffect>
                                  </p:childTnLst>
                                </p:cTn>
                              </p:par>
                            </p:childTnLst>
                          </p:cTn>
                        </p:par>
                        <p:par>
                          <p:cTn id="53" fill="hold" nodeType="afterGroup">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0"/>
            <a:ext cx="6562725" cy="1143000"/>
          </a:xfrm>
        </p:spPr>
        <p:txBody>
          <a:bodyPr/>
          <a:lstStyle/>
          <a:p>
            <a:pPr>
              <a:defRPr/>
            </a:pPr>
            <a:r>
              <a:rPr lang="en-US" altLang="zh-TW" dirty="0" smtClean="0"/>
              <a:t>VAO in display()</a:t>
            </a:r>
            <a:endParaRPr lang="zh-TW" altLang="en-US" dirty="0"/>
          </a:p>
        </p:txBody>
      </p:sp>
      <p:sp>
        <p:nvSpPr>
          <p:cNvPr id="3" name="內容版面配置區 2"/>
          <p:cNvSpPr>
            <a:spLocks noGrp="1"/>
          </p:cNvSpPr>
          <p:nvPr>
            <p:ph idx="1"/>
          </p:nvPr>
        </p:nvSpPr>
        <p:spPr>
          <a:xfrm>
            <a:off x="457200" y="981075"/>
            <a:ext cx="8435975" cy="5145088"/>
          </a:xfrm>
        </p:spPr>
        <p:txBody>
          <a:bodyPr/>
          <a:lstStyle/>
          <a:p>
            <a:pPr marL="0" indent="0">
              <a:buFontTx/>
              <a:buNone/>
              <a:defRPr/>
            </a:pPr>
            <a:r>
              <a:rPr lang="en-US" altLang="zh-TW" sz="1600" dirty="0" err="1"/>
              <a:t>glUseProgram</a:t>
            </a:r>
            <a:r>
              <a:rPr lang="en-US" altLang="zh-TW" sz="1600" dirty="0"/>
              <a:t>(program</a:t>
            </a:r>
            <a:r>
              <a:rPr lang="en-US" altLang="zh-TW" sz="1600" dirty="0" smtClean="0"/>
              <a:t>);</a:t>
            </a:r>
          </a:p>
          <a:p>
            <a:pPr marL="0" indent="0">
              <a:buFontTx/>
              <a:buNone/>
              <a:defRPr/>
            </a:pPr>
            <a:endParaRPr lang="en-US" altLang="zh-TW" sz="1600" dirty="0" smtClean="0">
              <a:solidFill>
                <a:srgbClr val="00B050"/>
              </a:solidFill>
            </a:endParaRPr>
          </a:p>
          <a:p>
            <a:pPr marL="0" indent="0">
              <a:buFontTx/>
              <a:buNone/>
              <a:defRPr/>
            </a:pPr>
            <a:r>
              <a:rPr lang="en-US" altLang="zh-TW" sz="1600" dirty="0" smtClean="0">
                <a:solidFill>
                  <a:srgbClr val="00B050"/>
                </a:solidFill>
              </a:rPr>
              <a:t>// 1st </a:t>
            </a:r>
            <a:r>
              <a:rPr lang="en-US" altLang="zh-TW" sz="1600" dirty="0">
                <a:solidFill>
                  <a:srgbClr val="00B050"/>
                </a:solidFill>
              </a:rPr>
              <a:t>attribute buffer : vertices</a:t>
            </a:r>
          </a:p>
          <a:p>
            <a:pPr marL="0" indent="0">
              <a:buFontTx/>
              <a:buNone/>
              <a:defRPr/>
            </a:pPr>
            <a:r>
              <a:rPr lang="en-US" altLang="zh-TW" sz="1600" dirty="0" err="1" smtClean="0"/>
              <a:t>glBindBuffer</a:t>
            </a:r>
            <a:r>
              <a:rPr lang="en-US" altLang="zh-TW" sz="1600" dirty="0" smtClean="0"/>
              <a:t>(GL_ARRAY_BUFFER</a:t>
            </a:r>
            <a:r>
              <a:rPr lang="en-US" altLang="zh-TW" sz="1600" dirty="0"/>
              <a:t>, </a:t>
            </a:r>
            <a:r>
              <a:rPr lang="en-US" altLang="zh-TW" sz="1600" dirty="0" err="1"/>
              <a:t>vertexbuffer</a:t>
            </a:r>
            <a:r>
              <a:rPr lang="en-US" altLang="zh-TW" sz="1600" dirty="0"/>
              <a:t>);</a:t>
            </a:r>
          </a:p>
          <a:p>
            <a:pPr marL="0" indent="0">
              <a:buFontTx/>
              <a:buNone/>
              <a:defRPr/>
            </a:pPr>
            <a:r>
              <a:rPr lang="en-US" altLang="zh-TW" sz="1600" dirty="0" err="1"/>
              <a:t>glVertexAttribPointer</a:t>
            </a:r>
            <a:r>
              <a:rPr lang="en-US" altLang="zh-TW" sz="1600" dirty="0"/>
              <a:t>(</a:t>
            </a:r>
          </a:p>
          <a:p>
            <a:pPr marL="0" indent="0">
              <a:buFontTx/>
              <a:buNone/>
              <a:defRPr/>
            </a:pPr>
            <a:r>
              <a:rPr lang="en-US" altLang="zh-TW" sz="1600" dirty="0"/>
              <a:t>   0</a:t>
            </a:r>
            <a:r>
              <a:rPr lang="en-US" altLang="zh-TW" sz="1600" dirty="0" smtClean="0"/>
              <a:t>,                 </a:t>
            </a:r>
            <a:r>
              <a:rPr lang="en-US" altLang="zh-TW" sz="1600" dirty="0" smtClean="0">
                <a:solidFill>
                  <a:srgbClr val="00B050"/>
                </a:solidFill>
              </a:rPr>
              <a:t> </a:t>
            </a:r>
            <a:r>
              <a:rPr lang="en-US" altLang="zh-TW" sz="1400" dirty="0" smtClean="0">
                <a:solidFill>
                  <a:srgbClr val="00B050"/>
                </a:solidFill>
              </a:rPr>
              <a:t>// </a:t>
            </a:r>
            <a:r>
              <a:rPr lang="en-US" altLang="zh-TW" sz="1400" dirty="0">
                <a:solidFill>
                  <a:srgbClr val="00B050"/>
                </a:solidFill>
              </a:rPr>
              <a:t>attribute 0. No particular reason for 0, but must match the layout in the </a:t>
            </a:r>
            <a:r>
              <a:rPr lang="en-US" altLang="zh-TW" sz="1400" dirty="0" err="1">
                <a:solidFill>
                  <a:srgbClr val="00B050"/>
                </a:solidFill>
              </a:rPr>
              <a:t>shader</a:t>
            </a:r>
            <a:r>
              <a:rPr lang="en-US" altLang="zh-TW" sz="1400" dirty="0"/>
              <a:t>.</a:t>
            </a:r>
          </a:p>
          <a:p>
            <a:pPr marL="0" indent="0">
              <a:buFontTx/>
              <a:buNone/>
              <a:defRPr/>
            </a:pPr>
            <a:r>
              <a:rPr lang="en-US" altLang="zh-TW" sz="1600" dirty="0"/>
              <a:t>   3</a:t>
            </a:r>
            <a:r>
              <a:rPr lang="en-US" altLang="zh-TW" sz="1600" dirty="0" smtClean="0"/>
              <a:t>,		</a:t>
            </a:r>
            <a:r>
              <a:rPr lang="en-US" altLang="zh-TW" sz="1600" dirty="0" smtClean="0">
                <a:solidFill>
                  <a:srgbClr val="00B050"/>
                </a:solidFill>
              </a:rPr>
              <a:t> </a:t>
            </a:r>
            <a:r>
              <a:rPr lang="en-US" altLang="zh-TW" sz="1600" dirty="0">
                <a:solidFill>
                  <a:srgbClr val="00B050"/>
                </a:solidFill>
              </a:rPr>
              <a:t>// size</a:t>
            </a:r>
          </a:p>
          <a:p>
            <a:pPr marL="0" indent="0">
              <a:buFontTx/>
              <a:buNone/>
              <a:defRPr/>
            </a:pPr>
            <a:r>
              <a:rPr lang="en-US" altLang="zh-TW" sz="1600" dirty="0"/>
              <a:t>   GL_FLOAT, </a:t>
            </a:r>
            <a:r>
              <a:rPr lang="en-US" altLang="zh-TW" sz="1600" dirty="0" smtClean="0"/>
              <a:t>	 </a:t>
            </a:r>
            <a:r>
              <a:rPr lang="en-US" altLang="zh-TW" sz="1600" dirty="0">
                <a:solidFill>
                  <a:srgbClr val="00B050"/>
                </a:solidFill>
              </a:rPr>
              <a:t>// type</a:t>
            </a:r>
          </a:p>
          <a:p>
            <a:pPr marL="0" indent="0">
              <a:buFontTx/>
              <a:buNone/>
              <a:defRPr/>
            </a:pPr>
            <a:r>
              <a:rPr lang="en-US" altLang="zh-TW" sz="1600" dirty="0"/>
              <a:t>   GL_FALSE, </a:t>
            </a:r>
            <a:r>
              <a:rPr lang="en-US" altLang="zh-TW" sz="1600" dirty="0" smtClean="0"/>
              <a:t>	 </a:t>
            </a:r>
            <a:r>
              <a:rPr lang="en-US" altLang="zh-TW" sz="1600" dirty="0">
                <a:solidFill>
                  <a:srgbClr val="00B050"/>
                </a:solidFill>
              </a:rPr>
              <a:t>// normalized?</a:t>
            </a:r>
          </a:p>
          <a:p>
            <a:pPr marL="0" indent="0">
              <a:buFontTx/>
              <a:buNone/>
              <a:defRPr/>
            </a:pPr>
            <a:r>
              <a:rPr lang="en-US" altLang="zh-TW" sz="1600" dirty="0"/>
              <a:t>   0, </a:t>
            </a:r>
            <a:r>
              <a:rPr lang="en-US" altLang="zh-TW" sz="1600" dirty="0" smtClean="0"/>
              <a:t>		</a:t>
            </a:r>
            <a:r>
              <a:rPr lang="en-US" altLang="zh-TW" sz="1600" dirty="0" smtClean="0">
                <a:solidFill>
                  <a:srgbClr val="00B050"/>
                </a:solidFill>
              </a:rPr>
              <a:t>// </a:t>
            </a:r>
            <a:r>
              <a:rPr lang="en-US" altLang="zh-TW" sz="1600" dirty="0">
                <a:solidFill>
                  <a:srgbClr val="00B050"/>
                </a:solidFill>
              </a:rPr>
              <a:t>stride</a:t>
            </a:r>
          </a:p>
          <a:p>
            <a:pPr marL="0" indent="0">
              <a:buFontTx/>
              <a:buNone/>
              <a:defRPr/>
            </a:pPr>
            <a:r>
              <a:rPr lang="en-US" altLang="zh-TW" sz="1600" dirty="0"/>
              <a:t>   (void*)</a:t>
            </a:r>
            <a:r>
              <a:rPr lang="en-US" altLang="zh-TW" sz="1600" dirty="0" smtClean="0"/>
              <a:t>0		</a:t>
            </a:r>
            <a:r>
              <a:rPr lang="en-US" altLang="zh-TW" sz="1600" dirty="0" smtClean="0">
                <a:solidFill>
                  <a:srgbClr val="00B050"/>
                </a:solidFill>
              </a:rPr>
              <a:t>// </a:t>
            </a:r>
            <a:r>
              <a:rPr lang="en-US" altLang="zh-TW" sz="1600" dirty="0">
                <a:solidFill>
                  <a:srgbClr val="00B050"/>
                </a:solidFill>
              </a:rPr>
              <a:t>array buffer offset</a:t>
            </a:r>
          </a:p>
          <a:p>
            <a:pPr marL="0" indent="0">
              <a:buFontTx/>
              <a:buNone/>
              <a:defRPr/>
            </a:pPr>
            <a:r>
              <a:rPr lang="en-US" altLang="zh-TW" sz="1600" dirty="0" smtClean="0"/>
              <a:t>);</a:t>
            </a:r>
          </a:p>
          <a:p>
            <a:pPr marL="0" indent="0">
              <a:buFontTx/>
              <a:buNone/>
              <a:defRPr/>
            </a:pPr>
            <a:r>
              <a:rPr lang="en-US" altLang="zh-TW" sz="1600" dirty="0" err="1"/>
              <a:t>glEnableVertexAttribArray</a:t>
            </a:r>
            <a:r>
              <a:rPr lang="en-US" altLang="zh-TW" sz="1600" dirty="0"/>
              <a:t>(0</a:t>
            </a:r>
            <a:r>
              <a:rPr lang="en-US" altLang="zh-TW" sz="1600" dirty="0" smtClean="0"/>
              <a:t>);</a:t>
            </a:r>
            <a:endParaRPr lang="en-US" altLang="zh-TW" sz="1600" dirty="0"/>
          </a:p>
          <a:p>
            <a:pPr marL="0" indent="0">
              <a:buFontTx/>
              <a:buNone/>
              <a:defRPr/>
            </a:pPr>
            <a:r>
              <a:rPr lang="en-US" altLang="zh-TW" sz="1600" dirty="0"/>
              <a:t> </a:t>
            </a:r>
          </a:p>
          <a:p>
            <a:pPr marL="0" indent="0">
              <a:buFontTx/>
              <a:buNone/>
              <a:defRPr/>
            </a:pPr>
            <a:r>
              <a:rPr lang="en-US" altLang="zh-TW" sz="1600" dirty="0">
                <a:solidFill>
                  <a:srgbClr val="00B050"/>
                </a:solidFill>
              </a:rPr>
              <a:t>// Draw the triangle </a:t>
            </a:r>
            <a:r>
              <a:rPr lang="en-US" altLang="zh-TW" sz="1600" dirty="0" smtClean="0">
                <a:solidFill>
                  <a:srgbClr val="00B050"/>
                </a:solidFill>
              </a:rPr>
              <a:t>! </a:t>
            </a:r>
            <a:r>
              <a:rPr lang="en-US" altLang="zh-TW" sz="1600" dirty="0">
                <a:solidFill>
                  <a:srgbClr val="00B050"/>
                </a:solidFill>
              </a:rPr>
              <a:t>Starting from vertex 0; 3 vertices total -&gt; 1 </a:t>
            </a:r>
            <a:r>
              <a:rPr lang="en-US" altLang="zh-TW" sz="1600" dirty="0" smtClean="0">
                <a:solidFill>
                  <a:srgbClr val="00B050"/>
                </a:solidFill>
              </a:rPr>
              <a:t>triangle</a:t>
            </a:r>
            <a:endParaRPr lang="en-US" altLang="zh-TW" sz="1600" dirty="0">
              <a:solidFill>
                <a:srgbClr val="00B050"/>
              </a:solidFill>
            </a:endParaRPr>
          </a:p>
          <a:p>
            <a:pPr marL="0" indent="0">
              <a:buFontTx/>
              <a:buNone/>
              <a:defRPr/>
            </a:pPr>
            <a:r>
              <a:rPr lang="en-US" altLang="zh-TW" sz="1600" dirty="0" err="1">
                <a:solidFill>
                  <a:srgbClr val="FF0000"/>
                </a:solidFill>
              </a:rPr>
              <a:t>glDrawArrays</a:t>
            </a:r>
            <a:r>
              <a:rPr lang="en-US" altLang="zh-TW" sz="1600" dirty="0"/>
              <a:t>(GL_TRIANGLES, 0, 3); </a:t>
            </a:r>
            <a:endParaRPr lang="en-US" altLang="zh-TW" sz="1600" dirty="0" smtClean="0"/>
          </a:p>
          <a:p>
            <a:pPr marL="0" indent="0">
              <a:buFontTx/>
              <a:buNone/>
              <a:defRPr/>
            </a:pPr>
            <a:endParaRPr lang="en-US" altLang="zh-TW" sz="1600" dirty="0"/>
          </a:p>
          <a:p>
            <a:pPr marL="0" indent="0">
              <a:buFontTx/>
              <a:buNone/>
              <a:defRPr/>
            </a:pPr>
            <a:r>
              <a:rPr lang="en-US" altLang="zh-TW" sz="1600" dirty="0" err="1" smtClean="0"/>
              <a:t>glDisableVertexAttribArray</a:t>
            </a:r>
            <a:r>
              <a:rPr lang="en-US" altLang="zh-TW" sz="1600" dirty="0" smtClean="0"/>
              <a:t>(0</a:t>
            </a:r>
            <a:r>
              <a:rPr lang="en-US" altLang="zh-TW" sz="1600" dirty="0"/>
              <a:t>);</a:t>
            </a:r>
          </a:p>
          <a:p>
            <a:pPr>
              <a:defRPr/>
            </a:pPr>
            <a:endParaRPr lang="zh-TW" altLang="en-US" dirty="0"/>
          </a:p>
        </p:txBody>
      </p:sp>
      <p:sp>
        <p:nvSpPr>
          <p:cNvPr id="4" name="文字方塊 3"/>
          <p:cNvSpPr txBox="1"/>
          <p:nvPr/>
        </p:nvSpPr>
        <p:spPr>
          <a:xfrm>
            <a:off x="5148263" y="188913"/>
            <a:ext cx="3744912"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 - 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5" name="文字方塊 4"/>
          <p:cNvSpPr txBox="1"/>
          <p:nvPr/>
        </p:nvSpPr>
        <p:spPr>
          <a:xfrm>
            <a:off x="5281613" y="620713"/>
            <a:ext cx="1295400" cy="1754187"/>
          </a:xfrm>
          <a:prstGeom prst="rect">
            <a:avLst/>
          </a:prstGeom>
          <a:solidFill>
            <a:schemeClr val="accent2">
              <a:lumMod val="60000"/>
              <a:lumOff val="40000"/>
            </a:schemeClr>
          </a:solidFill>
        </p:spPr>
        <p:txBody>
          <a:bodyPr>
            <a:spAutoFit/>
          </a:bodyPr>
          <a:lstStyle/>
          <a:p>
            <a:pPr eaLnBrk="1" hangingPunct="1">
              <a:defRPr/>
            </a:pPr>
            <a:r>
              <a:rPr lang="en-US" altLang="zh-TW" dirty="0"/>
              <a:t>VAO</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6" name="文字方塊 5"/>
          <p:cNvSpPr txBox="1"/>
          <p:nvPr/>
        </p:nvSpPr>
        <p:spPr>
          <a:xfrm>
            <a:off x="5364163" y="1052513"/>
            <a:ext cx="1008062" cy="1200150"/>
          </a:xfrm>
          <a:prstGeom prst="rect">
            <a:avLst/>
          </a:prstGeom>
          <a:solidFill>
            <a:schemeClr val="accent1">
              <a:lumMod val="60000"/>
              <a:lumOff val="40000"/>
            </a:schemeClr>
          </a:solidFill>
        </p:spPr>
        <p:txBody>
          <a:bodyPr>
            <a:spAutoFit/>
          </a:bodyPr>
          <a:lstStyle/>
          <a:p>
            <a:pPr eaLnBrk="1" hangingPunct="1">
              <a:defRPr/>
            </a:pPr>
            <a:r>
              <a:rPr lang="en-US" altLang="zh-TW" dirty="0"/>
              <a:t>VBO</a:t>
            </a:r>
          </a:p>
          <a:p>
            <a:pPr eaLnBrk="1" hangingPunct="1">
              <a:defRPr/>
            </a:pPr>
            <a:r>
              <a:rPr lang="en-US" altLang="zh-TW" sz="1200" dirty="0"/>
              <a:t>001010101010101010…</a:t>
            </a:r>
            <a:endParaRPr lang="en-US" altLang="zh-TW" dirty="0"/>
          </a:p>
          <a:p>
            <a:pPr eaLnBrk="1" hangingPunct="1">
              <a:defRPr/>
            </a:pPr>
            <a:endParaRPr lang="zh-TW" altLang="en-US" dirty="0"/>
          </a:p>
        </p:txBody>
      </p:sp>
      <p:sp>
        <p:nvSpPr>
          <p:cNvPr id="10" name="文字方塊 9"/>
          <p:cNvSpPr txBox="1"/>
          <p:nvPr/>
        </p:nvSpPr>
        <p:spPr>
          <a:xfrm>
            <a:off x="6804025" y="620713"/>
            <a:ext cx="2016125" cy="1754187"/>
          </a:xfrm>
          <a:prstGeom prst="rect">
            <a:avLst/>
          </a:prstGeom>
          <a:solidFill>
            <a:schemeClr val="accent6">
              <a:lumMod val="40000"/>
              <a:lumOff val="60000"/>
            </a:schemeClr>
          </a:solidFill>
        </p:spPr>
        <p:txBody>
          <a:bodyPr>
            <a:spAutoFit/>
          </a:bodyPr>
          <a:lstStyle/>
          <a:p>
            <a:pPr eaLnBrk="1" hangingPunct="1">
              <a:defRPr/>
            </a:pPr>
            <a:r>
              <a:rPr lang="en-US" altLang="zh-TW" dirty="0"/>
              <a:t>program</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7" name="文字方塊 6"/>
          <p:cNvSpPr txBox="1"/>
          <p:nvPr/>
        </p:nvSpPr>
        <p:spPr>
          <a:xfrm>
            <a:off x="6948488" y="1038225"/>
            <a:ext cx="1727200" cy="1201738"/>
          </a:xfrm>
          <a:prstGeom prst="rect">
            <a:avLst/>
          </a:prstGeom>
          <a:solidFill>
            <a:schemeClr val="accent3">
              <a:lumMod val="75000"/>
            </a:schemeClr>
          </a:solidFill>
        </p:spPr>
        <p:txBody>
          <a:bodyPr>
            <a:spAutoFit/>
          </a:bodyPr>
          <a:lstStyle/>
          <a:p>
            <a:pPr eaLnBrk="1" hangingPunct="1">
              <a:defRPr/>
            </a:pPr>
            <a:r>
              <a:rPr lang="en-US" altLang="zh-TW" dirty="0"/>
              <a:t>Vertex </a:t>
            </a:r>
            <a:r>
              <a:rPr lang="en-US" altLang="zh-TW" dirty="0" err="1"/>
              <a:t>shader</a:t>
            </a: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p:txBody>
      </p:sp>
      <p:sp>
        <p:nvSpPr>
          <p:cNvPr id="56329" name="文字方塊 7"/>
          <p:cNvSpPr txBox="1">
            <a:spLocks noChangeArrowheads="1"/>
          </p:cNvSpPr>
          <p:nvPr/>
        </p:nvSpPr>
        <p:spPr bwMode="auto">
          <a:xfrm>
            <a:off x="7019925" y="1473200"/>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600">
                <a:latin typeface="Arial" charset="0"/>
                <a:ea typeface="新細明體" pitchFamily="18" charset="-120"/>
              </a:rPr>
              <a:t>in vec3 position</a:t>
            </a:r>
          </a:p>
          <a:p>
            <a:pPr eaLnBrk="1" hangingPunct="1">
              <a:spcBef>
                <a:spcPct val="0"/>
              </a:spcBef>
              <a:buFontTx/>
              <a:buNone/>
            </a:pPr>
            <a:r>
              <a:rPr lang="en-US" altLang="zh-TW" sz="1600">
                <a:latin typeface="Arial" charset="0"/>
                <a:ea typeface="新細明體" pitchFamily="18" charset="-120"/>
              </a:rPr>
              <a:t>in vec3 color</a:t>
            </a:r>
            <a:endParaRPr lang="zh-TW" altLang="en-US" sz="1600">
              <a:latin typeface="Arial" charset="0"/>
              <a:ea typeface="新細明體" pitchFamily="18" charset="-120"/>
            </a:endParaRPr>
          </a:p>
        </p:txBody>
      </p:sp>
      <p:sp>
        <p:nvSpPr>
          <p:cNvPr id="11" name="矩形 10"/>
          <p:cNvSpPr/>
          <p:nvPr/>
        </p:nvSpPr>
        <p:spPr>
          <a:xfrm>
            <a:off x="5435600" y="1401763"/>
            <a:ext cx="288925"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3" name="直線單箭頭接點 12"/>
          <p:cNvCxnSpPr>
            <a:stCxn id="11" idx="3"/>
          </p:cNvCxnSpPr>
          <p:nvPr/>
        </p:nvCxnSpPr>
        <p:spPr>
          <a:xfrm>
            <a:off x="5724525" y="1479550"/>
            <a:ext cx="1295400" cy="158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err="1"/>
              <a:t>Coursenote</a:t>
            </a:r>
            <a:r>
              <a:rPr lang="en-US" altLang="zh-TW" dirty="0"/>
              <a:t> </a:t>
            </a:r>
            <a:r>
              <a:rPr lang="en-US" altLang="zh-TW" dirty="0" smtClean="0"/>
              <a:t>in SIGGRAPH2013</a:t>
            </a:r>
          </a:p>
          <a:p>
            <a:pPr lvl="1"/>
            <a:r>
              <a:rPr lang="en-US" altLang="zh-TW" dirty="0">
                <a:hlinkClick r:id="rId3"/>
              </a:rPr>
              <a:t>http://www.cs.unm.edu/~</a:t>
            </a:r>
            <a:r>
              <a:rPr lang="en-US" altLang="zh-TW" dirty="0" smtClean="0">
                <a:hlinkClick r:id="rId3"/>
              </a:rPr>
              <a:t>angel/SIGGRAPH13/An%20Introduction%20to%20OpenGL%20Programming.pptx</a:t>
            </a:r>
            <a:endParaRPr lang="en-US" altLang="zh-TW" dirty="0" smtClean="0"/>
          </a:p>
          <a:p>
            <a:pPr lvl="1"/>
            <a:endParaRPr lang="zh-TW" altLang="en-US" dirty="0"/>
          </a:p>
        </p:txBody>
      </p:sp>
    </p:spTree>
    <p:extLst>
      <p:ext uri="{BB962C8B-B14F-4D97-AF65-F5344CB8AC3E}">
        <p14:creationId xmlns:p14="http://schemas.microsoft.com/office/powerpoint/2010/main" val="58112865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fontAlgn="auto" hangingPunct="1">
              <a:spcAft>
                <a:spcPts val="0"/>
              </a:spcAft>
              <a:defRPr/>
            </a:pPr>
            <a:r>
              <a:rPr lang="en-US" altLang="zh-TW" dirty="0" smtClean="0"/>
              <a:t>Cartesian Plane</a:t>
            </a:r>
            <a:endParaRPr lang="zh-TW" altLang="en-US" dirty="0"/>
          </a:p>
        </p:txBody>
      </p:sp>
      <p:cxnSp>
        <p:nvCxnSpPr>
          <p:cNvPr id="5" name="直線單箭頭接點 4"/>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5" name="文字方塊 7"/>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9" name="橢圓 8"/>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 name="直線接點 10"/>
          <p:cNvCxnSpPr/>
          <p:nvPr/>
        </p:nvCxnSpPr>
        <p:spPr>
          <a:xfrm>
            <a:off x="4572000" y="3000375"/>
            <a:ext cx="1500188"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5536406" y="3536157"/>
            <a:ext cx="930275"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5857875" y="2857500"/>
            <a:ext cx="214313"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文字方塊 16"/>
          <p:cNvSpPr txBox="1">
            <a:spLocks noChangeArrowheads="1"/>
          </p:cNvSpPr>
          <p:nvPr/>
        </p:nvSpPr>
        <p:spPr bwMode="auto">
          <a:xfrm>
            <a:off x="6143625" y="264318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(4, 3)</a:t>
            </a:r>
            <a:endParaRPr lang="zh-TW" altLang="en-US" sz="1800">
              <a:latin typeface="Arial" panose="020B0604020202020204" pitchFamily="34" charset="0"/>
              <a:ea typeface="新細明體" panose="02020500000000000000" pitchFamily="18" charset="-120"/>
            </a:endParaRPr>
          </a:p>
        </p:txBody>
      </p:sp>
      <p:cxnSp>
        <p:nvCxnSpPr>
          <p:cNvPr id="18" name="直線接點 17"/>
          <p:cNvCxnSpPr/>
          <p:nvPr/>
        </p:nvCxnSpPr>
        <p:spPr>
          <a:xfrm rot="5400000">
            <a:off x="3179762" y="4249738"/>
            <a:ext cx="500063"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429000" y="4500563"/>
            <a:ext cx="1143000" cy="15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3357563" y="4357688"/>
            <a:ext cx="214312"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文字方塊 22"/>
          <p:cNvSpPr txBox="1">
            <a:spLocks noChangeArrowheads="1"/>
          </p:cNvSpPr>
          <p:nvPr/>
        </p:nvSpPr>
        <p:spPr bwMode="auto">
          <a:xfrm>
            <a:off x="2214563" y="4572000"/>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(-3, -2)</a:t>
            </a:r>
            <a:endParaRPr lang="zh-TW" altLang="en-US" sz="1800">
              <a:latin typeface="Arial" panose="020B0604020202020204" pitchFamily="34" charset="0"/>
              <a:ea typeface="新細明體" panose="02020500000000000000" pitchFamily="18" charset="-120"/>
            </a:endParaRPr>
          </a:p>
        </p:txBody>
      </p:sp>
      <p:sp>
        <p:nvSpPr>
          <p:cNvPr id="10255" name="文字方塊 23"/>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0256" name="文字方塊 24"/>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cxnSp>
        <p:nvCxnSpPr>
          <p:cNvPr id="19" name="直線單箭頭接點 18"/>
          <p:cNvCxnSpPr/>
          <p:nvPr/>
        </p:nvCxnSpPr>
        <p:spPr>
          <a:xfrm flipH="1">
            <a:off x="2339975" y="4037013"/>
            <a:ext cx="2230438" cy="1768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3"/>
          <p:cNvSpPr txBox="1">
            <a:spLocks noChangeArrowheads="1"/>
          </p:cNvSpPr>
          <p:nvPr/>
        </p:nvSpPr>
        <p:spPr bwMode="auto">
          <a:xfrm>
            <a:off x="1979613" y="580548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solidFill>
                  <a:srgbClr val="FF0000"/>
                </a:solidFill>
                <a:latin typeface="Arial" panose="020B0604020202020204" pitchFamily="34" charset="0"/>
                <a:ea typeface="新細明體" panose="02020500000000000000" pitchFamily="18" charset="-120"/>
              </a:rPr>
              <a:t>+z</a:t>
            </a:r>
            <a:endParaRPr lang="zh-TW" altLang="en-US" sz="1800">
              <a:solidFill>
                <a:srgbClr val="FF0000"/>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67168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animBg="1"/>
      <p:bldP spid="2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Coordinate Clipping </a:t>
            </a:r>
            <a:endParaRPr lang="zh-TW" altLang="en-US" dirty="0"/>
          </a:p>
        </p:txBody>
      </p:sp>
      <p:cxnSp>
        <p:nvCxnSpPr>
          <p:cNvPr id="4" name="直線單箭頭接點 3"/>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9" name="文字方塊 5"/>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7" name="橢圓 6"/>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1" name="文字方塊 15"/>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1272" name="文字方塊 16"/>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sp>
        <p:nvSpPr>
          <p:cNvPr id="21" name="文字方塊 20"/>
          <p:cNvSpPr txBox="1">
            <a:spLocks noChangeArrowheads="1"/>
          </p:cNvSpPr>
          <p:nvPr/>
        </p:nvSpPr>
        <p:spPr bwMode="auto">
          <a:xfrm>
            <a:off x="6715125" y="264318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(150, 100)</a:t>
            </a:r>
            <a:endParaRPr lang="zh-TW" altLang="en-US" sz="1800">
              <a:latin typeface="Arial" panose="020B0604020202020204" pitchFamily="34" charset="0"/>
              <a:ea typeface="新細明體" panose="02020500000000000000" pitchFamily="18" charset="-120"/>
            </a:endParaRPr>
          </a:p>
        </p:txBody>
      </p:sp>
      <p:sp>
        <p:nvSpPr>
          <p:cNvPr id="22" name="文字方塊 21"/>
          <p:cNvSpPr txBox="1">
            <a:spLocks noChangeArrowheads="1"/>
          </p:cNvSpPr>
          <p:nvPr/>
        </p:nvSpPr>
        <p:spPr bwMode="auto">
          <a:xfrm>
            <a:off x="1857375" y="4572000"/>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(-75, -50)</a:t>
            </a:r>
            <a:endParaRPr lang="zh-TW" altLang="en-US" sz="1800">
              <a:latin typeface="Arial" panose="020B0604020202020204" pitchFamily="34" charset="0"/>
              <a:ea typeface="新細明體" panose="02020500000000000000" pitchFamily="18" charset="-120"/>
            </a:endParaRPr>
          </a:p>
        </p:txBody>
      </p:sp>
      <p:sp>
        <p:nvSpPr>
          <p:cNvPr id="23" name="文字方塊 22"/>
          <p:cNvSpPr txBox="1">
            <a:spLocks noChangeArrowheads="1"/>
          </p:cNvSpPr>
          <p:nvPr/>
        </p:nvSpPr>
        <p:spPr bwMode="auto">
          <a:xfrm>
            <a:off x="5572125" y="328612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(75, 50)</a:t>
            </a:r>
            <a:endParaRPr lang="zh-TW" altLang="en-US" sz="1800">
              <a:latin typeface="Arial" panose="020B0604020202020204" pitchFamily="34" charset="0"/>
              <a:ea typeface="新細明體" panose="02020500000000000000" pitchFamily="18" charset="-120"/>
            </a:endParaRPr>
          </a:p>
        </p:txBody>
      </p:sp>
      <p:sp>
        <p:nvSpPr>
          <p:cNvPr id="18" name="矩形 17"/>
          <p:cNvSpPr/>
          <p:nvPr/>
        </p:nvSpPr>
        <p:spPr bwMode="auto">
          <a:xfrm>
            <a:off x="4572000" y="2643188"/>
            <a:ext cx="2143125" cy="13573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0" name="群組 19"/>
          <p:cNvGrpSpPr>
            <a:grpSpLocks/>
          </p:cNvGrpSpPr>
          <p:nvPr/>
        </p:nvGrpSpPr>
        <p:grpSpPr bwMode="auto">
          <a:xfrm>
            <a:off x="4573588" y="1785938"/>
            <a:ext cx="3078162" cy="2251075"/>
            <a:chOff x="4573589" y="1785938"/>
            <a:chExt cx="3078211" cy="2250281"/>
          </a:xfrm>
        </p:grpSpPr>
        <p:cxnSp>
          <p:nvCxnSpPr>
            <p:cNvPr id="8" name="直線接點 7"/>
            <p:cNvCxnSpPr/>
            <p:nvPr/>
          </p:nvCxnSpPr>
          <p:spPr>
            <a:xfrm flipV="1">
              <a:off x="4573589" y="1785938"/>
              <a:ext cx="99855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572142" y="1785938"/>
              <a:ext cx="2071721"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6715160" y="1785938"/>
              <a:ext cx="92870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643863"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6715160" y="3212597"/>
              <a:ext cx="928703" cy="8236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5572142"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580080" y="3212597"/>
              <a:ext cx="207172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4679953" y="3212597"/>
              <a:ext cx="900127" cy="7871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1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2D Game </a:t>
            </a:r>
            <a:r>
              <a:rPr lang="en-US" altLang="zh-TW" dirty="0" smtClean="0"/>
              <a:t>world </a:t>
            </a:r>
            <a:endParaRPr lang="zh-TW" altLang="en-US" dirty="0"/>
          </a:p>
        </p:txBody>
      </p:sp>
      <p:sp>
        <p:nvSpPr>
          <p:cNvPr id="12291" name="內容版面配置區 2"/>
          <p:cNvSpPr>
            <a:spLocks noGrp="1"/>
          </p:cNvSpPr>
          <p:nvPr>
            <p:ph idx="1"/>
          </p:nvPr>
        </p:nvSpPr>
        <p:spPr/>
        <p:txBody>
          <a:bodyPr/>
          <a:lstStyle/>
          <a:p>
            <a:endParaRPr lang="zh-TW" altLang="en-US" smtClean="0"/>
          </a:p>
        </p:txBody>
      </p:sp>
      <p:pic>
        <p:nvPicPr>
          <p:cNvPr id="99330" name="Picture 2" descr="http://www.mariomayhem.com/downloads/mario_game_maps/super_mario_bros_maps/SuperMarioBros-World1-Are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4400550"/>
            <a:ext cx="90011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文字方塊 3"/>
          <p:cNvSpPr txBox="1">
            <a:spLocks noChangeArrowheads="1"/>
          </p:cNvSpPr>
          <p:nvPr/>
        </p:nvSpPr>
        <p:spPr bwMode="auto">
          <a:xfrm>
            <a:off x="1763713" y="6165850"/>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dirty="0">
                <a:latin typeface="Arial" panose="020B0604020202020204" pitchFamily="34" charset="0"/>
                <a:ea typeface="新細明體" panose="02020500000000000000" pitchFamily="18" charset="-120"/>
              </a:rPr>
              <a:t>Super Mario Bros.   Nintendo</a:t>
            </a:r>
            <a:endParaRPr lang="zh-TW" altLang="en-US" sz="1800" dirty="0">
              <a:latin typeface="Arial" panose="020B0604020202020204" pitchFamily="34" charset="0"/>
              <a:ea typeface="新細明體" panose="02020500000000000000" pitchFamily="18" charset="-120"/>
            </a:endParaRPr>
          </a:p>
        </p:txBody>
      </p:sp>
      <p:pic>
        <p:nvPicPr>
          <p:cNvPr id="12294" name="Picture 4" descr="http://images2.wikia.nocookie.net/__cb20120915171702/liberapedia/images/b/b1/Super-mario-bro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916113"/>
            <a:ext cx="30670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5288" y="4400550"/>
            <a:ext cx="792162" cy="59372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046079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0"/>
                                        </p:tgtEl>
                                        <p:attrNameLst>
                                          <p:attrName>style.visibility</p:attrName>
                                        </p:attrNameLst>
                                      </p:cBhvr>
                                      <p:to>
                                        <p:strVal val="visible"/>
                                      </p:to>
                                    </p:set>
                                    <p:animEffect transition="in" filter="fade">
                                      <p:cBhvr>
                                        <p:cTn id="12"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8104</TotalTime>
  <Words>2227</Words>
  <Application>Microsoft Office PowerPoint</Application>
  <PresentationFormat>如螢幕大小 (4:3)</PresentationFormat>
  <Paragraphs>595</Paragraphs>
  <Slides>69</Slides>
  <Notes>29</Notes>
  <HiddenSlides>1</HiddenSlides>
  <MMClips>1</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69</vt:i4>
      </vt:variant>
    </vt:vector>
  </HeadingPairs>
  <TitlesOfParts>
    <vt:vector size="80" baseType="lpstr">
      <vt:lpstr>Arial Unicode MS</vt:lpstr>
      <vt:lpstr>微軟正黑體</vt:lpstr>
      <vt:lpstr>新細明體</vt:lpstr>
      <vt:lpstr>標楷體</vt:lpstr>
      <vt:lpstr>Arial</vt:lpstr>
      <vt:lpstr>Calibri</vt:lpstr>
      <vt:lpstr>Courier New</vt:lpstr>
      <vt:lpstr>Times New Roman</vt:lpstr>
      <vt:lpstr>Trebuchet MS</vt:lpstr>
      <vt:lpstr>Wingdings 2</vt:lpstr>
      <vt:lpstr>Course_HE</vt:lpstr>
      <vt:lpstr>3D Game Programming 3D Primitive </vt:lpstr>
      <vt:lpstr>Wolfenstein 3D 1992 Doom 1993</vt:lpstr>
      <vt:lpstr>3D Graphics – evolution</vt:lpstr>
      <vt:lpstr>3D Graphics – evolution</vt:lpstr>
      <vt:lpstr>3D Graphics</vt:lpstr>
      <vt:lpstr>Basic</vt:lpstr>
      <vt:lpstr>Cartesian Plane</vt:lpstr>
      <vt:lpstr>Coordinate Clipping </vt:lpstr>
      <vt:lpstr>2D Game world </vt:lpstr>
      <vt:lpstr>3D Game world </vt:lpstr>
      <vt:lpstr>Projection (camera)</vt:lpstr>
      <vt:lpstr>Viewport (camera)</vt:lpstr>
      <vt:lpstr>Representing Visuals</vt:lpstr>
      <vt:lpstr>PowerPoint 簡報</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光源使用與設定</vt:lpstr>
      <vt:lpstr>PowerPoint 簡報</vt:lpstr>
      <vt:lpstr>攝影機使用與設定</vt:lpstr>
      <vt:lpstr>物理元件使用與設定</vt:lpstr>
      <vt:lpstr>物理元件使用與設定</vt:lpstr>
      <vt:lpstr>PowerPoint 簡報</vt:lpstr>
      <vt:lpstr>物理元件使用與設定</vt:lpstr>
      <vt:lpstr>物理元件使用與設定</vt:lpstr>
      <vt:lpstr>PowerPoint 簡報</vt:lpstr>
      <vt:lpstr>PowerPoint 簡報</vt:lpstr>
      <vt:lpstr>GPU Fundamentals: The Graphics Pipeline</vt:lpstr>
      <vt:lpstr>Pipeline</vt:lpstr>
      <vt:lpstr>GPU Pipeline: Transform</vt:lpstr>
      <vt:lpstr>GPU Pipeline: Rasterizer</vt:lpstr>
      <vt:lpstr>GPU Pipeline: Shade</vt:lpstr>
      <vt:lpstr>OpenGL</vt:lpstr>
      <vt:lpstr>Outline</vt:lpstr>
      <vt:lpstr>Primitives</vt:lpstr>
      <vt:lpstr>OpenGL Geometric Primitives</vt:lpstr>
      <vt:lpstr>Immediate mode</vt:lpstr>
      <vt:lpstr>Points</vt:lpstr>
      <vt:lpstr>PowerPoint 簡報</vt:lpstr>
      <vt:lpstr>PointSize</vt:lpstr>
      <vt:lpstr>Line</vt:lpstr>
      <vt:lpstr>LINE_STRIP</vt:lpstr>
      <vt:lpstr>LineWidth</vt:lpstr>
      <vt:lpstr>LineStipple</vt:lpstr>
      <vt:lpstr>Triangle</vt:lpstr>
      <vt:lpstr>Winding</vt:lpstr>
      <vt:lpstr>PowerPoint 簡報</vt:lpstr>
      <vt:lpstr>Hidden Surface Remove</vt:lpstr>
      <vt:lpstr>Polygon Construction Rules</vt:lpstr>
      <vt:lpstr>Polygon</vt:lpstr>
      <vt:lpstr>  Render Primitive in Modern OpenGL</vt:lpstr>
      <vt:lpstr>Vertex Arrays</vt:lpstr>
      <vt:lpstr>Vertex Arrays- example</vt:lpstr>
      <vt:lpstr>Vertex Array Object (VAO)</vt:lpstr>
      <vt:lpstr>VAO – triangle example</vt:lpstr>
      <vt:lpstr>PowerPoint 簡報</vt:lpstr>
      <vt:lpstr>VAO in display()</vt:lpstr>
      <vt:lpstr>Reference</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105</cp:revision>
  <dcterms:created xsi:type="dcterms:W3CDTF">2010-08-04T16:26:51Z</dcterms:created>
  <dcterms:modified xsi:type="dcterms:W3CDTF">2019-10-07T07:38:16Z</dcterms:modified>
</cp:coreProperties>
</file>