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7" r:id="rId1"/>
  </p:sldMasterIdLst>
  <p:notesMasterIdLst>
    <p:notesMasterId r:id="rId30"/>
  </p:notesMasterIdLst>
  <p:handoutMasterIdLst>
    <p:handoutMasterId r:id="rId31"/>
  </p:handoutMasterIdLst>
  <p:sldIdLst>
    <p:sldId id="256" r:id="rId2"/>
    <p:sldId id="257" r:id="rId3"/>
    <p:sldId id="321" r:id="rId4"/>
    <p:sldId id="259" r:id="rId5"/>
    <p:sldId id="260" r:id="rId6"/>
    <p:sldId id="261" r:id="rId7"/>
    <p:sldId id="262" r:id="rId8"/>
    <p:sldId id="263" r:id="rId9"/>
    <p:sldId id="265" r:id="rId10"/>
    <p:sldId id="266" r:id="rId11"/>
    <p:sldId id="267" r:id="rId12"/>
    <p:sldId id="268" r:id="rId13"/>
    <p:sldId id="283" r:id="rId14"/>
    <p:sldId id="285" r:id="rId15"/>
    <p:sldId id="333" r:id="rId16"/>
    <p:sldId id="287" r:id="rId17"/>
    <p:sldId id="288" r:id="rId18"/>
    <p:sldId id="312" r:id="rId19"/>
    <p:sldId id="313" r:id="rId20"/>
    <p:sldId id="317" r:id="rId21"/>
    <p:sldId id="314" r:id="rId22"/>
    <p:sldId id="315" r:id="rId23"/>
    <p:sldId id="316" r:id="rId24"/>
    <p:sldId id="305" r:id="rId25"/>
    <p:sldId id="306" r:id="rId26"/>
    <p:sldId id="307" r:id="rId27"/>
    <p:sldId id="308" r:id="rId28"/>
    <p:sldId id="334" r:id="rId29"/>
  </p:sldIdLst>
  <p:sldSz cx="9144000" cy="6858000" type="screen4x3"/>
  <p:notesSz cx="6797675" cy="987425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226" autoAdjust="0"/>
  </p:normalViewPr>
  <p:slideViewPr>
    <p:cSldViewPr showGuides="1">
      <p:cViewPr varScale="1">
        <p:scale>
          <a:sx n="80" d="100"/>
          <a:sy n="80" d="100"/>
        </p:scale>
        <p:origin x="3376"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新細明體" pitchFamily="18" charset="-120"/>
              </a:defRPr>
            </a:lvl1pPr>
          </a:lstStyle>
          <a:p>
            <a:pPr>
              <a:defRPr/>
            </a:pPr>
            <a:endParaRPr lang="zh-TW" altLang="en-US"/>
          </a:p>
        </p:txBody>
      </p:sp>
      <p:sp>
        <p:nvSpPr>
          <p:cNvPr id="3" name="日期版面配置區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atin typeface="Arial" charset="0"/>
                <a:ea typeface="新細明體" pitchFamily="18" charset="-120"/>
              </a:defRPr>
            </a:lvl1pPr>
          </a:lstStyle>
          <a:p>
            <a:pPr>
              <a:defRPr/>
            </a:pPr>
            <a:fld id="{2C50F2FF-6A1C-468C-A082-F1FDCE2EFD3B}" type="datetimeFigureOut">
              <a:rPr lang="zh-TW" altLang="en-US"/>
              <a:pPr>
                <a:defRPr/>
              </a:pPr>
              <a:t>2018/12/11</a:t>
            </a:fld>
            <a:endParaRPr lang="zh-TW" altLang="en-US"/>
          </a:p>
        </p:txBody>
      </p:sp>
      <p:sp>
        <p:nvSpPr>
          <p:cNvPr id="4" name="頁尾版面配置區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atin typeface="Arial" charset="0"/>
                <a:ea typeface="新細明體" pitchFamily="18" charset="-120"/>
              </a:defRPr>
            </a:lvl1pPr>
          </a:lstStyle>
          <a:p>
            <a:pPr>
              <a:defRPr/>
            </a:pPr>
            <a:endParaRPr lang="zh-TW" altLang="en-US"/>
          </a:p>
        </p:txBody>
      </p:sp>
      <p:sp>
        <p:nvSpPr>
          <p:cNvPr id="5" name="投影片編號版面配置區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atin typeface="Arial" charset="0"/>
                <a:ea typeface="新細明體" pitchFamily="18" charset="-120"/>
              </a:defRPr>
            </a:lvl1pPr>
          </a:lstStyle>
          <a:p>
            <a:pPr>
              <a:defRPr/>
            </a:pPr>
            <a:fld id="{33E1B5B7-FFB7-4BEA-BB7E-24C3A7BB0C62}" type="slidenum">
              <a:rPr lang="zh-TW" altLang="en-US"/>
              <a:pPr>
                <a:defRPr/>
              </a:pPr>
              <a:t>‹#›</a:t>
            </a:fld>
            <a:endParaRPr lang="zh-TW" altLang="en-US"/>
          </a:p>
        </p:txBody>
      </p:sp>
    </p:spTree>
    <p:extLst>
      <p:ext uri="{BB962C8B-B14F-4D97-AF65-F5344CB8AC3E}">
        <p14:creationId xmlns:p14="http://schemas.microsoft.com/office/powerpoint/2010/main" val="3104855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atin typeface="Arial" charset="0"/>
                <a:ea typeface="新細明體" charset="-120"/>
              </a:defRPr>
            </a:lvl1pPr>
          </a:lstStyle>
          <a:p>
            <a:pPr>
              <a:defRPr/>
            </a:pPr>
            <a:fld id="{2F914D8A-48A8-4324-9B6E-E4FD44FD3C9D}" type="datetimeFigureOut">
              <a:rPr lang="zh-TW" altLang="en-US"/>
              <a:pPr>
                <a:defRPr/>
              </a:pPr>
              <a:t>2018/12/11</a:t>
            </a:fld>
            <a:endParaRPr lang="zh-TW" altLang="en-US"/>
          </a:p>
        </p:txBody>
      </p:sp>
      <p:sp>
        <p:nvSpPr>
          <p:cNvPr id="4" name="投影片圖像版面配置區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latin typeface="Arial" charset="0"/>
                <a:ea typeface="新細明體" charset="-120"/>
              </a:defRPr>
            </a:lvl1pPr>
          </a:lstStyle>
          <a:p>
            <a:pPr>
              <a:defRPr/>
            </a:pPr>
            <a:fld id="{C26859DE-5E78-483A-BC99-7BD87DA0895A}" type="slidenum">
              <a:rPr lang="zh-TW" altLang="en-US"/>
              <a:pPr>
                <a:defRPr/>
              </a:pPr>
              <a:t>‹#›</a:t>
            </a:fld>
            <a:endParaRPr lang="zh-TW" altLang="en-US"/>
          </a:p>
        </p:txBody>
      </p:sp>
    </p:spTree>
    <p:extLst>
      <p:ext uri="{BB962C8B-B14F-4D97-AF65-F5344CB8AC3E}">
        <p14:creationId xmlns:p14="http://schemas.microsoft.com/office/powerpoint/2010/main" val="40002855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cpsc.ucalgary.ca/~ryansc"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dirty="0" smtClean="0"/>
              <a:t>2018</a:t>
            </a:r>
            <a:endParaRPr lang="en-US" altLang="zh-TW" dirty="0" smtClean="0"/>
          </a:p>
          <a:p>
            <a:endParaRPr lang="zh-TW" altLang="en-US" dirty="0" smtClean="0"/>
          </a:p>
        </p:txBody>
      </p:sp>
      <p:sp>
        <p:nvSpPr>
          <p:cNvPr id="5325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83B21DE-A765-4EEA-9416-BE21B7BE7DDD}" type="slidenum">
              <a:rPr lang="zh-TW" altLang="en-US" smtClean="0">
                <a:latin typeface="Arial" charset="0"/>
              </a:rPr>
              <a:pPr eaLnBrk="1" hangingPunct="1">
                <a:spcBef>
                  <a:spcPct val="0"/>
                </a:spcBef>
              </a:pPr>
              <a:t>1</a:t>
            </a:fld>
            <a:endParaRPr lang="zh-TW" alt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先初始化每一個粒子的位置和加速度向量和大小</a:t>
            </a:r>
          </a:p>
        </p:txBody>
      </p:sp>
      <p:sp>
        <p:nvSpPr>
          <p:cNvPr id="7168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79274AA0-52B7-4351-A863-476FF4821FDE}" type="slidenum">
              <a:rPr lang="zh-TW" altLang="en-US" smtClean="0">
                <a:latin typeface="Arial" charset="0"/>
              </a:rPr>
              <a:pPr eaLnBrk="1" hangingPunct="1">
                <a:spcBef>
                  <a:spcPct val="0"/>
                </a:spcBef>
              </a:pPr>
              <a:t>21</a:t>
            </a:fld>
            <a:endParaRPr lang="zh-TW"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當</a:t>
            </a:r>
            <a:r>
              <a:rPr lang="en-US" altLang="zh-TW" smtClean="0"/>
              <a:t>idle</a:t>
            </a:r>
            <a:r>
              <a:rPr lang="zh-TW" altLang="en-US" smtClean="0"/>
              <a:t>事件發生時</a:t>
            </a:r>
            <a:endParaRPr lang="en-US" altLang="zh-TW" smtClean="0"/>
          </a:p>
          <a:p>
            <a:r>
              <a:rPr lang="zh-TW" altLang="en-US" smtClean="0"/>
              <a:t>先取得和上一次</a:t>
            </a:r>
            <a:r>
              <a:rPr lang="en-US" altLang="zh-TW" smtClean="0"/>
              <a:t>idle</a:t>
            </a:r>
            <a:r>
              <a:rPr lang="zh-TW" altLang="en-US" smtClean="0"/>
              <a:t>的時間差</a:t>
            </a:r>
            <a:endParaRPr lang="en-US" altLang="zh-TW" smtClean="0"/>
          </a:p>
          <a:p>
            <a:r>
              <a:rPr lang="zh-TW" altLang="en-US" smtClean="0"/>
              <a:t>接下來</a:t>
            </a:r>
            <a:endParaRPr lang="en-US" altLang="zh-TW" smtClean="0"/>
          </a:p>
          <a:p>
            <a:r>
              <a:rPr lang="zh-TW" altLang="en-US" smtClean="0"/>
              <a:t>先更新位置</a:t>
            </a:r>
            <a:endParaRPr lang="en-US" altLang="zh-TW" smtClean="0"/>
          </a:p>
          <a:p>
            <a:r>
              <a:rPr lang="zh-TW" altLang="en-US" smtClean="0"/>
              <a:t>再更新速度向量</a:t>
            </a:r>
            <a:endParaRPr lang="en-US" altLang="zh-TW" smtClean="0"/>
          </a:p>
          <a:p>
            <a:r>
              <a:rPr lang="zh-TW" altLang="en-US" smtClean="0"/>
              <a:t>接下來偵測是否有碰撞</a:t>
            </a:r>
          </a:p>
        </p:txBody>
      </p:sp>
      <p:sp>
        <p:nvSpPr>
          <p:cNvPr id="7270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1B49E8B-CAD5-4D1F-882C-F721CF10DA98}" type="slidenum">
              <a:rPr lang="zh-TW" altLang="en-US" smtClean="0">
                <a:latin typeface="Arial" charset="0"/>
              </a:rPr>
              <a:pPr eaLnBrk="1" hangingPunct="1">
                <a:spcBef>
                  <a:spcPct val="0"/>
                </a:spcBef>
              </a:pPr>
              <a:t>22</a:t>
            </a:fld>
            <a:endParaRPr lang="zh-TW"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在這個例子，所有的例子都在一個</a:t>
            </a:r>
            <a:r>
              <a:rPr lang="en-US" altLang="zh-TW" smtClean="0"/>
              <a:t>(-1, -1, -1)</a:t>
            </a:r>
            <a:r>
              <a:rPr lang="zh-TW" altLang="en-US" smtClean="0"/>
              <a:t>到</a:t>
            </a:r>
            <a:r>
              <a:rPr lang="en-US" altLang="zh-TW" smtClean="0"/>
              <a:t>(1, 1, 1)</a:t>
            </a:r>
            <a:r>
              <a:rPr lang="zh-TW" altLang="en-US" smtClean="0"/>
              <a:t>的立方體</a:t>
            </a:r>
            <a:endParaRPr lang="en-US" altLang="zh-TW" smtClean="0"/>
          </a:p>
          <a:p>
            <a:r>
              <a:rPr lang="zh-TW" altLang="en-US" smtClean="0"/>
              <a:t>只有當碰撞到立方體的時才需改變速度向量</a:t>
            </a:r>
          </a:p>
        </p:txBody>
      </p:sp>
      <p:sp>
        <p:nvSpPr>
          <p:cNvPr id="7373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1362B46B-8870-4F28-A90A-A72A1D29E644}" type="slidenum">
              <a:rPr lang="zh-TW" altLang="en-US" smtClean="0">
                <a:latin typeface="Arial" charset="0"/>
              </a:rPr>
              <a:pPr eaLnBrk="1" hangingPunct="1">
                <a:spcBef>
                  <a:spcPct val="0"/>
                </a:spcBef>
              </a:pPr>
              <a:t>23</a:t>
            </a:fld>
            <a:endParaRPr lang="zh-TW" alt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除了自己實做物理模擬</a:t>
            </a:r>
            <a:endParaRPr lang="en-US" altLang="zh-TW" smtClean="0"/>
          </a:p>
          <a:p>
            <a:r>
              <a:rPr lang="zh-TW" altLang="en-US" smtClean="0"/>
              <a:t>現在有物理引擎，對於物理模擬所需要的元件做有效率地設計</a:t>
            </a:r>
            <a:endParaRPr lang="en-US" altLang="zh-TW" smtClean="0"/>
          </a:p>
          <a:p>
            <a:r>
              <a:rPr lang="zh-TW" altLang="en-US" smtClean="0"/>
              <a:t>善用這些函式庫，可做出更有趣的遊戲</a:t>
            </a:r>
            <a:endParaRPr lang="en-US" altLang="zh-TW" smtClean="0"/>
          </a:p>
        </p:txBody>
      </p:sp>
      <p:sp>
        <p:nvSpPr>
          <p:cNvPr id="7475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22260193-C73E-4332-9FF6-689ED0A4FFF4}" type="slidenum">
              <a:rPr lang="zh-TW" altLang="en-US" smtClean="0">
                <a:latin typeface="Arial" charset="0"/>
              </a:rPr>
              <a:pPr eaLnBrk="1" hangingPunct="1">
                <a:spcBef>
                  <a:spcPct val="0"/>
                </a:spcBef>
              </a:pPr>
              <a:t>28</a:t>
            </a:fld>
            <a:endParaRPr lang="zh-TW"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smtClean="0"/>
              <a:t>-</a:t>
            </a:r>
            <a:r>
              <a:rPr lang="zh-TW" altLang="en-US" smtClean="0"/>
              <a:t>介紹鍵盤事件處理的技巧，以及如何得知畫面中物件的位置和名稱</a:t>
            </a:r>
            <a:endParaRPr lang="en-US" altLang="zh-TW" smtClean="0"/>
          </a:p>
          <a:p>
            <a:endParaRPr lang="en-US" altLang="zh-TW" smtClean="0"/>
          </a:p>
          <a:p>
            <a:r>
              <a:rPr lang="en-US" altLang="zh-TW" smtClean="0"/>
              <a:t>-</a:t>
            </a:r>
            <a:r>
              <a:rPr lang="zh-TW" altLang="en-US" smtClean="0"/>
              <a:t>碰撞的概念</a:t>
            </a:r>
            <a:endParaRPr lang="en-US" altLang="zh-TW" smtClean="0"/>
          </a:p>
          <a:p>
            <a:endParaRPr lang="en-US" altLang="zh-TW" smtClean="0"/>
          </a:p>
          <a:p>
            <a:r>
              <a:rPr lang="en-US" altLang="zh-TW" smtClean="0"/>
              <a:t>-</a:t>
            </a:r>
            <a:r>
              <a:rPr lang="zh-TW" altLang="en-US" smtClean="0"/>
              <a:t>粒子系統和物理模擬</a:t>
            </a:r>
          </a:p>
        </p:txBody>
      </p:sp>
      <p:sp>
        <p:nvSpPr>
          <p:cNvPr id="5427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494CE318-9EDA-43DC-A02E-CB0F17EC75E2}" type="slidenum">
              <a:rPr lang="zh-TW" altLang="en-US" smtClean="0">
                <a:latin typeface="Arial" charset="0"/>
              </a:rPr>
              <a:pPr eaLnBrk="1" hangingPunct="1">
                <a:spcBef>
                  <a:spcPct val="0"/>
                </a:spcBef>
              </a:pPr>
              <a:t>2</a:t>
            </a:fld>
            <a:endParaRPr lang="zh-TW"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這一小單元的內容改編至由</a:t>
            </a:r>
            <a:r>
              <a:rPr lang="en-US" altLang="zh-TW" smtClean="0"/>
              <a:t>Ryan Schmidt</a:t>
            </a:r>
            <a:r>
              <a:rPr lang="zh-TW" altLang="en-US" smtClean="0"/>
              <a:t>設計的</a:t>
            </a:r>
            <a:r>
              <a:rPr lang="en-US" altLang="zh-TW" smtClean="0"/>
              <a:t>Everything you ever wanted to know about collision detection</a:t>
            </a:r>
            <a:endParaRPr lang="zh-TW" altLang="en-US" smtClean="0"/>
          </a:p>
          <a:p>
            <a:r>
              <a:rPr lang="en-US" altLang="zh-TW" smtClean="0">
                <a:hlinkClick r:id="rId3"/>
              </a:rPr>
              <a:t>http://www.cpsc.ucalgary.ca/~ryansc</a:t>
            </a:r>
            <a:endParaRPr lang="en-US" altLang="zh-TW" smtClean="0"/>
          </a:p>
          <a:p>
            <a:endParaRPr lang="zh-TW" altLang="en-US" smtClean="0"/>
          </a:p>
        </p:txBody>
      </p:sp>
      <p:sp>
        <p:nvSpPr>
          <p:cNvPr id="645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F4EC00AE-C3BA-470E-935A-3D188DBD9E84}" type="slidenum">
              <a:rPr lang="zh-TW" altLang="en-US" smtClean="0">
                <a:latin typeface="Arial" charset="0"/>
              </a:rPr>
              <a:pPr eaLnBrk="1" hangingPunct="1">
                <a:spcBef>
                  <a:spcPct val="0"/>
                </a:spcBef>
              </a:pPr>
              <a:t>4</a:t>
            </a:fld>
            <a:endParaRPr lang="zh-TW"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利用平面方程式偵測，一點</a:t>
            </a:r>
            <a:r>
              <a:rPr lang="en-US" altLang="zh-TW" smtClean="0"/>
              <a:t>(x, y, z)</a:t>
            </a:r>
            <a:r>
              <a:rPr lang="zh-TW" altLang="en-US" smtClean="0"/>
              <a:t>落在平面的哪一側</a:t>
            </a:r>
          </a:p>
        </p:txBody>
      </p:sp>
      <p:sp>
        <p:nvSpPr>
          <p:cNvPr id="6554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92E6113E-B4B4-4847-8EB6-41F2C5872B85}" type="slidenum">
              <a:rPr lang="zh-TW" altLang="en-US" smtClean="0">
                <a:latin typeface="Arial" charset="0"/>
              </a:rPr>
              <a:pPr eaLnBrk="1" hangingPunct="1">
                <a:spcBef>
                  <a:spcPct val="0"/>
                </a:spcBef>
              </a:pPr>
              <a:t>5</a:t>
            </a:fld>
            <a:endParaRPr lang="zh-TW"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如果逐一的偵測每一個平面和平面是否有碰撞是非常複雜且計算龐大的工作</a:t>
            </a:r>
            <a:endParaRPr lang="en-US" altLang="zh-TW" smtClean="0"/>
          </a:p>
          <a:p>
            <a:endParaRPr lang="en-US" altLang="zh-TW" smtClean="0"/>
          </a:p>
          <a:p>
            <a:r>
              <a:rPr lang="zh-TW" altLang="en-US" smtClean="0"/>
              <a:t>因此最好將物體以</a:t>
            </a:r>
            <a:r>
              <a:rPr lang="en-US" altLang="zh-TW" smtClean="0"/>
              <a:t>bounding box</a:t>
            </a:r>
            <a:r>
              <a:rPr lang="zh-TW" altLang="en-US" smtClean="0"/>
              <a:t>先代表，簡化計算量</a:t>
            </a:r>
          </a:p>
        </p:txBody>
      </p:sp>
      <p:sp>
        <p:nvSpPr>
          <p:cNvPr id="6656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9FA93608-A141-475A-A1CE-C3C0B902DB85}" type="slidenum">
              <a:rPr lang="zh-TW" altLang="en-US" smtClean="0">
                <a:latin typeface="Arial" charset="0"/>
              </a:rPr>
              <a:pPr eaLnBrk="1" hangingPunct="1">
                <a:spcBef>
                  <a:spcPct val="0"/>
                </a:spcBef>
              </a:pPr>
              <a:t>6</a:t>
            </a:fld>
            <a:endParaRPr lang="zh-TW"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接下來以粒子系統來介紹物理定律模擬的觀念</a:t>
            </a:r>
          </a:p>
        </p:txBody>
      </p:sp>
      <p:sp>
        <p:nvSpPr>
          <p:cNvPr id="6758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6569DC82-89F4-4949-99F7-C4FD83CEADD4}" type="slidenum">
              <a:rPr lang="zh-TW" altLang="en-US" smtClean="0">
                <a:latin typeface="Arial" charset="0"/>
              </a:rPr>
              <a:pPr eaLnBrk="1" hangingPunct="1">
                <a:spcBef>
                  <a:spcPct val="0"/>
                </a:spcBef>
              </a:pPr>
              <a:t>15</a:t>
            </a:fld>
            <a:endParaRPr lang="zh-TW"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b="1" smtClean="0"/>
              <a:t>常微分方程</a:t>
            </a:r>
            <a:r>
              <a:rPr lang="zh-TW" altLang="en-US" smtClean="0"/>
              <a:t>（</a:t>
            </a:r>
            <a:r>
              <a:rPr lang="en-US" altLang="zh-TW" smtClean="0"/>
              <a:t>ordinary differential equation</a:t>
            </a:r>
            <a:r>
              <a:rPr lang="zh-TW" altLang="en-US" smtClean="0"/>
              <a:t>，簡稱</a:t>
            </a:r>
            <a:r>
              <a:rPr lang="en-US" altLang="zh-TW" smtClean="0"/>
              <a:t>ODE</a:t>
            </a:r>
            <a:r>
              <a:rPr lang="zh-TW" altLang="en-US" smtClean="0"/>
              <a:t>）</a:t>
            </a:r>
            <a:endParaRPr lang="en-US" altLang="zh-TW" smtClean="0"/>
          </a:p>
          <a:p>
            <a:endParaRPr lang="en-US" altLang="zh-TW" smtClean="0"/>
          </a:p>
          <a:p>
            <a:r>
              <a:rPr lang="zh-TW" altLang="en-US" smtClean="0"/>
              <a:t>牛頓力學第二定律  </a:t>
            </a:r>
            <a:r>
              <a:rPr lang="en-US" altLang="zh-TW" smtClean="0"/>
              <a:t>f=ma  </a:t>
            </a:r>
            <a:r>
              <a:rPr lang="zh-TW" altLang="en-US" smtClean="0"/>
              <a:t>描述外力對於物體質量的加速度變化</a:t>
            </a:r>
            <a:endParaRPr lang="en-US" altLang="zh-TW" smtClean="0"/>
          </a:p>
          <a:p>
            <a:r>
              <a:rPr lang="zh-TW" altLang="en-US" smtClean="0"/>
              <a:t>由這個式子分解，可以用計算的方式模擬第二運動定律的物理效果</a:t>
            </a:r>
          </a:p>
        </p:txBody>
      </p:sp>
      <p:sp>
        <p:nvSpPr>
          <p:cNvPr id="6861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7D4E1A2F-4147-4220-AD5E-4378D80529A5}" type="slidenum">
              <a:rPr lang="zh-TW" altLang="en-US" smtClean="0">
                <a:latin typeface="Arial" charset="0"/>
              </a:rPr>
              <a:pPr eaLnBrk="1" hangingPunct="1">
                <a:spcBef>
                  <a:spcPct val="0"/>
                </a:spcBef>
              </a:pPr>
              <a:t>16</a:t>
            </a:fld>
            <a:endParaRPr lang="zh-TW"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在電腦數位離散的系統，要用來模擬物理的現像</a:t>
            </a:r>
            <a:endParaRPr lang="en-US" altLang="zh-TW" smtClean="0"/>
          </a:p>
          <a:p>
            <a:r>
              <a:rPr lang="zh-TW" altLang="en-US" smtClean="0"/>
              <a:t>可以將時間離散地切成間隔，</a:t>
            </a:r>
            <a:endParaRPr lang="en-US" altLang="zh-TW" smtClean="0"/>
          </a:p>
          <a:p>
            <a:r>
              <a:rPr lang="zh-TW" altLang="en-US" smtClean="0"/>
              <a:t>對於每一個時間間隔，</a:t>
            </a:r>
            <a:endParaRPr lang="en-US" altLang="zh-TW" smtClean="0"/>
          </a:p>
          <a:p>
            <a:r>
              <a:rPr lang="zh-TW" altLang="en-US" smtClean="0"/>
              <a:t>先根據目前的速度，更新物體的位置</a:t>
            </a:r>
            <a:endParaRPr lang="en-US" altLang="zh-TW" smtClean="0"/>
          </a:p>
          <a:p>
            <a:r>
              <a:rPr lang="zh-TW" altLang="en-US" smtClean="0"/>
              <a:t>再根據外力，更新新的速度</a:t>
            </a:r>
          </a:p>
        </p:txBody>
      </p:sp>
      <p:sp>
        <p:nvSpPr>
          <p:cNvPr id="6963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AC73555-9372-485A-9BC4-B4EBC91F9444}" type="slidenum">
              <a:rPr lang="zh-TW" altLang="en-US" smtClean="0">
                <a:latin typeface="Arial" charset="0"/>
              </a:rPr>
              <a:pPr eaLnBrk="1" hangingPunct="1">
                <a:spcBef>
                  <a:spcPct val="0"/>
                </a:spcBef>
              </a:pPr>
              <a:t>17</a:t>
            </a:fld>
            <a:endParaRPr lang="zh-TW"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將以上的概念撰寫成程式</a:t>
            </a:r>
            <a:endParaRPr lang="en-US" altLang="zh-TW" smtClean="0"/>
          </a:p>
          <a:p>
            <a:r>
              <a:rPr lang="zh-TW" altLang="en-US" smtClean="0"/>
              <a:t>便是在每個時間間距依序更新位置、取得外力</a:t>
            </a:r>
            <a:r>
              <a:rPr lang="en-US" altLang="zh-TW" smtClean="0"/>
              <a:t>(</a:t>
            </a:r>
            <a:r>
              <a:rPr lang="zh-TW" altLang="en-US" smtClean="0"/>
              <a:t>常見的外力有重力</a:t>
            </a:r>
            <a:r>
              <a:rPr lang="en-US" altLang="zh-TW" smtClean="0"/>
              <a:t>)</a:t>
            </a:r>
            <a:r>
              <a:rPr lang="zh-TW" altLang="en-US" smtClean="0"/>
              <a:t>，更新速度</a:t>
            </a:r>
            <a:endParaRPr lang="en-US" altLang="zh-TW" smtClean="0"/>
          </a:p>
          <a:p>
            <a:endParaRPr lang="en-US" altLang="zh-TW" smtClean="0"/>
          </a:p>
          <a:p>
            <a:r>
              <a:rPr lang="zh-TW" altLang="en-US" smtClean="0"/>
              <a:t>以下外力未考慮旋轉的加速度，如果同學有興趣，可以進一步思考如何整合</a:t>
            </a:r>
          </a:p>
        </p:txBody>
      </p:sp>
      <p:sp>
        <p:nvSpPr>
          <p:cNvPr id="7066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C82EB57-215E-46EB-B09D-8BD6B28E7AB4}" type="slidenum">
              <a:rPr lang="zh-TW" altLang="en-US" smtClean="0">
                <a:latin typeface="Arial" charset="0"/>
              </a:rPr>
              <a:pPr eaLnBrk="1" hangingPunct="1">
                <a:spcBef>
                  <a:spcPct val="0"/>
                </a:spcBef>
              </a:pPr>
              <a:t>20</a:t>
            </a:fld>
            <a:endParaRPr lang="zh-TW"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descr="IM1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ctrTitle"/>
          </p:nvPr>
        </p:nvSpPr>
        <p:spPr>
          <a:xfrm>
            <a:off x="683568" y="2132857"/>
            <a:ext cx="7772400" cy="1512168"/>
          </a:xfrm>
          <a:effectLst>
            <a:outerShdw blurRad="50800" dist="38100" dir="2700000" algn="tl" rotWithShape="0">
              <a:prstClr val="black">
                <a:alpha val="40000"/>
              </a:prstClr>
            </a:outerShdw>
          </a:effectLst>
        </p:spPr>
        <p:txBody>
          <a:bodyPr anchor="b"/>
          <a:lstStyle>
            <a:lvl1pPr algn="ctr">
              <a:defRPr b="1"/>
            </a:lvl1pPr>
          </a:lstStyle>
          <a:p>
            <a:r>
              <a:rPr lang="zh-TW" altLang="en-US" smtClean="0"/>
              <a:t>按一下以編輯母片標題樣式</a:t>
            </a:r>
            <a:endParaRPr lang="zh-TW" altLang="en-US" dirty="0"/>
          </a:p>
        </p:txBody>
      </p:sp>
      <p:sp>
        <p:nvSpPr>
          <p:cNvPr id="3" name="副標題 2"/>
          <p:cNvSpPr>
            <a:spLocks noGrp="1"/>
          </p:cNvSpPr>
          <p:nvPr>
            <p:ph type="subTitle" idx="1"/>
          </p:nvPr>
        </p:nvSpPr>
        <p:spPr>
          <a:xfrm>
            <a:off x="1403648" y="3933056"/>
            <a:ext cx="6400800" cy="1198984"/>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dirty="0"/>
          </a:p>
        </p:txBody>
      </p:sp>
      <p:sp>
        <p:nvSpPr>
          <p:cNvPr id="5" name="日期版面配置區 3"/>
          <p:cNvSpPr>
            <a:spLocks noGrp="1"/>
          </p:cNvSpPr>
          <p:nvPr>
            <p:ph type="dt" sz="half" idx="10"/>
          </p:nvPr>
        </p:nvSpPr>
        <p:spPr/>
        <p:txBody>
          <a:bodyPr/>
          <a:lstStyle>
            <a:lvl1pPr>
              <a:defRPr/>
            </a:lvl1pPr>
          </a:lstStyle>
          <a:p>
            <a:pPr>
              <a:defRPr/>
            </a:pPr>
            <a:fld id="{56379834-67FC-4424-A511-41C392D99277}" type="datetimeFigureOut">
              <a:rPr lang="zh-TW" altLang="en-US"/>
              <a:pPr>
                <a:defRPr/>
              </a:pPr>
              <a:t>2018/12/11</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24E4778-EA10-4EAD-A71A-D375B80C8110}" type="slidenum">
              <a:rPr lang="zh-TW" altLang="en-US"/>
              <a:pPr>
                <a:defRPr/>
              </a:pPr>
              <a:t>‹#›</a:t>
            </a:fld>
            <a:endParaRPr lang="zh-TW" altLang="en-US"/>
          </a:p>
        </p:txBody>
      </p:sp>
    </p:spTree>
    <p:extLst>
      <p:ext uri="{BB962C8B-B14F-4D97-AF65-F5344CB8AC3E}">
        <p14:creationId xmlns:p14="http://schemas.microsoft.com/office/powerpoint/2010/main" val="2393021649"/>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7" descr="IM2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457200" y="274638"/>
            <a:ext cx="6563072" cy="1143000"/>
          </a:xfrm>
          <a:effectLst>
            <a:outerShdw blurRad="50800" dist="38100" dir="2700000" algn="tl" rotWithShape="0">
              <a:prstClr val="black">
                <a:alpha val="40000"/>
              </a:prstClr>
            </a:outerShdw>
          </a:effectLst>
        </p:spPr>
        <p:txBody>
          <a:bodyPr/>
          <a:lstStyle>
            <a:lvl1pPr algn="l">
              <a:defRPr b="1" u="none"/>
            </a:lvl1pPr>
          </a:lstStyle>
          <a:p>
            <a:r>
              <a:rPr lang="zh-TW" altLang="en-US" smtClean="0"/>
              <a:t>按一下以編輯母片標題樣式</a:t>
            </a:r>
            <a:endParaRPr lang="zh-TW" altLang="en-US" dirty="0"/>
          </a:p>
        </p:txBody>
      </p:sp>
      <p:sp>
        <p:nvSpPr>
          <p:cNvPr id="3" name="內容版面配置區 2"/>
          <p:cNvSpPr>
            <a:spLocks noGrp="1"/>
          </p:cNvSpPr>
          <p:nvPr>
            <p:ph idx="1"/>
          </p:nvPr>
        </p:nvSpPr>
        <p:spPr/>
        <p:txBody>
          <a:bodyPr/>
          <a:lstStyle>
            <a:lvl1pPr>
              <a:buSzPct val="200000"/>
              <a:buFontTx/>
              <a:buBlip>
                <a:blip r:embed="rId4"/>
              </a:buBlip>
              <a:defRPr/>
            </a:lvl1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5" name="日期版面配置區 3"/>
          <p:cNvSpPr>
            <a:spLocks noGrp="1"/>
          </p:cNvSpPr>
          <p:nvPr>
            <p:ph type="dt" sz="half" idx="10"/>
          </p:nvPr>
        </p:nvSpPr>
        <p:spPr/>
        <p:txBody>
          <a:bodyPr/>
          <a:lstStyle>
            <a:lvl1pPr>
              <a:defRPr/>
            </a:lvl1pPr>
          </a:lstStyle>
          <a:p>
            <a:pPr>
              <a:defRPr/>
            </a:pPr>
            <a:fld id="{67071B8D-80C2-4132-91B4-48FD43CED5A7}" type="datetimeFigureOut">
              <a:rPr lang="zh-TW" altLang="en-US"/>
              <a:pPr>
                <a:defRPr/>
              </a:pPr>
              <a:t>2018/12/11</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932F0ED1-A115-40BB-8F21-888317FB12EA}" type="slidenum">
              <a:rPr lang="zh-TW" altLang="en-US"/>
              <a:pPr>
                <a:defRPr/>
              </a:pPr>
              <a:t>‹#›</a:t>
            </a:fld>
            <a:endParaRPr lang="zh-TW" altLang="en-US"/>
          </a:p>
        </p:txBody>
      </p:sp>
    </p:spTree>
    <p:extLst>
      <p:ext uri="{BB962C8B-B14F-4D97-AF65-F5344CB8AC3E}">
        <p14:creationId xmlns:p14="http://schemas.microsoft.com/office/powerpoint/2010/main" val="213086486"/>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兩項物件">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5" name="Picture 8" descr="IM4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457200" y="274638"/>
            <a:ext cx="6563072" cy="1143000"/>
          </a:xfrm>
          <a:effectLst>
            <a:outerShdw blurRad="50800" dist="38100" dir="2700000" algn="tl" rotWithShape="0">
              <a:prstClr val="black">
                <a:alpha val="40000"/>
              </a:prstClr>
            </a:outerShdw>
          </a:effectLst>
        </p:spPr>
        <p:txBody>
          <a:bodyPr/>
          <a:lstStyle>
            <a:lvl1pPr algn="l">
              <a:defRPr b="1" u="none"/>
            </a:lvl1pPr>
          </a:lstStyle>
          <a:p>
            <a:r>
              <a:rPr lang="zh-TW" altLang="en-US" smtClean="0"/>
              <a:t>按一下以編輯母片標題樣式</a:t>
            </a:r>
            <a:endParaRPr lang="zh-TW" altLang="en-US" dirty="0"/>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6" name="日期版面配置區 4"/>
          <p:cNvSpPr>
            <a:spLocks noGrp="1"/>
          </p:cNvSpPr>
          <p:nvPr>
            <p:ph type="dt" sz="half" idx="10"/>
          </p:nvPr>
        </p:nvSpPr>
        <p:spPr/>
        <p:txBody>
          <a:bodyPr/>
          <a:lstStyle>
            <a:lvl1pPr>
              <a:defRPr/>
            </a:lvl1pPr>
          </a:lstStyle>
          <a:p>
            <a:pPr>
              <a:defRPr/>
            </a:pPr>
            <a:fld id="{2092D541-BD30-4500-B328-30510555AAC6}" type="datetimeFigureOut">
              <a:rPr lang="zh-TW" altLang="en-US"/>
              <a:pPr>
                <a:defRPr/>
              </a:pPr>
              <a:t>2018/12/11</a:t>
            </a:fld>
            <a:endParaRPr lang="zh-TW" altLang="en-US"/>
          </a:p>
        </p:txBody>
      </p:sp>
      <p:sp>
        <p:nvSpPr>
          <p:cNvPr id="7" name="頁尾版面配置區 5"/>
          <p:cNvSpPr>
            <a:spLocks noGrp="1"/>
          </p:cNvSpPr>
          <p:nvPr>
            <p:ph type="ftr" sz="quarter" idx="11"/>
          </p:nvPr>
        </p:nvSpPr>
        <p:spPr/>
        <p:txBody>
          <a:bodyPr/>
          <a:lstStyle>
            <a:lvl1pPr>
              <a:defRPr/>
            </a:lvl1pPr>
          </a:lstStyle>
          <a:p>
            <a:pPr>
              <a:defRPr/>
            </a:pPr>
            <a:endParaRPr lang="zh-TW" altLang="en-US"/>
          </a:p>
        </p:txBody>
      </p:sp>
      <p:sp>
        <p:nvSpPr>
          <p:cNvPr id="8" name="投影片編號版面配置區 6"/>
          <p:cNvSpPr>
            <a:spLocks noGrp="1"/>
          </p:cNvSpPr>
          <p:nvPr>
            <p:ph type="sldNum" sz="quarter" idx="12"/>
          </p:nvPr>
        </p:nvSpPr>
        <p:spPr/>
        <p:txBody>
          <a:bodyPr/>
          <a:lstStyle>
            <a:lvl1pPr>
              <a:defRPr/>
            </a:lvl1pPr>
          </a:lstStyle>
          <a:p>
            <a:pPr>
              <a:defRPr/>
            </a:pPr>
            <a:fld id="{D0CA8C44-EE9E-45BC-9E9C-FC549AEB428F}" type="slidenum">
              <a:rPr lang="zh-TW" altLang="en-US"/>
              <a:pPr>
                <a:defRPr/>
              </a:pPr>
              <a:t>‹#›</a:t>
            </a:fld>
            <a:endParaRPr lang="zh-TW" altLang="en-US"/>
          </a:p>
        </p:txBody>
      </p:sp>
    </p:spTree>
    <p:extLst>
      <p:ext uri="{BB962C8B-B14F-4D97-AF65-F5344CB8AC3E}">
        <p14:creationId xmlns:p14="http://schemas.microsoft.com/office/powerpoint/2010/main" val="2986011227"/>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自訂版面配置">
    <p:spTree>
      <p:nvGrpSpPr>
        <p:cNvPr id="1" name=""/>
        <p:cNvGrpSpPr/>
        <p:nvPr/>
      </p:nvGrpSpPr>
      <p:grpSpPr>
        <a:xfrm>
          <a:off x="0" y="0"/>
          <a:ext cx="0" cy="0"/>
          <a:chOff x="0" y="0"/>
          <a:chExt cx="0" cy="0"/>
        </a:xfrm>
      </p:grpSpPr>
      <p:pic>
        <p:nvPicPr>
          <p:cNvPr id="3" name="Picture 7" descr="IM3v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zh-TW" altLang="en-US" smtClean="0"/>
              <a:t>按一下以編輯母片標題樣式</a:t>
            </a:r>
            <a:endParaRPr lang="en-US"/>
          </a:p>
        </p:txBody>
      </p:sp>
      <p:sp>
        <p:nvSpPr>
          <p:cNvPr id="4" name="Date Placeholder 2"/>
          <p:cNvSpPr>
            <a:spLocks noGrp="1"/>
          </p:cNvSpPr>
          <p:nvPr>
            <p:ph type="dt" sz="half" idx="10"/>
          </p:nvPr>
        </p:nvSpPr>
        <p:spPr/>
        <p:txBody>
          <a:bodyPr/>
          <a:lstStyle>
            <a:lvl1pPr>
              <a:defRPr/>
            </a:lvl1pPr>
          </a:lstStyle>
          <a:p>
            <a:pPr>
              <a:defRPr/>
            </a:pPr>
            <a:fld id="{2A2A86C2-408F-4248-8A82-EFD1F25514F2}" type="datetimeFigureOut">
              <a:rPr lang="zh-TW" altLang="en-US"/>
              <a:pPr>
                <a:defRPr/>
              </a:pPr>
              <a:t>2018/12/11</a:t>
            </a:fld>
            <a:endParaRPr lang="zh-TW" altLang="en-US"/>
          </a:p>
        </p:txBody>
      </p:sp>
      <p:sp>
        <p:nvSpPr>
          <p:cNvPr id="5" name="Footer Placeholder 3"/>
          <p:cNvSpPr>
            <a:spLocks noGrp="1"/>
          </p:cNvSpPr>
          <p:nvPr>
            <p:ph type="ftr" sz="quarter" idx="11"/>
          </p:nvPr>
        </p:nvSpPr>
        <p:spPr/>
        <p:txBody>
          <a:bodyPr/>
          <a:lstStyle>
            <a:lvl1pPr>
              <a:defRPr/>
            </a:lvl1pPr>
          </a:lstStyle>
          <a:p>
            <a:pPr>
              <a:defRPr/>
            </a:pPr>
            <a:endParaRPr lang="zh-TW" altLang="en-US"/>
          </a:p>
        </p:txBody>
      </p:sp>
      <p:sp>
        <p:nvSpPr>
          <p:cNvPr id="6" name="Slide Number Placeholder 4"/>
          <p:cNvSpPr>
            <a:spLocks noGrp="1"/>
          </p:cNvSpPr>
          <p:nvPr>
            <p:ph type="sldNum" sz="quarter" idx="12"/>
          </p:nvPr>
        </p:nvSpPr>
        <p:spPr/>
        <p:txBody>
          <a:bodyPr/>
          <a:lstStyle>
            <a:lvl1pPr>
              <a:defRPr/>
            </a:lvl1pPr>
          </a:lstStyle>
          <a:p>
            <a:pPr>
              <a:defRPr/>
            </a:pPr>
            <a:fld id="{90860E08-2E83-40E7-9F1F-42E86FCF9E0D}" type="slidenum">
              <a:rPr lang="zh-TW" altLang="en-US"/>
              <a:pPr>
                <a:defRPr/>
              </a:pPr>
              <a:t>‹#›</a:t>
            </a:fld>
            <a:endParaRPr lang="zh-TW" altLang="en-US"/>
          </a:p>
        </p:txBody>
      </p:sp>
    </p:spTree>
    <p:extLst>
      <p:ext uri="{BB962C8B-B14F-4D97-AF65-F5344CB8AC3E}">
        <p14:creationId xmlns:p14="http://schemas.microsoft.com/office/powerpoint/2010/main" val="3452044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區段標題">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7" descr="IM3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1331640" y="2564904"/>
            <a:ext cx="6624736" cy="1152128"/>
          </a:xfrm>
          <a:effectLst>
            <a:outerShdw blurRad="50800" dist="38100" dir="2700000" algn="tl" rotWithShape="0">
              <a:prstClr val="black">
                <a:alpha val="40000"/>
              </a:prstClr>
            </a:outerShdw>
          </a:effectLst>
        </p:spPr>
        <p:txBody>
          <a:bodyPr anchor="b"/>
          <a:lstStyle>
            <a:lvl1pPr algn="r">
              <a:defRPr sz="4000" b="1" cap="all"/>
            </a:lvl1pPr>
          </a:lstStyle>
          <a:p>
            <a:r>
              <a:rPr lang="zh-TW" altLang="en-US" smtClean="0"/>
              <a:t>按一下以編輯母片標題樣式</a:t>
            </a:r>
            <a:endParaRPr lang="zh-TW" altLang="en-US" dirty="0"/>
          </a:p>
        </p:txBody>
      </p:sp>
      <p:sp>
        <p:nvSpPr>
          <p:cNvPr id="3" name="文字版面配置區 2"/>
          <p:cNvSpPr>
            <a:spLocks noGrp="1"/>
          </p:cNvSpPr>
          <p:nvPr>
            <p:ph type="body" idx="1"/>
          </p:nvPr>
        </p:nvSpPr>
        <p:spPr>
          <a:xfrm>
            <a:off x="1331640" y="3861048"/>
            <a:ext cx="6620272" cy="1500187"/>
          </a:xfrm>
        </p:spPr>
        <p:txBody>
          <a:bodyPr/>
          <a:lstStyle>
            <a:lvl1pPr marL="0" indent="0" algn="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0314A3BF-DE27-43B4-88CB-707DD5145F6C}" type="datetimeFigureOut">
              <a:rPr lang="zh-TW" altLang="en-US"/>
              <a:pPr>
                <a:defRPr/>
              </a:pPr>
              <a:t>2018/12/11</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FD441DB5-1F22-4B74-9DE8-DE99FD1C4892}" type="slidenum">
              <a:rPr lang="zh-TW" altLang="en-US"/>
              <a:pPr>
                <a:defRPr/>
              </a:pPr>
              <a:t>‹#›</a:t>
            </a:fld>
            <a:endParaRPr lang="zh-TW" altLang="en-US"/>
          </a:p>
        </p:txBody>
      </p:sp>
    </p:spTree>
    <p:extLst>
      <p:ext uri="{BB962C8B-B14F-4D97-AF65-F5344CB8AC3E}">
        <p14:creationId xmlns:p14="http://schemas.microsoft.com/office/powerpoint/2010/main" val="2082195746"/>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65360DFF-4FEA-4243-9E90-9E962ED88A17}" type="datetimeFigureOut">
              <a:rPr lang="zh-TW" altLang="en-US"/>
              <a:pPr>
                <a:defRPr/>
              </a:pPr>
              <a:t>2018/12/11</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19AE82E7-4BEE-446E-A8CD-6DBA62175AF5}" type="slidenum">
              <a:rPr lang="zh-TW" altLang="en-US"/>
              <a:pPr>
                <a:defRPr/>
              </a:pPr>
              <a:t>‹#›</a:t>
            </a:fld>
            <a:endParaRPr lang="zh-TW" altLang="en-US"/>
          </a:p>
        </p:txBody>
      </p:sp>
    </p:spTree>
    <p:extLst>
      <p:ext uri="{BB962C8B-B14F-4D97-AF65-F5344CB8AC3E}">
        <p14:creationId xmlns:p14="http://schemas.microsoft.com/office/powerpoint/2010/main" val="1998449785"/>
      </p:ext>
    </p:extLst>
  </p:cSld>
  <p:clrMapOvr>
    <a:masterClrMapping/>
  </p:clrMapOvr>
  <p:transition spd="med">
    <p:zoom/>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空白">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pPr>
              <a:defRPr/>
            </a:pPr>
            <a:fld id="{4A24D42A-63A4-4DED-90ED-654DCD2150AB}" type="datetimeFigureOut">
              <a:rPr lang="zh-TW" altLang="en-US"/>
              <a:pPr>
                <a:defRPr/>
              </a:pPr>
              <a:t>2018/12/11</a:t>
            </a:fld>
            <a:endParaRPr lang="zh-TW" altLang="en-US"/>
          </a:p>
        </p:txBody>
      </p:sp>
      <p:sp>
        <p:nvSpPr>
          <p:cNvPr id="3" name="頁尾版面配置區 2"/>
          <p:cNvSpPr>
            <a:spLocks noGrp="1"/>
          </p:cNvSpPr>
          <p:nvPr>
            <p:ph type="ftr" sz="quarter" idx="11"/>
          </p:nvPr>
        </p:nvSpPr>
        <p:spPr/>
        <p:txBody>
          <a:bodyPr/>
          <a:lstStyle>
            <a:lvl1pPr>
              <a:defRPr/>
            </a:lvl1pPr>
          </a:lstStyle>
          <a:p>
            <a:pPr>
              <a:defRPr/>
            </a:pPr>
            <a:endParaRPr lang="zh-TW" altLang="en-US"/>
          </a:p>
        </p:txBody>
      </p:sp>
      <p:sp>
        <p:nvSpPr>
          <p:cNvPr id="4" name="投影片編號版面配置區 3"/>
          <p:cNvSpPr>
            <a:spLocks noGrp="1"/>
          </p:cNvSpPr>
          <p:nvPr>
            <p:ph type="sldNum" sz="quarter" idx="12"/>
          </p:nvPr>
        </p:nvSpPr>
        <p:spPr/>
        <p:txBody>
          <a:bodyPr/>
          <a:lstStyle>
            <a:lvl1pPr>
              <a:defRPr/>
            </a:lvl1pPr>
          </a:lstStyle>
          <a:p>
            <a:pPr>
              <a:defRPr/>
            </a:pPr>
            <a:fld id="{562823E3-A07A-4D44-AD56-5AD2117BFC2A}" type="slidenum">
              <a:rPr lang="zh-TW" altLang="en-US"/>
              <a:pPr>
                <a:defRPr/>
              </a:pPr>
              <a:t>‹#›</a:t>
            </a:fld>
            <a:endParaRPr lang="zh-TW" altLang="en-US"/>
          </a:p>
        </p:txBody>
      </p:sp>
    </p:spTree>
    <p:extLst>
      <p:ext uri="{BB962C8B-B14F-4D97-AF65-F5344CB8AC3E}">
        <p14:creationId xmlns:p14="http://schemas.microsoft.com/office/powerpoint/2010/main" val="731853998"/>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a:solidFill>
                  <a:schemeClr val="tx1">
                    <a:tint val="75000"/>
                  </a:schemeClr>
                </a:solidFill>
                <a:latin typeface="+mn-lt"/>
                <a:ea typeface="+mn-ea"/>
              </a:defRPr>
            </a:lvl1pPr>
          </a:lstStyle>
          <a:p>
            <a:pPr>
              <a:defRPr/>
            </a:pPr>
            <a:fld id="{84FA94DC-DA31-46E4-BAC4-CCFF94FF801F}" type="datetimeFigureOut">
              <a:rPr lang="zh-TW" altLang="en-US"/>
              <a:pPr>
                <a:defRPr/>
              </a:pPr>
              <a:t>2018/12/11</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a:solidFill>
                  <a:schemeClr val="tx1">
                    <a:tint val="75000"/>
                  </a:schemeClr>
                </a:solidFill>
                <a:latin typeface="+mn-lt"/>
                <a:ea typeface="+mn-ea"/>
              </a:defRPr>
            </a:lvl1pPr>
          </a:lstStyle>
          <a:p>
            <a:pPr>
              <a:defRPr/>
            </a:pPr>
            <a:fld id="{0EF4340E-00A4-4245-B90A-FC6007868ED5}"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4166" r:id="rId1"/>
    <p:sldLayoutId id="2147484167" r:id="rId2"/>
    <p:sldLayoutId id="2147484168" r:id="rId3"/>
    <p:sldLayoutId id="2147484169" r:id="rId4"/>
    <p:sldLayoutId id="2147484170" r:id="rId5"/>
    <p:sldLayoutId id="2147484171" r:id="rId6"/>
    <p:sldLayoutId id="2147484172" r:id="rId7"/>
  </p:sldLayoutIdLst>
  <p:timing>
    <p:tnLst>
      <p:par>
        <p:cTn id="1" dur="indefinite" restart="never" nodeType="tmRoot"/>
      </p:par>
    </p:tnLst>
  </p:timing>
  <p:txStyles>
    <p:titleStyle>
      <a:lvl1pPr algn="l" rtl="0" eaLnBrk="0" fontAlgn="base" hangingPunct="0">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2pPr>
      <a:lvl3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3pPr>
      <a:lvl4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4pPr>
      <a:lvl5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ea typeface="新細明體" charset="-120"/>
        </a:defRPr>
      </a:lvl6pPr>
      <a:lvl7pPr marL="914400" algn="ctr" rtl="0" eaLnBrk="1" fontAlgn="base" hangingPunct="1">
        <a:spcBef>
          <a:spcPct val="0"/>
        </a:spcBef>
        <a:spcAft>
          <a:spcPct val="0"/>
        </a:spcAft>
        <a:defRPr sz="4400">
          <a:solidFill>
            <a:schemeClr val="tx1"/>
          </a:solidFill>
          <a:latin typeface="Calibri" pitchFamily="34" charset="0"/>
          <a:ea typeface="新細明體" charset="-120"/>
        </a:defRPr>
      </a:lvl7pPr>
      <a:lvl8pPr marL="1371600" algn="ctr" rtl="0" eaLnBrk="1" fontAlgn="base" hangingPunct="1">
        <a:spcBef>
          <a:spcPct val="0"/>
        </a:spcBef>
        <a:spcAft>
          <a:spcPct val="0"/>
        </a:spcAft>
        <a:defRPr sz="4400">
          <a:solidFill>
            <a:schemeClr val="tx1"/>
          </a:solidFill>
          <a:latin typeface="Calibri" pitchFamily="34" charset="0"/>
          <a:ea typeface="新細明體" charset="-120"/>
        </a:defRPr>
      </a:lvl8pPr>
      <a:lvl9pPr marL="1828800" algn="ctr" rtl="0" eaLnBrk="1" fontAlgn="base" hangingPunct="1">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7.wmf"/><Relationship Id="rId5" Type="http://schemas.openxmlformats.org/officeDocument/2006/relationships/oleObject" Target="../embeddings/oleObject5.bin"/><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hyperlink" Target="http://pages.cpsc.ucalgary.ca/~ryansc/cd/hubbard96spheres.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23.wmf"/><Relationship Id="rId4"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24.wmf"/><Relationship Id="rId4" Type="http://schemas.openxmlformats.org/officeDocument/2006/relationships/oleObject" Target="../embeddings/oleObject7.bin"/></Relationships>
</file>

<file path=ppt/slides/_rels/slide1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box2d.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developer.nvidia.com/physx" TargetMode="External"/><Relationship Id="rId4" Type="http://schemas.openxmlformats.org/officeDocument/2006/relationships/hyperlink" Target="http://bulletphysics.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1.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1371600" y="5000625"/>
            <a:ext cx="640080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buFontTx/>
              <a:buChar char="•"/>
            </a:pPr>
            <a:endParaRPr kumimoji="0" lang="en-US" altLang="zh-TW">
              <a:latin typeface="Arial" charset="0"/>
              <a:ea typeface="標楷體" pitchFamily="65" charset="-120"/>
              <a:cs typeface="Times New Roman" pitchFamily="18" charset="0"/>
            </a:endParaRPr>
          </a:p>
        </p:txBody>
      </p:sp>
      <p:sp>
        <p:nvSpPr>
          <p:cNvPr id="4" name="標題 3"/>
          <p:cNvSpPr>
            <a:spLocks noGrp="1"/>
          </p:cNvSpPr>
          <p:nvPr>
            <p:ph type="ctrTitle"/>
          </p:nvPr>
        </p:nvSpPr>
        <p:spPr>
          <a:xfrm>
            <a:off x="684213" y="2133600"/>
            <a:ext cx="7772400" cy="1511300"/>
          </a:xfrm>
        </p:spPr>
        <p:txBody>
          <a:bodyPr/>
          <a:lstStyle/>
          <a:p>
            <a:pPr eaLnBrk="1" hangingPunct="1">
              <a:defRPr/>
            </a:pPr>
            <a:r>
              <a:rPr lang="en-US" altLang="zh-TW" dirty="0" smtClean="0">
                <a:solidFill>
                  <a:srgbClr val="FF0000"/>
                </a:solidFill>
              </a:rPr>
              <a:t> </a:t>
            </a:r>
            <a:br>
              <a:rPr lang="en-US" altLang="zh-TW" dirty="0" smtClean="0">
                <a:solidFill>
                  <a:srgbClr val="FF0000"/>
                </a:solidFill>
              </a:rPr>
            </a:br>
            <a:r>
              <a:rPr lang="en-US" altLang="zh-TW" dirty="0" smtClean="0"/>
              <a:t>3D Game Programming</a:t>
            </a:r>
            <a:br>
              <a:rPr lang="en-US" altLang="zh-TW" dirty="0" smtClean="0"/>
            </a:br>
            <a:r>
              <a:rPr lang="en-US" altLang="zh-TW" sz="4000" dirty="0" smtClean="0"/>
              <a:t>intersection and particle</a:t>
            </a:r>
            <a:endParaRPr lang="zh-TW" altLang="en-US" dirty="0" smtClean="0"/>
          </a:p>
        </p:txBody>
      </p:sp>
      <p:sp>
        <p:nvSpPr>
          <p:cNvPr id="5" name="副標題 4"/>
          <p:cNvSpPr>
            <a:spLocks noGrp="1"/>
          </p:cNvSpPr>
          <p:nvPr>
            <p:ph type="subTitle" idx="1"/>
          </p:nvPr>
        </p:nvSpPr>
        <p:spPr>
          <a:xfrm>
            <a:off x="1403350" y="3933825"/>
            <a:ext cx="6400800" cy="1198563"/>
          </a:xfrm>
        </p:spPr>
        <p:txBody>
          <a:bodyPr>
            <a:normAutofit fontScale="85000" lnSpcReduction="20000"/>
          </a:bodyPr>
          <a:lstStyle/>
          <a:p>
            <a:pPr marL="342900" indent="-342900" eaLnBrk="1" hangingPunct="1">
              <a:defRPr/>
            </a:pPr>
            <a:r>
              <a:rPr lang="en-US" altLang="zh-TW" b="1" dirty="0" smtClean="0">
                <a:ea typeface="標楷體" pitchFamily="65" charset="-120"/>
                <a:cs typeface="Times New Roman" pitchFamily="18" charset="0"/>
              </a:rPr>
              <a:t>Ming-Te Chi</a:t>
            </a:r>
          </a:p>
          <a:p>
            <a:pPr marL="342900" indent="-342900" eaLnBrk="1" hangingPunct="1">
              <a:defRPr/>
            </a:pPr>
            <a:r>
              <a:rPr lang="en-US" altLang="zh-TW" b="1" dirty="0" smtClean="0">
                <a:ea typeface="標楷體" pitchFamily="65" charset="-120"/>
                <a:cs typeface="Times New Roman" pitchFamily="18" charset="0"/>
              </a:rPr>
              <a:t>Department of Computer Science, </a:t>
            </a:r>
          </a:p>
          <a:p>
            <a:pPr marL="342900" indent="-342900" eaLnBrk="1" hangingPunct="1">
              <a:defRPr/>
            </a:pPr>
            <a:r>
              <a:rPr lang="en-US" altLang="zh-TW" b="1" dirty="0" smtClean="0">
                <a:ea typeface="標楷體" pitchFamily="65" charset="-120"/>
                <a:cs typeface="Times New Roman" pitchFamily="18" charset="0"/>
              </a:rPr>
              <a:t>National Chengchi University</a:t>
            </a:r>
            <a:endParaRPr lang="zh-TW" altLang="en-US" sz="4800" b="1" dirty="0" smtClean="0">
              <a:solidFill>
                <a:srgbClr val="00FF00"/>
              </a:solidFill>
              <a:ea typeface="標楷體" pitchFamily="65" charset="-120"/>
              <a:cs typeface="Times New Roman" pitchFamily="18" charset="0"/>
            </a:endParaRPr>
          </a:p>
          <a:p>
            <a:pPr marL="342900" indent="-342900" eaLnBrk="1" hangingPunct="1">
              <a:buFontTx/>
              <a:buChar char="•"/>
              <a:defRPr/>
            </a:pPr>
            <a:endParaRPr lang="zh-TW" altLang="en-US" sz="4400" dirty="0" smtClean="0">
              <a:ea typeface="標楷體" pitchFamily="65" charset="-120"/>
              <a:cs typeface="Times New Roman" pitchFamily="18" charset="0"/>
            </a:endParaRPr>
          </a:p>
          <a:p>
            <a:pPr marL="342900" indent="-342900" eaLnBrk="1" hangingPunct="1">
              <a:buFontTx/>
              <a:buChar char="•"/>
              <a:defRPr/>
            </a:pPr>
            <a:endParaRPr lang="en-US" altLang="zh-TW" sz="4400" dirty="0" smtClean="0">
              <a:ea typeface="標楷體" pitchFamily="65" charset="-120"/>
              <a:cs typeface="Times New Roman" pitchFamily="18" charset="0"/>
            </a:endParaRPr>
          </a:p>
          <a:p>
            <a:pPr eaLnBrk="1" hangingPunct="1">
              <a:defRPr/>
            </a:pPr>
            <a:endParaRPr lang="zh-TW" altLang="en-US" dirty="0"/>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a:ea typeface="新細明體" charset="-120"/>
              </a:rPr>
              <a:t>Spheres as Bounding Volumes</a:t>
            </a:r>
            <a:endParaRPr lang="en-CA" sz="3200" dirty="0"/>
          </a:p>
        </p:txBody>
      </p:sp>
      <p:sp>
        <p:nvSpPr>
          <p:cNvPr id="32771" name="Rectangle 3"/>
          <p:cNvSpPr>
            <a:spLocks noGrp="1" noChangeArrowheads="1"/>
          </p:cNvSpPr>
          <p:nvPr>
            <p:ph idx="1"/>
          </p:nvPr>
        </p:nvSpPr>
        <p:spPr>
          <a:xfrm>
            <a:off x="611188" y="1484313"/>
            <a:ext cx="7772400" cy="4114800"/>
          </a:xfrm>
        </p:spPr>
        <p:txBody>
          <a:bodyPr/>
          <a:lstStyle/>
          <a:p>
            <a:pPr eaLnBrk="1" hangingPunct="1"/>
            <a:r>
              <a:rPr lang="en-US" altLang="zh-TW" sz="2800" smtClean="0">
                <a:ea typeface="新細明體" pitchFamily="18" charset="-120"/>
              </a:rPr>
              <a:t>Simplest 3D Bounding Volume</a:t>
            </a:r>
          </a:p>
          <a:p>
            <a:pPr lvl="1" eaLnBrk="1" hangingPunct="1"/>
            <a:r>
              <a:rPr lang="en-US" altLang="zh-TW" sz="2400" smtClean="0">
                <a:ea typeface="新細明體" pitchFamily="18" charset="-120"/>
              </a:rPr>
              <a:t>Center point and radius</a:t>
            </a:r>
          </a:p>
          <a:p>
            <a:pPr eaLnBrk="1" hangingPunct="1"/>
            <a:r>
              <a:rPr lang="en-US" altLang="zh-TW" sz="2800" smtClean="0">
                <a:ea typeface="新細明體" pitchFamily="18" charset="-120"/>
              </a:rPr>
              <a:t>Point in/out test:</a:t>
            </a:r>
          </a:p>
          <a:p>
            <a:pPr lvl="1" eaLnBrk="1" hangingPunct="1"/>
            <a:r>
              <a:rPr lang="en-US" altLang="zh-TW" sz="2000" smtClean="0">
                <a:ea typeface="新細明體" pitchFamily="18" charset="-120"/>
              </a:rPr>
              <a:t>Calculate distance between test point and center point</a:t>
            </a:r>
          </a:p>
          <a:p>
            <a:pPr lvl="1" eaLnBrk="1" hangingPunct="1"/>
            <a:r>
              <a:rPr lang="en-US" altLang="zh-TW" sz="2000" smtClean="0">
                <a:ea typeface="新細明體" pitchFamily="18" charset="-120"/>
              </a:rPr>
              <a:t>If distance &lt;= radius, point is inside</a:t>
            </a:r>
          </a:p>
          <a:p>
            <a:pPr lvl="1" eaLnBrk="1" hangingPunct="1"/>
            <a:r>
              <a:rPr lang="en-US" altLang="zh-TW" sz="2000" smtClean="0">
                <a:ea typeface="新細明體" pitchFamily="18" charset="-120"/>
              </a:rPr>
              <a:t>You can save a square root by calculating the squared distance and comparing with the squared radius !!!</a:t>
            </a:r>
          </a:p>
          <a:p>
            <a:pPr lvl="1" eaLnBrk="1" hangingPunct="1"/>
            <a:r>
              <a:rPr lang="en-US" altLang="zh-TW" sz="2000" smtClean="0">
                <a:ea typeface="新細明體" pitchFamily="18" charset="-120"/>
              </a:rPr>
              <a:t>(this makes things a lot faster)</a:t>
            </a:r>
          </a:p>
          <a:p>
            <a:pPr eaLnBrk="1" hangingPunct="1"/>
            <a:r>
              <a:rPr lang="en-US" altLang="zh-TW" sz="2400" smtClean="0">
                <a:ea typeface="新細明體" pitchFamily="18" charset="-120"/>
              </a:rPr>
              <a:t>It is </a:t>
            </a:r>
            <a:r>
              <a:rPr lang="en-US" altLang="zh-TW" sz="2400" b="1" smtClean="0">
                <a:ea typeface="新細明體" pitchFamily="18" charset="-120"/>
              </a:rPr>
              <a:t>ALWAYS</a:t>
            </a:r>
            <a:r>
              <a:rPr lang="en-US" altLang="zh-TW" sz="2400" smtClean="0">
                <a:ea typeface="新細明體" pitchFamily="18" charset="-120"/>
              </a:rPr>
              <a:t> worth it to do a sphere test before any more complicated test. </a:t>
            </a:r>
            <a:r>
              <a:rPr lang="en-US" altLang="zh-TW" sz="2400" b="1" smtClean="0">
                <a:ea typeface="新細明體" pitchFamily="18" charset="-120"/>
              </a:rPr>
              <a:t>ALWAYS</a:t>
            </a:r>
            <a:r>
              <a:rPr lang="en-US" altLang="zh-TW" sz="2400" smtClean="0">
                <a:ea typeface="新細明體" pitchFamily="18" charset="-120"/>
              </a:rPr>
              <a:t>. I said </a:t>
            </a:r>
            <a:r>
              <a:rPr lang="en-US" altLang="zh-TW" sz="2400" b="1" smtClean="0">
                <a:ea typeface="新細明體" pitchFamily="18" charset="-120"/>
              </a:rPr>
              <a:t>ALWAYS</a:t>
            </a:r>
            <a:r>
              <a:rPr lang="en-US" altLang="zh-TW" sz="2400" smtClean="0">
                <a:ea typeface="新細明體" pitchFamily="18" charset="-120"/>
              </a:rPr>
              <a:t>.</a:t>
            </a:r>
            <a:endParaRPr lang="en-US" altLang="zh-TW" sz="2400" b="1" smtClean="0">
              <a:ea typeface="新細明體" pitchFamily="18" charset="-120"/>
            </a:endParaRPr>
          </a:p>
          <a:p>
            <a:pPr lvl="1" eaLnBrk="1" hangingPunct="1"/>
            <a:endParaRPr lang="en-CA" altLang="zh-TW" sz="1800" b="1" smtClean="0"/>
          </a:p>
        </p:txBody>
      </p:sp>
      <p:sp>
        <p:nvSpPr>
          <p:cNvPr id="2" name="橢圓 1"/>
          <p:cNvSpPr/>
          <p:nvPr/>
        </p:nvSpPr>
        <p:spPr>
          <a:xfrm>
            <a:off x="7885113" y="1268413"/>
            <a:ext cx="358775"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3" name="矩形 2"/>
          <p:cNvSpPr/>
          <p:nvPr/>
        </p:nvSpPr>
        <p:spPr>
          <a:xfrm rot="1364462">
            <a:off x="7615238" y="1470025"/>
            <a:ext cx="431800" cy="936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4" name="等腰三角形 3"/>
          <p:cNvSpPr/>
          <p:nvPr/>
        </p:nvSpPr>
        <p:spPr>
          <a:xfrm rot="1487652">
            <a:off x="7339013" y="2203450"/>
            <a:ext cx="649287" cy="36036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5" name="橢圓 4"/>
          <p:cNvSpPr/>
          <p:nvPr/>
        </p:nvSpPr>
        <p:spPr>
          <a:xfrm>
            <a:off x="6875463" y="1125538"/>
            <a:ext cx="1873250" cy="16557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a:ea typeface="新細明體" charset="-120"/>
              </a:rPr>
              <a:t>Axis-Aligned Bounding Boxes</a:t>
            </a:r>
            <a:endParaRPr lang="en-CA" sz="3200" dirty="0"/>
          </a:p>
        </p:txBody>
      </p:sp>
      <p:sp>
        <p:nvSpPr>
          <p:cNvPr id="33795" name="Rectangle 3"/>
          <p:cNvSpPr>
            <a:spLocks noGrp="1" noChangeArrowheads="1"/>
          </p:cNvSpPr>
          <p:nvPr>
            <p:ph idx="1"/>
          </p:nvPr>
        </p:nvSpPr>
        <p:spPr/>
        <p:txBody>
          <a:bodyPr/>
          <a:lstStyle/>
          <a:p>
            <a:pPr eaLnBrk="1" hangingPunct="1"/>
            <a:r>
              <a:rPr lang="en-US" altLang="zh-TW" smtClean="0">
                <a:ea typeface="新細明體" pitchFamily="18" charset="-120"/>
              </a:rPr>
              <a:t>Specified as two points:</a:t>
            </a:r>
            <a:br>
              <a:rPr lang="en-US" altLang="zh-TW" smtClean="0">
                <a:ea typeface="新細明體" pitchFamily="18" charset="-120"/>
              </a:rPr>
            </a:br>
            <a:r>
              <a:rPr lang="en-US" altLang="zh-TW" smtClean="0">
                <a:ea typeface="新細明體" pitchFamily="18" charset="-120"/>
              </a:rPr>
              <a:t/>
            </a:r>
            <a:br>
              <a:rPr lang="en-US" altLang="zh-TW" smtClean="0">
                <a:ea typeface="新細明體" pitchFamily="18" charset="-120"/>
              </a:rPr>
            </a:br>
            <a:endParaRPr lang="en-US" altLang="zh-TW" smtClean="0">
              <a:ea typeface="新細明體" pitchFamily="18" charset="-120"/>
            </a:endParaRPr>
          </a:p>
          <a:p>
            <a:pPr eaLnBrk="1" hangingPunct="1"/>
            <a:r>
              <a:rPr lang="en-US" altLang="zh-TW" smtClean="0">
                <a:ea typeface="新細明體" pitchFamily="18" charset="-120"/>
              </a:rPr>
              <a:t>Normals are easy to calculate</a:t>
            </a:r>
          </a:p>
          <a:p>
            <a:pPr eaLnBrk="1" hangingPunct="1"/>
            <a:r>
              <a:rPr lang="en-US" altLang="zh-TW" smtClean="0">
                <a:ea typeface="新細明體" pitchFamily="18" charset="-120"/>
              </a:rPr>
              <a:t>Simple point-inside test:</a:t>
            </a:r>
            <a:endParaRPr lang="en-CA" altLang="zh-TW" smtClean="0"/>
          </a:p>
        </p:txBody>
      </p:sp>
      <p:graphicFrame>
        <p:nvGraphicFramePr>
          <p:cNvPr id="33796" name="Object 2"/>
          <p:cNvGraphicFramePr>
            <a:graphicFrameLocks noChangeAspect="1"/>
          </p:cNvGraphicFramePr>
          <p:nvPr/>
        </p:nvGraphicFramePr>
        <p:xfrm>
          <a:off x="1600200" y="2590800"/>
          <a:ext cx="4876800" cy="560388"/>
        </p:xfrm>
        <a:graphic>
          <a:graphicData uri="http://schemas.openxmlformats.org/presentationml/2006/ole">
            <mc:AlternateContent xmlns:mc="http://schemas.openxmlformats.org/markup-compatibility/2006">
              <mc:Choice xmlns:v="urn:schemas-microsoft-com:vml" Requires="v">
                <p:oleObj spid="_x0000_s33809" name="Equation" r:id="rId3" imgW="1993900" imgH="228600" progId="Equation.3">
                  <p:embed/>
                </p:oleObj>
              </mc:Choice>
              <mc:Fallback>
                <p:oleObj name="Equation" r:id="rId3" imgW="1993900" imgH="228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590800"/>
                        <a:ext cx="4876800"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3797" name="Object 3"/>
          <p:cNvGraphicFramePr>
            <a:graphicFrameLocks noChangeAspect="1"/>
          </p:cNvGraphicFramePr>
          <p:nvPr/>
        </p:nvGraphicFramePr>
        <p:xfrm>
          <a:off x="2916238" y="4292600"/>
          <a:ext cx="2514600" cy="1835150"/>
        </p:xfrm>
        <a:graphic>
          <a:graphicData uri="http://schemas.openxmlformats.org/presentationml/2006/ole">
            <mc:AlternateContent xmlns:mc="http://schemas.openxmlformats.org/markup-compatibility/2006">
              <mc:Choice xmlns:v="urn:schemas-microsoft-com:vml" Requires="v">
                <p:oleObj spid="_x0000_s33810" name="Equation" r:id="rId5" imgW="939800" imgH="685800" progId="Equation.3">
                  <p:embed/>
                </p:oleObj>
              </mc:Choice>
              <mc:Fallback>
                <p:oleObj name="Equation" r:id="rId5" imgW="939800" imgH="685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6238" y="4292600"/>
                        <a:ext cx="2514600" cy="1835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33798" name="Picture 7" descr="C:\WINDOWS\Desktop\graphics\colldetect\aabb.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3200" y="1981200"/>
            <a:ext cx="2286000" cy="250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Problems With AABB’s</a:t>
            </a:r>
          </a:p>
        </p:txBody>
      </p:sp>
      <p:sp>
        <p:nvSpPr>
          <p:cNvPr id="34819" name="Rectangle 3"/>
          <p:cNvSpPr>
            <a:spLocks noGrp="1" noChangeArrowheads="1"/>
          </p:cNvSpPr>
          <p:nvPr>
            <p:ph idx="1"/>
          </p:nvPr>
        </p:nvSpPr>
        <p:spPr/>
        <p:txBody>
          <a:bodyPr/>
          <a:lstStyle/>
          <a:p>
            <a:pPr eaLnBrk="1" hangingPunct="1"/>
            <a:r>
              <a:rPr lang="en-US" altLang="zh-TW" smtClean="0">
                <a:ea typeface="新細明體" pitchFamily="18" charset="-120"/>
              </a:rPr>
              <a:t>Not very efficient</a:t>
            </a:r>
          </a:p>
          <a:p>
            <a:pPr eaLnBrk="1" hangingPunct="1"/>
            <a:r>
              <a:rPr lang="en-US" altLang="zh-TW" smtClean="0">
                <a:ea typeface="新細明體" pitchFamily="18" charset="-120"/>
              </a:rPr>
              <a:t>Rotation can be complicated</a:t>
            </a:r>
          </a:p>
          <a:p>
            <a:pPr lvl="1" eaLnBrk="1" hangingPunct="1"/>
            <a:r>
              <a:rPr lang="en-US" altLang="zh-TW" smtClean="0">
                <a:ea typeface="新細明體" pitchFamily="18" charset="-120"/>
              </a:rPr>
              <a:t>Must rotate all 8 points of box</a:t>
            </a:r>
          </a:p>
          <a:p>
            <a:pPr lvl="1" eaLnBrk="1" hangingPunct="1"/>
            <a:r>
              <a:rPr lang="en-US" altLang="zh-TW" smtClean="0">
                <a:ea typeface="新細明體" pitchFamily="18" charset="-120"/>
              </a:rPr>
              <a:t>Other option is to rotate model and rebuild AABB, but this is not efficient</a:t>
            </a:r>
          </a:p>
          <a:p>
            <a:pPr eaLnBrk="1" hangingPunct="1"/>
            <a:endParaRPr lang="en-CA" altLang="zh-TW" smtClean="0"/>
          </a:p>
        </p:txBody>
      </p:sp>
      <p:pic>
        <p:nvPicPr>
          <p:cNvPr id="34820" name="Picture 4" descr="C:\WINDOWS\Desktop\graphics\colldetect\aabb_badnes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905000"/>
            <a:ext cx="2068513" cy="147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Picture 5" descr="C:\WINDOWS\Desktop\graphics\colldetect\aabb_rotatio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800600"/>
            <a:ext cx="29146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err="1">
                <a:ea typeface="新細明體" charset="-120"/>
              </a:rPr>
              <a:t>Heirarchical</a:t>
            </a:r>
            <a:r>
              <a:rPr lang="en-US" altLang="zh-TW" sz="3200" dirty="0">
                <a:ea typeface="新細明體" charset="-120"/>
              </a:rPr>
              <a:t> Bounding Volumes</a:t>
            </a:r>
            <a:endParaRPr lang="en-CA" sz="3200" dirty="0"/>
          </a:p>
        </p:txBody>
      </p:sp>
      <p:sp>
        <p:nvSpPr>
          <p:cNvPr id="35843" name="Rectangle 3"/>
          <p:cNvSpPr>
            <a:spLocks noGrp="1" noChangeArrowheads="1"/>
          </p:cNvSpPr>
          <p:nvPr>
            <p:ph idx="1"/>
          </p:nvPr>
        </p:nvSpPr>
        <p:spPr/>
        <p:txBody>
          <a:bodyPr/>
          <a:lstStyle/>
          <a:p>
            <a:pPr eaLnBrk="1" hangingPunct="1">
              <a:lnSpc>
                <a:spcPct val="90000"/>
              </a:lnSpc>
            </a:pPr>
            <a:r>
              <a:rPr lang="en-US" altLang="zh-TW" dirty="0" smtClean="0">
                <a:ea typeface="新細明體" pitchFamily="18" charset="-120"/>
              </a:rPr>
              <a:t>Sphere Trees, AABB Trees, OBB Trees</a:t>
            </a:r>
          </a:p>
          <a:p>
            <a:pPr lvl="1" eaLnBrk="1" hangingPunct="1">
              <a:lnSpc>
                <a:spcPct val="90000"/>
              </a:lnSpc>
            </a:pPr>
            <a:r>
              <a:rPr lang="en-US" altLang="zh-TW" dirty="0" smtClean="0">
                <a:ea typeface="新細明體" pitchFamily="18" charset="-120"/>
              </a:rPr>
              <a:t>Gran </a:t>
            </a:r>
            <a:r>
              <a:rPr lang="en-US" altLang="zh-TW" dirty="0" err="1" smtClean="0">
                <a:ea typeface="新細明體" pitchFamily="18" charset="-120"/>
              </a:rPr>
              <a:t>Turismo</a:t>
            </a:r>
            <a:r>
              <a:rPr lang="en-US" altLang="zh-TW" dirty="0" smtClean="0">
                <a:ea typeface="新細明體" pitchFamily="18" charset="-120"/>
              </a:rPr>
              <a:t> used Sphere Trees</a:t>
            </a:r>
          </a:p>
          <a:p>
            <a:pPr eaLnBrk="1" hangingPunct="1">
              <a:lnSpc>
                <a:spcPct val="90000"/>
              </a:lnSpc>
            </a:pPr>
            <a:r>
              <a:rPr lang="en-US" altLang="zh-TW" dirty="0" smtClean="0">
                <a:ea typeface="新細明體" pitchFamily="18" charset="-120"/>
              </a:rPr>
              <a:t>Trees are built automagically</a:t>
            </a:r>
          </a:p>
          <a:p>
            <a:pPr lvl="1" eaLnBrk="1" hangingPunct="1">
              <a:lnSpc>
                <a:spcPct val="90000"/>
              </a:lnSpc>
            </a:pPr>
            <a:r>
              <a:rPr lang="en-US" altLang="zh-TW" dirty="0" smtClean="0">
                <a:ea typeface="新細明體" pitchFamily="18" charset="-120"/>
              </a:rPr>
              <a:t>Usually precomputed, fitting is expensive</a:t>
            </a:r>
          </a:p>
          <a:p>
            <a:pPr eaLnBrk="1" hangingPunct="1">
              <a:lnSpc>
                <a:spcPct val="90000"/>
              </a:lnSpc>
            </a:pPr>
            <a:r>
              <a:rPr lang="en-US" altLang="zh-TW" dirty="0" smtClean="0">
                <a:ea typeface="新細明體" pitchFamily="18" charset="-120"/>
              </a:rPr>
              <a:t>Accurate bounding of concave objects</a:t>
            </a:r>
          </a:p>
          <a:p>
            <a:pPr lvl="1" eaLnBrk="1" hangingPunct="1">
              <a:lnSpc>
                <a:spcPct val="90000"/>
              </a:lnSpc>
            </a:pPr>
            <a:r>
              <a:rPr lang="en-US" altLang="zh-TW" dirty="0" smtClean="0">
                <a:ea typeface="新細明體" pitchFamily="18" charset="-120"/>
              </a:rPr>
              <a:t>Down to polygon level if necessary</a:t>
            </a:r>
          </a:p>
          <a:p>
            <a:pPr lvl="1" eaLnBrk="1" hangingPunct="1">
              <a:lnSpc>
                <a:spcPct val="90000"/>
              </a:lnSpc>
            </a:pPr>
            <a:r>
              <a:rPr lang="en-US" altLang="zh-TW" dirty="0" smtClean="0">
                <a:ea typeface="新細明體" pitchFamily="18" charset="-120"/>
              </a:rPr>
              <a:t>Still very fast</a:t>
            </a:r>
          </a:p>
          <a:p>
            <a:pPr eaLnBrk="1" hangingPunct="1">
              <a:lnSpc>
                <a:spcPct val="90000"/>
              </a:lnSpc>
            </a:pPr>
            <a:r>
              <a:rPr lang="en-US" altLang="zh-TW" dirty="0" smtClean="0">
                <a:ea typeface="新細明體" pitchFamily="18" charset="-120"/>
              </a:rPr>
              <a:t>See papers on-line</a:t>
            </a:r>
            <a:endParaRPr lang="en-CA" altLang="zh-TW" dirty="0" smtClean="0"/>
          </a:p>
        </p:txBody>
      </p:sp>
      <p:pic>
        <p:nvPicPr>
          <p:cNvPr id="35844" name="Picture 4" descr="C:\WINDOWS\Desktop\graphics\colldetect\aabb_tre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2013" y="4572000"/>
            <a:ext cx="1931987"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Picture 5" descr="C:\WINDOWS\Desktop\graphics\colldetect\spheretre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5257800"/>
            <a:ext cx="2514600"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6" name="Text Box 6"/>
          <p:cNvSpPr txBox="1">
            <a:spLocks noChangeArrowheads="1"/>
          </p:cNvSpPr>
          <p:nvPr/>
        </p:nvSpPr>
        <p:spPr bwMode="auto">
          <a:xfrm>
            <a:off x="1524000" y="5943600"/>
            <a:ext cx="28194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CA" altLang="zh-TW" sz="1400">
                <a:latin typeface="Arial" charset="0"/>
                <a:ea typeface="新細明體" pitchFamily="18" charset="-120"/>
                <a:hlinkClick r:id="rId4"/>
              </a:rPr>
              <a:t>Approximating Polyhedra with </a:t>
            </a:r>
            <a:r>
              <a:rPr lang="en-US" altLang="zh-TW" sz="1400">
                <a:latin typeface="Arial" charset="0"/>
                <a:ea typeface="新細明體" pitchFamily="18" charset="-120"/>
                <a:hlinkClick r:id="rId4"/>
              </a:rPr>
              <a:t/>
            </a:r>
            <a:br>
              <a:rPr lang="en-US" altLang="zh-TW" sz="1400">
                <a:latin typeface="Arial" charset="0"/>
                <a:ea typeface="新細明體" pitchFamily="18" charset="-120"/>
                <a:hlinkClick r:id="rId4"/>
              </a:rPr>
            </a:br>
            <a:r>
              <a:rPr lang="en-CA" altLang="zh-TW" sz="1400">
                <a:latin typeface="Arial" charset="0"/>
                <a:ea typeface="新細明體" pitchFamily="18" charset="-120"/>
                <a:hlinkClick r:id="rId4"/>
              </a:rPr>
              <a:t>Spheres fo</a:t>
            </a:r>
            <a:r>
              <a:rPr lang="en-US" altLang="zh-TW" sz="1400">
                <a:latin typeface="Arial" charset="0"/>
                <a:ea typeface="新細明體" pitchFamily="18" charset="-120"/>
                <a:hlinkClick r:id="rId4"/>
              </a:rPr>
              <a:t>r </a:t>
            </a:r>
            <a:r>
              <a:rPr lang="en-CA" altLang="zh-TW" sz="1400">
                <a:latin typeface="Arial" charset="0"/>
                <a:ea typeface="新細明體" pitchFamily="18" charset="-120"/>
                <a:hlinkClick r:id="rId4"/>
              </a:rPr>
              <a:t>Time-Critical Collision </a:t>
            </a:r>
            <a:r>
              <a:rPr lang="en-US" altLang="zh-TW" sz="1400">
                <a:latin typeface="Arial" charset="0"/>
                <a:ea typeface="新細明體" pitchFamily="18" charset="-120"/>
                <a:hlinkClick r:id="rId4"/>
              </a:rPr>
              <a:t/>
            </a:r>
            <a:br>
              <a:rPr lang="en-US" altLang="zh-TW" sz="1400">
                <a:latin typeface="Arial" charset="0"/>
                <a:ea typeface="新細明體" pitchFamily="18" charset="-120"/>
                <a:hlinkClick r:id="rId4"/>
              </a:rPr>
            </a:br>
            <a:r>
              <a:rPr lang="en-CA" altLang="zh-TW" sz="1400">
                <a:latin typeface="Arial" charset="0"/>
                <a:ea typeface="新細明體" pitchFamily="18" charset="-120"/>
                <a:hlinkClick r:id="rId4"/>
              </a:rPr>
              <a:t>Detection</a:t>
            </a:r>
            <a:r>
              <a:rPr lang="en-US" altLang="zh-TW" sz="1400">
                <a:latin typeface="Arial" charset="0"/>
                <a:ea typeface="新細明體" pitchFamily="18" charset="-120"/>
              </a:rPr>
              <a:t>, Philip M. Hubbard</a:t>
            </a:r>
            <a:endParaRPr lang="en-CA" altLang="zh-TW" sz="1400">
              <a:latin typeface="Arial" charset="0"/>
              <a:ea typeface="新細明體" pitchFamily="18" charset="-120"/>
            </a:endParaRPr>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Reducing Collision Tests</a:t>
            </a:r>
            <a:endParaRPr lang="en-CA" sz="4000" dirty="0"/>
          </a:p>
        </p:txBody>
      </p:sp>
      <p:sp>
        <p:nvSpPr>
          <p:cNvPr id="36867" name="Rectangle 3"/>
          <p:cNvSpPr>
            <a:spLocks noGrp="1" noChangeArrowheads="1"/>
          </p:cNvSpPr>
          <p:nvPr>
            <p:ph idx="1"/>
          </p:nvPr>
        </p:nvSpPr>
        <p:spPr/>
        <p:txBody>
          <a:bodyPr/>
          <a:lstStyle/>
          <a:p>
            <a:pPr eaLnBrk="1" hangingPunct="1">
              <a:lnSpc>
                <a:spcPct val="90000"/>
              </a:lnSpc>
            </a:pPr>
            <a:r>
              <a:rPr lang="en-US" altLang="zh-TW" sz="2800" dirty="0" smtClean="0">
                <a:ea typeface="新細明體" pitchFamily="18" charset="-120"/>
              </a:rPr>
              <a:t>Testing each object with all others is O(N</a:t>
            </a:r>
            <a:r>
              <a:rPr lang="en-US" altLang="zh-TW" sz="2800" baseline="30000" dirty="0" smtClean="0">
                <a:ea typeface="新細明體" pitchFamily="18" charset="-120"/>
              </a:rPr>
              <a:t>2</a:t>
            </a:r>
            <a:r>
              <a:rPr lang="en-US" altLang="zh-TW" sz="2800" dirty="0" smtClean="0">
                <a:ea typeface="新細明體" pitchFamily="18" charset="-120"/>
              </a:rPr>
              <a:t>)</a:t>
            </a:r>
          </a:p>
          <a:p>
            <a:pPr eaLnBrk="1" hangingPunct="1">
              <a:lnSpc>
                <a:spcPct val="90000"/>
              </a:lnSpc>
            </a:pPr>
            <a:r>
              <a:rPr lang="en-US" altLang="zh-TW" sz="2800" dirty="0" smtClean="0">
                <a:ea typeface="新細明體" pitchFamily="18" charset="-120"/>
              </a:rPr>
              <a:t>At minimum, do bounding sphere tests first</a:t>
            </a:r>
          </a:p>
          <a:p>
            <a:pPr eaLnBrk="1" hangingPunct="1">
              <a:lnSpc>
                <a:spcPct val="90000"/>
              </a:lnSpc>
            </a:pPr>
            <a:r>
              <a:rPr lang="en-US" altLang="zh-TW" sz="2800" dirty="0" smtClean="0">
                <a:ea typeface="新細明體" pitchFamily="18" charset="-120"/>
              </a:rPr>
              <a:t>Reduce to O(</a:t>
            </a:r>
            <a:r>
              <a:rPr lang="en-US" altLang="zh-TW" sz="2800" dirty="0" err="1" smtClean="0">
                <a:ea typeface="新細明體" pitchFamily="18" charset="-120"/>
              </a:rPr>
              <a:t>N+k</a:t>
            </a:r>
            <a:r>
              <a:rPr lang="en-US" altLang="zh-TW" sz="2800" dirty="0" smtClean="0">
                <a:ea typeface="新細明體" pitchFamily="18" charset="-120"/>
              </a:rPr>
              <a:t>) with sweep-and-prune</a:t>
            </a:r>
          </a:p>
          <a:p>
            <a:pPr lvl="1" eaLnBrk="1" hangingPunct="1">
              <a:lnSpc>
                <a:spcPct val="90000"/>
              </a:lnSpc>
            </a:pPr>
            <a:r>
              <a:rPr lang="en-US" altLang="zh-TW" sz="1800" dirty="0" smtClean="0">
                <a:ea typeface="新細明體" pitchFamily="18" charset="-120"/>
              </a:rPr>
              <a:t>See SIGGRAPH 97 Physically Based Modelling Course Notes</a:t>
            </a:r>
          </a:p>
          <a:p>
            <a:pPr eaLnBrk="1" hangingPunct="1">
              <a:lnSpc>
                <a:spcPct val="90000"/>
              </a:lnSpc>
            </a:pPr>
            <a:r>
              <a:rPr lang="en-US" altLang="zh-TW" sz="2800" dirty="0" smtClean="0">
                <a:ea typeface="新細明體" pitchFamily="18" charset="-120"/>
              </a:rPr>
              <a:t>Spatial Subdivision is fast too</a:t>
            </a:r>
          </a:p>
          <a:p>
            <a:pPr lvl="1" eaLnBrk="1" hangingPunct="1">
              <a:lnSpc>
                <a:spcPct val="90000"/>
              </a:lnSpc>
            </a:pPr>
            <a:r>
              <a:rPr lang="en-US" altLang="zh-TW" sz="2400" dirty="0" smtClean="0">
                <a:ea typeface="新細明體" pitchFamily="18" charset="-120"/>
              </a:rPr>
              <a:t>Updating after movement can be complicated</a:t>
            </a:r>
          </a:p>
          <a:p>
            <a:pPr lvl="1" eaLnBrk="1" hangingPunct="1">
              <a:lnSpc>
                <a:spcPct val="90000"/>
              </a:lnSpc>
            </a:pPr>
            <a:r>
              <a:rPr lang="en-US" altLang="zh-TW" sz="2400" dirty="0" smtClean="0">
                <a:ea typeface="新細明體" pitchFamily="18" charset="-120"/>
              </a:rPr>
              <a:t>AABB is easiest to sort and maintain</a:t>
            </a:r>
          </a:p>
          <a:p>
            <a:pPr lvl="1" eaLnBrk="1" hangingPunct="1">
              <a:lnSpc>
                <a:spcPct val="90000"/>
              </a:lnSpc>
            </a:pPr>
            <a:r>
              <a:rPr lang="en-US" altLang="zh-TW" sz="2400" dirty="0" smtClean="0">
                <a:ea typeface="新細明體" pitchFamily="18" charset="-120"/>
              </a:rPr>
              <a:t>Not necessary to subdivide all 3 dimensions</a:t>
            </a:r>
          </a:p>
          <a:p>
            <a:pPr lvl="1" eaLnBrk="1" hangingPunct="1">
              <a:lnSpc>
                <a:spcPct val="90000"/>
              </a:lnSpc>
            </a:pPr>
            <a:endParaRPr lang="en-CA" altLang="zh-TW" sz="2400" dirty="0" smtClean="0"/>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1331913" y="2565400"/>
            <a:ext cx="6624637" cy="1150938"/>
          </a:xfrm>
        </p:spPr>
        <p:txBody>
          <a:bodyPr/>
          <a:lstStyle/>
          <a:p>
            <a:pPr eaLnBrk="1" hangingPunct="1">
              <a:defRPr/>
            </a:pPr>
            <a:r>
              <a:rPr lang="en-US" altLang="zh-TW" dirty="0" smtClean="0"/>
              <a:t>Particles</a:t>
            </a:r>
            <a:endParaRPr lang="zh-TW" altLang="en-US" dirty="0"/>
          </a:p>
        </p:txBody>
      </p:sp>
      <p:sp>
        <p:nvSpPr>
          <p:cNvPr id="5" name="文字版面配置區 4"/>
          <p:cNvSpPr>
            <a:spLocks noGrp="1"/>
          </p:cNvSpPr>
          <p:nvPr>
            <p:ph type="body" idx="1"/>
          </p:nvPr>
        </p:nvSpPr>
        <p:spPr>
          <a:xfrm>
            <a:off x="1331913" y="3860800"/>
            <a:ext cx="6619875" cy="1500188"/>
          </a:xfrm>
        </p:spPr>
        <p:txBody>
          <a:bodyPr/>
          <a:lstStyle/>
          <a:p>
            <a:pPr eaLnBrk="1" hangingPunct="1">
              <a:defRPr/>
            </a:pPr>
            <a:endParaRPr lang="zh-TW" altLang="en-US"/>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a:ea typeface="新細明體" charset="-120"/>
              </a:rPr>
              <a:t>Dynamic Particle Simulation</a:t>
            </a:r>
            <a:endParaRPr lang="en-CA" sz="3600" dirty="0"/>
          </a:p>
        </p:txBody>
      </p:sp>
      <p:sp>
        <p:nvSpPr>
          <p:cNvPr id="38915" name="Rectangle 3"/>
          <p:cNvSpPr>
            <a:spLocks noGrp="1" noChangeArrowheads="1"/>
          </p:cNvSpPr>
          <p:nvPr>
            <p:ph idx="1"/>
          </p:nvPr>
        </p:nvSpPr>
        <p:spPr/>
        <p:txBody>
          <a:bodyPr/>
          <a:lstStyle/>
          <a:p>
            <a:pPr eaLnBrk="1" hangingPunct="1"/>
            <a:r>
              <a:rPr lang="en-US" altLang="zh-TW" smtClean="0">
                <a:ea typeface="新細明體" pitchFamily="18" charset="-120"/>
              </a:rPr>
              <a:t>Simplest type of dynamics system</a:t>
            </a:r>
          </a:p>
          <a:p>
            <a:pPr eaLnBrk="1" hangingPunct="1"/>
            <a:r>
              <a:rPr lang="en-US" altLang="zh-TW" smtClean="0">
                <a:ea typeface="新細明體" pitchFamily="18" charset="-120"/>
              </a:rPr>
              <a:t>Based on basic linear ODE:</a:t>
            </a:r>
          </a:p>
          <a:p>
            <a:pPr eaLnBrk="1" hangingPunct="1"/>
            <a:endParaRPr lang="en-US" altLang="zh-TW" smtClean="0">
              <a:ea typeface="新細明體" pitchFamily="18" charset="-120"/>
            </a:endParaRPr>
          </a:p>
        </p:txBody>
      </p:sp>
      <p:graphicFrame>
        <p:nvGraphicFramePr>
          <p:cNvPr id="38916" name="Object 2"/>
          <p:cNvGraphicFramePr>
            <a:graphicFrameLocks noChangeAspect="1"/>
          </p:cNvGraphicFramePr>
          <p:nvPr/>
        </p:nvGraphicFramePr>
        <p:xfrm>
          <a:off x="1371600" y="3276600"/>
          <a:ext cx="6172200" cy="3016250"/>
        </p:xfrm>
        <a:graphic>
          <a:graphicData uri="http://schemas.openxmlformats.org/presentationml/2006/ole">
            <mc:AlternateContent xmlns:mc="http://schemas.openxmlformats.org/markup-compatibility/2006">
              <mc:Choice xmlns:v="urn:schemas-microsoft-com:vml" Requires="v">
                <p:oleObj spid="_x0000_s38922" name="Equation" r:id="rId4" imgW="2603500" imgH="1270000" progId="Equation.3">
                  <p:embed/>
                </p:oleObj>
              </mc:Choice>
              <mc:Fallback>
                <p:oleObj name="Equation" r:id="rId4" imgW="2603500" imgH="1270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276600"/>
                        <a:ext cx="6172200" cy="301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4638"/>
            <a:ext cx="6562725" cy="1143000"/>
          </a:xfrm>
        </p:spPr>
        <p:txBody>
          <a:bodyPr/>
          <a:lstStyle/>
          <a:p>
            <a:pPr eaLnBrk="1" hangingPunct="1">
              <a:defRPr/>
            </a:pPr>
            <a:r>
              <a:rPr lang="en-US" altLang="zh-TW">
                <a:ea typeface="新細明體" charset="-120"/>
              </a:rPr>
              <a:t>Particle Movement</a:t>
            </a:r>
            <a:endParaRPr lang="en-CA"/>
          </a:p>
        </p:txBody>
      </p:sp>
      <p:sp>
        <p:nvSpPr>
          <p:cNvPr id="39939" name="Rectangle 3"/>
          <p:cNvSpPr>
            <a:spLocks noGrp="1" noChangeArrowheads="1"/>
          </p:cNvSpPr>
          <p:nvPr>
            <p:ph idx="1"/>
          </p:nvPr>
        </p:nvSpPr>
        <p:spPr/>
        <p:txBody>
          <a:bodyPr/>
          <a:lstStyle/>
          <a:p>
            <a:pPr eaLnBrk="1" hangingPunct="1"/>
            <a:r>
              <a:rPr lang="en-US" altLang="zh-TW" smtClean="0">
                <a:ea typeface="新細明體" pitchFamily="18" charset="-120"/>
              </a:rPr>
              <a:t>Particle Definition:</a:t>
            </a:r>
          </a:p>
          <a:p>
            <a:pPr lvl="1" eaLnBrk="1" hangingPunct="1"/>
            <a:r>
              <a:rPr lang="en-US" altLang="zh-TW" smtClean="0">
                <a:ea typeface="新細明體" pitchFamily="18" charset="-120"/>
              </a:rPr>
              <a:t>Position </a:t>
            </a:r>
            <a:r>
              <a:rPr lang="en-US" altLang="zh-TW" b="1" i="1" smtClean="0">
                <a:ea typeface="新細明體" pitchFamily="18" charset="-120"/>
              </a:rPr>
              <a:t>x(x,y,z)</a:t>
            </a:r>
          </a:p>
          <a:p>
            <a:pPr lvl="1" eaLnBrk="1" hangingPunct="1"/>
            <a:r>
              <a:rPr lang="en-US" altLang="zh-TW" smtClean="0">
                <a:ea typeface="新細明體" pitchFamily="18" charset="-120"/>
              </a:rPr>
              <a:t>Velocity </a:t>
            </a:r>
            <a:r>
              <a:rPr lang="en-US" altLang="zh-TW" b="1" i="1" smtClean="0">
                <a:ea typeface="新細明體" pitchFamily="18" charset="-120"/>
              </a:rPr>
              <a:t>v(x,y,z)</a:t>
            </a:r>
          </a:p>
          <a:p>
            <a:pPr lvl="1" eaLnBrk="1" hangingPunct="1"/>
            <a:r>
              <a:rPr lang="en-US" altLang="zh-TW" smtClean="0">
                <a:ea typeface="新細明體" pitchFamily="18" charset="-120"/>
              </a:rPr>
              <a:t>Mass </a:t>
            </a:r>
            <a:r>
              <a:rPr lang="en-US" altLang="zh-TW" b="1" i="1" smtClean="0">
                <a:ea typeface="新細明體" pitchFamily="18" charset="-120"/>
              </a:rPr>
              <a:t>m</a:t>
            </a:r>
          </a:p>
          <a:p>
            <a:pPr eaLnBrk="1" hangingPunct="1"/>
            <a:r>
              <a:rPr lang="en-US" altLang="zh-TW" smtClean="0">
                <a:ea typeface="新細明體" pitchFamily="18" charset="-120"/>
              </a:rPr>
              <a:t> </a:t>
            </a:r>
          </a:p>
          <a:p>
            <a:pPr eaLnBrk="1" hangingPunct="1"/>
            <a:endParaRPr lang="en-CA" altLang="zh-TW" smtClean="0"/>
          </a:p>
        </p:txBody>
      </p:sp>
      <p:graphicFrame>
        <p:nvGraphicFramePr>
          <p:cNvPr id="39940" name="Object 2"/>
          <p:cNvGraphicFramePr>
            <a:graphicFrameLocks noChangeAspect="1"/>
          </p:cNvGraphicFramePr>
          <p:nvPr/>
        </p:nvGraphicFramePr>
        <p:xfrm>
          <a:off x="1066800" y="4191000"/>
          <a:ext cx="6477000" cy="2322513"/>
        </p:xfrm>
        <a:graphic>
          <a:graphicData uri="http://schemas.openxmlformats.org/presentationml/2006/ole">
            <mc:AlternateContent xmlns:mc="http://schemas.openxmlformats.org/markup-compatibility/2006">
              <mc:Choice xmlns:v="urn:schemas-microsoft-com:vml" Requires="v">
                <p:oleObj spid="_x0000_s39946" name="Equation" r:id="rId4" imgW="2514600" imgH="901700" progId="Equation.3">
                  <p:embed/>
                </p:oleObj>
              </mc:Choice>
              <mc:Fallback>
                <p:oleObj name="Equation" r:id="rId4" imgW="2514600" imgH="9017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191000"/>
                        <a:ext cx="6477000" cy="2322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457200" y="274638"/>
            <a:ext cx="6562725" cy="1143000"/>
          </a:xfrm>
        </p:spPr>
        <p:txBody>
          <a:bodyPr/>
          <a:lstStyle/>
          <a:p>
            <a:pPr eaLnBrk="1" hangingPunct="1">
              <a:defRPr/>
            </a:pPr>
            <a:r>
              <a:rPr lang="en-US" altLang="zh-TW" smtClean="0"/>
              <a:t>Collisions</a:t>
            </a:r>
          </a:p>
        </p:txBody>
      </p:sp>
      <p:sp>
        <p:nvSpPr>
          <p:cNvPr id="40963" name="Rectangle 3"/>
          <p:cNvSpPr>
            <a:spLocks noGrp="1" noChangeArrowheads="1"/>
          </p:cNvSpPr>
          <p:nvPr>
            <p:ph idx="1"/>
          </p:nvPr>
        </p:nvSpPr>
        <p:spPr/>
        <p:txBody>
          <a:bodyPr/>
          <a:lstStyle/>
          <a:p>
            <a:pPr eaLnBrk="1" hangingPunct="1">
              <a:buFontTx/>
              <a:buNone/>
            </a:pPr>
            <a:r>
              <a:rPr lang="en-US" altLang="zh-TW" smtClean="0"/>
              <a:t>Once we detect a collision, we can calculate new path</a:t>
            </a:r>
          </a:p>
          <a:p>
            <a:pPr eaLnBrk="1" hangingPunct="1">
              <a:buFontTx/>
              <a:buNone/>
            </a:pPr>
            <a:r>
              <a:rPr lang="en-US" altLang="zh-TW" smtClean="0"/>
              <a:t>Use coefficient of resititution</a:t>
            </a:r>
          </a:p>
          <a:p>
            <a:pPr eaLnBrk="1" hangingPunct="1">
              <a:buFontTx/>
              <a:buNone/>
            </a:pPr>
            <a:r>
              <a:rPr lang="en-US" altLang="zh-TW" smtClean="0"/>
              <a:t>Reflect vertical component</a:t>
            </a:r>
          </a:p>
          <a:p>
            <a:pPr eaLnBrk="1" hangingPunct="1">
              <a:buFontTx/>
              <a:buNone/>
            </a:pPr>
            <a:r>
              <a:rPr lang="en-US" altLang="zh-TW" smtClean="0"/>
              <a:t>May have to use partial time step</a:t>
            </a:r>
          </a:p>
        </p:txBody>
      </p:sp>
      <p:sp>
        <p:nvSpPr>
          <p:cNvPr id="40964" name="Slide Number Placeholder 3"/>
          <p:cNvSpPr>
            <a:spLocks noGrp="1"/>
          </p:cNvSpPr>
          <p:nvPr>
            <p:ph type="sldNum" sz="quarter" idx="12"/>
          </p:nvPr>
        </p:nvSpPr>
        <p:spPr bwMode="auto">
          <a:xfrm>
            <a:off x="457200" y="6477000"/>
            <a:ext cx="2133600" cy="274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28" rIns="45720" numCol="1" anchorCtr="0" compatLnSpc="1">
            <a:prstTxWarp prst="textNoShape">
              <a:avLst/>
            </a:prstTxWarp>
          </a:bodyPr>
          <a:lstStyle>
            <a:lvl1pPr marL="342900" indent="-342900"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lvl="1" eaLnBrk="1" hangingPunct="1">
              <a:spcBef>
                <a:spcPct val="0"/>
              </a:spcBef>
              <a:buFontTx/>
              <a:buNone/>
            </a:pPr>
            <a:fld id="{AAB8F64C-F354-4C58-AD6B-77EA7619A15B}" type="slidenum">
              <a:rPr lang="es-ES" altLang="zh-TW" sz="1800">
                <a:latin typeface="Arial" charset="0"/>
                <a:ea typeface="新細明體" pitchFamily="18" charset="-120"/>
              </a:rPr>
              <a:pPr lvl="1" eaLnBrk="1" hangingPunct="1">
                <a:spcBef>
                  <a:spcPct val="0"/>
                </a:spcBef>
                <a:buFontTx/>
                <a:buNone/>
              </a:pPr>
              <a:t>18</a:t>
            </a:fld>
            <a:endParaRPr lang="es-ES" altLang="zh-TW" sz="1800">
              <a:latin typeface="Arial" charset="0"/>
              <a:ea typeface="新細明體" pitchFamily="18" charset="-120"/>
            </a:endParaRPr>
          </a:p>
        </p:txBody>
      </p:sp>
      <p:pic>
        <p:nvPicPr>
          <p:cNvPr id="4096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1863" y="4437063"/>
            <a:ext cx="2328862" cy="194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a:xfrm>
            <a:off x="457200" y="274638"/>
            <a:ext cx="6562725" cy="1143000"/>
          </a:xfrm>
        </p:spPr>
        <p:txBody>
          <a:bodyPr/>
          <a:lstStyle/>
          <a:p>
            <a:pPr eaLnBrk="1" hangingPunct="1">
              <a:defRPr/>
            </a:pPr>
            <a:r>
              <a:rPr lang="en-US" altLang="zh-TW" dirty="0" smtClean="0"/>
              <a:t>Contact Force</a:t>
            </a:r>
          </a:p>
        </p:txBody>
      </p:sp>
      <p:sp>
        <p:nvSpPr>
          <p:cNvPr id="41987" name="Rectangle 3"/>
          <p:cNvSpPr>
            <a:spLocks noGrp="1" noChangeArrowheads="1"/>
          </p:cNvSpPr>
          <p:nvPr>
            <p:ph idx="1"/>
          </p:nvPr>
        </p:nvSpPr>
        <p:spPr/>
        <p:txBody>
          <a:bodyPr/>
          <a:lstStyle/>
          <a:p>
            <a:pPr eaLnBrk="1" hangingPunct="1"/>
            <a:r>
              <a:rPr lang="en-US" altLang="zh-TW" smtClean="0"/>
              <a:t> A force that acts at the point of contact between two objects</a:t>
            </a:r>
            <a:endParaRPr lang="zh-TW" altLang="zh-TW" smtClean="0"/>
          </a:p>
        </p:txBody>
      </p:sp>
      <p:sp>
        <p:nvSpPr>
          <p:cNvPr id="41988" name="Slide Number Placeholder 3"/>
          <p:cNvSpPr>
            <a:spLocks noGrp="1"/>
          </p:cNvSpPr>
          <p:nvPr>
            <p:ph type="sldNum" sz="quarter" idx="12"/>
          </p:nvPr>
        </p:nvSpPr>
        <p:spPr bwMode="auto">
          <a:xfrm>
            <a:off x="457200" y="6477000"/>
            <a:ext cx="2133600" cy="274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28" rIns="45720" numCol="1" anchorCtr="0" compatLnSpc="1">
            <a:prstTxWarp prst="textNoShape">
              <a:avLst/>
            </a:prstTxWarp>
          </a:bodyPr>
          <a:lstStyle>
            <a:lvl1pPr marL="342900" indent="-342900"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lvl="1" eaLnBrk="1" hangingPunct="1">
              <a:spcBef>
                <a:spcPct val="0"/>
              </a:spcBef>
              <a:buFontTx/>
              <a:buNone/>
            </a:pPr>
            <a:fld id="{FD76AC89-215A-4651-ABEC-8E9B22D1D00D}" type="slidenum">
              <a:rPr lang="es-ES" altLang="zh-TW" sz="1800">
                <a:latin typeface="Arial" charset="0"/>
                <a:ea typeface="新細明體" pitchFamily="18" charset="-120"/>
              </a:rPr>
              <a:pPr lvl="1" eaLnBrk="1" hangingPunct="1">
                <a:spcBef>
                  <a:spcPct val="0"/>
                </a:spcBef>
                <a:buFontTx/>
                <a:buNone/>
              </a:pPr>
              <a:t>19</a:t>
            </a:fld>
            <a:endParaRPr lang="es-ES" altLang="zh-TW" sz="1800">
              <a:latin typeface="Arial" charset="0"/>
              <a:ea typeface="新細明體" pitchFamily="18" charset="-120"/>
            </a:endParaRPr>
          </a:p>
        </p:txBody>
      </p:sp>
      <p:cxnSp>
        <p:nvCxnSpPr>
          <p:cNvPr id="3" name="直線接點 2"/>
          <p:cNvCxnSpPr/>
          <p:nvPr/>
        </p:nvCxnSpPr>
        <p:spPr>
          <a:xfrm>
            <a:off x="2484438" y="5445125"/>
            <a:ext cx="4535487"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橢圓 3"/>
          <p:cNvSpPr/>
          <p:nvPr/>
        </p:nvSpPr>
        <p:spPr>
          <a:xfrm>
            <a:off x="4211638" y="5013325"/>
            <a:ext cx="539750" cy="431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6" name="直線單箭頭接點 5"/>
          <p:cNvCxnSpPr>
            <a:endCxn id="4" idx="1"/>
          </p:cNvCxnSpPr>
          <p:nvPr/>
        </p:nvCxnSpPr>
        <p:spPr>
          <a:xfrm>
            <a:off x="3492500" y="4508500"/>
            <a:ext cx="798513" cy="568325"/>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單箭頭接點 10"/>
          <p:cNvCxnSpPr/>
          <p:nvPr/>
        </p:nvCxnSpPr>
        <p:spPr>
          <a:xfrm>
            <a:off x="4751388" y="5229225"/>
            <a:ext cx="1116012" cy="0"/>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eaLnBrk="1" fontAlgn="auto" hangingPunct="1">
              <a:spcAft>
                <a:spcPts val="0"/>
              </a:spcAft>
              <a:defRPr/>
            </a:pPr>
            <a:r>
              <a:rPr lang="en-US" altLang="zh-TW" dirty="0" smtClean="0">
                <a:solidFill>
                  <a:schemeClr val="accent1">
                    <a:satMod val="150000"/>
                  </a:schemeClr>
                </a:solidFill>
              </a:rPr>
              <a:t>Outline</a:t>
            </a:r>
            <a:endParaRPr lang="zh-TW" altLang="en-US" dirty="0">
              <a:solidFill>
                <a:schemeClr val="accent1">
                  <a:satMod val="150000"/>
                </a:schemeClr>
              </a:solidFill>
            </a:endParaRPr>
          </a:p>
        </p:txBody>
      </p:sp>
      <p:sp>
        <p:nvSpPr>
          <p:cNvPr id="10243" name="內容版面配置區 3"/>
          <p:cNvSpPr>
            <a:spLocks noGrp="1"/>
          </p:cNvSpPr>
          <p:nvPr>
            <p:ph idx="1"/>
          </p:nvPr>
        </p:nvSpPr>
        <p:spPr/>
        <p:txBody>
          <a:bodyPr/>
          <a:lstStyle/>
          <a:p>
            <a:pPr eaLnBrk="1" hangingPunct="1"/>
            <a:r>
              <a:rPr lang="en-US" altLang="zh-TW" dirty="0" smtClean="0"/>
              <a:t>Intersection</a:t>
            </a:r>
            <a:r>
              <a:rPr lang="zh-TW" altLang="en-US" dirty="0" smtClean="0"/>
              <a:t> </a:t>
            </a:r>
            <a:endParaRPr lang="en-US" altLang="zh-TW" dirty="0" smtClean="0"/>
          </a:p>
          <a:p>
            <a:pPr eaLnBrk="1" hangingPunct="1"/>
            <a:endParaRPr lang="en-US" altLang="zh-TW" dirty="0" smtClean="0"/>
          </a:p>
          <a:p>
            <a:pPr eaLnBrk="1" hangingPunct="1"/>
            <a:r>
              <a:rPr lang="en-US" altLang="zh-TW" dirty="0" smtClean="0"/>
              <a:t>Particles</a:t>
            </a:r>
          </a:p>
          <a:p>
            <a:pPr eaLnBrk="1" hangingPunct="1"/>
            <a:endParaRPr lang="en-US" altLang="zh-TW" dirty="0" smtClean="0"/>
          </a:p>
          <a:p>
            <a:pPr lvl="1" eaLnBrk="1" hangingPunct="1"/>
            <a:endParaRPr lang="en-US" altLang="zh-TW" dirty="0" smtClean="0"/>
          </a:p>
          <a:p>
            <a:pPr eaLnBrk="1" hangingPunct="1"/>
            <a:endParaRPr lang="zh-TW" altLang="en-US" dirty="0" smtClean="0"/>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Using Particle Dynamics</a:t>
            </a:r>
            <a:endParaRPr lang="en-CA" sz="4000" dirty="0"/>
          </a:p>
        </p:txBody>
      </p:sp>
      <p:sp>
        <p:nvSpPr>
          <p:cNvPr id="43011" name="Rectangle 3"/>
          <p:cNvSpPr>
            <a:spLocks noGrp="1" noChangeArrowheads="1"/>
          </p:cNvSpPr>
          <p:nvPr>
            <p:ph idx="1"/>
          </p:nvPr>
        </p:nvSpPr>
        <p:spPr/>
        <p:txBody>
          <a:bodyPr/>
          <a:lstStyle/>
          <a:p>
            <a:pPr eaLnBrk="1" hangingPunct="1">
              <a:lnSpc>
                <a:spcPct val="90000"/>
              </a:lnSpc>
            </a:pPr>
            <a:r>
              <a:rPr lang="en-US" altLang="zh-TW" smtClean="0">
                <a:ea typeface="新細明體" pitchFamily="18" charset="-120"/>
              </a:rPr>
              <a:t>Each timestep:</a:t>
            </a:r>
          </a:p>
          <a:p>
            <a:pPr lvl="1" eaLnBrk="1" hangingPunct="1">
              <a:lnSpc>
                <a:spcPct val="90000"/>
              </a:lnSpc>
            </a:pPr>
            <a:r>
              <a:rPr lang="en-US" altLang="zh-TW" smtClean="0">
                <a:ea typeface="新細明體" pitchFamily="18" charset="-120"/>
              </a:rPr>
              <a:t>Update position (add velocity)</a:t>
            </a:r>
          </a:p>
          <a:p>
            <a:pPr lvl="1" eaLnBrk="1" hangingPunct="1">
              <a:lnSpc>
                <a:spcPct val="90000"/>
              </a:lnSpc>
            </a:pPr>
            <a:r>
              <a:rPr lang="en-US" altLang="zh-TW" smtClean="0">
                <a:ea typeface="新細明體" pitchFamily="18" charset="-120"/>
              </a:rPr>
              <a:t>Calculate forces on particle</a:t>
            </a:r>
          </a:p>
          <a:p>
            <a:pPr lvl="1" eaLnBrk="1" hangingPunct="1">
              <a:lnSpc>
                <a:spcPct val="90000"/>
              </a:lnSpc>
            </a:pPr>
            <a:r>
              <a:rPr lang="en-US" altLang="zh-TW" smtClean="0">
                <a:ea typeface="新細明體" pitchFamily="18" charset="-120"/>
              </a:rPr>
              <a:t>Update velocity (add force over mass)</a:t>
            </a:r>
          </a:p>
          <a:p>
            <a:pPr lvl="1" eaLnBrk="1" hangingPunct="1">
              <a:lnSpc>
                <a:spcPct val="90000"/>
              </a:lnSpc>
            </a:pPr>
            <a:endParaRPr lang="en-US" altLang="zh-TW" smtClean="0">
              <a:ea typeface="新細明體" pitchFamily="18" charset="-120"/>
            </a:endParaRPr>
          </a:p>
          <a:p>
            <a:pPr eaLnBrk="1" hangingPunct="1">
              <a:lnSpc>
                <a:spcPct val="90000"/>
              </a:lnSpc>
            </a:pPr>
            <a:r>
              <a:rPr lang="en-US" altLang="zh-TW" smtClean="0">
                <a:ea typeface="新細明體" pitchFamily="18" charset="-120"/>
              </a:rPr>
              <a:t>Model has no rotational velocity</a:t>
            </a:r>
          </a:p>
          <a:p>
            <a:pPr lvl="1" eaLnBrk="1" hangingPunct="1">
              <a:lnSpc>
                <a:spcPct val="90000"/>
              </a:lnSpc>
            </a:pPr>
            <a:r>
              <a:rPr lang="en-US" altLang="zh-TW" smtClean="0">
                <a:ea typeface="新細明體" pitchFamily="18" charset="-120"/>
              </a:rPr>
              <a:t>You can hack this in by rotating the velocity vector each frame</a:t>
            </a:r>
          </a:p>
          <a:p>
            <a:pPr lvl="1" eaLnBrk="1" hangingPunct="1">
              <a:lnSpc>
                <a:spcPct val="90000"/>
              </a:lnSpc>
            </a:pPr>
            <a:r>
              <a:rPr lang="en-US" altLang="zh-TW" smtClean="0">
                <a:ea typeface="新細明體" pitchFamily="18" charset="-120"/>
              </a:rPr>
              <a:t>Causes problems with collision response</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eaLnBrk="1" hangingPunct="1">
              <a:defRPr/>
            </a:pPr>
            <a:r>
              <a:rPr lang="en-US" altLang="zh-TW" dirty="0" smtClean="0"/>
              <a:t>Particle Init</a:t>
            </a:r>
            <a:endParaRPr lang="zh-TW" altLang="en-US" dirty="0"/>
          </a:p>
        </p:txBody>
      </p:sp>
      <p:sp>
        <p:nvSpPr>
          <p:cNvPr id="45059" name="內容版面配置區 2"/>
          <p:cNvSpPr>
            <a:spLocks noGrp="1"/>
          </p:cNvSpPr>
          <p:nvPr>
            <p:ph idx="1"/>
          </p:nvPr>
        </p:nvSpPr>
        <p:spPr>
          <a:xfrm>
            <a:off x="0" y="1600200"/>
            <a:ext cx="9144000" cy="4525963"/>
          </a:xfrm>
          <a:solidFill>
            <a:schemeClr val="accent5">
              <a:lumMod val="20000"/>
              <a:lumOff val="80000"/>
            </a:schemeClr>
          </a:solidFill>
        </p:spPr>
        <p:txBody>
          <a:bodyPr/>
          <a:lstStyle/>
          <a:p>
            <a:pPr eaLnBrk="1" hangingPunct="1">
              <a:buFontTx/>
              <a:buNone/>
              <a:defRPr/>
            </a:pPr>
            <a:r>
              <a:rPr lang="en-US" altLang="zh-TW" sz="2000" dirty="0" smtClean="0"/>
              <a:t>for(</a:t>
            </a:r>
            <a:r>
              <a:rPr lang="en-US" altLang="zh-TW" sz="2000" dirty="0" err="1" smtClean="0"/>
              <a:t>i</a:t>
            </a:r>
            <a:r>
              <a:rPr lang="en-US" altLang="zh-TW" sz="2000" dirty="0" smtClean="0"/>
              <a:t>=0; </a:t>
            </a:r>
            <a:r>
              <a:rPr lang="en-US" altLang="zh-TW" sz="2000" dirty="0" err="1" smtClean="0"/>
              <a:t>i</a:t>
            </a:r>
            <a:r>
              <a:rPr lang="en-US" altLang="zh-TW" sz="2000" dirty="0" smtClean="0"/>
              <a:t>&lt;</a:t>
            </a:r>
            <a:r>
              <a:rPr lang="en-US" altLang="zh-TW" sz="2000" dirty="0" err="1" smtClean="0"/>
              <a:t>num_particles</a:t>
            </a:r>
            <a:r>
              <a:rPr lang="en-US" altLang="zh-TW" sz="2000" dirty="0" smtClean="0"/>
              <a:t>; </a:t>
            </a:r>
            <a:r>
              <a:rPr lang="en-US" altLang="zh-TW" sz="2000" dirty="0" err="1" smtClean="0"/>
              <a:t>i</a:t>
            </a:r>
            <a:r>
              <a:rPr lang="en-US" altLang="zh-TW" sz="2000" dirty="0" smtClean="0"/>
              <a:t>++) </a:t>
            </a:r>
          </a:p>
          <a:p>
            <a:pPr eaLnBrk="1" hangingPunct="1">
              <a:buFontTx/>
              <a:buNone/>
              <a:defRPr/>
            </a:pPr>
            <a:r>
              <a:rPr lang="zh-TW" altLang="en-US" sz="2000" dirty="0" smtClean="0"/>
              <a:t>        </a:t>
            </a:r>
            <a:r>
              <a:rPr lang="en-US" altLang="zh-TW" sz="2000" dirty="0" smtClean="0"/>
              <a:t>{</a:t>
            </a:r>
          </a:p>
          <a:p>
            <a:pPr eaLnBrk="1" hangingPunct="1">
              <a:buFontTx/>
              <a:buNone/>
              <a:defRPr/>
            </a:pPr>
            <a:r>
              <a:rPr lang="en-US" altLang="zh-TW" sz="2000" dirty="0" smtClean="0"/>
              <a:t>            particles[</a:t>
            </a:r>
            <a:r>
              <a:rPr lang="en-US" altLang="zh-TW" sz="2000" dirty="0" err="1" smtClean="0"/>
              <a:t>i</a:t>
            </a:r>
            <a:r>
              <a:rPr lang="en-US" altLang="zh-TW" sz="2000" dirty="0" smtClean="0"/>
              <a:t>].mass = 1.0;</a:t>
            </a:r>
          </a:p>
          <a:p>
            <a:pPr eaLnBrk="1" hangingPunct="1">
              <a:buFontTx/>
              <a:buNone/>
              <a:defRPr/>
            </a:pPr>
            <a:r>
              <a:rPr lang="en-US" altLang="zh-TW" sz="2000" dirty="0" smtClean="0"/>
              <a:t>            particles[</a:t>
            </a:r>
            <a:r>
              <a:rPr lang="en-US" altLang="zh-TW" sz="2000" dirty="0" err="1" smtClean="0"/>
              <a:t>i</a:t>
            </a:r>
            <a:r>
              <a:rPr lang="en-US" altLang="zh-TW" sz="2000" dirty="0" smtClean="0"/>
              <a:t>].color = i%8;</a:t>
            </a:r>
          </a:p>
          <a:p>
            <a:pPr eaLnBrk="1" hangingPunct="1">
              <a:buFontTx/>
              <a:buNone/>
              <a:defRPr/>
            </a:pPr>
            <a:r>
              <a:rPr lang="en-US" altLang="zh-TW" sz="2000" dirty="0" smtClean="0"/>
              <a:t>            for(j=0; j&lt;3; j++)</a:t>
            </a:r>
          </a:p>
          <a:p>
            <a:pPr eaLnBrk="1" hangingPunct="1">
              <a:buFontTx/>
              <a:buNone/>
              <a:defRPr/>
            </a:pPr>
            <a:r>
              <a:rPr lang="zh-TW" altLang="en-US" sz="2000" dirty="0" smtClean="0"/>
              <a:t>            </a:t>
            </a:r>
            <a:r>
              <a:rPr lang="en-US" altLang="zh-TW" sz="2000" dirty="0" smtClean="0"/>
              <a:t>{</a:t>
            </a:r>
          </a:p>
          <a:p>
            <a:pPr eaLnBrk="1" hangingPunct="1">
              <a:buFontTx/>
              <a:buNone/>
              <a:defRPr/>
            </a:pPr>
            <a:r>
              <a:rPr lang="en-US" altLang="zh-TW" sz="2000" dirty="0" smtClean="0"/>
              <a:t>                particles[</a:t>
            </a:r>
            <a:r>
              <a:rPr lang="en-US" altLang="zh-TW" sz="2000" dirty="0" err="1" smtClean="0"/>
              <a:t>i</a:t>
            </a:r>
            <a:r>
              <a:rPr lang="en-US" altLang="zh-TW" sz="2000" dirty="0" smtClean="0"/>
              <a:t>].position[j] = 2.0*((float) rand()/RAND_MAX)-1.0;</a:t>
            </a:r>
          </a:p>
          <a:p>
            <a:pPr eaLnBrk="1" hangingPunct="1">
              <a:buFontTx/>
              <a:buNone/>
              <a:defRPr/>
            </a:pPr>
            <a:r>
              <a:rPr lang="en-US" altLang="zh-TW" sz="2000" dirty="0" smtClean="0"/>
              <a:t>                particles[</a:t>
            </a:r>
            <a:r>
              <a:rPr lang="en-US" altLang="zh-TW" sz="2000" dirty="0" err="1" smtClean="0"/>
              <a:t>i</a:t>
            </a:r>
            <a:r>
              <a:rPr lang="en-US" altLang="zh-TW" sz="2000" dirty="0" smtClean="0"/>
              <a:t>].velocity[j] = speed*2.0*((float) rand()/RAND_MAX)-1.0;</a:t>
            </a:r>
          </a:p>
          <a:p>
            <a:pPr eaLnBrk="1" hangingPunct="1">
              <a:buFontTx/>
              <a:buNone/>
              <a:defRPr/>
            </a:pPr>
            <a:r>
              <a:rPr lang="zh-TW" altLang="en-US" sz="2000" dirty="0" smtClean="0"/>
              <a:t>            </a:t>
            </a:r>
            <a:r>
              <a:rPr lang="en-US" altLang="zh-TW" sz="2000" dirty="0" smtClean="0"/>
              <a:t>}</a:t>
            </a:r>
          </a:p>
          <a:p>
            <a:pPr eaLnBrk="1" hangingPunct="1">
              <a:buFontTx/>
              <a:buNone/>
              <a:defRPr/>
            </a:pPr>
            <a:r>
              <a:rPr lang="zh-TW" altLang="en-US" sz="2000" dirty="0" smtClean="0"/>
              <a:t>        </a:t>
            </a:r>
            <a:r>
              <a:rPr lang="en-US" altLang="zh-TW" sz="2000" dirty="0" smtClean="0"/>
              <a:t>}</a:t>
            </a:r>
          </a:p>
          <a:p>
            <a:pPr eaLnBrk="1" hangingPunct="1">
              <a:buFontTx/>
              <a:buNone/>
              <a:defRPr/>
            </a:pPr>
            <a:r>
              <a:rPr lang="en-US" altLang="zh-TW" sz="2000" dirty="0" smtClean="0"/>
              <a:t>        </a:t>
            </a:r>
            <a:r>
              <a:rPr lang="en-US" altLang="zh-TW" sz="2000" dirty="0" err="1" smtClean="0"/>
              <a:t>glPointSize</a:t>
            </a:r>
            <a:r>
              <a:rPr lang="en-US" altLang="zh-TW" sz="2000" dirty="0" smtClean="0"/>
              <a:t>(</a:t>
            </a:r>
            <a:r>
              <a:rPr lang="en-US" altLang="zh-TW" sz="2000" dirty="0" err="1" smtClean="0"/>
              <a:t>point_size</a:t>
            </a:r>
            <a:r>
              <a:rPr lang="en-US" altLang="zh-TW" sz="2000" dirty="0" smtClean="0"/>
              <a:t>);</a:t>
            </a:r>
          </a:p>
          <a:p>
            <a:pPr eaLnBrk="1" hangingPunct="1">
              <a:defRPr/>
            </a:pPr>
            <a:endParaRPr lang="zh-TW" altLang="en-US" sz="2000" dirty="0" smtClean="0"/>
          </a:p>
        </p:txBody>
      </p:sp>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eaLnBrk="1" hangingPunct="1">
              <a:defRPr/>
            </a:pPr>
            <a:r>
              <a:rPr lang="en-US" altLang="zh-TW" dirty="0" smtClean="0"/>
              <a:t>update</a:t>
            </a:r>
            <a:endParaRPr lang="zh-TW" altLang="en-US" dirty="0"/>
          </a:p>
        </p:txBody>
      </p:sp>
      <p:sp>
        <p:nvSpPr>
          <p:cNvPr id="46083" name="內容版面配置區 2"/>
          <p:cNvSpPr>
            <a:spLocks noGrp="1"/>
          </p:cNvSpPr>
          <p:nvPr>
            <p:ph idx="1"/>
          </p:nvPr>
        </p:nvSpPr>
        <p:spPr>
          <a:xfrm>
            <a:off x="457200" y="1268413"/>
            <a:ext cx="8229600" cy="5257800"/>
          </a:xfrm>
          <a:solidFill>
            <a:schemeClr val="accent5">
              <a:lumMod val="20000"/>
              <a:lumOff val="80000"/>
            </a:schemeClr>
          </a:solidFill>
        </p:spPr>
        <p:txBody>
          <a:bodyPr/>
          <a:lstStyle/>
          <a:p>
            <a:pPr eaLnBrk="1" hangingPunct="1">
              <a:buFont typeface="Wingdings 2" pitchFamily="18" charset="2"/>
              <a:buNone/>
              <a:defRPr/>
            </a:pPr>
            <a:r>
              <a:rPr lang="en-US" altLang="zh-TW" sz="1800" dirty="0" smtClean="0"/>
              <a:t>void </a:t>
            </a:r>
            <a:r>
              <a:rPr lang="en-US" altLang="zh-TW" sz="1800" dirty="0" err="1" smtClean="0"/>
              <a:t>myIdle</a:t>
            </a:r>
            <a:r>
              <a:rPr lang="en-US" altLang="zh-TW" sz="1800" dirty="0" smtClean="0"/>
              <a:t>()</a:t>
            </a:r>
          </a:p>
          <a:p>
            <a:pPr eaLnBrk="1" hangingPunct="1">
              <a:buFont typeface="Wingdings 2" pitchFamily="18" charset="2"/>
              <a:buNone/>
              <a:defRPr/>
            </a:pPr>
            <a:r>
              <a:rPr lang="en-US" altLang="zh-TW" sz="1800" dirty="0" smtClean="0"/>
              <a:t>{</a:t>
            </a:r>
          </a:p>
          <a:p>
            <a:pPr eaLnBrk="1" hangingPunct="1">
              <a:buFont typeface="Wingdings 2" pitchFamily="18" charset="2"/>
              <a:buNone/>
              <a:defRPr/>
            </a:pPr>
            <a:r>
              <a:rPr lang="en-US" altLang="zh-TW" sz="1800" dirty="0" smtClean="0"/>
              <a:t>    </a:t>
            </a:r>
            <a:r>
              <a:rPr lang="en-US" altLang="zh-TW" sz="1800" dirty="0" err="1" smtClean="0"/>
              <a:t>int</a:t>
            </a:r>
            <a:r>
              <a:rPr lang="en-US" altLang="zh-TW" sz="1800" dirty="0" smtClean="0"/>
              <a:t> </a:t>
            </a:r>
            <a:r>
              <a:rPr lang="en-US" altLang="zh-TW" sz="1800" dirty="0" err="1" smtClean="0"/>
              <a:t>i</a:t>
            </a:r>
            <a:r>
              <a:rPr lang="en-US" altLang="zh-TW" sz="1800" dirty="0" smtClean="0"/>
              <a:t>, j, k;</a:t>
            </a:r>
          </a:p>
          <a:p>
            <a:pPr eaLnBrk="1" hangingPunct="1">
              <a:buFont typeface="Wingdings 2" pitchFamily="18" charset="2"/>
              <a:buNone/>
              <a:defRPr/>
            </a:pPr>
            <a:r>
              <a:rPr lang="en-US" altLang="zh-TW" sz="1800" dirty="0" smtClean="0"/>
              <a:t>    float </a:t>
            </a:r>
            <a:r>
              <a:rPr lang="en-US" altLang="zh-TW" sz="1800" dirty="0" err="1" smtClean="0"/>
              <a:t>dt</a:t>
            </a:r>
            <a:r>
              <a:rPr lang="en-US" altLang="zh-TW" sz="1800" dirty="0" smtClean="0"/>
              <a:t>;</a:t>
            </a:r>
          </a:p>
          <a:p>
            <a:pPr eaLnBrk="1" hangingPunct="1">
              <a:buFont typeface="Wingdings 2" pitchFamily="18" charset="2"/>
              <a:buNone/>
              <a:defRPr/>
            </a:pPr>
            <a:r>
              <a:rPr lang="en-US" altLang="zh-TW" sz="1800" dirty="0" smtClean="0"/>
              <a:t>    </a:t>
            </a:r>
            <a:r>
              <a:rPr lang="en-US" altLang="zh-TW" sz="1800" dirty="0" err="1" smtClean="0"/>
              <a:t>present_time</a:t>
            </a:r>
            <a:r>
              <a:rPr lang="en-US" altLang="zh-TW" sz="1800" dirty="0" smtClean="0"/>
              <a:t> = </a:t>
            </a:r>
            <a:r>
              <a:rPr lang="en-US" altLang="zh-TW" sz="1800" dirty="0" err="1" smtClean="0">
                <a:solidFill>
                  <a:srgbClr val="FF0000"/>
                </a:solidFill>
              </a:rPr>
              <a:t>glutGet</a:t>
            </a:r>
            <a:r>
              <a:rPr lang="en-US" altLang="zh-TW" sz="1800" dirty="0" smtClean="0">
                <a:solidFill>
                  <a:srgbClr val="FF0000"/>
                </a:solidFill>
              </a:rPr>
              <a:t>(GLUT_ELAPSED_TIME);</a:t>
            </a:r>
          </a:p>
          <a:p>
            <a:pPr eaLnBrk="1" hangingPunct="1">
              <a:buFont typeface="Wingdings 2" pitchFamily="18" charset="2"/>
              <a:buNone/>
              <a:defRPr/>
            </a:pPr>
            <a:r>
              <a:rPr lang="en-US" altLang="zh-TW" sz="1800" dirty="0" smtClean="0"/>
              <a:t>    </a:t>
            </a:r>
            <a:r>
              <a:rPr lang="en-US" altLang="zh-TW" sz="1800" dirty="0" err="1" smtClean="0">
                <a:solidFill>
                  <a:srgbClr val="FF0000"/>
                </a:solidFill>
              </a:rPr>
              <a:t>dt</a:t>
            </a:r>
            <a:r>
              <a:rPr lang="en-US" altLang="zh-TW" sz="1800" dirty="0" smtClean="0"/>
              <a:t> = 0.001*(</a:t>
            </a:r>
            <a:r>
              <a:rPr lang="en-US" altLang="zh-TW" sz="1800" dirty="0" err="1" smtClean="0"/>
              <a:t>present_time</a:t>
            </a:r>
            <a:r>
              <a:rPr lang="en-US" altLang="zh-TW" sz="1800" dirty="0" smtClean="0"/>
              <a:t> -  </a:t>
            </a:r>
            <a:r>
              <a:rPr lang="en-US" altLang="zh-TW" sz="1800" dirty="0" err="1" smtClean="0"/>
              <a:t>last_time</a:t>
            </a:r>
            <a:r>
              <a:rPr lang="en-US" altLang="zh-TW" sz="1800" dirty="0" smtClean="0"/>
              <a:t>);</a:t>
            </a:r>
          </a:p>
          <a:p>
            <a:pPr eaLnBrk="1" hangingPunct="1">
              <a:buFont typeface="Wingdings 2" pitchFamily="18" charset="2"/>
              <a:buNone/>
              <a:defRPr/>
            </a:pPr>
            <a:r>
              <a:rPr lang="en-US" altLang="zh-TW" sz="1800" dirty="0" smtClean="0"/>
              <a:t>    for(</a:t>
            </a:r>
            <a:r>
              <a:rPr lang="en-US" altLang="zh-TW" sz="1800" dirty="0" err="1" smtClean="0"/>
              <a:t>i</a:t>
            </a:r>
            <a:r>
              <a:rPr lang="en-US" altLang="zh-TW" sz="1800" dirty="0" smtClean="0"/>
              <a:t>=0; </a:t>
            </a:r>
            <a:r>
              <a:rPr lang="en-US" altLang="zh-TW" sz="1800" dirty="0" err="1" smtClean="0"/>
              <a:t>i</a:t>
            </a:r>
            <a:r>
              <a:rPr lang="en-US" altLang="zh-TW" sz="1800" dirty="0" smtClean="0"/>
              <a:t>&lt;</a:t>
            </a:r>
            <a:r>
              <a:rPr lang="en-US" altLang="zh-TW" sz="1800" dirty="0" err="1" smtClean="0"/>
              <a:t>num_particles</a:t>
            </a:r>
            <a:r>
              <a:rPr lang="en-US" altLang="zh-TW" sz="1800" dirty="0" smtClean="0"/>
              <a:t>; </a:t>
            </a:r>
            <a:r>
              <a:rPr lang="en-US" altLang="zh-TW" sz="1800" dirty="0" err="1" smtClean="0"/>
              <a:t>i</a:t>
            </a:r>
            <a:r>
              <a:rPr lang="en-US" altLang="zh-TW" sz="1800" dirty="0" smtClean="0"/>
              <a:t>++) </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       for(j=0; j&lt;3; j++)</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           particles[</a:t>
            </a:r>
            <a:r>
              <a:rPr lang="en-US" altLang="zh-TW" sz="1800" dirty="0" err="1" smtClean="0"/>
              <a:t>i</a:t>
            </a:r>
            <a:r>
              <a:rPr lang="en-US" altLang="zh-TW" sz="1800" dirty="0" smtClean="0"/>
              <a:t>].position[j] += </a:t>
            </a:r>
            <a:r>
              <a:rPr lang="en-US" altLang="zh-TW" sz="1800" dirty="0" err="1" smtClean="0">
                <a:solidFill>
                  <a:srgbClr val="FF0000"/>
                </a:solidFill>
              </a:rPr>
              <a:t>dt</a:t>
            </a:r>
            <a:r>
              <a:rPr lang="en-US" altLang="zh-TW" sz="1800" dirty="0" smtClean="0"/>
              <a:t>*particles[</a:t>
            </a:r>
            <a:r>
              <a:rPr lang="en-US" altLang="zh-TW" sz="1800" dirty="0" err="1" smtClean="0"/>
              <a:t>i</a:t>
            </a:r>
            <a:r>
              <a:rPr lang="en-US" altLang="zh-TW" sz="1800" dirty="0" smtClean="0"/>
              <a:t>].velocity[j];    </a:t>
            </a:r>
          </a:p>
          <a:p>
            <a:pPr eaLnBrk="1" hangingPunct="1">
              <a:buFont typeface="Wingdings 2" pitchFamily="18" charset="2"/>
              <a:buNone/>
              <a:defRPr/>
            </a:pPr>
            <a:r>
              <a:rPr lang="fr-FR" altLang="zh-TW" sz="1800" dirty="0" smtClean="0"/>
              <a:t>           particles[i].velocity[j]  += </a:t>
            </a:r>
            <a:r>
              <a:rPr lang="fr-FR" altLang="zh-TW" sz="1800" dirty="0" smtClean="0">
                <a:solidFill>
                  <a:srgbClr val="FF0000"/>
                </a:solidFill>
              </a:rPr>
              <a:t>dt</a:t>
            </a:r>
            <a:r>
              <a:rPr lang="fr-FR" altLang="zh-TW" sz="1800" dirty="0" smtClean="0"/>
              <a:t>*forces(i,j)/particles[i].mass;</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        collision(</a:t>
            </a:r>
            <a:r>
              <a:rPr lang="en-US" altLang="zh-TW" sz="1800" dirty="0" err="1" smtClean="0"/>
              <a:t>i</a:t>
            </a:r>
            <a:r>
              <a:rPr lang="en-US" altLang="zh-TW" sz="1800" dirty="0" smtClean="0"/>
              <a:t>);</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a:t>
            </a:r>
            <a:endParaRPr lang="zh-TW" altLang="en-US" sz="1800" dirty="0" smtClean="0"/>
          </a:p>
        </p:txBody>
      </p:sp>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8313" y="0"/>
            <a:ext cx="6562725" cy="1143000"/>
          </a:xfrm>
        </p:spPr>
        <p:txBody>
          <a:bodyPr/>
          <a:lstStyle/>
          <a:p>
            <a:pPr eaLnBrk="1" hangingPunct="1">
              <a:defRPr/>
            </a:pPr>
            <a:r>
              <a:rPr lang="en-US" altLang="zh-TW" dirty="0" smtClean="0"/>
              <a:t>collision</a:t>
            </a:r>
            <a:endParaRPr lang="zh-TW" altLang="en-US" dirty="0"/>
          </a:p>
        </p:txBody>
      </p:sp>
      <p:sp>
        <p:nvSpPr>
          <p:cNvPr id="47107" name="內容版面配置區 2"/>
          <p:cNvSpPr>
            <a:spLocks noGrp="1"/>
          </p:cNvSpPr>
          <p:nvPr>
            <p:ph idx="1"/>
          </p:nvPr>
        </p:nvSpPr>
        <p:spPr>
          <a:xfrm>
            <a:off x="125413" y="908050"/>
            <a:ext cx="8893175" cy="5689600"/>
          </a:xfrm>
          <a:solidFill>
            <a:schemeClr val="accent5">
              <a:lumMod val="20000"/>
              <a:lumOff val="80000"/>
            </a:schemeClr>
          </a:solidFill>
        </p:spPr>
        <p:txBody>
          <a:bodyPr/>
          <a:lstStyle/>
          <a:p>
            <a:pPr eaLnBrk="1" hangingPunct="1">
              <a:buFont typeface="Wingdings 2" pitchFamily="18" charset="2"/>
              <a:buNone/>
              <a:defRPr/>
            </a:pPr>
            <a:r>
              <a:rPr lang="en-US" altLang="zh-TW" sz="2000" dirty="0" smtClean="0"/>
              <a:t>     </a:t>
            </a:r>
            <a:r>
              <a:rPr lang="en-US" altLang="zh-TW" sz="2000" dirty="0" err="1" smtClean="0"/>
              <a:t>int</a:t>
            </a:r>
            <a:r>
              <a:rPr lang="en-US" altLang="zh-TW" sz="2000" dirty="0" smtClean="0"/>
              <a:t> </a:t>
            </a:r>
            <a:r>
              <a:rPr lang="en-US" altLang="zh-TW" sz="2000" dirty="0" err="1" smtClean="0"/>
              <a:t>i</a:t>
            </a:r>
            <a:r>
              <a:rPr lang="en-US" altLang="zh-TW" sz="2000" dirty="0" smtClean="0"/>
              <a:t>;</a:t>
            </a:r>
          </a:p>
          <a:p>
            <a:pPr eaLnBrk="1" hangingPunct="1">
              <a:buFont typeface="Wingdings 2" pitchFamily="18" charset="2"/>
              <a:buNone/>
              <a:defRPr/>
            </a:pPr>
            <a:r>
              <a:rPr lang="en-US" altLang="zh-TW" sz="2000" dirty="0" smtClean="0"/>
              <a:t>     for (</a:t>
            </a:r>
            <a:r>
              <a:rPr lang="en-US" altLang="zh-TW" sz="2000" dirty="0" err="1" smtClean="0"/>
              <a:t>i</a:t>
            </a:r>
            <a:r>
              <a:rPr lang="en-US" altLang="zh-TW" sz="2000" dirty="0" smtClean="0"/>
              <a:t>=0; </a:t>
            </a:r>
            <a:r>
              <a:rPr lang="en-US" altLang="zh-TW" sz="2000" dirty="0" err="1" smtClean="0"/>
              <a:t>i</a:t>
            </a:r>
            <a:r>
              <a:rPr lang="en-US" altLang="zh-TW" sz="2000" dirty="0" smtClean="0"/>
              <a:t>&lt;3; </a:t>
            </a:r>
            <a:r>
              <a:rPr lang="en-US" altLang="zh-TW" sz="2000" dirty="0" err="1" smtClean="0"/>
              <a:t>i</a:t>
            </a:r>
            <a:r>
              <a:rPr lang="en-US" altLang="zh-TW" sz="2000" dirty="0" smtClean="0"/>
              <a:t>++) </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if(particles[n].position[</a:t>
            </a:r>
            <a:r>
              <a:rPr lang="en-US" altLang="zh-TW" sz="2000" dirty="0" err="1" smtClean="0"/>
              <a:t>i</a:t>
            </a:r>
            <a:r>
              <a:rPr lang="en-US" altLang="zh-TW" sz="2000" dirty="0" smtClean="0"/>
              <a:t>]&gt;=1.0) </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particles[n].velocity[</a:t>
            </a:r>
            <a:r>
              <a:rPr lang="en-US" altLang="zh-TW" sz="2000" dirty="0" err="1" smtClean="0"/>
              <a:t>i</a:t>
            </a:r>
            <a:r>
              <a:rPr lang="en-US" altLang="zh-TW" sz="2000" dirty="0" smtClean="0"/>
              <a:t>] = -</a:t>
            </a:r>
            <a:r>
              <a:rPr lang="en-US" altLang="zh-TW" sz="2000" dirty="0" err="1" smtClean="0"/>
              <a:t>coef</a:t>
            </a:r>
            <a:r>
              <a:rPr lang="en-US" altLang="zh-TW" sz="2000" dirty="0" smtClean="0"/>
              <a:t>*particles[n].velocity[</a:t>
            </a:r>
            <a:r>
              <a:rPr lang="en-US" altLang="zh-TW" sz="2000" dirty="0" err="1" smtClean="0"/>
              <a:t>i</a:t>
            </a:r>
            <a:r>
              <a:rPr lang="en-US" altLang="zh-TW" sz="2000" dirty="0" smtClean="0"/>
              <a:t>];</a:t>
            </a:r>
          </a:p>
          <a:p>
            <a:pPr eaLnBrk="1" hangingPunct="1">
              <a:buFont typeface="Wingdings 2" pitchFamily="18" charset="2"/>
              <a:buNone/>
              <a:defRPr/>
            </a:pPr>
            <a:r>
              <a:rPr lang="fr-FR" altLang="zh-TW" sz="2000" dirty="0" smtClean="0"/>
              <a:t>                particles[n].position[i] = 1.0-coef*(particles[n].position[i]-1.0);</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if(particles[n].position[</a:t>
            </a:r>
            <a:r>
              <a:rPr lang="en-US" altLang="zh-TW" sz="2000" dirty="0" err="1" smtClean="0"/>
              <a:t>i</a:t>
            </a:r>
            <a:r>
              <a:rPr lang="en-US" altLang="zh-TW" sz="2000" dirty="0" smtClean="0"/>
              <a:t>]&lt;=-1.0) </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particles[n].velocity[</a:t>
            </a:r>
            <a:r>
              <a:rPr lang="en-US" altLang="zh-TW" sz="2000" dirty="0" err="1" smtClean="0"/>
              <a:t>i</a:t>
            </a:r>
            <a:r>
              <a:rPr lang="en-US" altLang="zh-TW" sz="2000" dirty="0" smtClean="0"/>
              <a:t>] = -</a:t>
            </a:r>
            <a:r>
              <a:rPr lang="en-US" altLang="zh-TW" sz="2000" dirty="0" err="1" smtClean="0"/>
              <a:t>coef</a:t>
            </a:r>
            <a:r>
              <a:rPr lang="en-US" altLang="zh-TW" sz="2000" dirty="0" smtClean="0"/>
              <a:t>*particles[n].velocity[</a:t>
            </a:r>
            <a:r>
              <a:rPr lang="en-US" altLang="zh-TW" sz="2000" dirty="0" err="1" smtClean="0"/>
              <a:t>i</a:t>
            </a:r>
            <a:r>
              <a:rPr lang="en-US" altLang="zh-TW" sz="2000" dirty="0" smtClean="0"/>
              <a:t>];</a:t>
            </a:r>
          </a:p>
          <a:p>
            <a:pPr eaLnBrk="1" hangingPunct="1">
              <a:buFont typeface="Wingdings 2" pitchFamily="18" charset="2"/>
              <a:buNone/>
              <a:defRPr/>
            </a:pPr>
            <a:r>
              <a:rPr lang="fr-FR" altLang="zh-TW" sz="2000" dirty="0" smtClean="0"/>
              <a:t>                particles[n].position[i] = -1.0-coef*(particles[n].position[i]+1.0);</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zh-TW" altLang="en-US" sz="2000" dirty="0" smtClean="0"/>
              <a:t>     </a:t>
            </a:r>
            <a:r>
              <a:rPr lang="en-US" altLang="zh-TW" sz="2000" dirty="0" smtClean="0"/>
              <a:t>}</a:t>
            </a:r>
            <a:endParaRPr lang="zh-TW" altLang="en-US" sz="2000" dirty="0" smtClean="0"/>
          </a:p>
        </p:txBody>
      </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274638"/>
            <a:ext cx="6562725" cy="1143000"/>
          </a:xfrm>
        </p:spPr>
        <p:txBody>
          <a:bodyPr/>
          <a:lstStyle/>
          <a:p>
            <a:pPr eaLnBrk="1" hangingPunct="1">
              <a:defRPr/>
            </a:pPr>
            <a:r>
              <a:rPr lang="en-US" altLang="zh-TW">
                <a:ea typeface="新細明體" charset="-120"/>
              </a:rPr>
              <a:t>Helpful Books</a:t>
            </a:r>
            <a:endParaRPr lang="en-CA"/>
          </a:p>
        </p:txBody>
      </p:sp>
      <p:sp>
        <p:nvSpPr>
          <p:cNvPr id="47107" name="Rectangle 3"/>
          <p:cNvSpPr>
            <a:spLocks noGrp="1" noChangeArrowheads="1"/>
          </p:cNvSpPr>
          <p:nvPr>
            <p:ph idx="1"/>
          </p:nvPr>
        </p:nvSpPr>
        <p:spPr/>
        <p:txBody>
          <a:bodyPr/>
          <a:lstStyle/>
          <a:p>
            <a:pPr eaLnBrk="1" hangingPunct="1">
              <a:lnSpc>
                <a:spcPct val="90000"/>
              </a:lnSpc>
            </a:pPr>
            <a:r>
              <a:rPr lang="en-US" altLang="zh-TW" sz="2800" dirty="0" smtClean="0">
                <a:ea typeface="新細明體" pitchFamily="18" charset="-120"/>
              </a:rPr>
              <a:t>Real Time Rendering</a:t>
            </a:r>
          </a:p>
          <a:p>
            <a:pPr lvl="1" eaLnBrk="1" hangingPunct="1">
              <a:lnSpc>
                <a:spcPct val="90000"/>
              </a:lnSpc>
            </a:pPr>
            <a:r>
              <a:rPr lang="en-US" altLang="zh-TW" sz="2400" dirty="0" smtClean="0">
                <a:ea typeface="新細明體" pitchFamily="18" charset="-120"/>
              </a:rPr>
              <a:t>Lots of these notes derived from this book</a:t>
            </a:r>
          </a:p>
          <a:p>
            <a:pPr eaLnBrk="1" hangingPunct="1">
              <a:lnSpc>
                <a:spcPct val="90000"/>
              </a:lnSpc>
            </a:pPr>
            <a:r>
              <a:rPr lang="en-US" altLang="zh-TW" sz="2800" dirty="0" smtClean="0">
                <a:ea typeface="新細明體" pitchFamily="18" charset="-120"/>
              </a:rPr>
              <a:t>Graphics Gems series</a:t>
            </a:r>
          </a:p>
          <a:p>
            <a:pPr lvl="1" eaLnBrk="1" hangingPunct="1">
              <a:lnSpc>
                <a:spcPct val="90000"/>
              </a:lnSpc>
            </a:pPr>
            <a:r>
              <a:rPr lang="en-US" altLang="zh-TW" sz="2400" dirty="0" smtClean="0">
                <a:ea typeface="新細明體" pitchFamily="18" charset="-120"/>
              </a:rPr>
              <a:t>Lots of errors, find errata on internet</a:t>
            </a:r>
          </a:p>
          <a:p>
            <a:pPr eaLnBrk="1" hangingPunct="1">
              <a:lnSpc>
                <a:spcPct val="90000"/>
              </a:lnSpc>
            </a:pPr>
            <a:r>
              <a:rPr lang="en-US" altLang="zh-TW" sz="2800" dirty="0" smtClean="0">
                <a:ea typeface="新細明體" pitchFamily="18" charset="-120"/>
              </a:rPr>
              <a:t>Numerical Recipes in C</a:t>
            </a:r>
          </a:p>
          <a:p>
            <a:pPr lvl="1" eaLnBrk="1" hangingPunct="1">
              <a:lnSpc>
                <a:spcPct val="90000"/>
              </a:lnSpc>
            </a:pPr>
            <a:r>
              <a:rPr lang="en-US" altLang="zh-TW" sz="2400" dirty="0" smtClean="0">
                <a:ea typeface="新細明體" pitchFamily="18" charset="-120"/>
              </a:rPr>
              <a:t>The mathematical computing bible</a:t>
            </a:r>
          </a:p>
          <a:p>
            <a:pPr eaLnBrk="1" hangingPunct="1">
              <a:lnSpc>
                <a:spcPct val="90000"/>
              </a:lnSpc>
            </a:pPr>
            <a:r>
              <a:rPr lang="en-US" altLang="zh-TW" sz="2800" dirty="0" smtClean="0">
                <a:ea typeface="新細明體" pitchFamily="18" charset="-120"/>
              </a:rPr>
              <a:t>Game Programming Gems</a:t>
            </a:r>
          </a:p>
          <a:p>
            <a:pPr lvl="1" eaLnBrk="1" hangingPunct="1">
              <a:lnSpc>
                <a:spcPct val="90000"/>
              </a:lnSpc>
            </a:pPr>
            <a:r>
              <a:rPr lang="en-US" altLang="zh-TW" sz="2400" dirty="0" smtClean="0">
                <a:ea typeface="新細明體" pitchFamily="18" charset="-120"/>
              </a:rPr>
              <a:t>Not much on CD, but lots of neat tricks</a:t>
            </a:r>
          </a:p>
          <a:p>
            <a:pPr eaLnBrk="1" hangingPunct="1">
              <a:lnSpc>
                <a:spcPct val="90000"/>
              </a:lnSpc>
            </a:pPr>
            <a:r>
              <a:rPr lang="en-US" altLang="zh-TW" sz="2800" dirty="0" smtClean="0">
                <a:ea typeface="新細明體" pitchFamily="18" charset="-120"/>
              </a:rPr>
              <a:t>Lex &amp; </a:t>
            </a:r>
            <a:r>
              <a:rPr lang="en-US" altLang="zh-TW" sz="2800" dirty="0" err="1" smtClean="0">
                <a:ea typeface="新細明體" pitchFamily="18" charset="-120"/>
              </a:rPr>
              <a:t>Yacc</a:t>
            </a:r>
            <a:r>
              <a:rPr lang="en-US" altLang="zh-TW" sz="2800" dirty="0" smtClean="0">
                <a:ea typeface="新細明體" pitchFamily="18" charset="-120"/>
              </a:rPr>
              <a:t> </a:t>
            </a:r>
            <a:r>
              <a:rPr lang="en-US" altLang="zh-TW" sz="1800" dirty="0" smtClean="0">
                <a:ea typeface="新細明體" pitchFamily="18" charset="-120"/>
              </a:rPr>
              <a:t>(published by </a:t>
            </a:r>
            <a:r>
              <a:rPr lang="en-US" altLang="zh-TW" sz="1800" dirty="0" err="1" smtClean="0">
                <a:ea typeface="新細明體" pitchFamily="18" charset="-120"/>
              </a:rPr>
              <a:t>O’reilly</a:t>
            </a:r>
            <a:r>
              <a:rPr lang="en-US" altLang="zh-TW" sz="1800" dirty="0" smtClean="0">
                <a:ea typeface="新細明體" pitchFamily="18" charset="-120"/>
              </a:rPr>
              <a:t>)</a:t>
            </a:r>
          </a:p>
          <a:p>
            <a:pPr lvl="1" eaLnBrk="1" hangingPunct="1">
              <a:lnSpc>
                <a:spcPct val="90000"/>
              </a:lnSpc>
            </a:pPr>
            <a:r>
              <a:rPr lang="en-US" altLang="zh-TW" sz="2400" dirty="0" smtClean="0">
                <a:ea typeface="新細明體" pitchFamily="18" charset="-120"/>
              </a:rPr>
              <a:t>Not about CD, but useful for reading data files</a:t>
            </a:r>
            <a:endParaRPr lang="en-CA" altLang="zh-TW" sz="2400" dirty="0" smtClean="0"/>
          </a:p>
        </p:txBody>
      </p:sp>
      <p:pic>
        <p:nvPicPr>
          <p:cNvPr id="2" name="圖片 1"/>
          <p:cNvPicPr>
            <a:picLocks noChangeAspect="1"/>
          </p:cNvPicPr>
          <p:nvPr/>
        </p:nvPicPr>
        <p:blipFill>
          <a:blip r:embed="rId2"/>
          <a:stretch>
            <a:fillRect/>
          </a:stretch>
        </p:blipFill>
        <p:spPr>
          <a:xfrm>
            <a:off x="7668344" y="2852936"/>
            <a:ext cx="1162472" cy="1733092"/>
          </a:xfrm>
          <a:prstGeom prst="rect">
            <a:avLst/>
          </a:prstGeom>
        </p:spPr>
      </p:pic>
    </p:spTree>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smtClean="0">
                <a:ea typeface="新細明體" charset="-120"/>
              </a:rPr>
              <a:t>about </a:t>
            </a:r>
            <a:r>
              <a:rPr lang="en-US" altLang="zh-TW" sz="3600" dirty="0">
                <a:ea typeface="新細明體" charset="-120"/>
              </a:rPr>
              <a:t>PC hardware</a:t>
            </a:r>
            <a:endParaRPr lang="en-CA" sz="3600" dirty="0"/>
          </a:p>
        </p:txBody>
      </p:sp>
      <p:sp>
        <p:nvSpPr>
          <p:cNvPr id="48131" name="Rectangle 3"/>
          <p:cNvSpPr>
            <a:spLocks noGrp="1" noChangeArrowheads="1"/>
          </p:cNvSpPr>
          <p:nvPr>
            <p:ph idx="1"/>
          </p:nvPr>
        </p:nvSpPr>
        <p:spPr/>
        <p:txBody>
          <a:bodyPr/>
          <a:lstStyle/>
          <a:p>
            <a:pPr eaLnBrk="1" hangingPunct="1">
              <a:lnSpc>
                <a:spcPct val="90000"/>
              </a:lnSpc>
            </a:pPr>
            <a:r>
              <a:rPr lang="en-US" altLang="zh-TW" sz="2800" smtClean="0">
                <a:ea typeface="新細明體" pitchFamily="18" charset="-120"/>
              </a:rPr>
              <a:t>Cache Memory</a:t>
            </a:r>
          </a:p>
          <a:p>
            <a:pPr lvl="1" eaLnBrk="1" hangingPunct="1">
              <a:lnSpc>
                <a:spcPct val="90000"/>
              </a:lnSpc>
            </a:pPr>
            <a:r>
              <a:rPr lang="en-US" altLang="zh-TW" sz="2400" smtClean="0">
                <a:ea typeface="新細明體" pitchFamily="18" charset="-120"/>
              </a:rPr>
              <a:t>Linear memory access at all costs!</a:t>
            </a:r>
          </a:p>
          <a:p>
            <a:pPr lvl="1" eaLnBrk="1" hangingPunct="1">
              <a:lnSpc>
                <a:spcPct val="90000"/>
              </a:lnSpc>
            </a:pPr>
            <a:r>
              <a:rPr lang="en-US" altLang="zh-TW" sz="2400" smtClean="0">
                <a:ea typeface="新細明體" pitchFamily="18" charset="-120"/>
              </a:rPr>
              <a:t>Wasting cycles and space to get linear access is often faster. It is worth it to do some profiling.</a:t>
            </a:r>
          </a:p>
          <a:p>
            <a:pPr lvl="1" eaLnBrk="1" hangingPunct="1">
              <a:lnSpc>
                <a:spcPct val="90000"/>
              </a:lnSpc>
            </a:pPr>
            <a:r>
              <a:rPr lang="en-US" altLang="zh-TW" sz="2400" smtClean="0">
                <a:ea typeface="新細明體" pitchFamily="18" charset="-120"/>
              </a:rPr>
              <a:t>DO NOT USE LINKED LISTS. They are bad.</a:t>
            </a:r>
          </a:p>
          <a:p>
            <a:pPr lvl="1" eaLnBrk="1" hangingPunct="1">
              <a:lnSpc>
                <a:spcPct val="90000"/>
              </a:lnSpc>
            </a:pPr>
            <a:r>
              <a:rPr lang="en-US" altLang="zh-TW" sz="2400" smtClean="0">
                <a:ea typeface="新細明體" pitchFamily="18" charset="-120"/>
              </a:rPr>
              <a:t>STL vector&lt;T&gt; class is great, so is STL string</a:t>
            </a:r>
          </a:p>
          <a:p>
            <a:pPr lvl="2" eaLnBrk="1" hangingPunct="1">
              <a:lnSpc>
                <a:spcPct val="90000"/>
              </a:lnSpc>
            </a:pPr>
            <a:r>
              <a:rPr lang="en-US" altLang="zh-TW" sz="2000" smtClean="0">
                <a:ea typeface="新細明體" pitchFamily="18" charset="-120"/>
              </a:rPr>
              <a:t>vector&lt;T&gt; is basically a dynamically-sized array</a:t>
            </a:r>
          </a:p>
          <a:p>
            <a:pPr lvl="2" eaLnBrk="1" hangingPunct="1">
              <a:lnSpc>
                <a:spcPct val="90000"/>
              </a:lnSpc>
            </a:pPr>
            <a:r>
              <a:rPr lang="en-US" altLang="zh-TW" sz="2000" smtClean="0">
                <a:ea typeface="新細明體" pitchFamily="18" charset="-120"/>
              </a:rPr>
              <a:t>vector.begin() returns a pointer to front of array</a:t>
            </a:r>
          </a:p>
          <a:p>
            <a:pPr eaLnBrk="1" hangingPunct="1">
              <a:lnSpc>
                <a:spcPct val="90000"/>
              </a:lnSpc>
            </a:pPr>
            <a:r>
              <a:rPr lang="en-US" altLang="zh-TW" sz="2800" smtClean="0">
                <a:ea typeface="新細明體" pitchFamily="18" charset="-120"/>
              </a:rPr>
              <a:t>Conditionals are Evil</a:t>
            </a:r>
          </a:p>
          <a:p>
            <a:pPr lvl="1" eaLnBrk="1" hangingPunct="1">
              <a:lnSpc>
                <a:spcPct val="90000"/>
              </a:lnSpc>
            </a:pPr>
            <a:r>
              <a:rPr lang="en-US" altLang="zh-TW" sz="2400" smtClean="0">
                <a:ea typeface="新細明體" pitchFamily="18" charset="-120"/>
              </a:rPr>
              <a:t>Branch prediction makes conditionals dangerous</a:t>
            </a:r>
          </a:p>
          <a:p>
            <a:pPr lvl="1" eaLnBrk="1" hangingPunct="1">
              <a:lnSpc>
                <a:spcPct val="90000"/>
              </a:lnSpc>
            </a:pPr>
            <a:r>
              <a:rPr lang="en-US" altLang="zh-TW" sz="2400" smtClean="0">
                <a:ea typeface="新細明體" pitchFamily="18" charset="-120"/>
              </a:rPr>
              <a:t>They can trash the pipeline, minimize them if possible</a:t>
            </a:r>
            <a:endParaRPr lang="en-CA" altLang="zh-TW" sz="2400" smtClean="0"/>
          </a:p>
        </p:txBody>
      </p:sp>
    </p:spTree>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smtClean="0">
                <a:ea typeface="新細明體" charset="-120"/>
              </a:rPr>
              <a:t>about </a:t>
            </a:r>
            <a:r>
              <a:rPr lang="en-US" altLang="zh-TW" sz="3600" dirty="0">
                <a:ea typeface="新細明體" charset="-120"/>
              </a:rPr>
              <a:t>C/C++ compilers</a:t>
            </a:r>
            <a:endParaRPr lang="en-CA" sz="3600" dirty="0"/>
          </a:p>
        </p:txBody>
      </p:sp>
      <p:sp>
        <p:nvSpPr>
          <p:cNvPr id="49155" name="Rectangle 3"/>
          <p:cNvSpPr>
            <a:spLocks noGrp="1" noChangeArrowheads="1"/>
          </p:cNvSpPr>
          <p:nvPr>
            <p:ph idx="1"/>
          </p:nvPr>
        </p:nvSpPr>
        <p:spPr/>
        <p:txBody>
          <a:bodyPr/>
          <a:lstStyle/>
          <a:p>
            <a:pPr eaLnBrk="1" hangingPunct="1"/>
            <a:r>
              <a:rPr lang="en-US" altLang="zh-TW" sz="2800" smtClean="0">
                <a:ea typeface="新細明體" pitchFamily="18" charset="-120"/>
              </a:rPr>
              <a:t>Compilers only inline code in headers</a:t>
            </a:r>
          </a:p>
          <a:p>
            <a:pPr lvl="1" eaLnBrk="1" hangingPunct="1"/>
            <a:r>
              <a:rPr lang="en-US" altLang="zh-TW" sz="2400" smtClean="0">
                <a:ea typeface="新細明體" pitchFamily="18" charset="-120"/>
              </a:rPr>
              <a:t>The inline keyword is only a hint</a:t>
            </a:r>
          </a:p>
          <a:p>
            <a:pPr lvl="1" eaLnBrk="1" hangingPunct="1"/>
            <a:r>
              <a:rPr lang="en-US" altLang="zh-TW" sz="2400" smtClean="0">
                <a:ea typeface="新細明體" pitchFamily="18" charset="-120"/>
              </a:rPr>
              <a:t>If the code isn’t in a header, inlining is impossible</a:t>
            </a:r>
          </a:p>
          <a:p>
            <a:pPr eaLnBrk="1" hangingPunct="1"/>
            <a:r>
              <a:rPr lang="en-US" altLang="zh-TW" sz="2800" smtClean="0">
                <a:ea typeface="新細明體" pitchFamily="18" charset="-120"/>
              </a:rPr>
              <a:t>Inlining can be an insane speedup</a:t>
            </a:r>
          </a:p>
          <a:p>
            <a:pPr eaLnBrk="1" hangingPunct="1"/>
            <a:r>
              <a:rPr lang="en-US" altLang="zh-TW" sz="2800" smtClean="0">
                <a:ea typeface="新細明體" pitchFamily="18" charset="-120"/>
              </a:rPr>
              <a:t>Avoid the temptation to be too OO</a:t>
            </a:r>
          </a:p>
          <a:p>
            <a:pPr lvl="1" eaLnBrk="1" hangingPunct="1"/>
            <a:r>
              <a:rPr lang="en-US" altLang="zh-TW" sz="2400" smtClean="0">
                <a:ea typeface="新細明體" pitchFamily="18" charset="-120"/>
              </a:rPr>
              <a:t>Simple objects should have simple classes</a:t>
            </a:r>
          </a:p>
          <a:p>
            <a:pPr lvl="2" eaLnBrk="1" hangingPunct="1"/>
            <a:r>
              <a:rPr lang="en-US" altLang="zh-TW" sz="2000" smtClean="0">
                <a:ea typeface="新細明體" pitchFamily="18" charset="-120"/>
              </a:rPr>
              <a:t>Eg: writing your own templated, dynamically resizable vector class with a bunch of overloaded operators is probably not going to be worth it in the end.</a:t>
            </a:r>
            <a:endParaRPr lang="en-CA" altLang="zh-TW" sz="2000" smtClean="0"/>
          </a:p>
        </p:txBody>
      </p:sp>
    </p:spTree>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smtClean="0">
                <a:ea typeface="新細明體" charset="-120"/>
              </a:rPr>
              <a:t>Numerical </a:t>
            </a:r>
            <a:r>
              <a:rPr lang="en-US" altLang="zh-TW" sz="3200" dirty="0">
                <a:ea typeface="新細明體" charset="-120"/>
              </a:rPr>
              <a:t>Computing</a:t>
            </a:r>
            <a:endParaRPr lang="en-CA" sz="3200" dirty="0"/>
          </a:p>
        </p:txBody>
      </p:sp>
      <p:sp>
        <p:nvSpPr>
          <p:cNvPr id="50179" name="Rectangle 3"/>
          <p:cNvSpPr>
            <a:spLocks noGrp="1" noChangeArrowheads="1"/>
          </p:cNvSpPr>
          <p:nvPr>
            <p:ph idx="1"/>
          </p:nvPr>
        </p:nvSpPr>
        <p:spPr/>
        <p:txBody>
          <a:bodyPr/>
          <a:lstStyle/>
          <a:p>
            <a:pPr eaLnBrk="1" hangingPunct="1">
              <a:lnSpc>
                <a:spcPct val="90000"/>
              </a:lnSpc>
            </a:pPr>
            <a:r>
              <a:rPr lang="en-US" altLang="zh-TW" smtClean="0">
                <a:ea typeface="新細明體" pitchFamily="18" charset="-120"/>
              </a:rPr>
              <a:t>Lots of algorithms have degenerate conditions</a:t>
            </a:r>
          </a:p>
          <a:p>
            <a:pPr lvl="1" eaLnBrk="1" hangingPunct="1">
              <a:lnSpc>
                <a:spcPct val="90000"/>
              </a:lnSpc>
            </a:pPr>
            <a:r>
              <a:rPr lang="en-US" altLang="zh-TW" smtClean="0">
                <a:ea typeface="新細明體" pitchFamily="18" charset="-120"/>
              </a:rPr>
              <a:t>Learn to use isinf(), isnan(), finite()</a:t>
            </a:r>
          </a:p>
          <a:p>
            <a:pPr eaLnBrk="1" hangingPunct="1">
              <a:lnSpc>
                <a:spcPct val="90000"/>
              </a:lnSpc>
            </a:pPr>
            <a:r>
              <a:rPr lang="en-US" altLang="zh-TW" smtClean="0">
                <a:ea typeface="新細明體" pitchFamily="18" charset="-120"/>
              </a:rPr>
              <a:t>Testing for X = 0 is dangerous</a:t>
            </a:r>
          </a:p>
          <a:p>
            <a:pPr lvl="1" eaLnBrk="1" hangingPunct="1">
              <a:lnSpc>
                <a:spcPct val="90000"/>
              </a:lnSpc>
            </a:pPr>
            <a:r>
              <a:rPr lang="en-US" altLang="zh-TW" smtClean="0">
                <a:ea typeface="新細明體" pitchFamily="18" charset="-120"/>
              </a:rPr>
              <a:t>If X != 0, but is really small, many algorithms will still degenerate</a:t>
            </a:r>
          </a:p>
          <a:p>
            <a:pPr lvl="1" eaLnBrk="1" hangingPunct="1">
              <a:lnSpc>
                <a:spcPct val="90000"/>
              </a:lnSpc>
            </a:pPr>
            <a:r>
              <a:rPr lang="en-US" altLang="zh-TW" smtClean="0">
                <a:ea typeface="新細明體" pitchFamily="18" charset="-120"/>
              </a:rPr>
              <a:t>Often better to test fabs(X) &lt; (small number)</a:t>
            </a:r>
          </a:p>
          <a:p>
            <a:pPr eaLnBrk="1" hangingPunct="1">
              <a:lnSpc>
                <a:spcPct val="90000"/>
              </a:lnSpc>
            </a:pPr>
            <a:r>
              <a:rPr lang="en-US" altLang="zh-TW" smtClean="0">
                <a:ea typeface="新細明體" pitchFamily="18" charset="-120"/>
              </a:rPr>
              <a:t>Avoid sqrt(), pow() – they are slow </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a:defRPr/>
            </a:pPr>
            <a:r>
              <a:rPr lang="en-US" altLang="zh-TW" dirty="0" smtClean="0"/>
              <a:t>Physics engine</a:t>
            </a:r>
            <a:endParaRPr lang="zh-TW" altLang="en-US" dirty="0"/>
          </a:p>
        </p:txBody>
      </p:sp>
      <p:sp>
        <p:nvSpPr>
          <p:cNvPr id="51203" name="內容版面配置區 2"/>
          <p:cNvSpPr>
            <a:spLocks noGrp="1"/>
          </p:cNvSpPr>
          <p:nvPr>
            <p:ph idx="1"/>
          </p:nvPr>
        </p:nvSpPr>
        <p:spPr/>
        <p:txBody>
          <a:bodyPr/>
          <a:lstStyle/>
          <a:p>
            <a:r>
              <a:rPr lang="en-US" altLang="zh-TW" smtClean="0"/>
              <a:t>2D</a:t>
            </a:r>
          </a:p>
          <a:p>
            <a:pPr lvl="1"/>
            <a:r>
              <a:rPr lang="en-US" altLang="zh-TW" smtClean="0"/>
              <a:t>Box2D  </a:t>
            </a:r>
            <a:r>
              <a:rPr lang="en-US" altLang="zh-TW" smtClean="0">
                <a:hlinkClick r:id="rId3"/>
              </a:rPr>
              <a:t>http://box2d.org/</a:t>
            </a:r>
            <a:endParaRPr lang="en-US" altLang="zh-TW" smtClean="0"/>
          </a:p>
          <a:p>
            <a:endParaRPr lang="en-US" altLang="zh-TW" smtClean="0"/>
          </a:p>
          <a:p>
            <a:r>
              <a:rPr lang="en-US" altLang="zh-TW" smtClean="0"/>
              <a:t>3D</a:t>
            </a:r>
          </a:p>
          <a:p>
            <a:pPr lvl="1"/>
            <a:r>
              <a:rPr lang="en-US" altLang="zh-TW" smtClean="0"/>
              <a:t>bullet3D </a:t>
            </a:r>
            <a:r>
              <a:rPr lang="en-US" altLang="zh-TW" smtClean="0">
                <a:hlinkClick r:id="rId4"/>
              </a:rPr>
              <a:t>http://bulletphysics.org</a:t>
            </a:r>
            <a:endParaRPr lang="en-US" altLang="zh-TW" smtClean="0"/>
          </a:p>
          <a:p>
            <a:pPr lvl="1"/>
            <a:r>
              <a:rPr lang="en-US" altLang="zh-TW" smtClean="0"/>
              <a:t>PhysX </a:t>
            </a:r>
            <a:r>
              <a:rPr lang="en-US" altLang="zh-TW" smtClean="0">
                <a:hlinkClick r:id="rId5"/>
              </a:rPr>
              <a:t>http://developer.nvidia.com/physx</a:t>
            </a:r>
            <a:endParaRPr lang="zh-TW" altLang="en-US" smtClean="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1331913" y="2565400"/>
            <a:ext cx="6624637" cy="1150938"/>
          </a:xfrm>
        </p:spPr>
        <p:txBody>
          <a:bodyPr/>
          <a:lstStyle/>
          <a:p>
            <a:pPr eaLnBrk="1" hangingPunct="1">
              <a:defRPr/>
            </a:pPr>
            <a:r>
              <a:rPr lang="en-US" altLang="zh-TW" dirty="0" smtClean="0"/>
              <a:t>Intersection</a:t>
            </a:r>
            <a:endParaRPr lang="zh-TW" altLang="en-US" dirty="0"/>
          </a:p>
        </p:txBody>
      </p:sp>
      <p:sp>
        <p:nvSpPr>
          <p:cNvPr id="5" name="文字版面配置區 4"/>
          <p:cNvSpPr>
            <a:spLocks noGrp="1"/>
          </p:cNvSpPr>
          <p:nvPr>
            <p:ph type="body" idx="1"/>
          </p:nvPr>
        </p:nvSpPr>
        <p:spPr>
          <a:xfrm>
            <a:off x="1331913" y="3860800"/>
            <a:ext cx="6619875" cy="1500188"/>
          </a:xfrm>
        </p:spPr>
        <p:txBody>
          <a:bodyPr/>
          <a:lstStyle/>
          <a:p>
            <a:pPr eaLnBrk="1" hangingPunct="1">
              <a:defRPr/>
            </a:pPr>
            <a:endParaRPr lang="zh-TW" altLang="en-US"/>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What you need to know </a:t>
            </a:r>
            <a:endParaRPr lang="en-CA" sz="4000" dirty="0"/>
          </a:p>
        </p:txBody>
      </p:sp>
      <p:sp>
        <p:nvSpPr>
          <p:cNvPr id="26627" name="Rectangle 3"/>
          <p:cNvSpPr>
            <a:spLocks noGrp="1" noChangeArrowheads="1"/>
          </p:cNvSpPr>
          <p:nvPr>
            <p:ph idx="1"/>
          </p:nvPr>
        </p:nvSpPr>
        <p:spPr/>
        <p:txBody>
          <a:bodyPr/>
          <a:lstStyle/>
          <a:p>
            <a:pPr eaLnBrk="1" hangingPunct="1"/>
            <a:r>
              <a:rPr lang="en-US" altLang="zh-TW" smtClean="0">
                <a:ea typeface="新細明體" pitchFamily="18" charset="-120"/>
              </a:rPr>
              <a:t>Basic geometry</a:t>
            </a:r>
          </a:p>
          <a:p>
            <a:pPr lvl="1" eaLnBrk="1" hangingPunct="1"/>
            <a:r>
              <a:rPr lang="en-US" altLang="zh-TW" smtClean="0">
                <a:ea typeface="新細明體" pitchFamily="18" charset="-120"/>
              </a:rPr>
              <a:t>vectors, points, homogenous coordinates, affine transformations, dot product, cross product, vector projections, normals, planes</a:t>
            </a:r>
          </a:p>
          <a:p>
            <a:pPr eaLnBrk="1" hangingPunct="1"/>
            <a:r>
              <a:rPr lang="en-US" altLang="zh-TW" smtClean="0">
                <a:ea typeface="新細明體" pitchFamily="18" charset="-120"/>
              </a:rPr>
              <a:t>Math helps…</a:t>
            </a:r>
          </a:p>
          <a:p>
            <a:pPr lvl="1" eaLnBrk="1" hangingPunct="1"/>
            <a:r>
              <a:rPr lang="en-US" altLang="zh-TW" smtClean="0">
                <a:ea typeface="新細明體" pitchFamily="18" charset="-120"/>
              </a:rPr>
              <a:t>Linear algebra, calculus, differential equations</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smtClean="0">
                <a:ea typeface="新細明體" charset="-120"/>
              </a:rPr>
              <a:t>Plane </a:t>
            </a:r>
            <a:r>
              <a:rPr lang="en-US" altLang="zh-TW" sz="3600" dirty="0">
                <a:ea typeface="新細明體" charset="-120"/>
              </a:rPr>
              <a:t>Equations</a:t>
            </a:r>
            <a:endParaRPr lang="en-CA" sz="3600" dirty="0"/>
          </a:p>
        </p:txBody>
      </p:sp>
      <p:sp>
        <p:nvSpPr>
          <p:cNvPr id="27651" name="Rectangle 3"/>
          <p:cNvSpPr>
            <a:spLocks noGrp="1" noChangeArrowheads="1"/>
          </p:cNvSpPr>
          <p:nvPr>
            <p:ph idx="1"/>
          </p:nvPr>
        </p:nvSpPr>
        <p:spPr>
          <a:xfrm>
            <a:off x="468313" y="1700213"/>
            <a:ext cx="7162800" cy="762000"/>
          </a:xfrm>
        </p:spPr>
        <p:txBody>
          <a:bodyPr/>
          <a:lstStyle/>
          <a:p>
            <a:pPr eaLnBrk="1" hangingPunct="1">
              <a:lnSpc>
                <a:spcPct val="90000"/>
              </a:lnSpc>
            </a:pPr>
            <a:r>
              <a:rPr lang="en-US" altLang="zh-TW" sz="2400" smtClean="0">
                <a:ea typeface="新細明體" pitchFamily="18" charset="-120"/>
              </a:rPr>
              <a:t>A 3D Plane is defined  by a normal and a distance along that normal</a:t>
            </a:r>
          </a:p>
          <a:p>
            <a:pPr eaLnBrk="1" hangingPunct="1">
              <a:lnSpc>
                <a:spcPct val="90000"/>
              </a:lnSpc>
            </a:pPr>
            <a:r>
              <a:rPr lang="en-US" altLang="zh-TW" sz="2400" smtClean="0">
                <a:ea typeface="新細明體" pitchFamily="18" charset="-120"/>
              </a:rPr>
              <a:t>Plane Equation: </a:t>
            </a:r>
          </a:p>
          <a:p>
            <a:pPr eaLnBrk="1" hangingPunct="1">
              <a:lnSpc>
                <a:spcPct val="90000"/>
              </a:lnSpc>
            </a:pPr>
            <a:r>
              <a:rPr lang="en-US" altLang="zh-TW" sz="2400" smtClean="0">
                <a:ea typeface="新細明體" pitchFamily="18" charset="-120"/>
              </a:rPr>
              <a:t>Find d:</a:t>
            </a:r>
          </a:p>
          <a:p>
            <a:pPr eaLnBrk="1" hangingPunct="1">
              <a:lnSpc>
                <a:spcPct val="90000"/>
              </a:lnSpc>
            </a:pPr>
            <a:r>
              <a:rPr lang="en-US" altLang="zh-TW" sz="2400" smtClean="0">
                <a:solidFill>
                  <a:srgbClr val="FF0000"/>
                </a:solidFill>
                <a:ea typeface="新細明體" pitchFamily="18" charset="-120"/>
              </a:rPr>
              <a:t>For test point (x,y,z), if plane equation</a:t>
            </a:r>
          </a:p>
          <a:p>
            <a:pPr lvl="1" eaLnBrk="1" hangingPunct="1">
              <a:lnSpc>
                <a:spcPct val="90000"/>
              </a:lnSpc>
              <a:buFontTx/>
              <a:buNone/>
            </a:pPr>
            <a:r>
              <a:rPr lang="en-US" altLang="zh-TW" sz="2000" smtClean="0">
                <a:solidFill>
                  <a:srgbClr val="FF0000"/>
                </a:solidFill>
                <a:ea typeface="新細明體" pitchFamily="18" charset="-120"/>
              </a:rPr>
              <a:t>&gt; 0: point on ‘front’ side (in direction of normal),</a:t>
            </a:r>
          </a:p>
          <a:p>
            <a:pPr lvl="1" eaLnBrk="1" hangingPunct="1">
              <a:lnSpc>
                <a:spcPct val="90000"/>
              </a:lnSpc>
              <a:buFontTx/>
              <a:buNone/>
            </a:pPr>
            <a:r>
              <a:rPr lang="en-US" altLang="zh-TW" sz="2000" smtClean="0">
                <a:solidFill>
                  <a:srgbClr val="FF0000"/>
                </a:solidFill>
                <a:ea typeface="新細明體" pitchFamily="18" charset="-120"/>
              </a:rPr>
              <a:t>&lt; 0: on ‘back’ side</a:t>
            </a:r>
          </a:p>
          <a:p>
            <a:pPr lvl="1" eaLnBrk="1" hangingPunct="1">
              <a:lnSpc>
                <a:spcPct val="90000"/>
              </a:lnSpc>
              <a:buFontTx/>
              <a:buNone/>
            </a:pPr>
            <a:r>
              <a:rPr lang="en-US" altLang="zh-TW" sz="2000" smtClean="0">
                <a:solidFill>
                  <a:srgbClr val="FF0000"/>
                </a:solidFill>
                <a:ea typeface="新細明體" pitchFamily="18" charset="-120"/>
              </a:rPr>
              <a:t>= 0: directly on plane</a:t>
            </a:r>
          </a:p>
          <a:p>
            <a:pPr lvl="1" eaLnBrk="1" hangingPunct="1">
              <a:lnSpc>
                <a:spcPct val="90000"/>
              </a:lnSpc>
              <a:buFontTx/>
              <a:buNone/>
            </a:pPr>
            <a:endParaRPr lang="en-US" altLang="zh-TW" sz="2000" smtClean="0">
              <a:ea typeface="新細明體" pitchFamily="18" charset="-120"/>
            </a:endParaRPr>
          </a:p>
          <a:p>
            <a:pPr eaLnBrk="1" hangingPunct="1">
              <a:lnSpc>
                <a:spcPct val="90000"/>
              </a:lnSpc>
            </a:pPr>
            <a:r>
              <a:rPr lang="en-US" altLang="zh-TW" sz="2400" smtClean="0">
                <a:ea typeface="新細明體" pitchFamily="18" charset="-120"/>
              </a:rPr>
              <a:t>2D Line ‘Normal’: negate rise and run, find </a:t>
            </a:r>
            <a:r>
              <a:rPr lang="en-US" altLang="zh-TW" sz="2400" i="1" smtClean="0">
                <a:ea typeface="新細明體" pitchFamily="18" charset="-120"/>
              </a:rPr>
              <a:t>d</a:t>
            </a:r>
            <a:r>
              <a:rPr lang="en-US" altLang="zh-TW" sz="2400" smtClean="0">
                <a:ea typeface="新細明體" pitchFamily="18" charset="-120"/>
              </a:rPr>
              <a:t> using the same method</a:t>
            </a:r>
          </a:p>
          <a:p>
            <a:pPr eaLnBrk="1" hangingPunct="1">
              <a:lnSpc>
                <a:spcPct val="90000"/>
              </a:lnSpc>
            </a:pPr>
            <a:endParaRPr lang="en-US" altLang="zh-TW" sz="2400" smtClean="0">
              <a:ea typeface="新細明體" pitchFamily="18" charset="-120"/>
            </a:endParaRPr>
          </a:p>
        </p:txBody>
      </p:sp>
      <p:graphicFrame>
        <p:nvGraphicFramePr>
          <p:cNvPr id="27652" name="Object 2"/>
          <p:cNvGraphicFramePr>
            <a:graphicFrameLocks noChangeAspect="1"/>
          </p:cNvGraphicFramePr>
          <p:nvPr/>
        </p:nvGraphicFramePr>
        <p:xfrm>
          <a:off x="3419475" y="2420938"/>
          <a:ext cx="3117850" cy="354012"/>
        </p:xfrm>
        <a:graphic>
          <a:graphicData uri="http://schemas.openxmlformats.org/presentationml/2006/ole">
            <mc:AlternateContent xmlns:mc="http://schemas.openxmlformats.org/markup-compatibility/2006">
              <mc:Choice xmlns:v="urn:schemas-microsoft-com:vml" Requires="v">
                <p:oleObj spid="_x0000_s27668" name="Equation" r:id="rId4" imgW="1790700" imgH="203200" progId="Equation.3">
                  <p:embed/>
                </p:oleObj>
              </mc:Choice>
              <mc:Fallback>
                <p:oleObj name="Equation" r:id="rId4" imgW="1790700" imgH="203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475" y="2420938"/>
                        <a:ext cx="3117850" cy="354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653" name="Object 3"/>
          <p:cNvGraphicFramePr>
            <a:graphicFrameLocks noChangeAspect="1"/>
          </p:cNvGraphicFramePr>
          <p:nvPr/>
        </p:nvGraphicFramePr>
        <p:xfrm>
          <a:off x="2124075" y="2852738"/>
          <a:ext cx="3697288" cy="381000"/>
        </p:xfrm>
        <a:graphic>
          <a:graphicData uri="http://schemas.openxmlformats.org/presentationml/2006/ole">
            <mc:AlternateContent xmlns:mc="http://schemas.openxmlformats.org/markup-compatibility/2006">
              <mc:Choice xmlns:v="urn:schemas-microsoft-com:vml" Requires="v">
                <p:oleObj spid="_x0000_s27669" name="Equation" r:id="rId6" imgW="1968500" imgH="203200" progId="Equation.3">
                  <p:embed/>
                </p:oleObj>
              </mc:Choice>
              <mc:Fallback>
                <p:oleObj name="Equation" r:id="rId6" imgW="1968500" imgH="2032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4075" y="2852738"/>
                        <a:ext cx="3697288"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矩形 6"/>
          <p:cNvSpPr/>
          <p:nvPr/>
        </p:nvSpPr>
        <p:spPr>
          <a:xfrm rot="19517451">
            <a:off x="6946900" y="1863725"/>
            <a:ext cx="1871663" cy="172878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9" name="直線單箭頭接點 8"/>
          <p:cNvCxnSpPr/>
          <p:nvPr/>
        </p:nvCxnSpPr>
        <p:spPr>
          <a:xfrm flipV="1">
            <a:off x="7885113" y="1484313"/>
            <a:ext cx="790575" cy="1223962"/>
          </a:xfrm>
          <a:prstGeom prst="straightConnector1">
            <a:avLst/>
          </a:prstGeom>
          <a:ln w="571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7656" name="文字方塊 10"/>
          <p:cNvSpPr txBox="1">
            <a:spLocks noChangeArrowheads="1"/>
          </p:cNvSpPr>
          <p:nvPr/>
        </p:nvSpPr>
        <p:spPr bwMode="auto">
          <a:xfrm>
            <a:off x="7667625" y="2781300"/>
            <a:ext cx="1152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a:t>
            </a:r>
            <a:endParaRPr lang="zh-TW" altLang="en-US" sz="1800">
              <a:latin typeface="Arial" charset="0"/>
              <a:ea typeface="新細明體" pitchFamily="18" charset="-120"/>
            </a:endParaRPr>
          </a:p>
        </p:txBody>
      </p:sp>
      <p:sp>
        <p:nvSpPr>
          <p:cNvPr id="27657" name="文字方塊 11"/>
          <p:cNvSpPr txBox="1">
            <a:spLocks noChangeArrowheads="1"/>
          </p:cNvSpPr>
          <p:nvPr/>
        </p:nvSpPr>
        <p:spPr bwMode="auto">
          <a:xfrm>
            <a:off x="7596188" y="1196975"/>
            <a:ext cx="1584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algn="ctr" eaLnBrk="1" hangingPunct="1">
              <a:spcBef>
                <a:spcPct val="0"/>
              </a:spcBef>
              <a:buFontTx/>
              <a:buNone/>
            </a:pPr>
            <a:r>
              <a:rPr lang="en-US" altLang="zh-TW" sz="1800">
                <a:latin typeface="Arial" charset="0"/>
                <a:ea typeface="新細明體" pitchFamily="18" charset="-120"/>
              </a:rPr>
              <a:t>(Nx, Ny, Xz)</a:t>
            </a:r>
            <a:endParaRPr lang="zh-TW" altLang="en-US" sz="1800">
              <a:latin typeface="Arial" charset="0"/>
              <a:ea typeface="新細明體" pitchFamily="18" charset="-120"/>
            </a:endParaRP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So where do </a:t>
            </a:r>
            <a:r>
              <a:rPr lang="en-US" altLang="zh-TW" sz="4000" dirty="0" smtClean="0">
                <a:ea typeface="新細明體" charset="-120"/>
              </a:rPr>
              <a:t>you </a:t>
            </a:r>
            <a:r>
              <a:rPr lang="en-US" altLang="zh-TW" sz="4000" dirty="0">
                <a:ea typeface="新細明體" charset="-120"/>
              </a:rPr>
              <a:t>start….?</a:t>
            </a:r>
            <a:endParaRPr lang="en-CA" sz="4000" dirty="0"/>
          </a:p>
        </p:txBody>
      </p:sp>
      <p:sp>
        <p:nvSpPr>
          <p:cNvPr id="28675" name="Rectangle 3"/>
          <p:cNvSpPr>
            <a:spLocks noGrp="1" noChangeArrowheads="1"/>
          </p:cNvSpPr>
          <p:nvPr>
            <p:ph idx="1"/>
          </p:nvPr>
        </p:nvSpPr>
        <p:spPr/>
        <p:txBody>
          <a:bodyPr/>
          <a:lstStyle/>
          <a:p>
            <a:pPr eaLnBrk="1" hangingPunct="1"/>
            <a:r>
              <a:rPr lang="en-US" altLang="zh-TW" smtClean="0">
                <a:ea typeface="新細明體" pitchFamily="18" charset="-120"/>
              </a:rPr>
              <a:t>First you have to detect collisions</a:t>
            </a:r>
          </a:p>
          <a:p>
            <a:pPr lvl="1" eaLnBrk="1" hangingPunct="1"/>
            <a:r>
              <a:rPr lang="en-US" altLang="zh-TW" smtClean="0">
                <a:ea typeface="新細明體" pitchFamily="18" charset="-120"/>
              </a:rPr>
              <a:t>With discrete timesteps, every frame you check to see if objects are intersecting (overlapping)</a:t>
            </a:r>
          </a:p>
          <a:p>
            <a:pPr eaLnBrk="1" hangingPunct="1"/>
            <a:r>
              <a:rPr lang="en-US" altLang="zh-TW" smtClean="0">
                <a:ea typeface="新細明體" pitchFamily="18" charset="-120"/>
              </a:rPr>
              <a:t>Testing if your model’s actual volume  overlaps another’s is too slow</a:t>
            </a:r>
          </a:p>
          <a:p>
            <a:pPr eaLnBrk="1" hangingPunct="1"/>
            <a:r>
              <a:rPr lang="en-US" altLang="zh-TW" smtClean="0">
                <a:ea typeface="新細明體" pitchFamily="18" charset="-120"/>
              </a:rPr>
              <a:t>Use bounding volumes to approximate each object’s real volume</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6562725" cy="1143000"/>
          </a:xfrm>
        </p:spPr>
        <p:txBody>
          <a:bodyPr/>
          <a:lstStyle/>
          <a:p>
            <a:pPr eaLnBrk="1" hangingPunct="1">
              <a:defRPr/>
            </a:pPr>
            <a:r>
              <a:rPr lang="en-US" altLang="zh-TW" dirty="0">
                <a:ea typeface="新細明體" charset="-120"/>
              </a:rPr>
              <a:t>Bounding </a:t>
            </a:r>
            <a:r>
              <a:rPr lang="en-US" altLang="zh-TW" dirty="0" smtClean="0">
                <a:ea typeface="新細明體" charset="-120"/>
              </a:rPr>
              <a:t>Volumes </a:t>
            </a:r>
            <a:endParaRPr lang="en-CA" dirty="0"/>
          </a:p>
        </p:txBody>
      </p:sp>
      <p:sp>
        <p:nvSpPr>
          <p:cNvPr id="29699" name="Rectangle 3"/>
          <p:cNvSpPr>
            <a:spLocks noGrp="1" noChangeArrowheads="1"/>
          </p:cNvSpPr>
          <p:nvPr>
            <p:ph idx="1"/>
          </p:nvPr>
        </p:nvSpPr>
        <p:spPr/>
        <p:txBody>
          <a:bodyPr/>
          <a:lstStyle/>
          <a:p>
            <a:pPr eaLnBrk="1" hangingPunct="1">
              <a:lnSpc>
                <a:spcPct val="90000"/>
              </a:lnSpc>
            </a:pPr>
            <a:r>
              <a:rPr lang="en-US" altLang="zh-TW" sz="2800" smtClean="0">
                <a:ea typeface="新細明體" pitchFamily="18" charset="-120"/>
              </a:rPr>
              <a:t>Convex-ness is important.</a:t>
            </a:r>
          </a:p>
          <a:p>
            <a:pPr eaLnBrk="1" hangingPunct="1">
              <a:lnSpc>
                <a:spcPct val="90000"/>
              </a:lnSpc>
            </a:pPr>
            <a:r>
              <a:rPr lang="en-US" altLang="zh-TW" sz="2800" smtClean="0">
                <a:ea typeface="新細明體" pitchFamily="18" charset="-120"/>
              </a:rPr>
              <a:t>Spheres, cylinders, boxes, polyhedra, etc.</a:t>
            </a:r>
          </a:p>
          <a:p>
            <a:pPr eaLnBrk="1" hangingPunct="1">
              <a:lnSpc>
                <a:spcPct val="90000"/>
              </a:lnSpc>
            </a:pPr>
            <a:r>
              <a:rPr lang="en-US" altLang="zh-TW" sz="2800" smtClean="0">
                <a:ea typeface="新細明體" pitchFamily="18" charset="-120"/>
              </a:rPr>
              <a:t>Really you are only going to use spheres, boxes, and polyhedra </a:t>
            </a:r>
            <a:r>
              <a:rPr lang="en-US" altLang="zh-TW" sz="1600" smtClean="0">
                <a:ea typeface="新細明體" pitchFamily="18" charset="-120"/>
              </a:rPr>
              <a:t>(…and probably not polyhedra)</a:t>
            </a:r>
          </a:p>
          <a:p>
            <a:pPr eaLnBrk="1" hangingPunct="1">
              <a:lnSpc>
                <a:spcPct val="90000"/>
              </a:lnSpc>
            </a:pPr>
            <a:r>
              <a:rPr lang="en-US" altLang="zh-TW" sz="2800" smtClean="0">
                <a:ea typeface="新細明體" pitchFamily="18" charset="-120"/>
              </a:rPr>
              <a:t>Spheres are mostly used for fast culling</a:t>
            </a:r>
          </a:p>
          <a:p>
            <a:pPr eaLnBrk="1" hangingPunct="1">
              <a:lnSpc>
                <a:spcPct val="90000"/>
              </a:lnSpc>
            </a:pPr>
            <a:r>
              <a:rPr lang="en-US" altLang="zh-TW" sz="2800" smtClean="0">
                <a:ea typeface="新細明體" pitchFamily="18" charset="-120"/>
              </a:rPr>
              <a:t>For boxes and polyhedra, most intersection tests start with point inside-outside tests</a:t>
            </a:r>
          </a:p>
          <a:p>
            <a:pPr lvl="1" eaLnBrk="1" hangingPunct="1">
              <a:lnSpc>
                <a:spcPct val="90000"/>
              </a:lnSpc>
            </a:pPr>
            <a:r>
              <a:rPr lang="en-US" altLang="zh-TW" sz="2400" smtClean="0">
                <a:ea typeface="新細明體" pitchFamily="18" charset="-120"/>
              </a:rPr>
              <a:t>That’s why convexity matters. There is no general inside-outside test for a 3D concave polyhedron.</a:t>
            </a:r>
          </a:p>
          <a:p>
            <a:pPr eaLnBrk="1" hangingPunct="1">
              <a:lnSpc>
                <a:spcPct val="90000"/>
              </a:lnSpc>
            </a:pPr>
            <a:endParaRPr lang="en-CA" altLang="zh-TW" sz="2800" smtClean="0"/>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a:ea typeface="新細明體" charset="-120"/>
              </a:rPr>
              <a:t>2D Point Inside-Outside Tests</a:t>
            </a:r>
            <a:endParaRPr lang="en-CA" sz="3200" dirty="0"/>
          </a:p>
        </p:txBody>
      </p:sp>
      <p:sp>
        <p:nvSpPr>
          <p:cNvPr id="30723" name="Rectangle 3"/>
          <p:cNvSpPr>
            <a:spLocks noGrp="1" noChangeArrowheads="1"/>
          </p:cNvSpPr>
          <p:nvPr>
            <p:ph idx="1"/>
          </p:nvPr>
        </p:nvSpPr>
        <p:spPr>
          <a:xfrm>
            <a:off x="250825" y="1612900"/>
            <a:ext cx="8229600" cy="4525963"/>
          </a:xfrm>
        </p:spPr>
        <p:txBody>
          <a:bodyPr/>
          <a:lstStyle/>
          <a:p>
            <a:pPr eaLnBrk="1" hangingPunct="1"/>
            <a:r>
              <a:rPr lang="en-US" altLang="zh-TW" sz="2800" smtClean="0">
                <a:ea typeface="新細明體" pitchFamily="18" charset="-120"/>
              </a:rPr>
              <a:t>Convex Polygon Test</a:t>
            </a:r>
            <a:r>
              <a:rPr lang="en-US" altLang="zh-TW" smtClean="0">
                <a:ea typeface="新細明體" pitchFamily="18" charset="-120"/>
              </a:rPr>
              <a:t> </a:t>
            </a:r>
          </a:p>
          <a:p>
            <a:pPr lvl="1" eaLnBrk="1" hangingPunct="1"/>
            <a:r>
              <a:rPr lang="en-US" altLang="zh-TW" sz="2400" smtClean="0">
                <a:ea typeface="新細明體" pitchFamily="18" charset="-120"/>
              </a:rPr>
              <a:t>Test point has to be on same side of all edges</a:t>
            </a:r>
          </a:p>
          <a:p>
            <a:pPr lvl="1" eaLnBrk="1" hangingPunct="1"/>
            <a:endParaRPr lang="en-US" altLang="zh-TW" sz="2400" smtClean="0">
              <a:ea typeface="新細明體" pitchFamily="18" charset="-120"/>
            </a:endParaRPr>
          </a:p>
          <a:p>
            <a:pPr eaLnBrk="1" hangingPunct="1"/>
            <a:r>
              <a:rPr lang="en-US" altLang="zh-TW" sz="2800" smtClean="0">
                <a:ea typeface="新細明體" pitchFamily="18" charset="-120"/>
              </a:rPr>
              <a:t>Concave Polygon Tests</a:t>
            </a:r>
          </a:p>
          <a:p>
            <a:pPr lvl="1" eaLnBrk="1" hangingPunct="1"/>
            <a:r>
              <a:rPr lang="en-US" altLang="zh-TW" sz="2400" smtClean="0">
                <a:ea typeface="新細明體" pitchFamily="18" charset="-120"/>
              </a:rPr>
              <a:t>360 degree angle summation</a:t>
            </a:r>
          </a:p>
          <a:p>
            <a:pPr lvl="1" eaLnBrk="1" hangingPunct="1"/>
            <a:r>
              <a:rPr lang="en-US" altLang="zh-TW" sz="2400" smtClean="0">
                <a:ea typeface="新細明體" pitchFamily="18" charset="-120"/>
              </a:rPr>
              <a:t>Compute angles between test point and each vertex, inside if they sum to 360</a:t>
            </a:r>
          </a:p>
          <a:p>
            <a:pPr lvl="1" eaLnBrk="1" hangingPunct="1"/>
            <a:r>
              <a:rPr lang="en-US" altLang="zh-TW" sz="2400" smtClean="0">
                <a:ea typeface="新細明體" pitchFamily="18" charset="-120"/>
              </a:rPr>
              <a:t>Slow, dot product and acos for each angle!</a:t>
            </a:r>
          </a:p>
          <a:p>
            <a:pPr eaLnBrk="1" hangingPunct="1"/>
            <a:endParaRPr lang="en-CA" altLang="zh-TW" sz="2400" smtClean="0"/>
          </a:p>
        </p:txBody>
      </p:sp>
      <p:pic>
        <p:nvPicPr>
          <p:cNvPr id="30724" name="Picture 4" descr="C:\WINDOWS\Desktop\graphics\colldetect\convex_2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1476375"/>
            <a:ext cx="1600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6" descr="C:\WINDOWS\Desktop\graphics\colldetect\concave_360.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9650" y="4508500"/>
            <a:ext cx="1749425"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6562725" cy="1143000"/>
          </a:xfrm>
        </p:spPr>
        <p:txBody>
          <a:bodyPr/>
          <a:lstStyle/>
          <a:p>
            <a:pPr eaLnBrk="1" hangingPunct="1">
              <a:defRPr/>
            </a:pPr>
            <a:r>
              <a:rPr lang="en-US" altLang="zh-TW">
                <a:ea typeface="新細明體" charset="-120"/>
              </a:rPr>
              <a:t>Closest point on a line</a:t>
            </a:r>
            <a:endParaRPr lang="en-CA"/>
          </a:p>
        </p:txBody>
      </p:sp>
      <p:sp>
        <p:nvSpPr>
          <p:cNvPr id="31747" name="Rectangle 3"/>
          <p:cNvSpPr>
            <a:spLocks noGrp="1" noChangeArrowheads="1"/>
          </p:cNvSpPr>
          <p:nvPr>
            <p:ph idx="1"/>
          </p:nvPr>
        </p:nvSpPr>
        <p:spPr/>
        <p:txBody>
          <a:bodyPr/>
          <a:lstStyle/>
          <a:p>
            <a:pPr eaLnBrk="1" hangingPunct="1"/>
            <a:r>
              <a:rPr lang="en-US" altLang="zh-TW" smtClean="0">
                <a:ea typeface="新細明體" pitchFamily="18" charset="-120"/>
              </a:rPr>
              <a:t>Handy for all sorts of things…</a:t>
            </a:r>
            <a:endParaRPr lang="en-CA" altLang="zh-TW" smtClean="0"/>
          </a:p>
        </p:txBody>
      </p:sp>
      <p:graphicFrame>
        <p:nvGraphicFramePr>
          <p:cNvPr id="31748" name="Object 2"/>
          <p:cNvGraphicFramePr>
            <a:graphicFrameLocks noChangeAspect="1"/>
          </p:cNvGraphicFramePr>
          <p:nvPr/>
        </p:nvGraphicFramePr>
        <p:xfrm>
          <a:off x="1476375" y="2205038"/>
          <a:ext cx="4849813" cy="3865562"/>
        </p:xfrm>
        <a:graphic>
          <a:graphicData uri="http://schemas.openxmlformats.org/presentationml/2006/ole">
            <mc:AlternateContent xmlns:mc="http://schemas.openxmlformats.org/markup-compatibility/2006">
              <mc:Choice xmlns:v="urn:schemas-microsoft-com:vml" Requires="v">
                <p:oleObj spid="_x0000_s31763" name="Equation" r:id="rId3" imgW="2006600" imgH="1600200" progId="Equation.3">
                  <p:embed/>
                </p:oleObj>
              </mc:Choice>
              <mc:Fallback>
                <p:oleObj name="Equation" r:id="rId3" imgW="2006600" imgH="1600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375" y="2205038"/>
                        <a:ext cx="4849813" cy="3865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3" name="直線接點 2"/>
          <p:cNvCxnSpPr>
            <a:endCxn id="31747" idx="3"/>
          </p:cNvCxnSpPr>
          <p:nvPr/>
        </p:nvCxnSpPr>
        <p:spPr>
          <a:xfrm flipV="1">
            <a:off x="6948488" y="3863975"/>
            <a:ext cx="1738312" cy="35718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4" name="橢圓 3"/>
          <p:cNvSpPr/>
          <p:nvPr/>
        </p:nvSpPr>
        <p:spPr>
          <a:xfrm>
            <a:off x="7596188" y="3078163"/>
            <a:ext cx="144462" cy="1349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srgbClr val="FF0000"/>
              </a:solidFill>
            </a:endParaRPr>
          </a:p>
        </p:txBody>
      </p:sp>
      <p:sp>
        <p:nvSpPr>
          <p:cNvPr id="31751" name="文字方塊 4"/>
          <p:cNvSpPr txBox="1">
            <a:spLocks noChangeArrowheads="1"/>
          </p:cNvSpPr>
          <p:nvPr/>
        </p:nvSpPr>
        <p:spPr bwMode="auto">
          <a:xfrm>
            <a:off x="7667625" y="2700338"/>
            <a:ext cx="5048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Pt</a:t>
            </a:r>
            <a:endParaRPr lang="zh-TW" altLang="en-US" sz="1800">
              <a:latin typeface="Arial" charset="0"/>
              <a:ea typeface="新細明體" pitchFamily="18" charset="-120"/>
            </a:endParaRPr>
          </a:p>
        </p:txBody>
      </p:sp>
      <p:sp>
        <p:nvSpPr>
          <p:cNvPr id="31752" name="文字方塊 9"/>
          <p:cNvSpPr txBox="1">
            <a:spLocks noChangeArrowheads="1"/>
          </p:cNvSpPr>
          <p:nvPr/>
        </p:nvSpPr>
        <p:spPr bwMode="auto">
          <a:xfrm>
            <a:off x="6696075" y="4283075"/>
            <a:ext cx="50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P1</a:t>
            </a:r>
            <a:endParaRPr lang="zh-TW" altLang="en-US" sz="1800">
              <a:latin typeface="Arial" charset="0"/>
              <a:ea typeface="新細明體" pitchFamily="18" charset="-120"/>
            </a:endParaRPr>
          </a:p>
        </p:txBody>
      </p:sp>
      <p:sp>
        <p:nvSpPr>
          <p:cNvPr id="31753" name="文字方塊 10"/>
          <p:cNvSpPr txBox="1">
            <a:spLocks noChangeArrowheads="1"/>
          </p:cNvSpPr>
          <p:nvPr/>
        </p:nvSpPr>
        <p:spPr bwMode="auto">
          <a:xfrm>
            <a:off x="8604250" y="3779838"/>
            <a:ext cx="5048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P2</a:t>
            </a:r>
            <a:endParaRPr lang="zh-TW" altLang="en-US" sz="1800">
              <a:latin typeface="Arial" charset="0"/>
              <a:ea typeface="新細明體" pitchFamily="18" charset="-120"/>
            </a:endParaRPr>
          </a:p>
        </p:txBody>
      </p:sp>
      <p:cxnSp>
        <p:nvCxnSpPr>
          <p:cNvPr id="7" name="直線接點 6"/>
          <p:cNvCxnSpPr>
            <a:stCxn id="4" idx="0"/>
          </p:cNvCxnSpPr>
          <p:nvPr/>
        </p:nvCxnSpPr>
        <p:spPr>
          <a:xfrm flipH="1">
            <a:off x="6948488" y="3078163"/>
            <a:ext cx="719137" cy="1143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線接點 11"/>
          <p:cNvCxnSpPr>
            <a:stCxn id="4" idx="0"/>
          </p:cNvCxnSpPr>
          <p:nvPr/>
        </p:nvCxnSpPr>
        <p:spPr>
          <a:xfrm>
            <a:off x="7667625" y="3078163"/>
            <a:ext cx="252413" cy="963612"/>
          </a:xfrm>
          <a:prstGeom prst="line">
            <a:avLst/>
          </a:prstGeom>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rot="20737155">
            <a:off x="7618413" y="3830638"/>
            <a:ext cx="288925" cy="215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31757" name="文字方塊 19"/>
          <p:cNvSpPr txBox="1">
            <a:spLocks noChangeArrowheads="1"/>
          </p:cNvSpPr>
          <p:nvPr/>
        </p:nvSpPr>
        <p:spPr bwMode="auto">
          <a:xfrm>
            <a:off x="7740650" y="4067175"/>
            <a:ext cx="5032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Pc</a:t>
            </a:r>
            <a:endParaRPr lang="zh-TW" altLang="en-US" sz="1800">
              <a:latin typeface="Arial" charset="0"/>
              <a:ea typeface="新細明體" pitchFamily="18" charset="-120"/>
            </a:endParaRP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Course_H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3d11-00-intro</Template>
  <TotalTime>4884</TotalTime>
  <Words>1588</Words>
  <Application>Microsoft Office PowerPoint</Application>
  <PresentationFormat>如螢幕大小 (4:3)</PresentationFormat>
  <Paragraphs>258</Paragraphs>
  <Slides>28</Slides>
  <Notes>13</Notes>
  <HiddenSlides>0</HiddenSlides>
  <MMClips>0</MMClips>
  <ScaleCrop>false</ScaleCrop>
  <HeadingPairs>
    <vt:vector size="8" baseType="variant">
      <vt:variant>
        <vt:lpstr>使用字型</vt:lpstr>
      </vt:variant>
      <vt:variant>
        <vt:i4>7</vt:i4>
      </vt:variant>
      <vt:variant>
        <vt:lpstr>佈景主題</vt:lpstr>
      </vt:variant>
      <vt:variant>
        <vt:i4>1</vt:i4>
      </vt:variant>
      <vt:variant>
        <vt:lpstr>內嵌 OLE 伺服程式</vt:lpstr>
      </vt:variant>
      <vt:variant>
        <vt:i4>1</vt:i4>
      </vt:variant>
      <vt:variant>
        <vt:lpstr>投影片標題</vt:lpstr>
      </vt:variant>
      <vt:variant>
        <vt:i4>28</vt:i4>
      </vt:variant>
    </vt:vector>
  </HeadingPairs>
  <TitlesOfParts>
    <vt:vector size="37" baseType="lpstr">
      <vt:lpstr>微軟正黑體</vt:lpstr>
      <vt:lpstr>新細明體</vt:lpstr>
      <vt:lpstr>標楷體</vt:lpstr>
      <vt:lpstr>Arial</vt:lpstr>
      <vt:lpstr>Calibri</vt:lpstr>
      <vt:lpstr>Times New Roman</vt:lpstr>
      <vt:lpstr>Wingdings 2</vt:lpstr>
      <vt:lpstr>Course_HE</vt:lpstr>
      <vt:lpstr>Equation</vt:lpstr>
      <vt:lpstr>  3D Game Programming intersection and particle</vt:lpstr>
      <vt:lpstr>Outline</vt:lpstr>
      <vt:lpstr>Intersection</vt:lpstr>
      <vt:lpstr>What you need to know </vt:lpstr>
      <vt:lpstr>Plane Equations</vt:lpstr>
      <vt:lpstr>So where do you start….?</vt:lpstr>
      <vt:lpstr>Bounding Volumes </vt:lpstr>
      <vt:lpstr>2D Point Inside-Outside Tests</vt:lpstr>
      <vt:lpstr>Closest point on a line</vt:lpstr>
      <vt:lpstr>Spheres as Bounding Volumes</vt:lpstr>
      <vt:lpstr>Axis-Aligned Bounding Boxes</vt:lpstr>
      <vt:lpstr>Problems With AABB’s</vt:lpstr>
      <vt:lpstr>Heirarchical Bounding Volumes</vt:lpstr>
      <vt:lpstr>Reducing Collision Tests</vt:lpstr>
      <vt:lpstr>Particles</vt:lpstr>
      <vt:lpstr>Dynamic Particle Simulation</vt:lpstr>
      <vt:lpstr>Particle Movement</vt:lpstr>
      <vt:lpstr>Collisions</vt:lpstr>
      <vt:lpstr>Contact Force</vt:lpstr>
      <vt:lpstr>Using Particle Dynamics</vt:lpstr>
      <vt:lpstr>Particle Init</vt:lpstr>
      <vt:lpstr>update</vt:lpstr>
      <vt:lpstr>collision</vt:lpstr>
      <vt:lpstr>Helpful Books</vt:lpstr>
      <vt:lpstr>about PC hardware</vt:lpstr>
      <vt:lpstr>about C/C++ compilers</vt:lpstr>
      <vt:lpstr>Numerical Computing</vt:lpstr>
      <vt:lpstr>Physics engine</vt:lpstr>
    </vt:vector>
  </TitlesOfParts>
  <Company>NCCU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Ming-Te Chi</dc:creator>
  <cp:lastModifiedBy>Ming-Te Chi</cp:lastModifiedBy>
  <cp:revision>268</cp:revision>
  <dcterms:created xsi:type="dcterms:W3CDTF">2010-08-04T16:26:51Z</dcterms:created>
  <dcterms:modified xsi:type="dcterms:W3CDTF">2018-12-11T03:29:20Z</dcterms:modified>
</cp:coreProperties>
</file>