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5" r:id="rId3"/>
    <p:sldId id="260" r:id="rId4"/>
    <p:sldId id="261" r:id="rId5"/>
    <p:sldId id="264" r:id="rId6"/>
    <p:sldId id="267" r:id="rId7"/>
    <p:sldId id="266" r:id="rId8"/>
    <p:sldId id="268" r:id="rId9"/>
    <p:sldId id="269" r:id="rId10"/>
    <p:sldId id="270" r:id="rId11"/>
    <p:sldId id="271" r:id="rId12"/>
    <p:sldId id="257" r:id="rId13"/>
    <p:sldId id="262" r:id="rId14"/>
    <p:sldId id="272" r:id="rId15"/>
    <p:sldId id="276" r:id="rId16"/>
    <p:sldId id="273" r:id="rId17"/>
    <p:sldId id="275" r:id="rId18"/>
    <p:sldId id="277" r:id="rId19"/>
    <p:sldId id="278" r:id="rId20"/>
    <p:sldId id="258" r:id="rId21"/>
    <p:sldId id="259" r:id="rId22"/>
    <p:sldId id="263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862" autoAdjust="0"/>
  </p:normalViewPr>
  <p:slideViewPr>
    <p:cSldViewPr>
      <p:cViewPr varScale="1">
        <p:scale>
          <a:sx n="83" d="100"/>
          <a:sy n="83" d="100"/>
        </p:scale>
        <p:origin x="329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88FA7-BFF2-45AE-B78D-A3AF93DF5724}" type="datetimeFigureOut">
              <a:rPr lang="zh-TW" altLang="en-US" smtClean="0"/>
              <a:t>2019/1/8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49405-BED0-4778-A8EF-9BB6E7814B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198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.google.com/books?id=V9KrQgAACAAJ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Special:BookSources/978-0-06-016253-5" TargetMode="External"/><Relationship Id="rId4" Type="http://schemas.openxmlformats.org/officeDocument/2006/relationships/hyperlink" Target="https://en.wikipedia.org/wiki/International_Standard_Book_Number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2018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遊戲化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(Gamification ) 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人本設計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優化人類動機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行為設計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(Behavioral Design)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49405-BED0-4778-A8EF-9BB6E7814BB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2840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https://www.nytimes.com/interactive/2017/04/02/technology/uber-drivers-psychological-tricks.html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49405-BED0-4778-A8EF-9BB6E7814BB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522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Yu-Kai Chou</a:t>
            </a:r>
          </a:p>
          <a:p>
            <a:r>
              <a:rPr lang="zh-TW" altLang="en-US" dirty="0" smtClean="0"/>
              <a:t>心理動機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49405-BED0-4778-A8EF-9BB6E7814BB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308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操控反射（</a:t>
            </a:r>
            <a:r>
              <a:rPr lang="en-US" altLang="zh-TW" dirty="0" smtClean="0"/>
              <a:t>operant conditioning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49405-BED0-4778-A8EF-9BB6E7814BBC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4462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Left: goal,</a:t>
            </a:r>
            <a:r>
              <a:rPr lang="en-US" altLang="zh-TW" baseline="0" dirty="0" smtClean="0"/>
              <a:t> reward</a:t>
            </a:r>
          </a:p>
          <a:p>
            <a:r>
              <a:rPr lang="en-US" altLang="zh-TW" baseline="0" dirty="0" smtClean="0"/>
              <a:t>Right: enjoyable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49405-BED0-4778-A8EF-9BB6E7814BBC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7438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49405-BED0-4778-A8EF-9BB6E7814BBC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7389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http://yukaichou.com/octalysis-tool/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49405-BED0-4778-A8EF-9BB6E7814BBC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350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</a:t>
            </a:r>
            <a:r>
              <a:rPr lang="en-US" altLang="zh-TW" dirty="0" smtClean="0"/>
              <a:t>en.wikipedia.org/wiki/Bartle_taxonomy_of_player_types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https://www.interaction-design.org/literature/article/bartle-s-player-types-for-gamification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49405-BED0-4778-A8EF-9BB6E7814BBC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336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Mihaly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Csikszent</a:t>
            </a:r>
            <a:endParaRPr lang="en-US" altLang="zh-TW" dirty="0" smtClean="0"/>
          </a:p>
          <a:p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Mihaly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Csikszentmihályi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(1990). </a:t>
            </a:r>
            <a:r>
              <a:rPr lang="en-US" altLang="zh-TW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Flow: The Psychology of Optimal Experience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Harper &amp; Row. 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International Standard Book Number"/>
              </a:rPr>
              <a:t>ISBN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Special:BookSources/978-0-06-016253-5"/>
              </a:rPr>
              <a:t>978-0-06-016253-5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altLang="zh-TW" dirty="0" smtClean="0"/>
              <a:t>mihalyi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49405-BED0-4778-A8EF-9BB6E7814BBC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4078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1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132857"/>
            <a:ext cx="7772400" cy="1512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19898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t>2019/1/8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2338775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2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200000"/>
              <a:buFontTx/>
              <a:buBlip>
                <a:blip r:embed="rId4"/>
              </a:buBlip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t>2019/1/8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412435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M4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t>2019/1/8</a:t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9746496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M3v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t>2019/1/8</a:t>
            </a:fld>
            <a:endParaRPr lang="zh-TW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9395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區段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3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2564904"/>
            <a:ext cx="6624736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r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31640" y="3861048"/>
            <a:ext cx="6620272" cy="1500187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t>2019/1/8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9802826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t>2019/1/8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7559697"/>
      </p:ext>
    </p:extLst>
  </p:cSld>
  <p:clrMapOvr>
    <a:masterClrMapping/>
  </p:clrMapOvr>
  <p:transition spd="med">
    <p:zoom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t>2019/1/8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1033919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84076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t>2019/1/8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7397231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5BBEAD13-0566-4C6C-97E7-55F17F24B09F}" type="datetimeFigureOut">
              <a:rPr lang="zh-TW" altLang="en-US" smtClean="0"/>
              <a:t>2019/1/8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hyperlink" Target="https://www.nytimes.com/interactive/2017/04/02/technology/uber-drivers-psychological-tricks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G</a:t>
            </a:r>
            <a:r>
              <a:rPr lang="en-US" altLang="zh-TW" dirty="0" smtClean="0"/>
              <a:t>amification 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4567295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6. </a:t>
            </a:r>
            <a:r>
              <a:rPr lang="zh-TW" altLang="en-US" dirty="0" smtClean="0"/>
              <a:t>稀缺性與迫切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Appointment Dynamics</a:t>
            </a:r>
          </a:p>
          <a:p>
            <a:r>
              <a:rPr lang="en-US" altLang="zh-TW" dirty="0" smtClean="0"/>
              <a:t>Torture breaks</a:t>
            </a:r>
            <a:endParaRPr lang="zh-TW" altLang="en-US" dirty="0"/>
          </a:p>
        </p:txBody>
      </p:sp>
      <p:pic>
        <p:nvPicPr>
          <p:cNvPr id="4" name="內容版面配置區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188640"/>
            <a:ext cx="2100107" cy="211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6804248" y="1391171"/>
            <a:ext cx="936104" cy="4180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5490070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7. </a:t>
            </a:r>
            <a:r>
              <a:rPr lang="zh-TW" altLang="en-US" dirty="0" smtClean="0"/>
              <a:t>不確定性與好奇心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Random rewards</a:t>
            </a:r>
            <a:endParaRPr lang="zh-TW" altLang="en-US" dirty="0"/>
          </a:p>
        </p:txBody>
      </p:sp>
      <p:pic>
        <p:nvPicPr>
          <p:cNvPr id="4" name="內容版面配置區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188640"/>
            <a:ext cx="2100107" cy="211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7861280" y="1391171"/>
            <a:ext cx="936104" cy="4180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3803643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Skinner Box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3140968"/>
            <a:ext cx="55626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605684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52936"/>
            <a:ext cx="19050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693896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8. </a:t>
            </a:r>
            <a:r>
              <a:rPr lang="zh-TW" altLang="en-US" dirty="0" smtClean="0"/>
              <a:t>損失與避免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Sunk cost Prison</a:t>
            </a:r>
            <a:endParaRPr lang="zh-TW" altLang="en-US" dirty="0"/>
          </a:p>
        </p:txBody>
      </p:sp>
      <p:pic>
        <p:nvPicPr>
          <p:cNvPr id="4" name="內容版面配置區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188640"/>
            <a:ext cx="2100107" cy="211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7391422" y="1700808"/>
            <a:ext cx="936104" cy="4180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0048348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https://pbs.twimg.com/media/DScnEg4XkAABwHe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89" y="296542"/>
            <a:ext cx="8141021" cy="610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101217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外部傾向 </a:t>
            </a:r>
            <a:r>
              <a:rPr lang="en-US" altLang="zh-TW" dirty="0" smtClean="0"/>
              <a:t>vs. </a:t>
            </a:r>
            <a:r>
              <a:rPr lang="zh-TW" altLang="en-US" dirty="0" smtClean="0"/>
              <a:t>內部</a:t>
            </a:r>
            <a:r>
              <a:rPr lang="zh-TW" altLang="en-US" dirty="0"/>
              <a:t>傾向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AutoShape 2" descr="https://media.bnextmedia.com.tw/image/album/2017-07/img-1500371002-395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1720056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70416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/>
          <a:lstStyle/>
          <a:p>
            <a:r>
              <a:rPr lang="zh-TW" altLang="en-US" dirty="0" smtClean="0"/>
              <a:t>白帽遊戲化 </a:t>
            </a:r>
            <a:r>
              <a:rPr lang="en-US" altLang="zh-TW" dirty="0" smtClean="0"/>
              <a:t>vs.</a:t>
            </a:r>
            <a:r>
              <a:rPr lang="zh-TW" altLang="en-US" dirty="0" smtClean="0"/>
              <a:t>黑帽</a:t>
            </a:r>
            <a:r>
              <a:rPr lang="zh-TW" altLang="en-US" dirty="0"/>
              <a:t>遊戲化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AutoShape 2" descr="https://media.bnextmedia.com.tw/image/album/2017-07/img-1500371002-395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1720056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3122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827" y="2243181"/>
            <a:ext cx="4320000" cy="3240000"/>
          </a:xfrm>
          <a:prstGeom prst="rect">
            <a:avLst/>
          </a:prstGeom>
        </p:spPr>
      </p:pic>
      <p:pic>
        <p:nvPicPr>
          <p:cNvPr id="5122" name="Picture 2" descr="Farmville Gamifi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0" y="2243181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44951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146" name="Picture 2" descr="Facebook Gamifi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3181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witter Gamific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397" y="2243181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763821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2578298"/>
          </a:xfrm>
        </p:spPr>
        <p:txBody>
          <a:bodyPr/>
          <a:lstStyle/>
          <a:p>
            <a:r>
              <a:rPr lang="en-US" altLang="zh-TW" sz="4000" dirty="0"/>
              <a:t>How Uber Uses Psychological Tricks to Push Its Drivers' Buttons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hlinkClick r:id="rId4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651939"/>
              </p:ext>
            </p:extLst>
          </p:nvPr>
        </p:nvGraphicFramePr>
        <p:xfrm>
          <a:off x="930424" y="2577479"/>
          <a:ext cx="7283152" cy="3608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" r:id="rId5" imgW="16507800" imgH="8202960" progId="Photoshop.Image.16">
                  <p:embed/>
                </p:oleObj>
              </mc:Choice>
              <mc:Fallback>
                <p:oleObj name="Image" r:id="rId5" imgW="16507800" imgH="8202960" progId="Photoshop.Image.16">
                  <p:embed/>
                  <p:pic>
                    <p:nvPicPr>
                      <p:cNvPr id="4" name="物件 3">
                        <a:hlinkClick r:id="rId4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0424" y="2577479"/>
                        <a:ext cx="7283152" cy="3608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476832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200" dirty="0"/>
              <a:t>Bartle taxonomy of player types 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4" name="Picture 6" descr="http://www.sfoxstudio.com/blog/wp-content/uploads/2012/12/%E5%9B%9B%E9%A1%9E%E7%8E%A9%E5%AE%B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434"/>
            <a:ext cx="5397275" cy="449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247760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Flow (</a:t>
            </a:r>
            <a:r>
              <a:rPr lang="en-US" altLang="zh-TW" dirty="0"/>
              <a:t>1990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24" y="1600200"/>
            <a:ext cx="8477951" cy="42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97960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2960967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Actionable Gamification: Beyond Points, Badges, and </a:t>
            </a:r>
            <a:r>
              <a:rPr lang="en-US" altLang="zh-TW" dirty="0" smtClean="0"/>
              <a:t>Leaderboards</a:t>
            </a:r>
          </a:p>
          <a:p>
            <a:pPr marL="0" indent="0">
              <a:buNone/>
            </a:pPr>
            <a:r>
              <a:rPr lang="en-US" altLang="zh-TW" dirty="0" smtClean="0"/>
              <a:t>2015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1026" name="Picture 2" descr="https://i0.wp.com/yukaichou.com/wp-content/uploads/2017/11/Book-Image.jpg?w=2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47116"/>
            <a:ext cx="23812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875" y="2077243"/>
            <a:ext cx="24384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47447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Octalysis</a:t>
            </a:r>
            <a:r>
              <a:rPr lang="en-US" altLang="zh-TW" dirty="0" smtClean="0"/>
              <a:t> (</a:t>
            </a:r>
            <a:r>
              <a:rPr lang="zh-TW" altLang="en-US" dirty="0" smtClean="0"/>
              <a:t>八角分析法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左腦 </a:t>
            </a:r>
            <a:r>
              <a:rPr lang="en-US" altLang="zh-TW" dirty="0" smtClean="0"/>
              <a:t>vs </a:t>
            </a:r>
            <a:r>
              <a:rPr lang="zh-TW" altLang="en-US" dirty="0" smtClean="0"/>
              <a:t>右腦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白帽 </a:t>
            </a:r>
            <a:r>
              <a:rPr lang="en-US" altLang="zh-TW" dirty="0" smtClean="0"/>
              <a:t>vs </a:t>
            </a:r>
            <a:r>
              <a:rPr lang="zh-TW" altLang="en-US" dirty="0" smtClean="0"/>
              <a:t>黑帽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/>
              <a:t>Skinner Box</a:t>
            </a:r>
          </a:p>
          <a:p>
            <a:r>
              <a:rPr lang="en-US" altLang="zh-TW" dirty="0" smtClean="0"/>
              <a:t>Bartle’s player </a:t>
            </a:r>
            <a:r>
              <a:rPr lang="en-US" altLang="zh-TW" dirty="0"/>
              <a:t>types 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5030371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Octalysis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654" y="476672"/>
            <a:ext cx="6228692" cy="6281035"/>
          </a:xfrm>
        </p:spPr>
      </p:pic>
      <p:sp>
        <p:nvSpPr>
          <p:cNvPr id="6" name="文字方塊 5"/>
          <p:cNvSpPr txBox="1"/>
          <p:nvPr/>
        </p:nvSpPr>
        <p:spPr>
          <a:xfrm>
            <a:off x="7308304" y="530120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Yu-Kai Chou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6194211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1. </a:t>
            </a:r>
            <a:r>
              <a:rPr lang="zh-TW" altLang="en-US" dirty="0" smtClean="0"/>
              <a:t>重大使命與呼召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Wikipedia</a:t>
            </a:r>
          </a:p>
          <a:p>
            <a:endParaRPr lang="en-US" altLang="zh-TW" dirty="0"/>
          </a:p>
          <a:p>
            <a:r>
              <a:rPr lang="en-US" altLang="zh-TW" dirty="0" smtClean="0"/>
              <a:t>Narrative</a:t>
            </a:r>
          </a:p>
          <a:p>
            <a:r>
              <a:rPr lang="en-US" altLang="zh-TW" dirty="0" smtClean="0"/>
              <a:t>Hero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內容版面配置區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188640"/>
            <a:ext cx="2100107" cy="211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7380312" y="274638"/>
            <a:ext cx="936104" cy="4180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5007209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r>
              <a:rPr lang="en-US" altLang="zh-TW" dirty="0" smtClean="0"/>
              <a:t>. </a:t>
            </a:r>
            <a:r>
              <a:rPr lang="zh-TW" altLang="en-US" dirty="0" smtClean="0"/>
              <a:t>發展與成就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Status Points</a:t>
            </a:r>
          </a:p>
          <a:p>
            <a:r>
              <a:rPr lang="en-US" altLang="zh-TW" dirty="0" smtClean="0"/>
              <a:t>Badges</a:t>
            </a:r>
          </a:p>
          <a:p>
            <a:r>
              <a:rPr lang="en-US" altLang="zh-TW" dirty="0" smtClean="0"/>
              <a:t>Leaderboard</a:t>
            </a:r>
            <a:endParaRPr lang="zh-TW" altLang="en-US" dirty="0"/>
          </a:p>
        </p:txBody>
      </p:sp>
      <p:pic>
        <p:nvPicPr>
          <p:cNvPr id="4" name="內容版面配置區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188640"/>
            <a:ext cx="2100107" cy="211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6936803" y="685391"/>
            <a:ext cx="936104" cy="4180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5143068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 </a:t>
            </a:r>
            <a:r>
              <a:rPr lang="zh-TW" altLang="en-US" dirty="0" smtClean="0"/>
              <a:t>賦與創造力與回饋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Lego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Real-time control</a:t>
            </a:r>
          </a:p>
          <a:p>
            <a:r>
              <a:rPr lang="en-US" altLang="zh-TW" dirty="0" smtClean="0"/>
              <a:t>Instant feedback</a:t>
            </a:r>
            <a:endParaRPr lang="zh-TW" altLang="en-US" dirty="0"/>
          </a:p>
        </p:txBody>
      </p:sp>
      <p:pic>
        <p:nvPicPr>
          <p:cNvPr id="4" name="內容版面配置區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188640"/>
            <a:ext cx="2100107" cy="211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7832097" y="637109"/>
            <a:ext cx="936104" cy="4180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2785630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4. </a:t>
            </a:r>
            <a:r>
              <a:rPr lang="zh-TW" altLang="en-US" dirty="0" smtClean="0"/>
              <a:t>所有權與占有欲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Exchangeable Points</a:t>
            </a:r>
          </a:p>
          <a:p>
            <a:r>
              <a:rPr lang="en-US" altLang="zh-TW" dirty="0" smtClean="0"/>
              <a:t>Avatar</a:t>
            </a:r>
            <a:endParaRPr lang="zh-TW" altLang="en-US" dirty="0"/>
          </a:p>
        </p:txBody>
      </p:sp>
      <p:pic>
        <p:nvPicPr>
          <p:cNvPr id="4" name="內容版面配置區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188640"/>
            <a:ext cx="2100107" cy="211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6804248" y="999580"/>
            <a:ext cx="936104" cy="4180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4048993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 </a:t>
            </a:r>
            <a:r>
              <a:rPr lang="zh-TW" altLang="en-US" dirty="0" smtClean="0"/>
              <a:t>社會影響力與同理心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Friending</a:t>
            </a:r>
          </a:p>
          <a:p>
            <a:r>
              <a:rPr lang="en-US" altLang="zh-TW" dirty="0" smtClean="0"/>
              <a:t>Social treasure</a:t>
            </a:r>
            <a:endParaRPr lang="zh-TW" altLang="en-US" dirty="0"/>
          </a:p>
        </p:txBody>
      </p:sp>
      <p:pic>
        <p:nvPicPr>
          <p:cNvPr id="4" name="內容版面配置區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188640"/>
            <a:ext cx="2100107" cy="211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7968251" y="1001612"/>
            <a:ext cx="936104" cy="4180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0108593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Course_HE">
  <a:themeElements>
    <a:clrScheme name="Office">
      <a:dk1>
        <a:sysClr val="windowText" lastClr="040404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40404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3d13-08-texture</Template>
  <TotalTime>421</TotalTime>
  <Words>202</Words>
  <Application>Microsoft Office PowerPoint</Application>
  <PresentationFormat>如螢幕大小 (4:3)</PresentationFormat>
  <Paragraphs>89</Paragraphs>
  <Slides>22</Slides>
  <Notes>9</Notes>
  <HiddenSlides>2</HiddenSlides>
  <MMClips>0</MMClips>
  <ScaleCrop>false</ScaleCrop>
  <HeadingPairs>
    <vt:vector size="8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8" baseType="lpstr">
      <vt:lpstr>微軟正黑體</vt:lpstr>
      <vt:lpstr>新細明體</vt:lpstr>
      <vt:lpstr>Arial</vt:lpstr>
      <vt:lpstr>Calibri</vt:lpstr>
      <vt:lpstr>Course_HE</vt:lpstr>
      <vt:lpstr>Image</vt:lpstr>
      <vt:lpstr>Gamification </vt:lpstr>
      <vt:lpstr>How Uber Uses Psychological Tricks to Push Its Drivers' Buttons</vt:lpstr>
      <vt:lpstr>Outline</vt:lpstr>
      <vt:lpstr>Octalysis</vt:lpstr>
      <vt:lpstr>1. 重大使命與呼召</vt:lpstr>
      <vt:lpstr>2. 發展與成就</vt:lpstr>
      <vt:lpstr>3. 賦與創造力與回饋</vt:lpstr>
      <vt:lpstr>4. 所有權與占有欲</vt:lpstr>
      <vt:lpstr>5. 社會影響力與同理心</vt:lpstr>
      <vt:lpstr>6. 稀缺性與迫切</vt:lpstr>
      <vt:lpstr>7. 不確定性與好奇心</vt:lpstr>
      <vt:lpstr>Skinner Box</vt:lpstr>
      <vt:lpstr>PowerPoint 簡報</vt:lpstr>
      <vt:lpstr>8. 損失與避免</vt:lpstr>
      <vt:lpstr>PowerPoint 簡報</vt:lpstr>
      <vt:lpstr>外部傾向 vs. 內部傾向 </vt:lpstr>
      <vt:lpstr>白帽遊戲化 vs.黑帽遊戲化 </vt:lpstr>
      <vt:lpstr>PowerPoint 簡報</vt:lpstr>
      <vt:lpstr>PowerPoint 簡報</vt:lpstr>
      <vt:lpstr>Bartle taxonomy of player types </vt:lpstr>
      <vt:lpstr>Flow (1990)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mtchi</dc:creator>
  <cp:lastModifiedBy>Ming-Te Chi</cp:lastModifiedBy>
  <cp:revision>21</cp:revision>
  <dcterms:created xsi:type="dcterms:W3CDTF">2014-10-28T04:34:56Z</dcterms:created>
  <dcterms:modified xsi:type="dcterms:W3CDTF">2019-01-08T04:31:27Z</dcterms:modified>
</cp:coreProperties>
</file>