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53"/>
  </p:notesMasterIdLst>
  <p:handoutMasterIdLst>
    <p:handoutMasterId r:id="rId54"/>
  </p:handoutMasterIdLst>
  <p:sldIdLst>
    <p:sldId id="336" r:id="rId2"/>
    <p:sldId id="272" r:id="rId3"/>
    <p:sldId id="340" r:id="rId4"/>
    <p:sldId id="275" r:id="rId5"/>
    <p:sldId id="276" r:id="rId6"/>
    <p:sldId id="277" r:id="rId7"/>
    <p:sldId id="278" r:id="rId8"/>
    <p:sldId id="279" r:id="rId9"/>
    <p:sldId id="280" r:id="rId10"/>
    <p:sldId id="274" r:id="rId11"/>
    <p:sldId id="333" r:id="rId12"/>
    <p:sldId id="283" r:id="rId13"/>
    <p:sldId id="314" r:id="rId14"/>
    <p:sldId id="284" r:id="rId15"/>
    <p:sldId id="285" r:id="rId16"/>
    <p:sldId id="315" r:id="rId17"/>
    <p:sldId id="317" r:id="rId18"/>
    <p:sldId id="289" r:id="rId19"/>
    <p:sldId id="316" r:id="rId20"/>
    <p:sldId id="33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13" r:id="rId30"/>
    <p:sldId id="298" r:id="rId31"/>
    <p:sldId id="299" r:id="rId32"/>
    <p:sldId id="300" r:id="rId33"/>
    <p:sldId id="301" r:id="rId34"/>
    <p:sldId id="303" r:id="rId35"/>
    <p:sldId id="327" r:id="rId36"/>
    <p:sldId id="328" r:id="rId37"/>
    <p:sldId id="329" r:id="rId38"/>
    <p:sldId id="331" r:id="rId39"/>
    <p:sldId id="332" r:id="rId40"/>
    <p:sldId id="334" r:id="rId41"/>
    <p:sldId id="330" r:id="rId42"/>
    <p:sldId id="305" r:id="rId43"/>
    <p:sldId id="335" r:id="rId44"/>
    <p:sldId id="306" r:id="rId45"/>
    <p:sldId id="337" r:id="rId46"/>
    <p:sldId id="338" r:id="rId47"/>
    <p:sldId id="324" r:id="rId48"/>
    <p:sldId id="320" r:id="rId49"/>
    <p:sldId id="325" r:id="rId50"/>
    <p:sldId id="326" r:id="rId51"/>
    <p:sldId id="323" r:id="rId52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5" autoAdjust="0"/>
  </p:normalViewPr>
  <p:slideViewPr>
    <p:cSldViewPr showGuides="1">
      <p:cViewPr varScale="1">
        <p:scale>
          <a:sx n="77" d="100"/>
          <a:sy n="77" d="100"/>
        </p:scale>
        <p:origin x="34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338AE0-4330-420A-97B7-01AA8FE8E81C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BC3BECD-AF0F-445F-A227-7CA627E495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1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B6BA89-0694-4BCE-BDA3-AD460EDA9511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D9B1551-CC30-4D0B-B868-E499A4688D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2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#cite_ref-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s.utah.edu/school/history/#phong-ref" TargetMode="External"/><Relationship Id="rId4" Type="http://schemas.openxmlformats.org/officeDocument/2006/relationships/hyperlink" Target="http://en.wikipedia.org/wiki/Phong_shading#cite_ref-1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2018</a:t>
            </a:r>
            <a:endParaRPr lang="en-US" altLang="zh-TW" dirty="0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47126-BED7-4FEC-93A3-10F4F3B85E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3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88541-C615-498B-B483-ADF51E2D6F5D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在</a:t>
            </a:r>
            <a:r>
              <a:rPr lang="en-US" altLang="zh-TW" dirty="0" smtClean="0"/>
              <a:t>real time rendering</a:t>
            </a:r>
            <a:r>
              <a:rPr lang="zh-TW" altLang="en-US" dirty="0" smtClean="0"/>
              <a:t>中，由於要在有限的硬體，達到互動的效率且又能維護一定的品質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所使用的計算策略是，</a:t>
            </a:r>
            <a:r>
              <a:rPr lang="en-US" altLang="zh-TW" dirty="0" smtClean="0">
                <a:latin typeface="Arial" charset="0"/>
              </a:rPr>
              <a:t>Local illumination</a:t>
            </a:r>
          </a:p>
          <a:p>
            <a:pPr eaLnBrk="1" hangingPunct="1"/>
            <a:r>
              <a:rPr lang="zh-TW" altLang="en-US" dirty="0" smtClean="0">
                <a:latin typeface="Arial" charset="0"/>
              </a:rPr>
              <a:t>也就是僅考慮物體表面上單一位置</a:t>
            </a:r>
            <a:r>
              <a:rPr lang="en-US" altLang="zh-TW" dirty="0" smtClean="0">
                <a:latin typeface="Arial" charset="0"/>
              </a:rPr>
              <a:t>P </a:t>
            </a:r>
            <a:r>
              <a:rPr lang="zh-TW" altLang="en-US" dirty="0" smtClean="0">
                <a:latin typeface="Arial" charset="0"/>
              </a:rPr>
              <a:t>與光源向量和視點向量的關聯</a:t>
            </a:r>
            <a:endParaRPr lang="en-US" altLang="zh-TW" dirty="0" smtClean="0">
              <a:latin typeface="Arial" charset="0"/>
            </a:endParaRPr>
          </a:p>
          <a:p>
            <a:pPr eaLnBrk="1" hangingPunct="1"/>
            <a:r>
              <a:rPr lang="zh-TW" altLang="en-US" dirty="0" smtClean="0">
                <a:latin typeface="Arial" charset="0"/>
              </a:rPr>
              <a:t>不考慮中間的遮蔽以及間接光源的影響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1241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global illumination</a:t>
            </a:r>
            <a:r>
              <a:rPr lang="zh-TW" altLang="en-US" smtClean="0"/>
              <a:t>是考慮到光線在場景，每個表面間互相影響的可能性，因此能考慮到所有光學物理上的效果，呈現極為真實的效果</a:t>
            </a:r>
            <a:endParaRPr lang="en-US" altLang="zh-TW" smtClean="0"/>
          </a:p>
          <a:p>
            <a:r>
              <a:rPr lang="zh-TW" altLang="en-US" smtClean="0"/>
              <a:t>在傳統的</a:t>
            </a:r>
            <a:r>
              <a:rPr lang="en-US" altLang="zh-TW" smtClean="0"/>
              <a:t>real-time rendering</a:t>
            </a:r>
            <a:r>
              <a:rPr lang="zh-TW" altLang="en-US" smtClean="0"/>
              <a:t>，常因即時運算的要求，並受限於硬體的計算較少碰觸</a:t>
            </a:r>
            <a:r>
              <a:rPr lang="en-US" altLang="zh-TW" smtClean="0"/>
              <a:t>global illumination </a:t>
            </a:r>
            <a:r>
              <a:rPr lang="zh-TW" altLang="en-US" smtClean="0"/>
              <a:t>的議題</a:t>
            </a:r>
            <a:endParaRPr lang="en-US" altLang="zh-TW" smtClean="0"/>
          </a:p>
          <a:p>
            <a:r>
              <a:rPr lang="zh-TW" altLang="en-US" smtClean="0"/>
              <a:t>但隨著</a:t>
            </a:r>
            <a:r>
              <a:rPr lang="en-US" altLang="zh-TW" smtClean="0"/>
              <a:t>GPU</a:t>
            </a:r>
            <a:r>
              <a:rPr lang="zh-TW" altLang="en-US" smtClean="0"/>
              <a:t>加速，已經有可能處理或利用其他方式產生近似的效果</a:t>
            </a:r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35024-6348-4130-9DF2-5963313DB9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05A24-33E4-4886-810C-FE75D534EE6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右邊加入了許多</a:t>
            </a:r>
            <a:r>
              <a:rPr lang="en-US" altLang="zh-TW" smtClean="0"/>
              <a:t>Global Illumination</a:t>
            </a:r>
            <a:r>
              <a:rPr lang="zh-TW" altLang="en-US" smtClean="0"/>
              <a:t>才能自然呈現的效果，如陰影、透明、鏡面、焦散等效果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8848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的效果，也就是觀察者接受到的亮度</a:t>
            </a:r>
            <a:endParaRPr lang="en-US" altLang="zh-TW" smtClean="0"/>
          </a:p>
          <a:p>
            <a:r>
              <a:rPr lang="zh-TW" altLang="en-US" smtClean="0"/>
              <a:t>是由光源發出的亮度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0.6)</a:t>
            </a:r>
            <a:r>
              <a:rPr lang="zh-TW" altLang="en-US" smtClean="0"/>
              <a:t>，照射到材質表面，根據材質不同反射係數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0.5)</a:t>
            </a:r>
            <a:r>
              <a:rPr lang="zh-TW" altLang="en-US" smtClean="0"/>
              <a:t>，兩者相乘的結果</a:t>
            </a:r>
            <a:r>
              <a:rPr lang="en-US" altLang="zh-TW" smtClean="0"/>
              <a:t>(.6 X .5 =.35</a:t>
            </a:r>
            <a:endParaRPr lang="zh-TW" altLang="en-US" smtClean="0"/>
          </a:p>
          <a:p>
            <a:r>
              <a:rPr lang="en-US" altLang="zh-TW" smtClean="0"/>
              <a:t>)    </a:t>
            </a:r>
          </a:p>
          <a:p>
            <a:r>
              <a:rPr lang="zh-TW" altLang="en-US" smtClean="0"/>
              <a:t>右圖呈現以</a:t>
            </a:r>
            <a:r>
              <a:rPr lang="en-US" altLang="zh-TW" smtClean="0"/>
              <a:t>(r, g, b)</a:t>
            </a:r>
            <a:r>
              <a:rPr lang="zh-TW" altLang="en-US" smtClean="0"/>
              <a:t>三原色</a:t>
            </a: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055C5F0-A89A-499E-87AC-79DD90E37A0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Before:</a:t>
            </a:r>
          </a:p>
          <a:p>
            <a:r>
              <a:rPr lang="en-US" altLang="zh-TW" smtClean="0"/>
              <a:t>	glColor()</a:t>
            </a:r>
          </a:p>
          <a:p>
            <a:endParaRPr lang="en-US" altLang="zh-TW" smtClean="0"/>
          </a:p>
          <a:p>
            <a:r>
              <a:rPr lang="en-US" altLang="zh-TW" smtClean="0"/>
              <a:t>After:</a:t>
            </a:r>
          </a:p>
          <a:p>
            <a:r>
              <a:rPr lang="en-US" altLang="zh-TW" smtClean="0"/>
              <a:t>	glEnable(GL_LIGHTING);   ... Related lighting setup (glLightfv(); glMaterial();)</a:t>
            </a:r>
          </a:p>
          <a:p>
            <a:r>
              <a:rPr lang="en-US" altLang="zh-TW" smtClean="0"/>
              <a:t>	glNormal();</a:t>
            </a:r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108F0-2B7B-4203-AC28-C08771EE5AF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B. T. Phong, Illumination for computer generated pictures, Communications of ACM 18 (1975), no. 6, 311–317.</a:t>
            </a:r>
          </a:p>
          <a:p>
            <a:r>
              <a:rPr lang="en-US" altLang="zh-TW" b="1" smtClean="0">
                <a:hlinkClick r:id="rId4"/>
              </a:rPr>
              <a:t>^</a:t>
            </a:r>
            <a:r>
              <a:rPr lang="en-US" altLang="zh-TW" smtClean="0"/>
              <a:t> University of Utah School of Computing, </a:t>
            </a:r>
            <a:r>
              <a:rPr lang="en-US" altLang="zh-TW" smtClean="0">
                <a:hlinkClick r:id="rId5"/>
              </a:rPr>
              <a:t>http://www.cs.utah.edu/school/history/#phong-ref</a:t>
            </a:r>
            <a:endParaRPr lang="en-US" altLang="zh-TW" smtClean="0"/>
          </a:p>
          <a:p>
            <a:r>
              <a:rPr lang="en-US" altLang="zh-TW" smtClean="0"/>
              <a:t>Phong shading</a:t>
            </a:r>
            <a:r>
              <a:rPr lang="zh-TW" altLang="en-US" smtClean="0"/>
              <a:t>是目前常用的光影模型，由</a:t>
            </a:r>
            <a:r>
              <a:rPr lang="en-US" altLang="zh-TW" smtClean="0"/>
              <a:t>Bui Tuong Phong(</a:t>
            </a:r>
            <a:r>
              <a:rPr lang="zh-TW" altLang="en-US" smtClean="0"/>
              <a:t>裴祥風</a:t>
            </a:r>
            <a:r>
              <a:rPr lang="en-US" altLang="zh-TW" smtClean="0"/>
              <a:t>)</a:t>
            </a:r>
            <a:r>
              <a:rPr lang="zh-TW" altLang="en-US" smtClean="0"/>
              <a:t>在</a:t>
            </a:r>
            <a:r>
              <a:rPr lang="en-US" altLang="zh-TW" smtClean="0"/>
              <a:t>1973</a:t>
            </a:r>
            <a:r>
              <a:rPr lang="zh-TW" altLang="en-US" smtClean="0"/>
              <a:t>年提出，</a:t>
            </a:r>
            <a:endParaRPr lang="en-US" altLang="zh-TW" smtClean="0"/>
          </a:p>
          <a:p>
            <a:r>
              <a:rPr lang="zh-TW" altLang="en-US" smtClean="0"/>
              <a:t>他將最顯著三個光影效果分析出來，並提供計算的方法</a:t>
            </a:r>
            <a:endParaRPr lang="en-US" altLang="zh-TW" smtClean="0"/>
          </a:p>
          <a:p>
            <a:pPr marL="0" lvl="1"/>
            <a:r>
              <a:rPr lang="en-US" altLang="zh-TW" smtClean="0">
                <a:ea typeface="MS PGothic" pitchFamily="34" charset="-128"/>
              </a:rPr>
              <a:t>Ambient: </a:t>
            </a:r>
            <a:r>
              <a:rPr lang="zh-TW" altLang="en-US" smtClean="0">
                <a:ea typeface="MS PGothic" pitchFamily="34" charset="-128"/>
              </a:rPr>
              <a:t>瀰漫在空間中的光源，是無方向性的光源，用以提供基本亮度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Diffuse: </a:t>
            </a:r>
            <a:r>
              <a:rPr lang="zh-TW" altLang="en-US" smtClean="0">
                <a:ea typeface="MS PGothic" pitchFamily="34" charset="-128"/>
              </a:rPr>
              <a:t>光線打到物體表面某點，受微小表面的起伏，而會向四面八方散射出去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Specular:</a:t>
            </a:r>
            <a:r>
              <a:rPr lang="zh-TW" altLang="en-US" smtClean="0">
                <a:ea typeface="MS PGothic" pitchFamily="34" charset="-128"/>
              </a:rPr>
              <a:t> 鏡射光  光線打到極為光滑的表面，極中在反射向量的方面反射出去，亮度非常極中，會在表面上呈現</a:t>
            </a:r>
            <a:r>
              <a:rPr lang="en-US" altLang="zh-TW" smtClean="0">
                <a:ea typeface="MS PGothic" pitchFamily="34" charset="-128"/>
              </a:rPr>
              <a:t>highlight</a:t>
            </a:r>
          </a:p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53193-C247-4904-B8F7-56FB425C9F8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4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要瞭解</a:t>
            </a:r>
            <a:r>
              <a:rPr lang="en-US" altLang="zh-TW" smtClean="0"/>
              <a:t>phong shading</a:t>
            </a:r>
            <a:r>
              <a:rPr lang="zh-TW" altLang="en-US" smtClean="0"/>
              <a:t>的計算，要先瞭解光打到表面的可能變化，和相關向量的表現</a:t>
            </a:r>
            <a:endParaRPr lang="en-US" altLang="zh-TW" smtClean="0"/>
          </a:p>
          <a:p>
            <a:r>
              <a:rPr lang="zh-TW" altLang="en-US" smtClean="0"/>
              <a:t>如上圖，由光源出發的光線</a:t>
            </a:r>
            <a:r>
              <a:rPr lang="en-US" altLang="zh-TW" smtClean="0"/>
              <a:t>(</a:t>
            </a:r>
            <a:r>
              <a:rPr lang="zh-TW" altLang="en-US" smtClean="0"/>
              <a:t>也就是入射向量</a:t>
            </a:r>
            <a:r>
              <a:rPr lang="en-US" altLang="zh-TW" smtClean="0"/>
              <a:t>)</a:t>
            </a:r>
            <a:r>
              <a:rPr lang="zh-TW" altLang="en-US" smtClean="0"/>
              <a:t>，打到表面上的點，</a:t>
            </a:r>
            <a:endParaRPr lang="en-US" altLang="zh-TW" smtClean="0"/>
          </a:p>
          <a:p>
            <a:pPr marL="0" lvl="1"/>
            <a:r>
              <a:rPr lang="zh-TW" altLang="en-US" smtClean="0">
                <a:ea typeface="MS PGothic" pitchFamily="34" charset="-128"/>
              </a:rPr>
              <a:t>通常在簡單的散射光計算模型，我們會假設會向四面八方均勻的散射出去，這時候光影的強度主要決定於光線和法向量的夾角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zh-TW" altLang="en-US" smtClean="0">
                <a:ea typeface="MS PGothic" pitchFamily="34" charset="-128"/>
              </a:rPr>
              <a:t>我們可以想像，日正當中時</a:t>
            </a:r>
            <a:r>
              <a:rPr lang="en-US" altLang="zh-TW" smtClean="0">
                <a:ea typeface="MS PGothic" pitchFamily="34" charset="-128"/>
              </a:rPr>
              <a:t>(</a:t>
            </a:r>
            <a:r>
              <a:rPr lang="zh-TW" altLang="en-US" smtClean="0">
                <a:ea typeface="MS PGothic" pitchFamily="34" charset="-128"/>
              </a:rPr>
              <a:t>光源和方向量的夾角很小</a:t>
            </a:r>
            <a:r>
              <a:rPr lang="en-US" altLang="zh-TW" smtClean="0">
                <a:ea typeface="MS PGothic" pitchFamily="34" charset="-128"/>
              </a:rPr>
              <a:t>)</a:t>
            </a:r>
            <a:r>
              <a:rPr lang="zh-TW" altLang="en-US" smtClean="0">
                <a:ea typeface="MS PGothic" pitchFamily="34" charset="-128"/>
              </a:rPr>
              <a:t>，感受的熱量比較高，同理亮度也比較高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endParaRPr lang="en-US" altLang="zh-TW" smtClean="0"/>
          </a:p>
          <a:p>
            <a:r>
              <a:rPr lang="zh-TW" altLang="en-US" smtClean="0"/>
              <a:t>關於鏡射光可以根據該點的法向量，依據入射角等於反射角，可以算出反射向量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DD9B89-237C-4A87-A358-62EC592D2E1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但實際上，要看到鏡射光的效果，我們還要加入觀察者，也就是</a:t>
            </a:r>
            <a:r>
              <a:rPr lang="en-US" altLang="zh-TW" smtClean="0"/>
              <a:t>view vector</a:t>
            </a:r>
          </a:p>
          <a:p>
            <a:r>
              <a:rPr lang="zh-TW" altLang="en-US" smtClean="0"/>
              <a:t>鏡射光的</a:t>
            </a:r>
            <a:r>
              <a:rPr lang="zh-TW" altLang="en-US" smtClean="0">
                <a:ea typeface="MS PGothic" pitchFamily="34" charset="-128"/>
              </a:rPr>
              <a:t>亮度非常極中在反射向量上，我們可以從圖中發現，若是</a:t>
            </a:r>
            <a:r>
              <a:rPr lang="en-US" altLang="zh-TW" smtClean="0"/>
              <a:t>view vector</a:t>
            </a:r>
            <a:r>
              <a:rPr lang="zh-TW" altLang="en-US" smtClean="0"/>
              <a:t>和</a:t>
            </a:r>
            <a:r>
              <a:rPr lang="en-US" altLang="zh-TW" smtClean="0"/>
              <a:t>reflection vector</a:t>
            </a:r>
            <a:r>
              <a:rPr lang="zh-TW" altLang="en-US" smtClean="0"/>
              <a:t>相距越遠，觀察者看到的亮度就越低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0389C93-4FFA-4658-8150-9A7A40B46590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9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Distance  ( 1/(a+bd+cd^2) )</a:t>
            </a:r>
            <a:endParaRPr lang="zh-TW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05C3F8-7D4B-48FD-A833-8837F5E740BC}" type="slidenum">
              <a:rPr lang="en-US" altLang="zh-TW" sz="1300"/>
              <a:pPr>
                <a:spcBef>
                  <a:spcPct val="0"/>
                </a:spcBef>
              </a:pPr>
              <a:t>20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554615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從前面可知，法向量對於光影計算的重要性，</a:t>
            </a:r>
            <a:endParaRPr lang="en-US" altLang="zh-TW" smtClean="0"/>
          </a:p>
          <a:p>
            <a:r>
              <a:rPr lang="zh-TW" altLang="en-US" smtClean="0"/>
              <a:t>所以我們需要對頂點加入法向量的屬性</a:t>
            </a:r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1CE46-278B-4051-8720-AC656C9412D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而人為何會感受到顏色的不同，則是因為視網膜中充滿著感光細胞，其中的錐狀細胞有三種，每一種會針對不同波長的光線做反應</a:t>
            </a:r>
            <a:endParaRPr lang="en-US" altLang="zh-TW" smtClean="0"/>
          </a:p>
          <a:p>
            <a:r>
              <a:rPr lang="zh-TW" altLang="en-US" smtClean="0"/>
              <a:t>這三種不同波長，也就是我們熟知的紅色，綠色和藍色，稱之為光的三原色</a:t>
            </a:r>
            <a:endParaRPr lang="en-US" altLang="zh-TW" smtClean="0"/>
          </a:p>
          <a:p>
            <a:r>
              <a:rPr lang="zh-TW" altLang="en-US" smtClean="0"/>
              <a:t>也由於人類感光細胞的構造，我們可以設計各式各樣的顯示器，調整每一個像素紅綠藍三色的強度，還原出顏色</a:t>
            </a: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DE383-F39E-406D-8F15-C98FC49C098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除了之前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glEnable(GL_LIGHTING); 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啟動光影計算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還需要針對不同的光源進行啟動   並且設計對應的係數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/>
              <a:t>本頁範例設定與啟動</a:t>
            </a:r>
            <a:r>
              <a:rPr lang="en-US" altLang="zh-TW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GL_LIGHT0</a:t>
            </a:r>
          </a:p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3E2A1A-15A6-4060-B4D1-518675BE70E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3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glLightfv(GL_LIGHT0,GL_POSITION,lightPos);  </a:t>
            </a:r>
            <a:r>
              <a:rPr lang="zh-TW" altLang="en-US" smtClean="0">
                <a:solidFill>
                  <a:srgbClr val="FF0000"/>
                </a:solidFill>
              </a:rPr>
              <a:t>就如同一般物體的頂點位置，會受到</a:t>
            </a:r>
            <a:r>
              <a:rPr lang="en-US" altLang="zh-TW" smtClean="0">
                <a:solidFill>
                  <a:srgbClr val="FF0000"/>
                </a:solidFill>
              </a:rPr>
              <a:t>modelview matrix</a:t>
            </a:r>
            <a:r>
              <a:rPr lang="zh-TW" altLang="en-US" smtClean="0">
                <a:solidFill>
                  <a:srgbClr val="FF0000"/>
                </a:solidFill>
              </a:rPr>
              <a:t>的影響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這也代表我們可以透過</a:t>
            </a:r>
            <a:r>
              <a:rPr lang="en-US" altLang="zh-TW" smtClean="0">
                <a:solidFill>
                  <a:srgbClr val="FF0000"/>
                </a:solidFill>
              </a:rPr>
              <a:t>rotation</a:t>
            </a:r>
            <a:r>
              <a:rPr lang="zh-TW" altLang="en-US" smtClean="0">
                <a:solidFill>
                  <a:srgbClr val="FF0000"/>
                </a:solidFill>
              </a:rPr>
              <a:t>或</a:t>
            </a:r>
            <a:r>
              <a:rPr lang="en-US" altLang="zh-TW" smtClean="0">
                <a:solidFill>
                  <a:srgbClr val="FF0000"/>
                </a:solidFill>
              </a:rPr>
              <a:t>translation</a:t>
            </a:r>
            <a:r>
              <a:rPr lang="zh-TW" altLang="en-US" smtClean="0">
                <a:solidFill>
                  <a:srgbClr val="FF0000"/>
                </a:solidFill>
              </a:rPr>
              <a:t>去移動光源</a:t>
            </a:r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1BA24-97E6-47F1-87C5-45EBF00308B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zh-TW" altLang="en-US" smtClean="0"/>
              <a:t>我們可以從兩個向量進行外積運算</a:t>
            </a:r>
            <a:r>
              <a:rPr lang="en-US" altLang="zh-TW" smtClean="0"/>
              <a:t>(cross product)</a:t>
            </a:r>
            <a:r>
              <a:rPr lang="zh-TW" altLang="en-US" smtClean="0"/>
              <a:t>，算出垂直正交的向量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m3dFindNormal() </a:t>
            </a:r>
            <a:r>
              <a:rPr lang="zh-TW" altLang="en-US" smtClean="0">
                <a:solidFill>
                  <a:srgbClr val="FF0000"/>
                </a:solidFill>
              </a:rPr>
              <a:t>輸入一個三角型的三個頂點，以三角型的兩邊做為向量，算出法向量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en-US" altLang="zh-TW" smtClean="0"/>
              <a:t>void m3dFindNormal(M3DVector3f result, const M3DVector3f point1, const M3DVector3f point2, const M3DVector3f point3)</a:t>
            </a:r>
          </a:p>
          <a:p>
            <a:r>
              <a:rPr lang="en-US" altLang="zh-TW" smtClean="0"/>
              <a:t>	{</a:t>
            </a:r>
          </a:p>
          <a:p>
            <a:r>
              <a:rPr lang="en-US" altLang="zh-TW" smtClean="0"/>
              <a:t>	M3DVector3f v1,v2;		// Temporary vectors</a:t>
            </a:r>
          </a:p>
          <a:p>
            <a:endParaRPr lang="en-US" altLang="zh-TW" smtClean="0"/>
          </a:p>
          <a:p>
            <a:r>
              <a:rPr lang="en-US" altLang="zh-TW" smtClean="0"/>
              <a:t>	// Calculate two vectors from the three points. Assumes counter clockwise</a:t>
            </a:r>
          </a:p>
          <a:p>
            <a:r>
              <a:rPr lang="en-US" altLang="zh-TW" smtClean="0"/>
              <a:t>	// winding!</a:t>
            </a:r>
          </a:p>
          <a:p>
            <a:r>
              <a:rPr lang="en-US" altLang="zh-TW" smtClean="0"/>
              <a:t>	v1[0] = point1[0] - point2[0];</a:t>
            </a:r>
          </a:p>
          <a:p>
            <a:r>
              <a:rPr lang="en-US" altLang="zh-TW" smtClean="0"/>
              <a:t>	v1[1] = point1[1] - point2[1];</a:t>
            </a:r>
          </a:p>
          <a:p>
            <a:r>
              <a:rPr lang="en-US" altLang="zh-TW" smtClean="0"/>
              <a:t>	v1[2] = point1[2] - point2[2];</a:t>
            </a:r>
          </a:p>
          <a:p>
            <a:endParaRPr lang="en-US" altLang="zh-TW" smtClean="0"/>
          </a:p>
          <a:p>
            <a:r>
              <a:rPr lang="en-US" altLang="zh-TW" smtClean="0"/>
              <a:t>	v2[0] = point2[0] - point3[0];</a:t>
            </a:r>
          </a:p>
          <a:p>
            <a:r>
              <a:rPr lang="en-US" altLang="zh-TW" smtClean="0"/>
              <a:t>	v2[1] = point2[1] - point3[1];</a:t>
            </a:r>
          </a:p>
          <a:p>
            <a:r>
              <a:rPr lang="en-US" altLang="zh-TW" smtClean="0"/>
              <a:t>	v2[2] = point2[2] - point3[2];</a:t>
            </a:r>
          </a:p>
          <a:p>
            <a:endParaRPr lang="en-US" altLang="zh-TW" smtClean="0"/>
          </a:p>
          <a:p>
            <a:r>
              <a:rPr lang="en-US" altLang="zh-TW" smtClean="0"/>
              <a:t>	// Take the cross product of the two vectors to get</a:t>
            </a:r>
          </a:p>
          <a:p>
            <a:r>
              <a:rPr lang="en-US" altLang="zh-TW" smtClean="0"/>
              <a:t>	// the normal vector.</a:t>
            </a:r>
          </a:p>
          <a:p>
            <a:r>
              <a:rPr lang="en-US" altLang="zh-TW" smtClean="0"/>
              <a:t>	m3dCrossProduct(result, v1, v2);</a:t>
            </a:r>
          </a:p>
          <a:p>
            <a:r>
              <a:rPr lang="en-US" altLang="zh-TW" smtClean="0"/>
              <a:t>	}</a:t>
            </a: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CE865-5801-4E06-BB17-4777D9A063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從靜態畫面中，可看出不同表面，隨著和光源的方向不同，而有不同的亮度，這個亮度的變化而形塑了物體的立體感</a:t>
            </a:r>
            <a:endParaRPr lang="en-US" altLang="zh-TW" smtClean="0"/>
          </a:p>
          <a:p>
            <a:r>
              <a:rPr lang="zh-TW" altLang="en-US" smtClean="0"/>
              <a:t>更進一步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56DF0AC-AC6A-41DD-A768-E1844E7A242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6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Secular Light</a:t>
            </a:r>
            <a:r>
              <a:rPr lang="zh-TW" altLang="en-US" smtClean="0"/>
              <a:t>也相似，需要同時設定光源和材質的反射係數</a:t>
            </a:r>
            <a:endParaRPr lang="en-US" altLang="zh-TW" smtClean="0"/>
          </a:p>
          <a:p>
            <a:r>
              <a:rPr lang="zh-TW" altLang="en-US" smtClean="0"/>
              <a:t>另外，為了模擬</a:t>
            </a:r>
            <a:r>
              <a:rPr lang="en-US" altLang="zh-TW" smtClean="0"/>
              <a:t>highlight</a:t>
            </a:r>
            <a:r>
              <a:rPr lang="zh-TW" altLang="en-US" smtClean="0"/>
              <a:t>的大小，我們在</a:t>
            </a:r>
            <a:r>
              <a:rPr lang="en-US" altLang="zh-TW" smtClean="0"/>
              <a:t>GL_SHININESS</a:t>
            </a:r>
            <a:r>
              <a:rPr lang="zh-TW" altLang="en-US" smtClean="0"/>
              <a:t>這個係數做設定，可接受的值域在</a:t>
            </a:r>
            <a:r>
              <a:rPr lang="en-US" altLang="zh-TW" smtClean="0"/>
              <a:t>0~128</a:t>
            </a:r>
            <a:r>
              <a:rPr lang="zh-TW" altLang="en-US" smtClean="0"/>
              <a:t>之間，越大</a:t>
            </a:r>
            <a:r>
              <a:rPr lang="en-US" altLang="zh-TW" smtClean="0"/>
              <a:t>highlight</a:t>
            </a:r>
            <a:r>
              <a:rPr lang="zh-TW" altLang="en-US" smtClean="0"/>
              <a:t>的範圍越小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F6AB116-B858-4D82-8C5E-C10E6A49F02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D98D8-4EB7-4C3E-867C-74F14556C44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這張圖表呈現出</a:t>
            </a:r>
            <a:r>
              <a:rPr lang="en-US" altLang="zh-TW" smtClean="0"/>
              <a:t>diffuse</a:t>
            </a:r>
            <a:r>
              <a:rPr lang="zh-TW" altLang="en-US" smtClean="0"/>
              <a:t>和</a:t>
            </a:r>
            <a:r>
              <a:rPr lang="en-US" altLang="zh-TW" smtClean="0"/>
              <a:t>specular</a:t>
            </a:r>
            <a:r>
              <a:rPr lang="zh-TW" altLang="en-US" smtClean="0"/>
              <a:t>兩者係數對於</a:t>
            </a:r>
            <a:r>
              <a:rPr lang="en-US" altLang="zh-TW" smtClean="0"/>
              <a:t>shading</a:t>
            </a:r>
            <a:r>
              <a:rPr lang="zh-TW" altLang="en-US" smtClean="0"/>
              <a:t>的影響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Diffuse:</a:t>
            </a:r>
            <a:r>
              <a:rPr lang="zh-TW" altLang="en-US" smtClean="0"/>
              <a:t> 在這個例子只作用在紅色上面，沿著橫軸，越右邊越強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Specular:</a:t>
            </a:r>
            <a:r>
              <a:rPr lang="zh-TW" altLang="en-US" smtClean="0"/>
              <a:t>在這個例子只作用在綠色上面，沿著縱軸，越下方越強</a:t>
            </a:r>
            <a:endParaRPr lang="en-US" altLang="zh-TW" smtClean="0"/>
          </a:p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88479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ShinyJet</a:t>
            </a: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D0F307-3541-4919-AA98-7311A1FA0E52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這張圖呈現不同係數呈現的效果</a:t>
            </a: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48FB3-8EF7-40EF-A623-B82EDC3452E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0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E7CAB-D4CF-4EA4-BC81-FC1A78EECAA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要表現金屬質感，</a:t>
            </a:r>
            <a:r>
              <a:rPr lang="en-US" altLang="zh-TW" smtClean="0"/>
              <a:t>specular</a:t>
            </a:r>
            <a:r>
              <a:rPr lang="zh-TW" altLang="en-US" smtClean="0"/>
              <a:t>的係數要調得比較高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44350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A8A1D-2E5C-4ABA-8B74-BC45313876C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9417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傳統的陰極射線管的構造如上圖，陰極電子槍發射出電子，經過在陽極高壓的作用下，射向螢光幕使螢光粉發光</a:t>
            </a:r>
            <a:endParaRPr lang="en-US" altLang="zh-TW" smtClean="0"/>
          </a:p>
          <a:p>
            <a:r>
              <a:rPr lang="zh-TW" altLang="en-US" smtClean="0"/>
              <a:t>彩色的陰極射線管透過紅綠藍三色的電子槍和對應的螢光粉，呈現色彩</a:t>
            </a: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0F6B2-D838-4B49-8345-D913FE3B50D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1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17ECF-5F80-4EE4-9887-9CAEE0FB960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若要更進一步的呈現金屬鏡面反光的效果，只靠</a:t>
            </a:r>
            <a:r>
              <a:rPr lang="en-US" altLang="zh-TW" smtClean="0"/>
              <a:t>phong shading model</a:t>
            </a:r>
            <a:r>
              <a:rPr lang="zh-TW" altLang="en-US" smtClean="0"/>
              <a:t>是不夠的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還要再加上環境貼圖的效果去模擬鏡面效果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4235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97E03D-6291-4E34-8300-806BB809D2C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鏡面效果較低，呈現另一個效果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54311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法向量影響</a:t>
            </a:r>
            <a:endParaRPr lang="en-US" altLang="zh-TW" smtClean="0"/>
          </a:p>
          <a:p>
            <a:r>
              <a:rPr lang="zh-TW" altLang="en-US" smtClean="0"/>
              <a:t>同一個表面，但設定不同的法向量，就會呈現不同的效果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假設我們較少的三角型構成一個球體，如左圖。如果我們將三角型的頂點都設成面法向量，這樣每個平面的</a:t>
            </a:r>
            <a:r>
              <a:rPr lang="en-US" altLang="zh-TW" smtClean="0"/>
              <a:t>shading</a:t>
            </a:r>
            <a:r>
              <a:rPr lang="zh-TW" altLang="en-US" smtClean="0"/>
              <a:t>顏色相近，感覺是一片片的表面構成球</a:t>
            </a:r>
            <a:endParaRPr lang="en-US" altLang="zh-TW" smtClean="0"/>
          </a:p>
          <a:p>
            <a:r>
              <a:rPr lang="zh-TW" altLang="en-US" smtClean="0"/>
              <a:t>但如果我們對每個頂點求出平滑的法向量</a:t>
            </a:r>
            <a:r>
              <a:rPr lang="en-US" altLang="zh-TW" smtClean="0"/>
              <a:t>(</a:t>
            </a:r>
            <a:r>
              <a:rPr lang="zh-TW" altLang="en-US" smtClean="0"/>
              <a:t>對於球體，為球心到頂點的連線</a:t>
            </a:r>
            <a:r>
              <a:rPr lang="en-US" altLang="zh-TW" smtClean="0"/>
              <a:t>)</a:t>
            </a:r>
            <a:r>
              <a:rPr lang="zh-TW" altLang="en-US" smtClean="0"/>
              <a:t>，這樣</a:t>
            </a:r>
            <a:r>
              <a:rPr lang="en-US" altLang="zh-TW" smtClean="0"/>
              <a:t>shading</a:t>
            </a:r>
            <a:r>
              <a:rPr lang="zh-TW" altLang="en-US" smtClean="0"/>
              <a:t>的效果就很平滑</a:t>
            </a:r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B73A0B4-FAAD-404F-BCA7-96F0B04614C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6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內建的光源模型有三種</a:t>
            </a:r>
            <a:endParaRPr lang="en-US" altLang="zh-TW" smtClean="0"/>
          </a:p>
          <a:p>
            <a:r>
              <a:rPr lang="zh-TW" altLang="en-US" smtClean="0"/>
              <a:t>點光源  光源從一點往四面八方射出，</a:t>
            </a:r>
            <a:r>
              <a:rPr lang="en-US" altLang="zh-TW" smtClean="0"/>
              <a:t>(</a:t>
            </a:r>
            <a:r>
              <a:rPr lang="zh-TW" altLang="en-US" smtClean="0"/>
              <a:t>像燈泡</a:t>
            </a:r>
            <a:r>
              <a:rPr lang="en-US" altLang="zh-TW" smtClean="0"/>
              <a:t>)</a:t>
            </a:r>
            <a:r>
              <a:rPr lang="zh-TW" altLang="en-US" smtClean="0"/>
              <a:t>，就是給定</a:t>
            </a:r>
            <a:r>
              <a:rPr lang="en-US" altLang="zh-TW" smtClean="0"/>
              <a:t>(x, y, z 1)</a:t>
            </a:r>
            <a:r>
              <a:rPr lang="zh-TW" altLang="en-US" smtClean="0"/>
              <a:t>做為光源所在位置</a:t>
            </a:r>
            <a:endParaRPr lang="en-US" altLang="zh-TW" smtClean="0"/>
          </a:p>
          <a:p>
            <a:r>
              <a:rPr lang="zh-TW" altLang="en-US" smtClean="0"/>
              <a:t>平行光   太陽光從很遠的地方設出，故在地球上可視為同方向的平行光</a:t>
            </a:r>
            <a:r>
              <a:rPr lang="en-US" altLang="zh-TW" smtClean="0"/>
              <a:t>(dx, dy, dz, 0)</a:t>
            </a:r>
          </a:p>
          <a:p>
            <a:r>
              <a:rPr lang="en-US" altLang="zh-TW" smtClean="0"/>
              <a:t>OpenGL</a:t>
            </a:r>
            <a:r>
              <a:rPr lang="zh-TW" altLang="en-US" smtClean="0"/>
              <a:t>利用齊次座標的第四維度，分別出</a:t>
            </a:r>
            <a:r>
              <a:rPr lang="en-US" altLang="zh-TW" smtClean="0"/>
              <a:t>GL_POSITION</a:t>
            </a:r>
            <a:r>
              <a:rPr lang="zh-TW" altLang="en-US" smtClean="0"/>
              <a:t>是點還是向量，這點要特別留意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最後一種是聚光燈，在舞台上常使用的效果，光會集中在一個角錐上</a:t>
            </a:r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A0DCE-5F42-491E-A2E1-7CEA6B0B99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03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60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因此我們需設定聚光燈所在的位置</a:t>
            </a:r>
            <a:r>
              <a:rPr lang="en-US" altLang="zh-TW" smtClean="0"/>
              <a:t>GL_POSITION</a:t>
            </a:r>
            <a:r>
              <a:rPr lang="zh-TW" altLang="en-US" smtClean="0"/>
              <a:t>，投射的向量</a:t>
            </a:r>
            <a:r>
              <a:rPr lang="en-US" altLang="zh-TW" smtClean="0">
                <a:solidFill>
                  <a:srgbClr val="FF0000"/>
                </a:solidFill>
              </a:rPr>
              <a:t>GL_SPOT_DIRECTION</a:t>
            </a:r>
            <a:r>
              <a:rPr lang="zh-TW" altLang="en-US" smtClean="0">
                <a:solidFill>
                  <a:srgbClr val="FF0000"/>
                </a:solidFill>
              </a:rPr>
              <a:t>，張角</a:t>
            </a:r>
            <a:r>
              <a:rPr lang="en-US" altLang="zh-TW" smtClean="0">
                <a:solidFill>
                  <a:srgbClr val="FF0000"/>
                </a:solidFill>
              </a:rPr>
              <a:t>GL_SPOT_CUTOFF</a:t>
            </a:r>
            <a:r>
              <a:rPr lang="zh-TW" altLang="en-US" smtClean="0">
                <a:solidFill>
                  <a:srgbClr val="FF0000"/>
                </a:solidFill>
              </a:rPr>
              <a:t>以及衰減係數</a:t>
            </a:r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574142-39CE-4C39-9BC2-302FFFA7790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顯示器一般有兩個基本組成</a:t>
            </a:r>
            <a:endParaRPr lang="en-US" altLang="zh-TW" smtClean="0"/>
          </a:p>
          <a:p>
            <a:r>
              <a:rPr lang="zh-TW" altLang="en-US" smtClean="0"/>
              <a:t>一是透過像素的排列，重現畫面。就是對應空間能呈現的精細度</a:t>
            </a:r>
            <a:endParaRPr lang="en-US" altLang="zh-TW" smtClean="0"/>
          </a:p>
          <a:p>
            <a:r>
              <a:rPr lang="zh-TW" altLang="en-US" smtClean="0"/>
              <a:t>二是每個像素中每個顏色能表現的深度，一般而言每個顏色以</a:t>
            </a:r>
            <a:r>
              <a:rPr lang="en-US" altLang="zh-TW" smtClean="0"/>
              <a:t>8bit</a:t>
            </a:r>
            <a:r>
              <a:rPr lang="zh-TW" altLang="en-US" smtClean="0"/>
              <a:t>表現，能各別表示</a:t>
            </a:r>
            <a:r>
              <a:rPr lang="en-US" altLang="zh-TW" smtClean="0"/>
              <a:t>256</a:t>
            </a:r>
            <a:r>
              <a:rPr lang="zh-TW" altLang="en-US" smtClean="0"/>
              <a:t>種色階，三原色加總的排列組合可表示</a:t>
            </a:r>
            <a:r>
              <a:rPr lang="en-US" altLang="zh-TW" smtClean="0"/>
              <a:t>2^24</a:t>
            </a:r>
            <a:r>
              <a:rPr lang="zh-TW" altLang="en-US" smtClean="0"/>
              <a:t>種不同顏色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2A672-D189-4DC4-AE05-22320CAD495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三原色可以對應到</a:t>
            </a:r>
            <a:r>
              <a:rPr lang="en-US" altLang="zh-TW" smtClean="0"/>
              <a:t>xyz</a:t>
            </a:r>
            <a:r>
              <a:rPr lang="zh-TW" altLang="en-US" smtClean="0"/>
              <a:t>三軸，離原點越遠，表示亮度越強，藉此以三度空間把三原色的色彩空間表示出來</a:t>
            </a:r>
            <a:endParaRPr lang="en-US" altLang="zh-TW" smtClean="0"/>
          </a:p>
          <a:p>
            <a:r>
              <a:rPr lang="zh-TW" altLang="en-US" smtClean="0"/>
              <a:t>除了</a:t>
            </a:r>
            <a:r>
              <a:rPr lang="en-US" altLang="zh-TW" smtClean="0"/>
              <a:t>RGB </a:t>
            </a:r>
            <a:r>
              <a:rPr lang="zh-TW" altLang="en-US" smtClean="0"/>
              <a:t>色彩空間外，還有</a:t>
            </a:r>
            <a:r>
              <a:rPr lang="en-US" altLang="zh-TW" smtClean="0"/>
              <a:t>HSV, YUV, CIELAB</a:t>
            </a:r>
            <a:r>
              <a:rPr lang="zh-TW" altLang="en-US" smtClean="0"/>
              <a:t>色彩空間等，各有不同特性，可進一步搜索相關參考資料</a:t>
            </a:r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65C2F-D99F-4622-92BE-8DB33024C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以</a:t>
            </a:r>
            <a:r>
              <a:rPr lang="en-US" altLang="zh-TW" smtClean="0"/>
              <a:t>glColor</a:t>
            </a:r>
            <a:r>
              <a:rPr lang="en-US" altLang="zh-TW" smtClean="0">
                <a:solidFill>
                  <a:srgbClr val="FF0000"/>
                </a:solidFill>
              </a:rPr>
              <a:t>&lt;x&gt;</a:t>
            </a:r>
            <a:r>
              <a:rPr lang="en-US" altLang="zh-TW" smtClean="0">
                <a:solidFill>
                  <a:srgbClr val="00B050"/>
                </a:solidFill>
              </a:rPr>
              <a:t>&lt;t&gt;</a:t>
            </a:r>
            <a:r>
              <a:rPr lang="en-US" altLang="zh-TW" smtClean="0"/>
              <a:t>(…)</a:t>
            </a:r>
            <a:r>
              <a:rPr lang="zh-TW" altLang="en-US" smtClean="0"/>
              <a:t>指定後續頂點的顏色</a:t>
            </a:r>
            <a:endParaRPr lang="en-US" altLang="zh-TW" smtClean="0"/>
          </a:p>
          <a:p>
            <a:r>
              <a:rPr lang="zh-TW" altLang="en-US" smtClean="0"/>
              <a:t>值得留意的</a:t>
            </a:r>
            <a:endParaRPr lang="en-US" altLang="zh-TW" smtClean="0"/>
          </a:p>
          <a:p>
            <a:r>
              <a:rPr lang="zh-TW" altLang="en-US" smtClean="0"/>
              <a:t>當使用</a:t>
            </a:r>
            <a:r>
              <a:rPr lang="en-US" altLang="zh-TW" smtClean="0"/>
              <a:t>glColor3f() </a:t>
            </a:r>
            <a:r>
              <a:rPr lang="zh-TW" altLang="en-US" smtClean="0"/>
              <a:t>每個浮點數值域在</a:t>
            </a:r>
            <a:r>
              <a:rPr lang="en-US" altLang="zh-TW" smtClean="0"/>
              <a:t>0~1</a:t>
            </a:r>
            <a:r>
              <a:rPr lang="zh-TW" altLang="en-US" smtClean="0"/>
              <a:t>之間</a:t>
            </a:r>
            <a:endParaRPr lang="en-US" altLang="zh-TW" smtClean="0"/>
          </a:p>
          <a:p>
            <a:r>
              <a:rPr lang="zh-TW" altLang="en-US" smtClean="0"/>
              <a:t>但是使用</a:t>
            </a:r>
            <a:r>
              <a:rPr lang="en-US" altLang="zh-TW" smtClean="0"/>
              <a:t>glColor3ub() </a:t>
            </a:r>
            <a:r>
              <a:rPr lang="zh-TW" altLang="en-US" smtClean="0"/>
              <a:t>每個整數值域在</a:t>
            </a:r>
            <a:r>
              <a:rPr lang="en-US" altLang="zh-TW" smtClean="0"/>
              <a:t>0~255</a:t>
            </a:r>
            <a:r>
              <a:rPr lang="zh-TW" altLang="en-US" smtClean="0"/>
              <a:t>之間</a:t>
            </a:r>
            <a:endParaRPr lang="en-US" altLang="zh-TW" smtClean="0"/>
          </a:p>
          <a:p>
            <a:pPr marL="0" lvl="1"/>
            <a:r>
              <a:rPr lang="zh-TW" altLang="en-US" smtClean="0"/>
              <a:t>也就是 </a:t>
            </a:r>
            <a:r>
              <a:rPr lang="en-US" altLang="zh-TW" smtClean="0"/>
              <a:t>glColor3f(1, 0, 0);</a:t>
            </a:r>
            <a:r>
              <a:rPr lang="zh-TW" altLang="en-US" smtClean="0"/>
              <a:t>等同於</a:t>
            </a:r>
            <a:r>
              <a:rPr lang="en-US" altLang="zh-TW" smtClean="0"/>
              <a:t>glColor3ub(255, 0, 0);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9AF14-1911-41DF-82C2-60A761157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代表是不同的灰階</a:t>
            </a:r>
            <a:r>
              <a:rPr lang="en-US" altLang="zh-TW" smtClean="0"/>
              <a:t>(</a:t>
            </a:r>
            <a:r>
              <a:rPr lang="zh-TW" altLang="en-US" smtClean="0"/>
              <a:t>亮度</a:t>
            </a:r>
            <a:r>
              <a:rPr lang="en-US" altLang="zh-TW" smtClean="0"/>
              <a:t>)</a:t>
            </a:r>
            <a:r>
              <a:rPr lang="zh-TW" altLang="en-US" smtClean="0"/>
              <a:t>，用以呈現物體表面在空間中的深度或立體感</a:t>
            </a:r>
            <a:endParaRPr lang="en-US" altLang="zh-TW" smtClean="0"/>
          </a:p>
          <a:p>
            <a:r>
              <a:rPr lang="zh-TW" altLang="en-US" smtClean="0">
                <a:solidFill>
                  <a:srgbClr val="000000"/>
                </a:solidFill>
              </a:rPr>
              <a:t>是光源和表面材質特性交互作用後產生的光影效果</a:t>
            </a:r>
            <a:endParaRPr lang="en-US" altLang="zh-TW" smtClean="0">
              <a:solidFill>
                <a:srgbClr val="000000"/>
              </a:solidFill>
            </a:endParaRPr>
          </a:p>
          <a:p>
            <a:endParaRPr lang="en-US" altLang="zh-TW" smtClean="0"/>
          </a:p>
          <a:p>
            <a:r>
              <a:rPr lang="zh-TW" altLang="en-US" smtClean="0"/>
              <a:t>先略過一些光影計算的複雜模型，假設一個物體的顏色是</a:t>
            </a:r>
            <a:r>
              <a:rPr lang="en-US" altLang="zh-TW" smtClean="0"/>
              <a:t>White(255, 255, 255)</a:t>
            </a:r>
            <a:r>
              <a:rPr lang="zh-TW" altLang="en-US" smtClean="0"/>
              <a:t>，在極亮的地方會呈現原來的顏色</a:t>
            </a:r>
            <a:endParaRPr lang="en-US" altLang="zh-TW" smtClean="0"/>
          </a:p>
          <a:p>
            <a:r>
              <a:rPr lang="zh-TW" altLang="en-US" smtClean="0"/>
              <a:t>但隨著外在光線的降低，顏色會逐漸降低至</a:t>
            </a:r>
            <a:r>
              <a:rPr lang="en-US" altLang="zh-TW" smtClean="0"/>
              <a:t>Black(0, 0, 0)</a:t>
            </a:r>
          </a:p>
          <a:p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A52115F-B09E-47A9-977E-1970D396F75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1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顏色的呈現，可以想作由光源發射出光子，這些粒子將直線前進，遇到物質的表面再進行反彈，</a:t>
            </a:r>
            <a:endParaRPr lang="en-US" altLang="zh-TW" smtClean="0"/>
          </a:p>
          <a:p>
            <a:r>
              <a:rPr lang="zh-TW" altLang="en-US" smtClean="0"/>
              <a:t>如果光子進入眼睛就可以感知到顏色，</a:t>
            </a:r>
            <a:endParaRPr lang="en-US" altLang="zh-TW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0D1BE-337F-42FF-9910-ADD29527E12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7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images from </a:t>
            </a:r>
          </a:p>
          <a:p>
            <a:r>
              <a:rPr lang="en-US" altLang="zh-TW" dirty="0" smtClean="0"/>
              <a:t>https://unity3d.com/learn/tutorials/topics/graphics/unity-5-lighting-and-rendering?playlist=17102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B322-6F00-4359-87AC-6AB1F99539FC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5019-27B8-43F5-941D-67702EE288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5614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E10B-CD0E-4269-83AD-DD849BC0A667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503E-5DC2-49F5-835F-3A5B9010A4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0129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D9D9-EA00-4859-A2B5-29AA1F6CB80D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B2A6-6BF3-4811-A696-CF945C423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7395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D8E2-C0FA-4281-AF2F-0CC5C7AF5955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51DF-9533-4775-B53F-D15CDBD0C3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7372-2040-4580-8999-E6E774FFE279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90D-BAE1-428A-8A05-88BD3E0166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903335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3D99-C728-467A-8B2E-0933E7450160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8A99-4C6B-402C-9A90-ED1D8B79C7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3869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2A43-BA3B-47C7-AAA9-7B44F85D313E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87E3-E9E5-45B8-8911-FAC5CFED14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9651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8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F5866E-7063-46E9-900F-06A7B4E2BFAB}" type="datetimeFigureOut">
              <a:rPr lang="zh-TW" altLang="en-US"/>
              <a:pPr>
                <a:defRPr/>
              </a:pPr>
              <a:t>2018/11/13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311D5C-9364-40FA-B512-AD35709BE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1" r:id="rId5"/>
    <p:sldLayoutId id="2147484272" r:id="rId6"/>
    <p:sldLayoutId id="2147484273" r:id="rId7"/>
    <p:sldLayoutId id="2147484274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sz="4000" dirty="0"/>
              <a:t>Color, Material, and </a:t>
            </a:r>
            <a:r>
              <a:rPr lang="en-US" altLang="zh-TW" sz="4000" dirty="0" smtClean="0"/>
              <a:t>Lighting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07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What is Shading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eaLnBrk="1" hangingPunct="1"/>
            <a:r>
              <a:rPr lang="en-US" altLang="zh-TW" smtClean="0"/>
              <a:t>Light as a Particle</a:t>
            </a:r>
            <a:endParaRPr lang="zh-TW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2412108" y="3105150"/>
            <a:ext cx="14398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293" name="文字方塊 16"/>
          <p:cNvSpPr txBox="1">
            <a:spLocks noChangeArrowheads="1"/>
          </p:cNvSpPr>
          <p:nvPr/>
        </p:nvSpPr>
        <p:spPr bwMode="auto">
          <a:xfrm>
            <a:off x="251520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540445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流程圖: 資料 3"/>
          <p:cNvSpPr/>
          <p:nvPr/>
        </p:nvSpPr>
        <p:spPr>
          <a:xfrm>
            <a:off x="1908870" y="4365625"/>
            <a:ext cx="2016125" cy="71913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7" idx="3"/>
          </p:cNvCxnSpPr>
          <p:nvPr/>
        </p:nvCxnSpPr>
        <p:spPr>
          <a:xfrm flipV="1">
            <a:off x="899220" y="3429000"/>
            <a:ext cx="2089150" cy="107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937570" y="2924175"/>
            <a:ext cx="69850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937570" y="3427413"/>
            <a:ext cx="987425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916933" y="3424238"/>
            <a:ext cx="676275" cy="496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99220" y="3573463"/>
            <a:ext cx="2017713" cy="1079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902645" y="4652963"/>
            <a:ext cx="528638" cy="619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80420" y="4252913"/>
            <a:ext cx="755650" cy="382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16933" y="4652963"/>
            <a:ext cx="755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文字方塊 12287"/>
          <p:cNvSpPr txBox="1">
            <a:spLocks noChangeArrowheads="1"/>
          </p:cNvSpPr>
          <p:nvPr/>
        </p:nvSpPr>
        <p:spPr bwMode="auto">
          <a:xfrm>
            <a:off x="3924995" y="3671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A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305" name="文字方塊 34"/>
          <p:cNvSpPr txBox="1">
            <a:spLocks noChangeArrowheads="1"/>
          </p:cNvSpPr>
          <p:nvPr/>
        </p:nvSpPr>
        <p:spPr bwMode="auto">
          <a:xfrm>
            <a:off x="3564633" y="50847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B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3371"/>
            <a:ext cx="3157785" cy="31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Lighting and 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Lighting Int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53480"/>
            <a:ext cx="857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no lighting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419872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‘direct light’ only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00192" y="5589240"/>
            <a:ext cx="23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indirect 'global illumination'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20487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Arial" charset="0"/>
              </a:rPr>
              <a:t>Local illumination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Arial" charset="0"/>
              </a:rPr>
              <a:t>Only consider the light, the observer position, and the object material properties.</a:t>
            </a:r>
          </a:p>
        </p:txBody>
      </p:sp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E5F09-48BB-4574-A8AE-C52AC69BBC86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2627313" y="4292600"/>
            <a:ext cx="4176712" cy="15128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4319587" y="3897313"/>
            <a:ext cx="7921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16200000" flipV="1">
            <a:off x="4104482" y="3680618"/>
            <a:ext cx="64770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716463" y="3789363"/>
            <a:ext cx="719137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文字方塊 14"/>
          <p:cNvSpPr txBox="1">
            <a:spLocks noChangeArrowheads="1"/>
          </p:cNvSpPr>
          <p:nvPr/>
        </p:nvSpPr>
        <p:spPr bwMode="auto">
          <a:xfrm>
            <a:off x="4500563" y="31416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4" name="文字方塊 16"/>
          <p:cNvSpPr txBox="1">
            <a:spLocks noChangeArrowheads="1"/>
          </p:cNvSpPr>
          <p:nvPr/>
        </p:nvSpPr>
        <p:spPr bwMode="auto">
          <a:xfrm>
            <a:off x="3419475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5" name="文字方塊 17"/>
          <p:cNvSpPr txBox="1">
            <a:spLocks noChangeArrowheads="1"/>
          </p:cNvSpPr>
          <p:nvPr/>
        </p:nvSpPr>
        <p:spPr bwMode="auto">
          <a:xfrm>
            <a:off x="5580063" y="35734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View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6" name="文字方塊 19"/>
          <p:cNvSpPr txBox="1">
            <a:spLocks noChangeArrowheads="1"/>
          </p:cNvSpPr>
          <p:nvPr/>
        </p:nvSpPr>
        <p:spPr bwMode="auto">
          <a:xfrm>
            <a:off x="4643438" y="4365625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" name="太陽 20"/>
          <p:cNvSpPr/>
          <p:nvPr/>
        </p:nvSpPr>
        <p:spPr>
          <a:xfrm>
            <a:off x="3708400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File:Global illu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EDE8DF5-1584-440E-A5CC-6C4BEDEA8F58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Global Effects</a:t>
            </a:r>
          </a:p>
        </p:txBody>
      </p:sp>
      <p:pic>
        <p:nvPicPr>
          <p:cNvPr id="20485" name="Picture 5" descr="AN06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9113"/>
            <a:ext cx="384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440113" y="3008313"/>
            <a:ext cx="915987" cy="2436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32138" y="5373688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translucent surface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668713" y="1700213"/>
            <a:ext cx="758825" cy="774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shadow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1535113" y="2093913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2525713" y="2398713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3211513" y="2398713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H="1">
            <a:off x="4430713" y="1989138"/>
            <a:ext cx="501650" cy="1247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multiple reflection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Local versus Global Illumination</a:t>
            </a:r>
          </a:p>
        </p:txBody>
      </p:sp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8623-E41A-415D-A646-F389EDE96231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49400" y="5715000"/>
            <a:ext cx="5614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To understand shading properly, we need to </a:t>
            </a:r>
            <a:br>
              <a:rPr lang="en-US" altLang="zh-TW" sz="1800">
                <a:latin typeface="Arial" charset="0"/>
                <a:ea typeface="新細明體" charset="-120"/>
              </a:rPr>
            </a:br>
            <a:r>
              <a:rPr lang="en-US" altLang="zh-TW" sz="1800">
                <a:latin typeface="Arial" charset="0"/>
                <a:ea typeface="新細明體" charset="-120"/>
              </a:rPr>
              <a:t>review some basic notions of physics…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5675"/>
            <a:ext cx="432911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254250"/>
            <a:ext cx="42814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文字方塊 1"/>
          <p:cNvSpPr txBox="1">
            <a:spLocks noChangeArrowheads="1"/>
          </p:cNvSpPr>
          <p:nvPr/>
        </p:nvSpPr>
        <p:spPr bwMode="auto">
          <a:xfrm>
            <a:off x="900113" y="4664075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Local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5292725" y="465296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global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Material in the world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Material Properties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285875" y="5286375"/>
            <a:ext cx="235743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1285876" y="3929062"/>
            <a:ext cx="1714500" cy="10001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2597944" y="4617244"/>
            <a:ext cx="723900" cy="6334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字方塊 10"/>
          <p:cNvSpPr txBox="1">
            <a:spLocks noChangeArrowheads="1"/>
          </p:cNvSpPr>
          <p:nvPr/>
        </p:nvSpPr>
        <p:spPr bwMode="auto">
          <a:xfrm>
            <a:off x="1403350" y="3105150"/>
            <a:ext cx="178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.6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5608" name="文字方塊 11"/>
          <p:cNvSpPr txBox="1">
            <a:spLocks noChangeArrowheads="1"/>
          </p:cNvSpPr>
          <p:nvPr/>
        </p:nvSpPr>
        <p:spPr bwMode="auto">
          <a:xfrm>
            <a:off x="2714625" y="4071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.6 X .5 =.3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" name="太陽 9"/>
          <p:cNvSpPr/>
          <p:nvPr/>
        </p:nvSpPr>
        <p:spPr>
          <a:xfrm>
            <a:off x="1266825" y="3213100"/>
            <a:ext cx="360363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5167313" y="5286375"/>
            <a:ext cx="2357437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16731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647938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文字方塊 10"/>
          <p:cNvSpPr txBox="1">
            <a:spLocks noChangeArrowheads="1"/>
          </p:cNvSpPr>
          <p:nvPr/>
        </p:nvSpPr>
        <p:spPr bwMode="auto">
          <a:xfrm>
            <a:off x="5219700" y="2997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" name="文字方塊 11"/>
          <p:cNvSpPr txBox="1">
            <a:spLocks noChangeArrowheads="1"/>
          </p:cNvSpPr>
          <p:nvPr/>
        </p:nvSpPr>
        <p:spPr bwMode="auto">
          <a:xfrm>
            <a:off x="5940425" y="393382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 X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= 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0.4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148263" y="3213100"/>
            <a:ext cx="360362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692275" y="53736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5580063" y="53736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H="1">
            <a:off x="5245101" y="3930650"/>
            <a:ext cx="1714500" cy="1000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 flipV="1">
            <a:off x="6557169" y="4618832"/>
            <a:ext cx="723900" cy="63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H="1">
            <a:off x="5318126" y="3933825"/>
            <a:ext cx="171450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6630194" y="4622007"/>
            <a:ext cx="723900" cy="6334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Why we need shading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Suppose we build a model using many polygons and color it with </a:t>
            </a:r>
            <a:r>
              <a:rPr lang="en-US" altLang="zh-TW" sz="2700" b="1" smtClean="0">
                <a:latin typeface="Courier New" pitchFamily="49" charset="0"/>
              </a:rPr>
              <a:t>glColor</a:t>
            </a:r>
            <a:r>
              <a:rPr lang="en-US" altLang="zh-TW" smtClean="0"/>
              <a:t>. We get something like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But we want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686050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275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47EA041-A703-4544-89B4-F6205C70BF3A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 simple model that can be computed rapidly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Has three components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Diffuse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Specular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Ambient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6188"/>
            <a:ext cx="7943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Using a Light Source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Surface Normal</a:t>
            </a:r>
            <a:endParaRPr lang="zh-TW" altLang="en-US" dirty="0" smtClean="0"/>
          </a:p>
        </p:txBody>
      </p:sp>
      <p:sp>
        <p:nvSpPr>
          <p:cNvPr id="4" name="平行四邊形 3"/>
          <p:cNvSpPr/>
          <p:nvPr/>
        </p:nvSpPr>
        <p:spPr>
          <a:xfrm>
            <a:off x="3000375" y="3929063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3786188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0800000">
            <a:off x="2571750" y="3643313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 flipV="1">
            <a:off x="3748088" y="4181475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211638" y="32131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5" name="太陽 14"/>
          <p:cNvSpPr/>
          <p:nvPr/>
        </p:nvSpPr>
        <p:spPr>
          <a:xfrm>
            <a:off x="2195513" y="3284538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429375" y="39163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Reflect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25507" y="4855647"/>
            <a:ext cx="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  <a:endParaRPr lang="zh-TW" altLang="en-US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Uses four vectors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viewer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Perfect reflector</a:t>
            </a:r>
            <a:endParaRPr lang="zh-TW" altLang="en-US" smtClean="0"/>
          </a:p>
        </p:txBody>
      </p:sp>
      <p:sp>
        <p:nvSpPr>
          <p:cNvPr id="5" name="平行四邊形 4"/>
          <p:cNvSpPr/>
          <p:nvPr/>
        </p:nvSpPr>
        <p:spPr>
          <a:xfrm>
            <a:off x="3000375" y="4738688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4595813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rot="10800000">
            <a:off x="2571750" y="4452938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笑臉 7"/>
          <p:cNvSpPr/>
          <p:nvPr/>
        </p:nvSpPr>
        <p:spPr>
          <a:xfrm>
            <a:off x="5880100" y="2781300"/>
            <a:ext cx="857250" cy="85725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748088" y="4991100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文字方塊 9"/>
          <p:cNvSpPr txBox="1">
            <a:spLocks noChangeArrowheads="1"/>
          </p:cNvSpPr>
          <p:nvPr/>
        </p:nvSpPr>
        <p:spPr bwMode="auto">
          <a:xfrm>
            <a:off x="4211638" y="4022725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1" name="太陽 10"/>
          <p:cNvSpPr/>
          <p:nvPr/>
        </p:nvSpPr>
        <p:spPr>
          <a:xfrm>
            <a:off x="2195513" y="4094163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5" name="矩形 1"/>
          <p:cNvSpPr>
            <a:spLocks noChangeArrowheads="1"/>
          </p:cNvSpPr>
          <p:nvPr/>
        </p:nvSpPr>
        <p:spPr bwMode="auto">
          <a:xfrm>
            <a:off x="6335713" y="4581525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reflection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365625" y="3860800"/>
            <a:ext cx="1430338" cy="1720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24525" y="3716338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view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Color, Material, and Lighting  </a:t>
            </a:r>
          </a:p>
          <a:p>
            <a:pPr lvl="1" eaLnBrk="1" hangingPunct="1"/>
            <a:r>
              <a:rPr lang="en-US" altLang="zh-TW" dirty="0" smtClean="0"/>
              <a:t>Color</a:t>
            </a:r>
          </a:p>
          <a:p>
            <a:pPr lvl="1" eaLnBrk="1" hangingPunct="1"/>
            <a:r>
              <a:rPr lang="en-US" altLang="zh-TW" dirty="0" err="1" smtClean="0"/>
              <a:t>ShadeModel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Material in Unity</a:t>
            </a:r>
          </a:p>
          <a:p>
            <a:pPr lvl="1" eaLnBrk="1" hangingPunct="1"/>
            <a:r>
              <a:rPr lang="en-US" altLang="zh-TW" dirty="0" err="1" smtClean="0"/>
              <a:t>LightModel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Unity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3001963"/>
            <a:ext cx="2143125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3000375"/>
            <a:ext cx="17145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300037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F8BD752-72BD-48CC-9EFA-EEC253FF391F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2400" dirty="0">
              <a:latin typeface="Times New Roman" panose="02020603050405020304" pitchFamily="18" charset="0"/>
            </a:endParaRPr>
          </a:p>
        </p:txBody>
      </p:sp>
      <p:pic>
        <p:nvPicPr>
          <p:cNvPr id="30726" name="Picture 4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7719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1066800"/>
          </a:xfrm>
        </p:spPr>
        <p:txBody>
          <a:bodyPr/>
          <a:lstStyle/>
          <a:p>
            <a:r>
              <a:rPr lang="en-US" altLang="zh-TW" dirty="0" err="1"/>
              <a:t>Phong</a:t>
            </a:r>
            <a:r>
              <a:rPr lang="en-US" altLang="zh-TW" dirty="0"/>
              <a:t> shading</a:t>
            </a:r>
            <a:endParaRPr lang="en-US" altLang="zh-TW" dirty="0" smtClean="0"/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/>
              <a:t>For each light source and each color component, the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model can be written (without the distance terms)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dirty="0" smtClean="0">
                <a:latin typeface="Times New Roman" panose="02020603050405020304" pitchFamily="18" charset="0"/>
              </a:rPr>
              <a:t>I</a:t>
            </a:r>
            <a:r>
              <a:rPr lang="en-US" altLang="zh-TW" sz="3500" dirty="0" smtClean="0"/>
              <a:t> = </a:t>
            </a:r>
            <a:r>
              <a:rPr lang="en-US" altLang="zh-TW" sz="3500" dirty="0" err="1" smtClean="0">
                <a:latin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>
                <a:latin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/>
              <a:t>  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l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v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3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TW" sz="3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For each color component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we add contributions from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all sources</a:t>
            </a:r>
          </a:p>
        </p:txBody>
      </p:sp>
      <p:sp>
        <p:nvSpPr>
          <p:cNvPr id="10" name="矩形 9"/>
          <p:cNvSpPr/>
          <p:nvPr/>
        </p:nvSpPr>
        <p:spPr>
          <a:xfrm>
            <a:off x="3286125" y="3714750"/>
            <a:ext cx="2143125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713163"/>
            <a:ext cx="17145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072313" y="3001963"/>
            <a:ext cx="142875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43000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diffuse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43313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specular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43750" y="3071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ambient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Specifying a normal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mtClean="0">
                <a:solidFill>
                  <a:srgbClr val="00B050"/>
                </a:solidFill>
              </a:rPr>
              <a:t>//assign the normal to vertex attribute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glBegin(GL_TRIANGLES);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</a:t>
            </a:r>
            <a:r>
              <a:rPr lang="en-US" altLang="zh-TW" smtClean="0">
                <a:solidFill>
                  <a:srgbClr val="FF0000"/>
                </a:solidFill>
              </a:rPr>
              <a:t>glNormal3f(0.0f, -1.0f, 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glVertex3f(0.0f, 0.0f, 60.0f);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glVertex3f(-15.0f, 0.0f, 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glVertex3f(15.0f,0.0f,30.0f);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glEnd();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Setting Up a Source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Light values and coordinates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ambientLight[] = { 0.3f, 0.3f, 0.3f,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diffuseLight[] = { 0.7f, 0.7f, 0.7f,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Enable lighting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glEnable(GL_LIGHTING);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Setup and enable GL_LIGHT0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GL_AMBIENT, ambientLight);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GL_DIFFUSE, diffuseLight);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glEnable(GL_LIGHT0);</a:t>
            </a:r>
            <a:endParaRPr lang="zh-TW" altLang="en-US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 position of light source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>
                <a:solidFill>
                  <a:srgbClr val="FF0000"/>
                </a:solidFill>
              </a:rPr>
              <a:t>    GLfloat lightPos[] = { -50.f, 50.0f, 100.0f,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	……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fAspect = (GLfloat) w / (GLfloat) h;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gluPerspective(45.0f, fAspect, 1.0f, 225.0f);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glMatrixMode(GL_MODELVIEW);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glLoadIdentity();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</a:t>
            </a:r>
            <a:r>
              <a:rPr lang="en-US" altLang="zh-TW" sz="1800" smtClean="0">
                <a:solidFill>
                  <a:srgbClr val="FF0000"/>
                </a:solidFill>
              </a:rPr>
              <a:t>glLightfv(GL_LIGHT0,GL_POSITION,lightPos);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glTranslatef(0.0f, 0.0f, -150.0f);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1800" smtClean="0"/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1800" y="2636912"/>
            <a:ext cx="3384550" cy="194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Find normal</a:t>
            </a:r>
            <a:endParaRPr lang="zh-TW" altLang="en-US" dirty="0"/>
          </a:p>
        </p:txBody>
      </p:sp>
      <p:sp>
        <p:nvSpPr>
          <p:cNvPr id="3584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3848125" y="3781500"/>
            <a:ext cx="1643063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5634063" y="3995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v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848125" y="3067125"/>
            <a:ext cx="1285875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134000" y="2924250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w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sp>
        <p:nvSpPr>
          <p:cNvPr id="8" name="弧形箭號 (上彎) 7"/>
          <p:cNvSpPr/>
          <p:nvPr/>
        </p:nvSpPr>
        <p:spPr>
          <a:xfrm rot="16200000">
            <a:off x="4545038" y="3478287"/>
            <a:ext cx="465138" cy="357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383781" y="3317156"/>
            <a:ext cx="938213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419500" y="2852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N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848125" y="3500512"/>
            <a:ext cx="214313" cy="68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3929088" y="3700537"/>
            <a:ext cx="27622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914675" y="4283150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 = cross_product(v, w)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Ambient + Diffuse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801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Lighting Effects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Secular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FF0000"/>
                </a:solidFill>
              </a:rPr>
              <a:t>specular[]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7030A0"/>
                </a:solidFill>
              </a:rPr>
              <a:t>specref[]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glLightfv(GL_LIGHT0,GL_SPECULAR, </a:t>
            </a:r>
            <a:r>
              <a:rPr lang="en-US" altLang="zh-TW" sz="2400" smtClean="0">
                <a:solidFill>
                  <a:srgbClr val="FF0000"/>
                </a:solidFill>
              </a:rPr>
              <a:t>specular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All materials hereafter have full specular reflectivity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with a high shine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glMaterialfv(GL_FRONT, GL_SPECULAR, </a:t>
            </a:r>
            <a:r>
              <a:rPr lang="en-US" altLang="zh-TW" sz="2400" smtClean="0">
                <a:solidFill>
                  <a:srgbClr val="7030A0"/>
                </a:solidFill>
              </a:rPr>
              <a:t>specref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glMateriali(GL_FRONT, GL_SHININESS, 128);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Reflection</a:t>
            </a:r>
          </a:p>
        </p:txBody>
      </p:sp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967413" y="6303963"/>
            <a:ext cx="2133600" cy="365125"/>
          </a:xfrm>
        </p:spPr>
        <p:txBody>
          <a:bodyPr/>
          <a:lstStyle/>
          <a:p>
            <a:pPr>
              <a:defRPr/>
            </a:pPr>
            <a:fld id="{AFFB0CB5-4F44-4DF2-A511-527BFD27C86B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8916" name="文字方塊 4"/>
          <p:cNvSpPr txBox="1">
            <a:spLocks noChangeArrowheads="1"/>
          </p:cNvSpPr>
          <p:nvPr/>
        </p:nvSpPr>
        <p:spPr bwMode="auto">
          <a:xfrm>
            <a:off x="3790950" y="1238250"/>
            <a:ext cx="164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Diffuse Kd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8917" name="文字方塊 6"/>
          <p:cNvSpPr txBox="1">
            <a:spLocks noChangeArrowheads="1"/>
          </p:cNvSpPr>
          <p:nvPr/>
        </p:nvSpPr>
        <p:spPr bwMode="auto">
          <a:xfrm>
            <a:off x="568325" y="12176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small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8" name="文字方塊 7"/>
          <p:cNvSpPr txBox="1">
            <a:spLocks noChangeArrowheads="1"/>
          </p:cNvSpPr>
          <p:nvPr/>
        </p:nvSpPr>
        <p:spPr bwMode="auto">
          <a:xfrm>
            <a:off x="6669088" y="12160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9" name="文字方塊 8"/>
          <p:cNvSpPr txBox="1">
            <a:spLocks noChangeArrowheads="1"/>
          </p:cNvSpPr>
          <p:nvPr/>
        </p:nvSpPr>
        <p:spPr bwMode="auto">
          <a:xfrm>
            <a:off x="576263" y="55165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20" name="文字方塊 9"/>
          <p:cNvSpPr txBox="1">
            <a:spLocks noChangeArrowheads="1"/>
          </p:cNvSpPr>
          <p:nvPr/>
        </p:nvSpPr>
        <p:spPr bwMode="auto">
          <a:xfrm>
            <a:off x="323850" y="3254375"/>
            <a:ext cx="164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Specular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Ks</a:t>
            </a:r>
            <a:endParaRPr lang="zh-TW" altLang="en-US" sz="180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79575"/>
            <a:ext cx="55848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1695450" y="1677988"/>
            <a:ext cx="5818188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690688" y="1677988"/>
            <a:ext cx="0" cy="45799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Add specular</a:t>
            </a:r>
            <a:endParaRPr lang="zh-TW" altLang="en-US" dirty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68450"/>
            <a:ext cx="6480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>
                <a:cs typeface="Times New Roman" pitchFamily="18" charset="0"/>
              </a:rPr>
              <a:t>Examples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554EB69-70D2-4A25-8013-6FB952CB02B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3581400" y="1524000"/>
            <a:ext cx="48958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28663" y="2971800"/>
            <a:ext cx="279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Only differences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these teapots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 the modified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Phong model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67246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495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Aluminium</a:t>
            </a:r>
          </a:p>
        </p:txBody>
      </p:sp>
      <p:sp>
        <p:nvSpPr>
          <p:cNvPr id="3789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21E6-EC66-40B0-86D9-8774574A23C2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41988" name="Picture 1027" descr="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Bronze</a:t>
            </a:r>
          </a:p>
        </p:txBody>
      </p:sp>
      <p:sp>
        <p:nvSpPr>
          <p:cNvPr id="3891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E79D-C77B-495E-93C7-3AE235098607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43012" name="Picture 1027" descr="bron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Chrome</a:t>
            </a:r>
          </a:p>
        </p:txBody>
      </p:sp>
      <p:sp>
        <p:nvSpPr>
          <p:cNvPr id="3993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6954B-54DD-429A-B650-EBD428A96A10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44036" name="Picture 3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4"/>
          <p:cNvSpPr txBox="1">
            <a:spLocks noChangeArrowheads="1"/>
          </p:cNvSpPr>
          <p:nvPr/>
        </p:nvSpPr>
        <p:spPr bwMode="auto">
          <a:xfrm>
            <a:off x="3419475" y="623728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Stainless Steel</a:t>
            </a:r>
          </a:p>
        </p:txBody>
      </p:sp>
      <p:sp>
        <p:nvSpPr>
          <p:cNvPr id="4096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093D3-760D-4707-A5F9-BE1E64B12219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45060" name="Picture 3" descr="s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4"/>
          <p:cNvSpPr txBox="1">
            <a:spLocks noChangeArrowheads="1"/>
          </p:cNvSpPr>
          <p:nvPr/>
        </p:nvSpPr>
        <p:spPr bwMode="auto">
          <a:xfrm>
            <a:off x="3635375" y="616585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1357313" y="1612900"/>
            <a:ext cx="264318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286375" y="1685925"/>
            <a:ext cx="2643188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Normal Average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987550" y="1811338"/>
            <a:ext cx="1360488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428750" y="1820863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48038" y="1828800"/>
            <a:ext cx="652462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2343944" y="1408907"/>
            <a:ext cx="7143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042988" y="1773238"/>
            <a:ext cx="644525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635375" y="1811338"/>
            <a:ext cx="576263" cy="461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V="1">
            <a:off x="5349081" y="1254920"/>
            <a:ext cx="714375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4427538" y="2522538"/>
            <a:ext cx="893762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5400000" flipH="1" flipV="1">
            <a:off x="7140575" y="1343025"/>
            <a:ext cx="642938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7935913" y="2328863"/>
            <a:ext cx="812800" cy="385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文字方塊 18"/>
          <p:cNvSpPr txBox="1">
            <a:spLocks noChangeArrowheads="1"/>
          </p:cNvSpPr>
          <p:nvPr/>
        </p:nvSpPr>
        <p:spPr bwMode="auto">
          <a:xfrm>
            <a:off x="1763713" y="42116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Face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46096" name="文字方塊 22"/>
          <p:cNvSpPr txBox="1">
            <a:spLocks noChangeArrowheads="1"/>
          </p:cNvSpPr>
          <p:nvPr/>
        </p:nvSpPr>
        <p:spPr bwMode="auto">
          <a:xfrm>
            <a:off x="5651500" y="42926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Vertex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5922963" y="1833563"/>
            <a:ext cx="1360487" cy="19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5364163" y="1843088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7283450" y="1852613"/>
            <a:ext cx="652463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652963"/>
            <a:ext cx="19812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20066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新增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資料夾存放材質以方便管理</a:t>
            </a: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Project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畫面空白處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右鍵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[Create]→[Folder]</a:t>
            </a: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可取名為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Material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6" y="4056017"/>
            <a:ext cx="2954340" cy="13340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2" y="3851501"/>
            <a:ext cx="1582699" cy="1538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02228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903140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35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建立新材質，準備套用到物件上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畫面中剛剛新增的資料夾上按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]→[Create]→[Material]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32" y="3619637"/>
            <a:ext cx="4336256" cy="18002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9874" y="3670664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36109" y="4843055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51692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Inspector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畫面中調整材質類型及顏色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把材質拖到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Hierarchy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畫面的物件中，或直接拖到畫面中的物件，可直接套用材質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92" y="2492896"/>
            <a:ext cx="3127016" cy="17412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6787" y="2706802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92403" y="3015411"/>
            <a:ext cx="502921" cy="268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87967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78933"/>
              </p:ext>
            </p:extLst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78849"/>
              </p:ext>
            </p:extLst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50392"/>
              </p:ext>
            </p:extLst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4095276824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10580"/>
              </p:ext>
            </p:extLst>
          </p:nvPr>
        </p:nvGraphicFramePr>
        <p:xfrm>
          <a:off x="4355976" y="404664"/>
          <a:ext cx="4400550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Image" r:id="rId3" imgW="8761680" imgH="12330000" progId="Photoshop.Image.16">
                  <p:embed/>
                </p:oleObj>
              </mc:Choice>
              <mc:Fallback>
                <p:oleObj name="Image" r:id="rId3" imgW="8761680" imgH="12330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404664"/>
                        <a:ext cx="4400550" cy="617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8704"/>
              </p:ext>
            </p:extLst>
          </p:nvPr>
        </p:nvGraphicFramePr>
        <p:xfrm>
          <a:off x="1403648" y="5469988"/>
          <a:ext cx="6068342" cy="78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mage" r:id="rId5" imgW="16291800" imgH="2120400" progId="Photoshop.Image.16">
                  <p:embed/>
                </p:oleObj>
              </mc:Choice>
              <mc:Fallback>
                <p:oleObj name="Image" r:id="rId5" imgW="16291800" imgH="21204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5469988"/>
                        <a:ext cx="6068342" cy="786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13166" y="5678422"/>
            <a:ext cx="11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855798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Your Personal Photon Detector</a:t>
            </a:r>
            <a:endParaRPr lang="zh-TW" altLang="en-US" sz="32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3316" name="AutoShape 2" descr="Image:Cones SMJ2 E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14625"/>
            <a:ext cx="386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Image:Gray8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42862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Lighting a Scene</a:t>
            </a:r>
          </a:p>
        </p:txBody>
      </p:sp>
    </p:spTree>
    <p:extLst>
      <p:ext uri="{BB962C8B-B14F-4D97-AF65-F5344CB8AC3E}">
        <p14:creationId xmlns:p14="http://schemas.microsoft.com/office/powerpoint/2010/main" val="2862181573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Lighting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Type: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光源種類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Color: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光源顏色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Intensity: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光源強度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亮度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Shadow Type: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產生的影子類型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(Pro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版才可使用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[Point/Spot]Range: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光線可照到的最大範圍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[Spot]Spot Angle: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聚光燈的展開角度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82" y="2215518"/>
            <a:ext cx="3186473" cy="3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3278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Point light</a:t>
            </a: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lvl="1" eaLnBrk="1" hangingPunct="1"/>
            <a:r>
              <a:rPr lang="en-US" altLang="zh-TW" sz="2400" dirty="0" smtClean="0"/>
              <a:t>Ex</a:t>
            </a:r>
            <a:r>
              <a:rPr lang="en-US" altLang="zh-TW" sz="2400" dirty="0"/>
              <a:t>: light bulb</a:t>
            </a:r>
          </a:p>
          <a:p>
            <a:pPr lvl="1" eaLnBrk="1" hangingPunct="1"/>
            <a:r>
              <a:rPr lang="en-US" altLang="zh-TW" sz="2400" dirty="0" smtClean="0"/>
              <a:t>Position</a:t>
            </a:r>
          </a:p>
          <a:p>
            <a:pPr lvl="1" eaLnBrk="1" hangingPunct="1"/>
            <a:r>
              <a:rPr lang="en-US" altLang="zh-TW" sz="2400" dirty="0" smtClean="0"/>
              <a:t>Range</a:t>
            </a:r>
          </a:p>
          <a:p>
            <a:pPr lvl="1" eaLnBrk="1" hangingPunct="1"/>
            <a:r>
              <a:rPr lang="en-US" altLang="zh-TW" sz="2400" dirty="0" smtClean="0"/>
              <a:t>Intensity</a:t>
            </a:r>
          </a:p>
          <a:p>
            <a:pPr lvl="1" eaLnBrk="1" hangingPunct="1"/>
            <a:endParaRPr lang="en-US" altLang="zh-TW" sz="2400" dirty="0" smtClean="0"/>
          </a:p>
        </p:txBody>
      </p:sp>
      <p:pic>
        <p:nvPicPr>
          <p:cNvPr id="6148" name="Picture 4" descr="Point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8732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48851"/>
              </p:ext>
            </p:extLst>
          </p:nvPr>
        </p:nvGraphicFramePr>
        <p:xfrm>
          <a:off x="4139952" y="1024607"/>
          <a:ext cx="44577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5" imgW="8876160" imgH="10082520" progId="Photoshop.Image.16">
                  <p:embed/>
                </p:oleObj>
              </mc:Choice>
              <mc:Fallback>
                <p:oleObj name="Image" r:id="rId5" imgW="8876160" imgH="10082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024607"/>
                        <a:ext cx="4457700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Directional </a:t>
            </a:r>
            <a:r>
              <a:rPr lang="en-US" altLang="zh-TW" dirty="0" smtClean="0"/>
              <a:t>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 smtClean="0"/>
              <a:t>Ex: Sun</a:t>
            </a:r>
          </a:p>
          <a:p>
            <a:pPr lvl="1" eaLnBrk="1" hangingPunct="1"/>
            <a:r>
              <a:rPr lang="en-US" altLang="zh-TW" dirty="0" smtClean="0"/>
              <a:t>Direction (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(+Z) 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direction)</a:t>
            </a:r>
            <a:endParaRPr lang="zh-TW" altLang="en-US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  <a:p>
            <a:pPr lvl="1" eaLnBrk="1" hangingPunct="1"/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84389"/>
              </p:ext>
            </p:extLst>
          </p:nvPr>
        </p:nvGraphicFramePr>
        <p:xfrm>
          <a:off x="5435600" y="2914608"/>
          <a:ext cx="32512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Image" r:id="rId4" imgW="3250440" imgH="3377520" progId="Photoshop.Image.16">
                  <p:embed/>
                </p:oleObj>
              </mc:Choice>
              <mc:Fallback>
                <p:oleObj name="Image" r:id="rId4" imgW="3250440" imgH="3377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5600" y="2914608"/>
                        <a:ext cx="32512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73975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Spot light</a:t>
            </a:r>
            <a:endParaRPr lang="zh-TW" altLang="en-US" dirty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sz="2000" dirty="0" smtClean="0">
              <a:solidFill>
                <a:srgbClr val="00B05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>
            <a:off x="4614863" y="2059558"/>
            <a:ext cx="2160587" cy="14414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038600" y="2059558"/>
            <a:ext cx="2736850" cy="4000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文字方塊 12"/>
          <p:cNvSpPr txBox="1">
            <a:spLocks noChangeArrowheads="1"/>
          </p:cNvSpPr>
          <p:nvPr/>
        </p:nvSpPr>
        <p:spPr bwMode="auto">
          <a:xfrm>
            <a:off x="3546475" y="2492945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angle</a:t>
            </a:r>
            <a:endParaRPr lang="zh-TW" altLang="en-US" sz="20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9159" name="文字方塊 10"/>
          <p:cNvSpPr txBox="1">
            <a:spLocks noChangeArrowheads="1"/>
          </p:cNvSpPr>
          <p:nvPr/>
        </p:nvSpPr>
        <p:spPr bwMode="auto">
          <a:xfrm>
            <a:off x="6054725" y="161823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 source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4038600" y="2061145"/>
            <a:ext cx="2736850" cy="1081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/>
          <p:cNvSpPr/>
          <p:nvPr/>
        </p:nvSpPr>
        <p:spPr>
          <a:xfrm rot="20431185">
            <a:off x="4668838" y="2388170"/>
            <a:ext cx="300037" cy="3762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654528" y="2899900"/>
            <a:ext cx="2383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(+Z) direction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11" y="3703980"/>
            <a:ext cx="4428861" cy="2771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15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Emissive Materials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8" name="Picture 4" descr="Emissive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866"/>
            <a:ext cx="4968552" cy="30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85242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Ambient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light is light that is present all around the scene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from any specific source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in Lighting window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" y="3863181"/>
            <a:ext cx="8794669" cy="86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1417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Skybox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24" y="2455772"/>
            <a:ext cx="6499588" cy="3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5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一個包覆場景的巨大靜態圖片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打光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沒有光源仍然看的到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用靜態圖片展示遠景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Cube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張圖片，分別是上、下、左、右、前、後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「Skybox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Skybox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3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</a:p>
          <a:p>
            <a:pPr lvl="1"/>
            <a:r>
              <a:rPr lang="en-US" altLang="zh-TW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Shader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→ Skybox → 6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Sided</a:t>
            </a:r>
            <a:endParaRPr lang="zh-TW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44" y="2473720"/>
            <a:ext cx="2575991" cy="22436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67697" y="3763735"/>
            <a:ext cx="953588" cy="476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02469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Photon Generator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5894388" y="1600200"/>
            <a:ext cx="279241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1.</a:t>
            </a:r>
            <a:r>
              <a:rPr lang="en-US" altLang="zh-TW" sz="1600" smtClean="0"/>
              <a:t> Three Electron guns (for red, green, and blue phosphor dots)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2.</a:t>
            </a:r>
            <a:r>
              <a:rPr lang="en-US" altLang="zh-TW" sz="1600" smtClean="0"/>
              <a:t> Electron beams</a:t>
            </a:r>
            <a:br>
              <a:rPr lang="en-US" altLang="zh-TW" sz="1600" smtClean="0"/>
            </a:br>
            <a:r>
              <a:rPr lang="en-US" altLang="zh-TW" sz="1600" b="1" smtClean="0"/>
              <a:t>3.</a:t>
            </a:r>
            <a:r>
              <a:rPr lang="en-US" altLang="zh-TW" sz="1600" smtClean="0"/>
              <a:t> Focusing coils</a:t>
            </a:r>
            <a:br>
              <a:rPr lang="en-US" altLang="zh-TW" sz="1600" smtClean="0"/>
            </a:br>
            <a:r>
              <a:rPr lang="en-US" altLang="zh-TW" sz="1600" b="1" smtClean="0"/>
              <a:t>4.</a:t>
            </a:r>
            <a:r>
              <a:rPr lang="en-US" altLang="zh-TW" sz="1600" smtClean="0"/>
              <a:t> Deflection coils</a:t>
            </a:r>
            <a:br>
              <a:rPr lang="en-US" altLang="zh-TW" sz="1600" smtClean="0"/>
            </a:br>
            <a:r>
              <a:rPr lang="en-US" altLang="zh-TW" sz="1600" b="1" smtClean="0"/>
              <a:t>5.</a:t>
            </a:r>
            <a:r>
              <a:rPr lang="en-US" altLang="zh-TW" sz="1600" smtClean="0"/>
              <a:t> Anode connection</a:t>
            </a:r>
            <a:br>
              <a:rPr lang="en-US" altLang="zh-TW" sz="1600" smtClean="0"/>
            </a:br>
            <a:r>
              <a:rPr lang="en-US" altLang="zh-TW" sz="1600" b="1" smtClean="0"/>
              <a:t>6.</a:t>
            </a:r>
            <a:r>
              <a:rPr lang="en-US" altLang="zh-TW" sz="1600" smtClean="0"/>
              <a:t> Mask for separating beams for red, green, and blue part of displayed image</a:t>
            </a:r>
            <a:br>
              <a:rPr lang="en-US" altLang="zh-TW" sz="1600" smtClean="0"/>
            </a:br>
            <a:r>
              <a:rPr lang="en-US" altLang="zh-TW" sz="1600" b="1" smtClean="0"/>
              <a:t>7.</a:t>
            </a:r>
            <a:r>
              <a:rPr lang="en-US" altLang="zh-TW" sz="1600" smtClean="0"/>
              <a:t> Phosphor layer with red, green, and blue zones</a:t>
            </a:r>
            <a:br>
              <a:rPr lang="en-US" altLang="zh-TW" sz="1600" smtClean="0"/>
            </a:br>
            <a:r>
              <a:rPr lang="en-US" altLang="zh-TW" sz="1600" b="1" smtClean="0"/>
              <a:t>8.</a:t>
            </a:r>
            <a:r>
              <a:rPr lang="en-US" altLang="zh-TW" sz="1600" smtClean="0"/>
              <a:t> Close-up of the phosphor-coated inner side of the screen</a:t>
            </a:r>
            <a:endParaRPr lang="zh-TW" altLang="en-US" sz="160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9563"/>
            <a:ext cx="5643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字方塊 2"/>
          <p:cNvSpPr txBox="1">
            <a:spLocks noChangeArrowheads="1"/>
          </p:cNvSpPr>
          <p:nvPr/>
        </p:nvSpPr>
        <p:spPr bwMode="auto">
          <a:xfrm>
            <a:off x="1042988" y="6184900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Cathode ray tube from wiki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將天空圖片加進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Unity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ode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要改成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Clamp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避免天空盒在邊界時會產生顏色不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match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Skybox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六面的圖片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950134"/>
            <a:ext cx="2206093" cy="19785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0828" y="4432380"/>
            <a:ext cx="713448" cy="399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54" y="4126926"/>
            <a:ext cx="3198563" cy="14589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70417" y="4939393"/>
            <a:ext cx="515984" cy="437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93484" y="5412922"/>
            <a:ext cx="713448" cy="191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337561" y="5115742"/>
            <a:ext cx="1502228" cy="297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63919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功能表列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Lighting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將剛剛建好的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07" y="3950670"/>
            <a:ext cx="3218974" cy="13543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39" y="3703034"/>
            <a:ext cx="2041684" cy="18828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3828" y="4880609"/>
            <a:ext cx="620486" cy="679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90457" y="4384223"/>
            <a:ext cx="2397035" cy="209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579223" y="4508319"/>
            <a:ext cx="1672046" cy="600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3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03800" y="1187450"/>
            <a:ext cx="3635375" cy="2817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PC Display Modes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Screen resolution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Channel:</a:t>
            </a:r>
          </a:p>
          <a:p>
            <a:pPr lvl="1" eaLnBrk="1" hangingPunct="1">
              <a:defRPr/>
            </a:pPr>
            <a:r>
              <a:rPr lang="en-US" altLang="zh-TW" dirty="0" smtClean="0"/>
              <a:t>RGBA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Depth</a:t>
            </a:r>
          </a:p>
          <a:p>
            <a:pPr lvl="1" eaLnBrk="1" hangingPunct="1">
              <a:defRPr/>
            </a:pPr>
            <a:r>
              <a:rPr lang="en-US" altLang="zh-TW" dirty="0" smtClean="0"/>
              <a:t>Each pixel can be represented by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   (</a:t>
            </a:r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B050"/>
                </a:solidFill>
              </a:rPr>
              <a:t>green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70C0"/>
                </a:solidFill>
              </a:rPr>
              <a:t>blue</a:t>
            </a:r>
            <a:r>
              <a:rPr lang="en-US" altLang="zh-TW" dirty="0" smtClean="0"/>
              <a:t>:0~255)</a:t>
            </a:r>
            <a:endParaRPr lang="zh-TW" altLang="en-US" dirty="0" smtClean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619250"/>
            <a:ext cx="27082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字方塊 2"/>
          <p:cNvSpPr txBox="1">
            <a:spLocks noChangeArrowheads="1"/>
          </p:cNvSpPr>
          <p:nvPr/>
        </p:nvSpPr>
        <p:spPr bwMode="auto">
          <a:xfrm>
            <a:off x="5249863" y="363537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Close look at LCD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0450" y="2701925"/>
            <a:ext cx="144463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554913" y="2843213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矩形 5"/>
          <p:cNvSpPr>
            <a:spLocks noChangeArrowheads="1"/>
          </p:cNvSpPr>
          <p:nvPr/>
        </p:nvSpPr>
        <p:spPr bwMode="auto">
          <a:xfrm>
            <a:off x="7569200" y="3092450"/>
            <a:ext cx="110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  <p:sp>
        <p:nvSpPr>
          <p:cNvPr id="10" name="矩形 9"/>
          <p:cNvSpPr/>
          <p:nvPr/>
        </p:nvSpPr>
        <p:spPr>
          <a:xfrm>
            <a:off x="5754688" y="1835150"/>
            <a:ext cx="142875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5897563" y="1403350"/>
            <a:ext cx="59531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矩形 14"/>
          <p:cNvSpPr>
            <a:spLocks noChangeArrowheads="1"/>
          </p:cNvSpPr>
          <p:nvPr/>
        </p:nvSpPr>
        <p:spPr bwMode="auto">
          <a:xfrm>
            <a:off x="6578600" y="11874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Color Cube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000250" y="4286250"/>
            <a:ext cx="150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 flipV="1">
            <a:off x="1357313" y="3643312"/>
            <a:ext cx="1295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000125" y="4500563"/>
            <a:ext cx="1214438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Red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2" name="文字方塊 10"/>
          <p:cNvSpPr txBox="1">
            <a:spLocks noChangeArrowheads="1"/>
          </p:cNvSpPr>
          <p:nvPr/>
        </p:nvSpPr>
        <p:spPr bwMode="auto">
          <a:xfrm>
            <a:off x="1357313" y="2509546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B050"/>
                </a:solidFill>
                <a:latin typeface="Arial" charset="0"/>
                <a:ea typeface="新細明體" charset="-120"/>
              </a:rPr>
              <a:t>Green</a:t>
            </a:r>
            <a:endParaRPr lang="zh-TW" altLang="en-US" sz="1800" dirty="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3" name="文字方塊 11"/>
          <p:cNvSpPr txBox="1">
            <a:spLocks noChangeArrowheads="1"/>
          </p:cNvSpPr>
          <p:nvPr/>
        </p:nvSpPr>
        <p:spPr bwMode="auto">
          <a:xfrm>
            <a:off x="642938" y="5493968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70C0"/>
                </a:solidFill>
                <a:latin typeface="Arial" charset="0"/>
                <a:ea typeface="新細明體" charset="-120"/>
              </a:rPr>
              <a:t>Blue</a:t>
            </a:r>
            <a:endParaRPr lang="zh-TW" altLang="en-US" sz="1800" dirty="0">
              <a:solidFill>
                <a:srgbClr val="0070C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5" name="文字方塊 13"/>
          <p:cNvSpPr txBox="1">
            <a:spLocks noChangeArrowheads="1"/>
          </p:cNvSpPr>
          <p:nvPr/>
        </p:nvSpPr>
        <p:spPr bwMode="auto">
          <a:xfrm>
            <a:off x="785813" y="35718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Black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(0, 0, 0)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3162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 smtClean="0"/>
              <a:t>Set color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RGBA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Ex: Red color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Unsigned byte(255, 0, 0);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 marL="457200" lvl="1" indent="0" eaLnBrk="1" hangingPunct="1">
              <a:buNone/>
              <a:defRPr/>
            </a:pPr>
            <a:r>
              <a:rPr lang="en-US" altLang="zh-TW" dirty="0" smtClean="0"/>
              <a:t>Float (1.0f, 0.0f, 0.0f);</a:t>
            </a:r>
          </a:p>
          <a:p>
            <a:pPr marL="457200" lvl="1" indent="0" eaLnBrk="1" hangingPunct="1">
              <a:buNone/>
              <a:defRPr/>
            </a:pPr>
            <a:endParaRPr lang="en-US" altLang="zh-TW" dirty="0"/>
          </a:p>
          <a:p>
            <a:pPr marL="457200" lvl="1" indent="0" eaLnBrk="1" hangingPunct="1">
              <a:buNone/>
              <a:defRPr/>
            </a:pPr>
            <a:r>
              <a:rPr lang="en-US" altLang="zh-TW" dirty="0" smtClean="0"/>
              <a:t>Hex FF0000FF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88432"/>
              </p:ext>
            </p:extLst>
          </p:nvPr>
        </p:nvGraphicFramePr>
        <p:xfrm>
          <a:off x="5652120" y="1439907"/>
          <a:ext cx="222885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4" imgW="4431600" imgH="8431560" progId="Photoshop.Image.16">
                  <p:embed/>
                </p:oleObj>
              </mc:Choice>
              <mc:Fallback>
                <p:oleObj name="Image" r:id="rId4" imgW="4431600" imgH="84315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1439907"/>
                        <a:ext cx="2228850" cy="422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Shading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  <a:ea typeface="新細明體" charset="-120"/>
              </a:rPr>
              <a:t>The operation of determining the effect of a light on a material is known as shading </a:t>
            </a:r>
            <a:endParaRPr lang="zh-TW" altLang="en-US" dirty="0">
              <a:latin typeface="Arial" charset="0"/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18441" name="文字方塊 9"/>
          <p:cNvSpPr txBox="1">
            <a:spLocks noChangeArrowheads="1"/>
          </p:cNvSpPr>
          <p:nvPr/>
        </p:nvSpPr>
        <p:spPr bwMode="auto">
          <a:xfrm>
            <a:off x="4572000" y="1357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7" y="3259258"/>
            <a:ext cx="6984776" cy="28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</TotalTime>
  <Words>2412</Words>
  <Application>Microsoft Office PowerPoint</Application>
  <PresentationFormat>如螢幕大小 (4:3)</PresentationFormat>
  <Paragraphs>411</Paragraphs>
  <Slides>51</Slides>
  <Notes>35</Notes>
  <HiddenSlides>8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Lora</vt:lpstr>
      <vt:lpstr>MS PGothic</vt:lpstr>
      <vt:lpstr>Quattrocento Sans</vt:lpstr>
      <vt:lpstr>微軟正黑體</vt:lpstr>
      <vt:lpstr>新細明體</vt:lpstr>
      <vt:lpstr>標楷體</vt:lpstr>
      <vt:lpstr>Arial</vt:lpstr>
      <vt:lpstr>Calibri</vt:lpstr>
      <vt:lpstr>Courier New</vt:lpstr>
      <vt:lpstr>Symbol</vt:lpstr>
      <vt:lpstr>Times New Roman</vt:lpstr>
      <vt:lpstr>Wingdings 2</vt:lpstr>
      <vt:lpstr>Course_HE</vt:lpstr>
      <vt:lpstr>Image</vt:lpstr>
      <vt:lpstr>3D Game Programming Color, Material, and Lighting</vt:lpstr>
      <vt:lpstr>Outline</vt:lpstr>
      <vt:lpstr>PowerPoint 簡報</vt:lpstr>
      <vt:lpstr>Your Personal Photon Detector</vt:lpstr>
      <vt:lpstr>Photon Generator</vt:lpstr>
      <vt:lpstr>PC Display Modes</vt:lpstr>
      <vt:lpstr>The Color Cube</vt:lpstr>
      <vt:lpstr>Set color</vt:lpstr>
      <vt:lpstr>Shading</vt:lpstr>
      <vt:lpstr>What is Shading</vt:lpstr>
      <vt:lpstr>Lighting and Rendering</vt:lpstr>
      <vt:lpstr>Local illumination</vt:lpstr>
      <vt:lpstr>Global Effects</vt:lpstr>
      <vt:lpstr>Local versus Global Illumination</vt:lpstr>
      <vt:lpstr>Material in the world</vt:lpstr>
      <vt:lpstr>Why we need shading</vt:lpstr>
      <vt:lpstr>Phong shading (1973)</vt:lpstr>
      <vt:lpstr>Using a Light Source</vt:lpstr>
      <vt:lpstr>Phong shading (1973)</vt:lpstr>
      <vt:lpstr>Phong shading</vt:lpstr>
      <vt:lpstr>Specifying a normal</vt:lpstr>
      <vt:lpstr>Setting Up a Source</vt:lpstr>
      <vt:lpstr>Set position of light source</vt:lpstr>
      <vt:lpstr>Find normal</vt:lpstr>
      <vt:lpstr>Ambient + Diffuse</vt:lpstr>
      <vt:lpstr>Lighting Effects</vt:lpstr>
      <vt:lpstr>Phong Reflection</vt:lpstr>
      <vt:lpstr>Add specular</vt:lpstr>
      <vt:lpstr>Examples</vt:lpstr>
      <vt:lpstr>Aluminium</vt:lpstr>
      <vt:lpstr>Bronze</vt:lpstr>
      <vt:lpstr>Chrome</vt:lpstr>
      <vt:lpstr>Stainless Steel</vt:lpstr>
      <vt:lpstr>Normal Average</vt:lpstr>
      <vt:lpstr>Material in Unity</vt:lpstr>
      <vt:lpstr>Material in Unity</vt:lpstr>
      <vt:lpstr>Material in Unity</vt:lpstr>
      <vt:lpstr>Standard</vt:lpstr>
      <vt:lpstr>Specular</vt:lpstr>
      <vt:lpstr>PowerPoint 簡報</vt:lpstr>
      <vt:lpstr>Lighting in Unity</vt:lpstr>
      <vt:lpstr>Point light</vt:lpstr>
      <vt:lpstr>Directional Light</vt:lpstr>
      <vt:lpstr>Spot light</vt:lpstr>
      <vt:lpstr>Emissive Materials</vt:lpstr>
      <vt:lpstr>Ambient light</vt:lpstr>
      <vt:lpstr>Skybox</vt:lpstr>
      <vt:lpstr>Skybox</vt:lpstr>
      <vt:lpstr>Skybox</vt:lpstr>
      <vt:lpstr>Skybox</vt:lpstr>
      <vt:lpstr>Skybox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160</cp:revision>
  <dcterms:created xsi:type="dcterms:W3CDTF">2010-08-04T16:26:51Z</dcterms:created>
  <dcterms:modified xsi:type="dcterms:W3CDTF">2018-11-13T03:57:26Z</dcterms:modified>
</cp:coreProperties>
</file>