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5" r:id="rId1"/>
  </p:sldMasterIdLst>
  <p:notesMasterIdLst>
    <p:notesMasterId r:id="rId12"/>
  </p:notesMasterIdLst>
  <p:sldIdLst>
    <p:sldId id="268" r:id="rId2"/>
    <p:sldId id="259" r:id="rId3"/>
    <p:sldId id="267" r:id="rId4"/>
    <p:sldId id="271" r:id="rId5"/>
    <p:sldId id="272" r:id="rId6"/>
    <p:sldId id="260" r:id="rId7"/>
    <p:sldId id="262" r:id="rId8"/>
    <p:sldId id="270" r:id="rId9"/>
    <p:sldId id="265" r:id="rId10"/>
    <p:sldId id="263" r:id="rId11"/>
  </p:sldIdLst>
  <p:sldSz cx="12192000" cy="6858000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83972" autoAdjust="0"/>
  </p:normalViewPr>
  <p:slideViewPr>
    <p:cSldViewPr snapToGrid="0">
      <p:cViewPr varScale="1">
        <p:scale>
          <a:sx n="70" d="100"/>
          <a:sy n="70" d="100"/>
        </p:scale>
        <p:origin x="88" y="31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4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03A75B6-255B-4E99-995D-DE0D1759EE4F}" type="datetimeFigureOut">
              <a:rPr lang="zh-TW" altLang="en-US" smtClean="0"/>
              <a:t>2018/9/18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C05F47-D441-4473-AE88-20C8BCCE82B7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0693225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http://140.118.127.125/GameDesign/gd2016.html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05F47-D441-4473-AE88-20C8BCCE82B7}" type="slidenum">
              <a:rPr lang="zh-TW" altLang="en-US" smtClean="0"/>
              <a:t>4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94671665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altLang="zh-TW" dirty="0" smtClean="0"/>
              <a:t>http://140.118.127.125/GameDesign/gd2017.html</a:t>
            </a:r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2C05F47-D441-4473-AE88-20C8BCCE82B7}" type="slidenum">
              <a:rPr lang="zh-TW" altLang="en-US" smtClean="0"/>
              <a:t>5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218589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3937-3B91-4B57-BC40-E7F8BA4CC142}" type="datetimeFigureOut">
              <a:rPr lang="zh-TW" altLang="en-US" smtClean="0"/>
              <a:t>2018/9/18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D762-B019-4A04-9298-E1AA3BD1E2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360487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3937-3B91-4B57-BC40-E7F8BA4CC142}" type="datetimeFigureOut">
              <a:rPr lang="zh-TW" altLang="en-US" smtClean="0"/>
              <a:t>2018/9/18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D762-B019-4A04-9298-E1AA3BD1E2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793018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3937-3B91-4B57-BC40-E7F8BA4CC142}" type="datetimeFigureOut">
              <a:rPr lang="zh-TW" altLang="en-US" smtClean="0"/>
              <a:t>2018/9/18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D762-B019-4A04-9298-E1AA3BD1E2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626689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Shape 8"/>
          <p:cNvSpPr txBox="1">
            <a:spLocks noGrp="1"/>
          </p:cNvSpPr>
          <p:nvPr>
            <p:ph type="ctrTitle"/>
          </p:nvPr>
        </p:nvSpPr>
        <p:spPr>
          <a:xfrm>
            <a:off x="1328841" y="2671851"/>
            <a:ext cx="6031599" cy="1546399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buSzPct val="100000"/>
              <a:defRPr sz="4800"/>
            </a:lvl1pPr>
            <a:lvl2pPr>
              <a:spcBef>
                <a:spcPts val="0"/>
              </a:spcBef>
              <a:buSzPct val="100000"/>
              <a:defRPr sz="4800"/>
            </a:lvl2pPr>
            <a:lvl3pPr>
              <a:spcBef>
                <a:spcPts val="0"/>
              </a:spcBef>
              <a:buSzPct val="100000"/>
              <a:defRPr sz="4800"/>
            </a:lvl3pPr>
            <a:lvl4pPr>
              <a:spcBef>
                <a:spcPts val="0"/>
              </a:spcBef>
              <a:buSzPct val="100000"/>
              <a:defRPr sz="4800"/>
            </a:lvl4pPr>
            <a:lvl5pPr>
              <a:spcBef>
                <a:spcPts val="0"/>
              </a:spcBef>
              <a:buSzPct val="100000"/>
              <a:defRPr sz="4800"/>
            </a:lvl5pPr>
            <a:lvl6pPr>
              <a:spcBef>
                <a:spcPts val="0"/>
              </a:spcBef>
              <a:buSzPct val="100000"/>
              <a:defRPr sz="4800"/>
            </a:lvl6pPr>
            <a:lvl7pPr>
              <a:spcBef>
                <a:spcPts val="0"/>
              </a:spcBef>
              <a:buSzPct val="100000"/>
              <a:defRPr sz="4800"/>
            </a:lvl7pPr>
            <a:lvl8pPr>
              <a:spcBef>
                <a:spcPts val="0"/>
              </a:spcBef>
              <a:buSzPct val="100000"/>
              <a:defRPr sz="4800"/>
            </a:lvl8pPr>
            <a:lvl9pPr>
              <a:spcBef>
                <a:spcPts val="0"/>
              </a:spcBef>
              <a:buSzPct val="100000"/>
              <a:defRPr sz="4800"/>
            </a:lvl9pPr>
          </a:lstStyle>
          <a:p>
            <a:r>
              <a:rPr lang="zh-TW" altLang="en-US" smtClean="0"/>
              <a:t>按一下以編輯母片標題樣式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6394537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woColTx">
  <p:cSld name="Title + 2 columns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hape 29"/>
          <p:cNvSpPr txBox="1">
            <a:spLocks noGrp="1"/>
          </p:cNvSpPr>
          <p:nvPr>
            <p:ph type="title"/>
          </p:nvPr>
        </p:nvSpPr>
        <p:spPr>
          <a:xfrm>
            <a:off x="2610847" y="1230225"/>
            <a:ext cx="4402020" cy="580799"/>
          </a:xfrm>
          <a:prstGeom prst="rect">
            <a:avLst/>
          </a:prstGeom>
        </p:spPr>
        <p:txBody>
          <a:bodyPr lIns="91425" tIns="91425" rIns="91425" bIns="91425" anchor="ctr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r>
              <a:rPr lang="zh-TW" altLang="en-US" smtClean="0"/>
              <a:t>按一下以編輯母片標題樣式</a:t>
            </a:r>
            <a:endParaRPr/>
          </a:p>
        </p:txBody>
      </p:sp>
      <p:sp>
        <p:nvSpPr>
          <p:cNvPr id="30" name="Shape 30"/>
          <p:cNvSpPr txBox="1">
            <a:spLocks noGrp="1"/>
          </p:cNvSpPr>
          <p:nvPr>
            <p:ph type="body" idx="1"/>
          </p:nvPr>
        </p:nvSpPr>
        <p:spPr>
          <a:xfrm>
            <a:off x="1841667" y="2158267"/>
            <a:ext cx="4567200" cy="4308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2667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buSzPct val="100000"/>
              <a:defRPr sz="2667"/>
            </a:lvl4pPr>
            <a:lvl5pPr>
              <a:spcBef>
                <a:spcPts val="0"/>
              </a:spcBef>
              <a:buSzPct val="100000"/>
              <a:defRPr sz="2667"/>
            </a:lvl5pPr>
            <a:lvl6pPr>
              <a:spcBef>
                <a:spcPts val="0"/>
              </a:spcBef>
              <a:buSzPct val="100000"/>
              <a:defRPr sz="2667"/>
            </a:lvl6pPr>
            <a:lvl7pPr>
              <a:spcBef>
                <a:spcPts val="0"/>
              </a:spcBef>
              <a:buSzPct val="100000"/>
              <a:defRPr sz="2667"/>
            </a:lvl7pPr>
            <a:lvl8pPr>
              <a:spcBef>
                <a:spcPts val="0"/>
              </a:spcBef>
              <a:buSzPct val="100000"/>
              <a:defRPr sz="2667"/>
            </a:lvl8pPr>
            <a:lvl9pPr>
              <a:spcBef>
                <a:spcPts val="0"/>
              </a:spcBef>
              <a:buSzPct val="100000"/>
              <a:defRPr sz="26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31" name="Shape 31"/>
          <p:cNvSpPr txBox="1">
            <a:spLocks noGrp="1"/>
          </p:cNvSpPr>
          <p:nvPr>
            <p:ph type="body" idx="2"/>
          </p:nvPr>
        </p:nvSpPr>
        <p:spPr>
          <a:xfrm>
            <a:off x="6683888" y="2158267"/>
            <a:ext cx="4567200" cy="43080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buSzPct val="100000"/>
              <a:defRPr sz="2667"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buSzPct val="100000"/>
              <a:defRPr sz="2667"/>
            </a:lvl4pPr>
            <a:lvl5pPr>
              <a:spcBef>
                <a:spcPts val="0"/>
              </a:spcBef>
              <a:buSzPct val="100000"/>
              <a:defRPr sz="2667"/>
            </a:lvl5pPr>
            <a:lvl6pPr>
              <a:spcBef>
                <a:spcPts val="0"/>
              </a:spcBef>
              <a:buSzPct val="100000"/>
              <a:defRPr sz="2667"/>
            </a:lvl6pPr>
            <a:lvl7pPr>
              <a:spcBef>
                <a:spcPts val="0"/>
              </a:spcBef>
              <a:buSzPct val="100000"/>
              <a:defRPr sz="2667"/>
            </a:lvl7pPr>
            <a:lvl8pPr>
              <a:spcBef>
                <a:spcPts val="0"/>
              </a:spcBef>
              <a:buSzPct val="100000"/>
              <a:defRPr sz="2667"/>
            </a:lvl8pPr>
            <a:lvl9pPr>
              <a:spcBef>
                <a:spcPts val="0"/>
              </a:spcBef>
              <a:buSzPct val="100000"/>
              <a:defRPr sz="2667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83580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3937-3B91-4B57-BC40-E7F8BA4CC142}" type="datetimeFigureOut">
              <a:rPr lang="zh-TW" altLang="en-US" smtClean="0"/>
              <a:t>2018/9/18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D762-B019-4A04-9298-E1AA3BD1E2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0806368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3937-3B91-4B57-BC40-E7F8BA4CC142}" type="datetimeFigureOut">
              <a:rPr lang="zh-TW" altLang="en-US" smtClean="0"/>
              <a:t>2018/9/18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D762-B019-4A04-9298-E1AA3BD1E2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6494247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3937-3B91-4B57-BC40-E7F8BA4CC142}" type="datetimeFigureOut">
              <a:rPr lang="zh-TW" altLang="en-US" smtClean="0"/>
              <a:t>2018/9/18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D762-B019-4A04-9298-E1AA3BD1E2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603767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3937-3B91-4B57-BC40-E7F8BA4CC142}" type="datetimeFigureOut">
              <a:rPr lang="zh-TW" altLang="en-US" smtClean="0"/>
              <a:t>2018/9/18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D762-B019-4A04-9298-E1AA3BD1E2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5811053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56DE-3FD2-4815-854F-650E5DE59286}" type="datetimeFigureOut">
              <a:rPr lang="zh-TW" altLang="en-US" smtClean="0"/>
              <a:t>2018/9/18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6A27-278A-4C23-AA00-DCEEC3B12B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851089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2B56DE-3FD2-4815-854F-650E5DE59286}" type="datetimeFigureOut">
              <a:rPr lang="zh-TW" altLang="en-US" smtClean="0"/>
              <a:t>2018/9/18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656A27-278A-4C23-AA00-DCEEC3B12B66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415415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3937-3B91-4B57-BC40-E7F8BA4CC142}" type="datetimeFigureOut">
              <a:rPr lang="zh-TW" altLang="en-US" smtClean="0"/>
              <a:t>2018/9/18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D762-B019-4A04-9298-E1AA3BD1E2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1630636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TW" altLang="en-US" smtClean="0"/>
              <a:t>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AC3937-3B91-4B57-BC40-E7F8BA4CC142}" type="datetimeFigureOut">
              <a:rPr lang="zh-TW" altLang="en-US" smtClean="0"/>
              <a:t>2018/9/18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3E5D762-B019-4A04-9298-E1AA3BD1E2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0630070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9AC3937-3B91-4B57-BC40-E7F8BA4CC142}" type="datetimeFigureOut">
              <a:rPr lang="zh-TW" altLang="en-US" smtClean="0"/>
              <a:t>2018/9/18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E5D762-B019-4A04-9298-E1AA3BD1E2F3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6783279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  <p:sldLayoutId id="2147483688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4.wmf"/><Relationship Id="rId4" Type="http://schemas.openxmlformats.org/officeDocument/2006/relationships/oleObject" Target="../embeddings/oleObject1.bin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3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5.wmf"/><Relationship Id="rId4" Type="http://schemas.openxmlformats.org/officeDocument/2006/relationships/oleObject" Target="../embeddings/oleObject2.bin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標題 5"/>
          <p:cNvSpPr>
            <a:spLocks noGrp="1"/>
          </p:cNvSpPr>
          <p:nvPr>
            <p:ph type="ctrTitle"/>
          </p:nvPr>
        </p:nvSpPr>
        <p:spPr>
          <a:xfrm>
            <a:off x="910035" y="988480"/>
            <a:ext cx="10378603" cy="1945626"/>
          </a:xfrm>
        </p:spPr>
        <p:txBody>
          <a:bodyPr>
            <a:noAutofit/>
          </a:bodyPr>
          <a:lstStyle/>
          <a:p>
            <a:pPr algn="ctr"/>
            <a:r>
              <a:rPr lang="en-US" altLang="zh-TW" sz="6000" dirty="0"/>
              <a:t>3D Game Programming</a:t>
            </a:r>
            <a:endParaRPr lang="zh-TW" altLang="en-US" sz="6000" dirty="0"/>
          </a:p>
        </p:txBody>
      </p:sp>
      <p:sp>
        <p:nvSpPr>
          <p:cNvPr id="3" name="副標題 2"/>
          <p:cNvSpPr txBox="1">
            <a:spLocks/>
          </p:cNvSpPr>
          <p:nvPr/>
        </p:nvSpPr>
        <p:spPr>
          <a:xfrm>
            <a:off x="2321893" y="4986710"/>
            <a:ext cx="7963156" cy="1655762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2900" indent="-342900">
              <a:buNone/>
              <a:defRPr/>
            </a:pPr>
            <a:r>
              <a:rPr lang="en-US" altLang="zh-TW" b="1" dirty="0">
                <a:ea typeface="標楷體" pitchFamily="65" charset="-120"/>
                <a:cs typeface="Times New Roman" pitchFamily="18" charset="0"/>
              </a:rPr>
              <a:t>Ming-Te Chi</a:t>
            </a:r>
          </a:p>
          <a:p>
            <a:pPr marL="342900" indent="-342900">
              <a:buNone/>
              <a:defRPr/>
            </a:pPr>
            <a:r>
              <a:rPr lang="en-US" altLang="zh-TW" b="1" dirty="0">
                <a:ea typeface="標楷體" pitchFamily="65" charset="-120"/>
                <a:cs typeface="Times New Roman" pitchFamily="18" charset="0"/>
              </a:rPr>
              <a:t>Department of Computer Science </a:t>
            </a:r>
          </a:p>
          <a:p>
            <a:pPr marL="342900" indent="-342900">
              <a:buNone/>
              <a:defRPr/>
            </a:pPr>
            <a:r>
              <a:rPr lang="en-US" altLang="zh-TW" b="1" dirty="0">
                <a:ea typeface="標楷體" pitchFamily="65" charset="-120"/>
                <a:cs typeface="Times New Roman" pitchFamily="18" charset="0"/>
              </a:rPr>
              <a:t>National </a:t>
            </a:r>
            <a:r>
              <a:rPr lang="en-US" altLang="zh-TW" b="1" dirty="0" err="1">
                <a:ea typeface="標楷體" pitchFamily="65" charset="-120"/>
                <a:cs typeface="Times New Roman" pitchFamily="18" charset="0"/>
              </a:rPr>
              <a:t>Chengchi</a:t>
            </a:r>
            <a:r>
              <a:rPr lang="en-US" altLang="zh-TW" b="1" dirty="0">
                <a:ea typeface="標楷體" pitchFamily="65" charset="-120"/>
                <a:cs typeface="Times New Roman" pitchFamily="18" charset="0"/>
              </a:rPr>
              <a:t> University</a:t>
            </a:r>
            <a:endParaRPr lang="zh-TW" altLang="en-US" dirty="0"/>
          </a:p>
          <a:p>
            <a:endParaRPr lang="zh-TW" altLang="en-US" dirty="0"/>
          </a:p>
        </p:txBody>
      </p:sp>
      <p:sp>
        <p:nvSpPr>
          <p:cNvPr id="2" name="文字方塊 1"/>
          <p:cNvSpPr txBox="1"/>
          <p:nvPr/>
        </p:nvSpPr>
        <p:spPr>
          <a:xfrm>
            <a:off x="3050267" y="2930459"/>
            <a:ext cx="628591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6000" dirty="0">
                <a:solidFill>
                  <a:srgbClr val="FF0000"/>
                </a:solidFill>
              </a:rPr>
              <a:t>Competition Rule</a:t>
            </a:r>
            <a:endParaRPr lang="zh-TW" altLang="en-US" sz="6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507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注意事項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1841666" y="2158267"/>
            <a:ext cx="8529772" cy="4308000"/>
          </a:xfrm>
        </p:spPr>
        <p:txBody>
          <a:bodyPr>
            <a:normAutofit/>
          </a:bodyPr>
          <a:lstStyle/>
          <a:p>
            <a:pPr marL="514350" indent="-514350">
              <a:buFont typeface="+mj-lt"/>
              <a:buAutoNum type="arabicPeriod"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此次競賽分數與學期分數無關，無論是否入圍決賽，皆需遵循學期評分規範，沒有入圍的組別，仍須在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期末向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老師和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助教</a:t>
            </a:r>
            <a:r>
              <a:rPr lang="en-US" altLang="zh-TW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demo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514350" indent="-514350">
              <a:buFont typeface="+mj-lt"/>
              <a:buAutoNum type="arabicPeriod"/>
            </a:pPr>
            <a:endParaRPr lang="en-US" altLang="zh-TW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543062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標題 3"/>
          <p:cNvSpPr>
            <a:spLocks noGrp="1"/>
          </p:cNvSpPr>
          <p:nvPr>
            <p:ph type="title"/>
          </p:nvPr>
        </p:nvSpPr>
        <p:spPr>
          <a:xfrm>
            <a:off x="1472003" y="1109121"/>
            <a:ext cx="9384418" cy="505110"/>
          </a:xfrm>
        </p:spPr>
        <p:txBody>
          <a:bodyPr>
            <a:noAutofit/>
          </a:bodyPr>
          <a:lstStyle/>
          <a:p>
            <a:pPr algn="ctr"/>
            <a:r>
              <a:rPr lang="zh-TW" altLang="en-US" b="1" dirty="0" smtClean="0">
                <a:latin typeface="Lora"/>
                <a:ea typeface="微軟正黑體" panose="020B0604030504040204" pitchFamily="34" charset="-120"/>
              </a:rPr>
              <a:t>台科大</a:t>
            </a:r>
            <a:r>
              <a:rPr lang="en-US" altLang="zh-TW" b="1" dirty="0" smtClean="0">
                <a:latin typeface="Lora"/>
                <a:ea typeface="微軟正黑體" panose="020B0604030504040204" pitchFamily="34" charset="-120"/>
              </a:rPr>
              <a:t>&amp;</a:t>
            </a:r>
            <a:r>
              <a:rPr lang="zh-TW" altLang="en-US" b="1" dirty="0" smtClean="0">
                <a:latin typeface="Lora"/>
                <a:ea typeface="微軟正黑體" panose="020B0604030504040204" pitchFamily="34" charset="-120"/>
              </a:rPr>
              <a:t>北藝大</a:t>
            </a:r>
            <a:r>
              <a:rPr lang="en-US" altLang="zh-TW" b="1" dirty="0">
                <a:latin typeface="Lora"/>
                <a:ea typeface="微軟正黑體" panose="020B0604030504040204" pitchFamily="34" charset="-120"/>
              </a:rPr>
              <a:t>&amp;</a:t>
            </a:r>
            <a:r>
              <a:rPr lang="zh-TW" altLang="en-US" b="1" dirty="0" smtClean="0">
                <a:latin typeface="Lora"/>
                <a:ea typeface="微軟正黑體" panose="020B0604030504040204" pitchFamily="34" charset="-120"/>
              </a:rPr>
              <a:t>清華</a:t>
            </a:r>
            <a:r>
              <a:rPr lang="en-US" altLang="zh-TW" b="1" dirty="0" smtClean="0">
                <a:latin typeface="Lora"/>
                <a:ea typeface="微軟正黑體" panose="020B0604030504040204" pitchFamily="34" charset="-120"/>
              </a:rPr>
              <a:t>&amp;</a:t>
            </a:r>
            <a:r>
              <a:rPr lang="zh-TW" altLang="en-US" b="1" dirty="0" smtClean="0">
                <a:latin typeface="Lora"/>
                <a:ea typeface="微軟正黑體" panose="020B0604030504040204" pitchFamily="34" charset="-120"/>
              </a:rPr>
              <a:t>北科大</a:t>
            </a:r>
            <a:r>
              <a:rPr lang="en-US" altLang="zh-TW" b="1" dirty="0">
                <a:latin typeface="Lora"/>
                <a:ea typeface="微軟正黑體" panose="020B0604030504040204" pitchFamily="34" charset="-120"/>
              </a:rPr>
              <a:t>&amp;</a:t>
            </a:r>
            <a:r>
              <a:rPr lang="zh-TW" altLang="en-US" b="1" dirty="0" smtClean="0">
                <a:latin typeface="Lora"/>
                <a:ea typeface="微軟正黑體" panose="020B0604030504040204" pitchFamily="34" charset="-120"/>
              </a:rPr>
              <a:t>政大</a:t>
            </a:r>
            <a:r>
              <a:rPr lang="en-US" altLang="zh-TW" dirty="0">
                <a:latin typeface="Lora"/>
                <a:ea typeface="微軟正黑體" panose="020B0604030504040204" pitchFamily="34" charset="-120"/>
              </a:rPr>
              <a:t/>
            </a:r>
            <a:br>
              <a:rPr lang="en-US" altLang="zh-TW" dirty="0">
                <a:latin typeface="Lora"/>
                <a:ea typeface="微軟正黑體" panose="020B0604030504040204" pitchFamily="34" charset="-120"/>
              </a:rPr>
            </a:br>
            <a:r>
              <a:rPr lang="zh-TW" altLang="en-US" b="1" dirty="0">
                <a:latin typeface="Lora"/>
                <a:ea typeface="微軟正黑體" panose="020B0604030504040204" pitchFamily="34" charset="-120"/>
              </a:rPr>
              <a:t>跨</a:t>
            </a:r>
            <a:r>
              <a:rPr lang="zh-TW" altLang="en-US" b="1" dirty="0" smtClean="0">
                <a:latin typeface="Lora"/>
                <a:ea typeface="微軟正黑體" panose="020B0604030504040204" pitchFamily="34" charset="-120"/>
              </a:rPr>
              <a:t>校遊戲設計競賽</a:t>
            </a:r>
            <a:endParaRPr lang="zh-TW" altLang="en-US" b="1" dirty="0">
              <a:latin typeface="Lora"/>
              <a:ea typeface="微軟正黑體" panose="020B0604030504040204" pitchFamily="34" charset="-120"/>
              <a:cs typeface="Lora"/>
              <a:sym typeface="Lora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2610846" y="2061311"/>
            <a:ext cx="8245575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sz="2800" b="0" i="0" u="none" strike="noStrike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贊助廠商：鈊</a:t>
            </a:r>
            <a:r>
              <a:rPr lang="zh-TW" altLang="en-US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象</a:t>
            </a:r>
            <a:r>
              <a:rPr lang="zh-TW" altLang="en-US" sz="2800" b="0" i="0" u="none" strike="noStrike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電子</a:t>
            </a:r>
            <a:r>
              <a:rPr lang="en-US" altLang="zh-TW" sz="2800" b="0" i="0" u="none" strike="noStrike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(IGS)</a:t>
            </a:r>
          </a:p>
          <a:p>
            <a:endParaRPr lang="en-US" altLang="zh-TW" sz="2800" b="0" i="0" u="none" strike="noStrike" dirty="0" smtClean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0" i="0" u="none" strike="noStrike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隨著智慧型手機的普及，手機遊戲已經成為現今遊戲的主流，而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Unity</a:t>
            </a:r>
            <a:r>
              <a:rPr lang="zh-TW" altLang="en-US" sz="2800" b="0" i="0" u="none" strike="noStrike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為目前各家遊戲公司所採用之遊戲引擎。</a:t>
            </a:r>
            <a:endParaRPr lang="en-US" altLang="zh-TW" sz="2800" b="0" i="0" u="none" strike="noStrike" dirty="0" smtClean="0">
              <a:solidFill>
                <a:srgbClr val="000000"/>
              </a:solidFill>
              <a:effectLst/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r>
              <a:rPr lang="zh-TW" altLang="en-US" sz="2800" b="0" i="0" u="none" strike="noStrike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因此於遊戲設計課程中，我們將舉辦一個以</a:t>
            </a:r>
            <a:r>
              <a:rPr lang="en-US" altLang="zh-TW" sz="28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Unity</a:t>
            </a:r>
            <a:r>
              <a:rPr lang="zh-TW" altLang="en-US" sz="2800" b="0" i="0" u="none" strike="noStrike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為遊戲引擎，設計遊戲的競賽，一個遊戲競賽主要強調於遊戲開發的整體運作，而不僅僅是程式設計部分。參賽隊伍需要繳交完整的軟體成果。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555128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標題 3"/>
          <p:cNvSpPr txBox="1">
            <a:spLocks/>
          </p:cNvSpPr>
          <p:nvPr/>
        </p:nvSpPr>
        <p:spPr>
          <a:xfrm>
            <a:off x="1730188" y="1230226"/>
            <a:ext cx="9217897" cy="505110"/>
          </a:xfrm>
          <a:prstGeom prst="rect">
            <a:avLst/>
          </a:prstGeom>
        </p:spPr>
        <p:txBody>
          <a:bodyPr vert="horz" lIns="91425" tIns="91425" rIns="91425" bIns="91425" rtlCol="0" anchor="ctr" anchorCtr="0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ts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NTUST&amp;NTHU</a:t>
            </a:r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手機遊戲設計競賽 </a:t>
            </a:r>
            <a:endParaRPr lang="en-US" altLang="zh-TW" b="1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algn="ctr"/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Lora"/>
                <a:sym typeface="Lora"/>
              </a:rPr>
              <a:t>2015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  <a:cs typeface="Lora"/>
              <a:sym typeface="Lora"/>
            </a:endParaRPr>
          </a:p>
        </p:txBody>
      </p:sp>
      <p:pic>
        <p:nvPicPr>
          <p:cNvPr id="3" name="圖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2738" y="2216009"/>
            <a:ext cx="3057077" cy="4320000"/>
          </a:xfrm>
          <a:prstGeom prst="rect">
            <a:avLst/>
          </a:prstGeom>
        </p:spPr>
      </p:pic>
      <p:pic>
        <p:nvPicPr>
          <p:cNvPr id="4" name="圖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5201" y="2216009"/>
            <a:ext cx="3087870" cy="4320000"/>
          </a:xfrm>
          <a:prstGeom prst="rect">
            <a:avLst/>
          </a:prstGeom>
        </p:spPr>
      </p:pic>
      <p:pic>
        <p:nvPicPr>
          <p:cNvPr id="6" name="圖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3900" y="2216009"/>
            <a:ext cx="3102181" cy="43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513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4402020" cy="580799"/>
          </a:xfrm>
        </p:spPr>
        <p:txBody>
          <a:bodyPr>
            <a:normAutofit fontScale="90000"/>
          </a:bodyPr>
          <a:lstStyle/>
          <a:p>
            <a:r>
              <a:rPr lang="en-US" altLang="zh-TW" b="1" dirty="0" smtClean="0">
                <a:latin typeface="微軟正黑體" panose="020B0604030504040204" pitchFamily="34" charset="-120"/>
                <a:ea typeface="微軟正黑體" panose="020B0604030504040204" pitchFamily="34" charset="-120"/>
                <a:cs typeface="Lora"/>
                <a:sym typeface="Lora"/>
              </a:rPr>
              <a:t>2016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5" name="物件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34346499"/>
              </p:ext>
            </p:extLst>
          </p:nvPr>
        </p:nvGraphicFramePr>
        <p:xfrm>
          <a:off x="2240670" y="260763"/>
          <a:ext cx="7562161" cy="601681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30" name="Image" r:id="rId4" imgW="13358520" imgH="10666440" progId="Photoshop.Image.16">
                  <p:embed/>
                </p:oleObj>
              </mc:Choice>
              <mc:Fallback>
                <p:oleObj name="Image" r:id="rId4" imgW="13358520" imgH="10666440" progId="Photoshop.Image.16">
                  <p:embed/>
                  <p:pic>
                    <p:nvPicPr>
                      <p:cNvPr id="6" name="物件 5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240670" y="260763"/>
                        <a:ext cx="7562161" cy="601681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66932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0" y="0"/>
            <a:ext cx="4402020" cy="580799"/>
          </a:xfrm>
        </p:spPr>
        <p:txBody>
          <a:bodyPr>
            <a:normAutofit fontScale="90000"/>
          </a:bodyPr>
          <a:lstStyle/>
          <a:p>
            <a:r>
              <a:rPr lang="en-US" altLang="zh-TW" dirty="0" smtClean="0"/>
              <a:t>2017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idx="2"/>
          </p:nvPr>
        </p:nvSpPr>
        <p:spPr/>
        <p:txBody>
          <a:bodyPr/>
          <a:lstStyle/>
          <a:p>
            <a:endParaRPr lang="zh-TW" altLang="en-US"/>
          </a:p>
        </p:txBody>
      </p:sp>
      <p:graphicFrame>
        <p:nvGraphicFramePr>
          <p:cNvPr id="7" name="物件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33101802"/>
              </p:ext>
            </p:extLst>
          </p:nvPr>
        </p:nvGraphicFramePr>
        <p:xfrm>
          <a:off x="2746375" y="273050"/>
          <a:ext cx="6699250" cy="6311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4" name="Image" r:id="rId4" imgW="13333320" imgH="12596760" progId="Photoshop.Image.16">
                  <p:embed/>
                </p:oleObj>
              </mc:Choice>
              <mc:Fallback>
                <p:oleObj name="Image" r:id="rId4" imgW="13333320" imgH="12596760" progId="Photoshop.Image.16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5"/>
                      <a:stretch>
                        <a:fillRect/>
                      </a:stretch>
                    </p:blipFill>
                    <p:spPr>
                      <a:xfrm>
                        <a:off x="2746375" y="273050"/>
                        <a:ext cx="6699250" cy="63119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73848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b="1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比賽時程</a:t>
            </a: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429614" y="1688711"/>
            <a:ext cx="7598895" cy="430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sz="24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初賽：台灣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時間</a:t>
            </a:r>
            <a:r>
              <a: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12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</a:t>
            </a:r>
            <a:r>
              <a:rPr lang="en-US" altLang="zh-TW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31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日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，將遊戲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影片及書面資料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上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傳，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會由評審們選出</a:t>
            </a:r>
            <a:r>
              <a: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組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隊伍進入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決賽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。</a:t>
            </a: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en-US" altLang="zh-TW" sz="2800" dirty="0" smtClean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 fontAlgn="base">
              <a:buNone/>
            </a:pP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複賽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：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台灣時間</a:t>
            </a:r>
            <a:r>
              <a:rPr lang="en-US" altLang="zh-TW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1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月中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，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進行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擺攤</a:t>
            </a:r>
            <a:r>
              <a:rPr lang="en-US" altLang="zh-TW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Demo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與</a:t>
            </a:r>
            <a:r>
              <a:rPr lang="zh-TW" altLang="en-US" sz="2800" dirty="0" smtClean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上台</a:t>
            </a:r>
            <a:r>
              <a:rPr lang="zh-TW" altLang="en-US" sz="2800" dirty="0">
                <a:solidFill>
                  <a:srgbClr val="FF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展示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成果。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400" dirty="0"/>
          </a:p>
          <a:p>
            <a:pPr marL="0" indent="0">
              <a:buNone/>
            </a:pPr>
            <a:r>
              <a:rPr lang="zh-TW" altLang="en-US" sz="2400" dirty="0"/>
              <a:t/>
            </a:r>
            <a:br>
              <a:rPr lang="zh-TW" altLang="en-US" sz="2400" dirty="0"/>
            </a:b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01086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評分項目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610847" y="2191219"/>
            <a:ext cx="7598895" cy="430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7" name="文字方塊 6"/>
          <p:cNvSpPr txBox="1"/>
          <p:nvPr/>
        </p:nvSpPr>
        <p:spPr>
          <a:xfrm>
            <a:off x="1885556" y="2093661"/>
            <a:ext cx="9534985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a.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實作、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程式類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b.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美工、視覺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類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/>
            </a:r>
            <a:b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</a:br>
            <a:r>
              <a:rPr lang="en-US" altLang="zh-TW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c. </a:t>
            </a:r>
            <a:r>
              <a:rPr lang="zh-TW" altLang="en-US" sz="2800" dirty="0">
                <a:latin typeface="微軟正黑體" panose="020B0604030504040204" pitchFamily="34" charset="-120"/>
                <a:ea typeface="微軟正黑體" panose="020B0604030504040204" pitchFamily="34" charset="-120"/>
              </a:rPr>
              <a:t>台風、人氣</a:t>
            </a:r>
            <a:r>
              <a:rPr lang="zh-TW" altLang="en-US" sz="2800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類</a:t>
            </a:r>
            <a:endParaRPr lang="zh-TW" altLang="en-US" sz="28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1261124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比賽獎金</a:t>
            </a:r>
            <a:endParaRPr lang="zh-TW" altLang="en-US" b="1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2610847" y="2191219"/>
            <a:ext cx="7598895" cy="4308000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altLang="zh-TW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pPr marL="0" indent="0">
              <a:buNone/>
            </a:pPr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  <a:p>
            <a:endParaRPr lang="zh-TW" altLang="en-US" sz="2400" dirty="0">
              <a:latin typeface="微軟正黑體" panose="020B0604030504040204" pitchFamily="34" charset="-120"/>
              <a:ea typeface="微軟正黑體" panose="020B0604030504040204" pitchFamily="34" charset="-120"/>
            </a:endParaRPr>
          </a:p>
        </p:txBody>
      </p:sp>
      <p:graphicFrame>
        <p:nvGraphicFramePr>
          <p:cNvPr id="4" name="表格 3"/>
          <p:cNvGraphicFramePr>
            <a:graphicFrameLocks noGrp="1"/>
          </p:cNvGraphicFramePr>
          <p:nvPr>
            <p:extLst/>
          </p:nvPr>
        </p:nvGraphicFramePr>
        <p:xfrm>
          <a:off x="3072006" y="2733009"/>
          <a:ext cx="6005384" cy="3215940"/>
        </p:xfrm>
        <a:graphic>
          <a:graphicData uri="http://schemas.openxmlformats.org/drawingml/2006/table">
            <a:tbl>
              <a:tblPr>
                <a:tableStyleId>{775DCB02-9BB8-47FD-8907-85C794F793BA}</a:tableStyleId>
              </a:tblPr>
              <a:tblGrid>
                <a:gridCol w="300269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002692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64318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名次</a:t>
                      </a:r>
                      <a:endParaRPr lang="zh-TW" altLang="en-US" sz="2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6753" marR="126753" marT="76052" marB="76052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獎學金</a:t>
                      </a:r>
                      <a:endParaRPr lang="zh-TW" altLang="en-US" sz="2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6753" marR="126753" marT="76052" marB="76052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64318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首獎</a:t>
                      </a:r>
                      <a:endParaRPr lang="zh-TW" altLang="en-US" sz="2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6753" marR="126753" marT="76052" marB="76052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50,000</a:t>
                      </a:r>
                      <a:endParaRPr lang="zh-TW" altLang="en-US" sz="2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6753" marR="126753" marT="76052" marB="76052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64318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優等</a:t>
                      </a:r>
                      <a:r>
                        <a:rPr lang="en-US" altLang="zh-TW" sz="2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(7</a:t>
                      </a:r>
                      <a:r>
                        <a:rPr lang="zh-TW" altLang="en-US" sz="2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r>
                        <a:rPr lang="en-US" altLang="zh-TW" sz="2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6753" marR="126753" marT="76052" marB="76052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3,000</a:t>
                      </a:r>
                      <a:endParaRPr lang="zh-TW" altLang="en-US" sz="2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6753" marR="126753" marT="76052" marB="76052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4318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佳作</a:t>
                      </a:r>
                      <a:r>
                        <a:rPr lang="en-US" altLang="zh-TW" sz="2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(7</a:t>
                      </a:r>
                      <a:r>
                        <a:rPr lang="zh-TW" altLang="en-US" sz="2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組</a:t>
                      </a:r>
                      <a:r>
                        <a:rPr lang="en-US" altLang="zh-TW" sz="2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6753" marR="126753" marT="76052" marB="76052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1,000</a:t>
                      </a:r>
                      <a:endParaRPr lang="zh-TW" altLang="en-US" sz="2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6753" marR="126753" marT="76052" marB="76052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643188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2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佳作</a:t>
                      </a:r>
                      <a:r>
                        <a:rPr lang="en-US" altLang="zh-TW" sz="2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2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五名</a:t>
                      </a:r>
                      <a:r>
                        <a:rPr lang="en-US" altLang="zh-TW" sz="2800" u="none" strike="noStrike" dirty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2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6753" marR="126753" marT="76052" marB="76052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2800" u="none" strike="noStrike" dirty="0" smtClean="0"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1,000</a:t>
                      </a:r>
                      <a:endParaRPr lang="zh-TW" altLang="en-US" sz="2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126753" marR="126753" marT="76052" marB="76052">
                    <a:lnL w="6350" cap="flat" cmpd="sng" algn="ctr">
                      <a:noFill/>
                      <a:prstDash val="solid"/>
                      <a:miter lim="800000"/>
                    </a:lnL>
                    <a:lnR w="6350" cap="flat" cmpd="sng" algn="ctr">
                      <a:noFill/>
                      <a:prstDash val="solid"/>
                      <a:miter lim="800000"/>
                    </a:lnR>
                    <a:lnT w="6350" cap="flat" cmpd="sng" algn="ctr">
                      <a:noFill/>
                      <a:prstDash val="solid"/>
                      <a:miter lim="800000"/>
                    </a:lnT>
                    <a:lnB w="6350" cap="flat" cmpd="sng" algn="ctr">
                      <a:noFill/>
                      <a:prstDash val="solid"/>
                      <a:miter lim="800000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6" name="矩形 5"/>
          <p:cNvSpPr/>
          <p:nvPr/>
        </p:nvSpPr>
        <p:spPr>
          <a:xfrm>
            <a:off x="4093633" y="5953220"/>
            <a:ext cx="382348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TW" altLang="en-US" sz="2400" b="0" i="0" u="none" strike="noStrike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贊助廠商：鈊</a:t>
            </a:r>
            <a:r>
              <a:rPr lang="zh-TW" altLang="en-US" sz="2400" dirty="0">
                <a:solidFill>
                  <a:srgbClr val="000000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象</a:t>
            </a:r>
            <a:r>
              <a:rPr lang="zh-TW" altLang="en-US" sz="2400" b="0" i="0" u="none" strike="noStrike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電子（</a:t>
            </a:r>
            <a:r>
              <a:rPr lang="en-US" altLang="zh-TW" sz="2400" b="0" i="0" u="none" strike="noStrike" dirty="0" smtClean="0">
                <a:solidFill>
                  <a:srgbClr val="000000"/>
                </a:solidFill>
                <a:effectLst/>
                <a:latin typeface="微軟正黑體" panose="020B0604030504040204" pitchFamily="34" charset="-120"/>
                <a:ea typeface="微軟正黑體" panose="020B0604030504040204" pitchFamily="34" charset="-120"/>
              </a:rPr>
              <a:t>IGS)</a:t>
            </a:r>
          </a:p>
        </p:txBody>
      </p:sp>
      <p:sp>
        <p:nvSpPr>
          <p:cNvPr id="5" name="文字方塊 4"/>
          <p:cNvSpPr txBox="1"/>
          <p:nvPr/>
        </p:nvSpPr>
        <p:spPr>
          <a:xfrm>
            <a:off x="3025168" y="1758082"/>
            <a:ext cx="6099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fontAlgn="t"/>
            <a:r>
              <a:rPr lang="zh-TW" altLang="en-US" sz="28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入圍 </a:t>
            </a:r>
            <a:r>
              <a:rPr lang="en-US" altLang="zh-TW" sz="28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20</a:t>
            </a:r>
            <a:r>
              <a:rPr lang="zh-TW" altLang="en-US" sz="28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組 獎金</a:t>
            </a:r>
            <a:r>
              <a:rPr lang="en-US" altLang="zh-TW" sz="2800" dirty="0">
                <a:solidFill>
                  <a:schemeClr val="dk1"/>
                </a:solidFill>
                <a:latin typeface="微軟正黑體" panose="020B0604030504040204" pitchFamily="34" charset="-120"/>
                <a:ea typeface="微軟正黑體" panose="020B0604030504040204" pitchFamily="34" charset="-120"/>
              </a:rPr>
              <a:t>$1,000</a:t>
            </a:r>
          </a:p>
        </p:txBody>
      </p:sp>
    </p:spTree>
    <p:extLst>
      <p:ext uri="{BB962C8B-B14F-4D97-AF65-F5344CB8AC3E}">
        <p14:creationId xmlns:p14="http://schemas.microsoft.com/office/powerpoint/2010/main" val="1145233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zh-TW" altLang="en-US" b="1" dirty="0" smtClean="0">
                <a:latin typeface="微軟正黑體" panose="020B0604030504040204" pitchFamily="34" charset="-120"/>
                <a:ea typeface="微軟正黑體" panose="020B0604030504040204" pitchFamily="34" charset="-120"/>
              </a:rPr>
              <a:t>課程規劃</a:t>
            </a:r>
            <a:endParaRPr lang="zh-TW" altLang="en-US" dirty="0"/>
          </a:p>
        </p:txBody>
      </p:sp>
      <p:graphicFrame>
        <p:nvGraphicFramePr>
          <p:cNvPr id="5" name="表格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36613801"/>
              </p:ext>
            </p:extLst>
          </p:nvPr>
        </p:nvGraphicFramePr>
        <p:xfrm>
          <a:off x="2213918" y="2163376"/>
          <a:ext cx="8626328" cy="3571234"/>
        </p:xfrm>
        <a:graphic>
          <a:graphicData uri="http://schemas.openxmlformats.org/drawingml/2006/table">
            <a:tbl>
              <a:tblPr/>
              <a:tblGrid>
                <a:gridCol w="201771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660861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752144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 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 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02 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318" marR="48318" marT="48318" marB="4831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0" i="0" u="none" strike="noStrike" dirty="0">
                          <a:solidFill>
                            <a:srgbClr val="38761D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上課前繳交期末專案分組名單</a:t>
                      </a: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0" i="0" u="none" strike="noStrike" dirty="0">
                          <a:solidFill>
                            <a:srgbClr val="38761D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期末專案發想</a:t>
                      </a:r>
                    </a:p>
                  </a:txBody>
                  <a:tcPr marL="48318" marR="48318" marT="48318" marB="4831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81891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10 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30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 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318" marR="48318" marT="48318" marB="4831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0" i="0" u="none" strike="noStrike" dirty="0">
                          <a:solidFill>
                            <a:srgbClr val="38761D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各組報告期末專案提案 </a:t>
                      </a:r>
                      <a:endParaRPr lang="en-US" altLang="zh-TW" sz="18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318" marR="48318" marT="48318" marB="4831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541524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11 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 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27 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 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8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zh-TW" altLang="en-US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318" marR="48318" marT="48318" marB="4831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Arial" panose="020B0604020202020204" pitchFamily="34" charset="0"/>
                        <a:buChar char="•"/>
                        <a:tabLst/>
                        <a:defRPr/>
                      </a:pPr>
                      <a:r>
                        <a:rPr lang="zh-TW" altLang="en-US" sz="1800" b="0" i="0" u="none" strike="noStrike" dirty="0" smtClean="0">
                          <a:solidFill>
                            <a:srgbClr val="38761D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期末專案檢查點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38761D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38761D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38761D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Demo 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38761D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遊戲原型</a:t>
                      </a:r>
                      <a:endParaRPr lang="en-US" altLang="zh-TW" sz="1800" b="0" i="0" u="none" strike="noStrike" dirty="0" smtClean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8318" marR="48318" marT="48318" marB="48318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09946">
                <a:tc>
                  <a:txBody>
                    <a:bodyPr/>
                    <a:lstStyle/>
                    <a:p>
                      <a:pPr marL="0" marR="0" indent="0" algn="ctr" defTabSz="914400" rtl="0" eaLnBrk="1" fontAlgn="t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 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 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13 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二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800" dirty="0" smtClean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6207" marR="46207" marT="46207" marB="462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0" i="0" u="none" strike="noStrike" dirty="0">
                          <a:solidFill>
                            <a:srgbClr val="38761D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期末遊戲檢查點</a:t>
                      </a:r>
                      <a:r>
                        <a:rPr lang="en-US" altLang="zh-TW" sz="1800" b="0" i="0" u="none" strike="noStrike" dirty="0">
                          <a:solidFill>
                            <a:srgbClr val="38761D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2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38761D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，</a:t>
                      </a:r>
                      <a:endParaRPr lang="en-US" altLang="zh-TW" sz="1800" b="0" i="0" u="none" strike="noStrike" dirty="0" smtClean="0">
                        <a:solidFill>
                          <a:srgbClr val="38761D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en-US" altLang="zh-TW" sz="1800" b="0" i="0" u="none" strike="noStrike" dirty="0" smtClean="0">
                          <a:solidFill>
                            <a:srgbClr val="38761D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12/31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38761D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繳交</a:t>
                      </a:r>
                      <a:r>
                        <a:rPr lang="zh-TW" altLang="en-US" sz="1800" b="0" i="0" u="none" strike="noStrike" dirty="0">
                          <a:solidFill>
                            <a:srgbClr val="38761D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期末聯展初賽</a:t>
                      </a:r>
                      <a:r>
                        <a:rPr lang="en-US" altLang="zh-TW" sz="1800" b="0" i="0" u="none" strike="noStrike" dirty="0">
                          <a:solidFill>
                            <a:srgbClr val="38761D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Demo</a:t>
                      </a:r>
                      <a:r>
                        <a:rPr lang="zh-TW" altLang="en-US" sz="1800" b="0" i="0" u="none" strike="noStrike" dirty="0">
                          <a:solidFill>
                            <a:srgbClr val="38761D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影片 </a:t>
                      </a:r>
                      <a:endParaRPr lang="en-US" altLang="zh-TW" sz="18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46207" marR="46207" marT="46207" marB="46207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50869">
                <a:tc>
                  <a:txBody>
                    <a:bodyPr/>
                    <a:lstStyle/>
                    <a:p>
                      <a:pPr algn="ctr" rtl="0" fontAlgn="t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  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 </a:t>
                      </a:r>
                      <a:r>
                        <a:rPr lang="zh-TW" altLang="en-US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月 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16 </a:t>
                      </a:r>
                      <a:r>
                        <a:rPr lang="en-US" altLang="zh-TW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?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日 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( 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六 </a:t>
                      </a:r>
                      <a:r>
                        <a:rPr lang="en-US" altLang="zh-TW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)</a:t>
                      </a:r>
                      <a:endParaRPr lang="zh-TW" altLang="en-US" sz="1800" dirty="0"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rtl="0" fontAlgn="base"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anose="020B0604020202020204" pitchFamily="34" charset="0"/>
                        <a:buChar char="•"/>
                      </a:pPr>
                      <a:r>
                        <a:rPr lang="zh-TW" altLang="en-US" sz="1800" b="0" i="0" u="none" strike="noStrike" dirty="0" smtClean="0">
                          <a:solidFill>
                            <a:srgbClr val="38761D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期末</a:t>
                      </a:r>
                      <a:r>
                        <a:rPr lang="zh-TW" altLang="en-US" sz="1800" b="0" i="0" u="none" strike="noStrike" dirty="0">
                          <a:solidFill>
                            <a:srgbClr val="38761D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作品聯合</a:t>
                      </a:r>
                      <a:r>
                        <a:rPr lang="zh-TW" altLang="en-US" sz="1800" b="0" i="0" u="none" strike="noStrike" dirty="0" smtClean="0">
                          <a:solidFill>
                            <a:srgbClr val="38761D"/>
                          </a:solidFill>
                          <a:effectLst/>
                          <a:latin typeface="微軟正黑體" panose="020B0604030504040204" pitchFamily="34" charset="-120"/>
                          <a:ea typeface="微軟正黑體" panose="020B0604030504040204" pitchFamily="34" charset="-120"/>
                        </a:rPr>
                        <a:t>展覽</a:t>
                      </a:r>
                      <a:endParaRPr lang="en-US" altLang="zh-TW" sz="1800" b="0" i="0" u="none" strike="noStrike" dirty="0">
                        <a:solidFill>
                          <a:srgbClr val="FF0000"/>
                        </a:solidFill>
                        <a:effectLst/>
                        <a:latin typeface="微軟正黑體" panose="020B0604030504040204" pitchFamily="34" charset="-120"/>
                        <a:ea typeface="微軟正黑體" panose="020B0604030504040204" pitchFamily="34" charset="-120"/>
                      </a:endParaRPr>
                    </a:p>
                  </a:txBody>
                  <a:tcPr marL="66675" marR="66675" marT="66675" marB="66675" anchor="ctr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633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316</TotalTime>
  <Words>345</Words>
  <Application>Microsoft Office PowerPoint</Application>
  <PresentationFormat>寬螢幕</PresentationFormat>
  <Paragraphs>57</Paragraphs>
  <Slides>10</Slides>
  <Notes>2</Notes>
  <HiddenSlides>0</HiddenSlides>
  <MMClips>0</MMClips>
  <ScaleCrop>false</ScaleCrop>
  <HeadingPairs>
    <vt:vector size="8" baseType="variant">
      <vt:variant>
        <vt:lpstr>使用字型</vt:lpstr>
      </vt:variant>
      <vt:variant>
        <vt:i4>8</vt:i4>
      </vt:variant>
      <vt:variant>
        <vt:lpstr>佈景主題</vt:lpstr>
      </vt:variant>
      <vt:variant>
        <vt:i4>1</vt:i4>
      </vt:variant>
      <vt:variant>
        <vt:lpstr>內嵌 OLE 伺服程式</vt:lpstr>
      </vt:variant>
      <vt:variant>
        <vt:i4>1</vt:i4>
      </vt:variant>
      <vt:variant>
        <vt:lpstr>投影片標題</vt:lpstr>
      </vt:variant>
      <vt:variant>
        <vt:i4>10</vt:i4>
      </vt:variant>
    </vt:vector>
  </HeadingPairs>
  <TitlesOfParts>
    <vt:vector size="20" baseType="lpstr">
      <vt:lpstr>Lora</vt:lpstr>
      <vt:lpstr>微軟正黑體</vt:lpstr>
      <vt:lpstr>新細明體</vt:lpstr>
      <vt:lpstr>標楷體</vt:lpstr>
      <vt:lpstr>Arial</vt:lpstr>
      <vt:lpstr>Calibri</vt:lpstr>
      <vt:lpstr>Calibri Light</vt:lpstr>
      <vt:lpstr>Times New Roman</vt:lpstr>
      <vt:lpstr>Office 佈景主題</vt:lpstr>
      <vt:lpstr>Adobe Photoshop Image</vt:lpstr>
      <vt:lpstr>3D Game Programming</vt:lpstr>
      <vt:lpstr>台科大&amp;北藝大&amp;清華&amp;北科大&amp;政大 跨校遊戲設計競賽</vt:lpstr>
      <vt:lpstr>PowerPoint 簡報</vt:lpstr>
      <vt:lpstr>2016</vt:lpstr>
      <vt:lpstr>2017</vt:lpstr>
      <vt:lpstr>比賽時程</vt:lpstr>
      <vt:lpstr>評分項目</vt:lpstr>
      <vt:lpstr>比賽獎金</vt:lpstr>
      <vt:lpstr>課程規劃</vt:lpstr>
      <vt:lpstr>注意事項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Intro. to Game Programming  遊戲程式設計 Competition Rule</dc:title>
  <dc:creator>lab</dc:creator>
  <cp:lastModifiedBy>Ming-Te Chi</cp:lastModifiedBy>
  <cp:revision>33</cp:revision>
  <dcterms:created xsi:type="dcterms:W3CDTF">2015-09-11T06:08:26Z</dcterms:created>
  <dcterms:modified xsi:type="dcterms:W3CDTF">2018-09-18T03:12:11Z</dcterms:modified>
</cp:coreProperties>
</file>