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2"/>
  </p:sldMasterIdLst>
  <p:notesMasterIdLst>
    <p:notesMasterId r:id="rId75"/>
  </p:notesMasterIdLst>
  <p:handoutMasterIdLst>
    <p:handoutMasterId r:id="rId76"/>
  </p:handoutMasterIdLst>
  <p:sldIdLst>
    <p:sldId id="378" r:id="rId3"/>
    <p:sldId id="256" r:id="rId4"/>
    <p:sldId id="317" r:id="rId5"/>
    <p:sldId id="321" r:id="rId6"/>
    <p:sldId id="293" r:id="rId7"/>
    <p:sldId id="294" r:id="rId8"/>
    <p:sldId id="295" r:id="rId9"/>
    <p:sldId id="298" r:id="rId10"/>
    <p:sldId id="299" r:id="rId11"/>
    <p:sldId id="296" r:id="rId12"/>
    <p:sldId id="297" r:id="rId13"/>
    <p:sldId id="300" r:id="rId14"/>
    <p:sldId id="322" r:id="rId15"/>
    <p:sldId id="258" r:id="rId16"/>
    <p:sldId id="315" r:id="rId17"/>
    <p:sldId id="316" r:id="rId18"/>
    <p:sldId id="260" r:id="rId19"/>
    <p:sldId id="301" r:id="rId20"/>
    <p:sldId id="318" r:id="rId21"/>
    <p:sldId id="263" r:id="rId22"/>
    <p:sldId id="358" r:id="rId23"/>
    <p:sldId id="323" r:id="rId24"/>
    <p:sldId id="265" r:id="rId25"/>
    <p:sldId id="266" r:id="rId26"/>
    <p:sldId id="305" r:id="rId27"/>
    <p:sldId id="306" r:id="rId28"/>
    <p:sldId id="324" r:id="rId29"/>
    <p:sldId id="268" r:id="rId30"/>
    <p:sldId id="269" r:id="rId31"/>
    <p:sldId id="270" r:id="rId32"/>
    <p:sldId id="271" r:id="rId33"/>
    <p:sldId id="274" r:id="rId34"/>
    <p:sldId id="325" r:id="rId35"/>
    <p:sldId id="362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63" r:id="rId48"/>
    <p:sldId id="337" r:id="rId49"/>
    <p:sldId id="338" r:id="rId50"/>
    <p:sldId id="341" r:id="rId51"/>
    <p:sldId id="342" r:id="rId52"/>
    <p:sldId id="347" r:id="rId53"/>
    <p:sldId id="348" r:id="rId54"/>
    <p:sldId id="349" r:id="rId55"/>
    <p:sldId id="350" r:id="rId56"/>
    <p:sldId id="351" r:id="rId57"/>
    <p:sldId id="352" r:id="rId58"/>
    <p:sldId id="365" r:id="rId59"/>
    <p:sldId id="366" r:id="rId60"/>
    <p:sldId id="364" r:id="rId61"/>
    <p:sldId id="367" r:id="rId62"/>
    <p:sldId id="368" r:id="rId63"/>
    <p:sldId id="369" r:id="rId64"/>
    <p:sldId id="381" r:id="rId65"/>
    <p:sldId id="370" r:id="rId66"/>
    <p:sldId id="371" r:id="rId67"/>
    <p:sldId id="372" r:id="rId68"/>
    <p:sldId id="376" r:id="rId69"/>
    <p:sldId id="374" r:id="rId70"/>
    <p:sldId id="380" r:id="rId71"/>
    <p:sldId id="379" r:id="rId72"/>
    <p:sldId id="359" r:id="rId73"/>
    <p:sldId id="360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EFE"/>
    <a:srgbClr val="96EAFE"/>
    <a:srgbClr val="7C5989"/>
    <a:srgbClr val="000066"/>
    <a:srgbClr val="4D6B89"/>
    <a:srgbClr val="384E64"/>
    <a:srgbClr val="274E75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85497" autoAdjust="0"/>
  </p:normalViewPr>
  <p:slideViewPr>
    <p:cSldViewPr>
      <p:cViewPr varScale="1">
        <p:scale>
          <a:sx n="83" d="100"/>
          <a:sy n="83" d="100"/>
        </p:scale>
        <p:origin x="3296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722A8-24DB-4C62-9C50-1A7D665A0ACD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3C1DA-78F3-4155-B782-B94BFBBE8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4976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ECC41-AB40-4044-9FC1-CC47A5A6ED32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E57BD-46E0-4D0B-8236-08AC4EDCC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653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2017</a:t>
            </a: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5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00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4832-0C1A-784C-A080-8F35F9DE6F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2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35151-AE22-440A-9EED-641B1BC3834F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77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84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19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2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684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8258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8120"/>
      </p:ext>
    </p:extLst>
  </p:cSld>
  <p:clrMapOvr>
    <a:masterClrMapping/>
  </p:clrMapOvr>
  <p:transition>
    <p:fade thruBlk="1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193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81827"/>
      </p:ext>
    </p:extLst>
  </p:cSld>
  <p:clrMapOvr>
    <a:masterClrMapping/>
  </p:clrMapOvr>
  <p:transition>
    <p:fade thruBlk="1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69821"/>
      </p:ext>
    </p:extLst>
  </p:cSld>
  <p:clrMapOvr>
    <a:masterClrMapping/>
  </p:clrMapOvr>
  <p:transition spd="med">
    <p:zo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5181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9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1000" y="1107280"/>
            <a:ext cx="8686800" cy="74613"/>
          </a:xfrm>
          <a:prstGeom prst="rect">
            <a:avLst/>
          </a:prstGeom>
          <a:gradFill rotWithShape="0">
            <a:gsLst>
              <a:gs pos="0">
                <a:srgbClr val="DF140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0" r:id="rId7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unity3d.com/get-unity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apc0t4vbwdtk8c9/spaceShooter.unitypackage?dl=0" TargetMode="External"/><Relationship Id="rId2" Type="http://schemas.openxmlformats.org/officeDocument/2006/relationships/hyperlink" Target="https://www.assetstore.unity3d.com/en/#!/content/1386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tiff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unity3d.com/ScriptReference/Transform.html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tf3dm.com/3d-models/all" TargetMode="External"/><Relationship Id="rId2" Type="http://schemas.openxmlformats.org/officeDocument/2006/relationships/hyperlink" Target="https://www.assetstore.unity3d.com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unity3d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g.com.tw/Unity/Unity.asp" TargetMode="External"/><Relationship Id="rId4" Type="http://schemas.openxmlformats.org/officeDocument/2006/relationships/hyperlink" Target="http://unity3d.com/communit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unity5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http://unity3d.com/get-unity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申請帳號 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 填問卷 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 完成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54461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42306"/>
            <a:ext cx="87820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63072" cy="1143000"/>
          </a:xfrm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Programming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63072" cy="1143000"/>
          </a:xfrm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Publishing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540306"/>
              </p:ext>
            </p:extLst>
          </p:nvPr>
        </p:nvGraphicFramePr>
        <p:xfrm>
          <a:off x="762000" y="2133600"/>
          <a:ext cx="7522342" cy="333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3" imgW="10668240" imgH="4724640" progId="Photoshop.Image.16">
                  <p:embed/>
                </p:oleObj>
              </mc:Choice>
              <mc:Fallback>
                <p:oleObj name="Image" r:id="rId3" imgW="10668240" imgH="47246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133600"/>
                        <a:ext cx="7522342" cy="333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0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05" y="1219200"/>
            <a:ext cx="6588995" cy="527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63072" cy="1143000"/>
          </a:xfrm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Asset Store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4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95600"/>
            <a:ext cx="1252220" cy="1295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19400" y="3127802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Unity </a:t>
            </a:r>
            <a:r>
              <a:rPr lang="en-US" altLang="zh-TW" sz="4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interface</a:t>
            </a:r>
            <a:endParaRPr lang="en-US" altLang="zh-TW" sz="4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22526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Unity3D IDE Interface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479" y="1341496"/>
            <a:ext cx="7063041" cy="4738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1601" y="6051252"/>
            <a:ext cx="7374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http://docs.unity3d.com/Manual/LearningtheInterface.html</a:t>
            </a:r>
          </a:p>
        </p:txBody>
      </p:sp>
    </p:spTree>
    <p:extLst>
      <p:ext uri="{BB962C8B-B14F-4D97-AF65-F5344CB8AC3E}">
        <p14:creationId xmlns:p14="http://schemas.microsoft.com/office/powerpoint/2010/main" val="146712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Unity3D IDE Interface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err="1" smtClean="0"/>
              <a:t>ToolBar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–</a:t>
            </a:r>
            <a:r>
              <a:rPr lang="zh-TW" altLang="en-US" sz="2800" dirty="0" smtClean="0"/>
              <a:t> 最常用的幾個操作選項</a:t>
            </a:r>
            <a:endParaRPr lang="en-US" altLang="zh-TW" sz="2800" dirty="0" smtClean="0"/>
          </a:p>
          <a:p>
            <a:r>
              <a:rPr lang="en-US" altLang="zh-TW" sz="2800" dirty="0" smtClean="0"/>
              <a:t>Scene View – </a:t>
            </a:r>
            <a:r>
              <a:rPr lang="zh-TW" altLang="en-US" sz="2800" dirty="0" smtClean="0"/>
              <a:t>擺放遊戲元件</a:t>
            </a:r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GameObject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，用以架構場景</a:t>
            </a:r>
            <a:endParaRPr lang="en-US" altLang="zh-TW" sz="2800" dirty="0" smtClean="0"/>
          </a:p>
          <a:p>
            <a:r>
              <a:rPr lang="en-US" altLang="zh-TW" sz="2800" dirty="0" smtClean="0"/>
              <a:t>Game View – </a:t>
            </a:r>
            <a:r>
              <a:rPr lang="zh-TW" altLang="en-US" sz="2800" dirty="0" smtClean="0"/>
              <a:t>執行時，實際的遊戲畫面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由</a:t>
            </a:r>
            <a:r>
              <a:rPr lang="en-US" altLang="zh-TW" sz="2800" dirty="0" smtClean="0"/>
              <a:t>Camera</a:t>
            </a:r>
            <a:r>
              <a:rPr lang="zh-TW" altLang="en-US" sz="2800" dirty="0" smtClean="0"/>
              <a:t>的視角決定</a:t>
            </a:r>
            <a:r>
              <a:rPr lang="en-US" altLang="zh-TW" sz="2800" dirty="0" smtClean="0"/>
              <a:t>)</a:t>
            </a:r>
            <a:endParaRPr lang="en-US" altLang="zh-TW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733800"/>
            <a:ext cx="4648200" cy="31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3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Unity3D IDE Interface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r>
              <a:rPr lang="en-US" altLang="zh-TW" sz="2800" dirty="0" smtClean="0"/>
              <a:t>Hierarchy View – </a:t>
            </a:r>
            <a:r>
              <a:rPr lang="zh-TW" altLang="en-US" sz="2800" dirty="0" smtClean="0"/>
              <a:t>所有存在目前場景的</a:t>
            </a:r>
            <a:r>
              <a:rPr lang="en-US" altLang="zh-TW" sz="2800" dirty="0" err="1" smtClean="0"/>
              <a:t>GameObject</a:t>
            </a:r>
            <a:r>
              <a:rPr lang="zh-TW" altLang="en-US" sz="2800" dirty="0" smtClean="0"/>
              <a:t> 列表</a:t>
            </a:r>
            <a:endParaRPr lang="en-US" altLang="zh-TW" sz="2800" dirty="0" smtClean="0"/>
          </a:p>
          <a:p>
            <a:r>
              <a:rPr lang="en-US" altLang="zh-TW" sz="2800" dirty="0" smtClean="0"/>
              <a:t>Project View – </a:t>
            </a:r>
            <a:r>
              <a:rPr lang="zh-TW" altLang="en-US" sz="2800" dirty="0" smtClean="0"/>
              <a:t>目前 </a:t>
            </a:r>
            <a:r>
              <a:rPr lang="en-US" altLang="zh-TW" sz="2800" dirty="0" smtClean="0"/>
              <a:t>Project</a:t>
            </a:r>
            <a:r>
              <a:rPr lang="zh-TW" altLang="en-US" sz="2800" dirty="0" smtClean="0"/>
              <a:t> 所使用到的所有 </a:t>
            </a:r>
            <a:r>
              <a:rPr lang="en-US" altLang="zh-TW" sz="2800" dirty="0" smtClean="0"/>
              <a:t>Assets</a:t>
            </a:r>
          </a:p>
          <a:p>
            <a:pPr lvl="1"/>
            <a:r>
              <a:rPr lang="zh-TW" altLang="en-US" sz="2400" dirty="0" smtClean="0"/>
              <a:t>所有在 </a:t>
            </a:r>
            <a:r>
              <a:rPr lang="en-US" altLang="zh-TW" sz="2400" dirty="0" smtClean="0"/>
              <a:t>assets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folder</a:t>
            </a:r>
            <a:r>
              <a:rPr lang="zh-TW" altLang="en-US" sz="2400" dirty="0" smtClean="0"/>
              <a:t> 下的檔案包括</a:t>
            </a:r>
            <a:r>
              <a:rPr lang="en-US" altLang="zh-TW" sz="2400" dirty="0" smtClean="0"/>
              <a:t>scenes, scripts, 3D models, textures, audio files, and prefabs</a:t>
            </a:r>
            <a:r>
              <a:rPr lang="zh-TW" altLang="en-US" sz="2400" dirty="0" smtClean="0"/>
              <a:t>所有檔案</a:t>
            </a:r>
            <a:endParaRPr lang="en-US" altLang="zh-TW" sz="2400" dirty="0" smtClean="0"/>
          </a:p>
          <a:p>
            <a:r>
              <a:rPr lang="en-US" altLang="zh-TW" sz="2800" dirty="0" smtClean="0"/>
              <a:t>Inspector View – </a:t>
            </a:r>
            <a:r>
              <a:rPr lang="zh-TW" altLang="en-US" sz="2800" dirty="0" smtClean="0"/>
              <a:t>顯示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    目前選到的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    </a:t>
            </a:r>
            <a:r>
              <a:rPr lang="en-US" altLang="zh-TW" sz="2800" dirty="0" err="1" smtClean="0"/>
              <a:t>GameObject</a:t>
            </a:r>
            <a:r>
              <a:rPr lang="zh-TW" altLang="en-US" sz="2800" dirty="0" smtClean="0"/>
              <a:t>的屬性表</a:t>
            </a:r>
            <a:endParaRPr lang="en-US" altLang="zh-TW" sz="2800" dirty="0" smtClean="0"/>
          </a:p>
          <a:p>
            <a:endParaRPr lang="en-US" altLang="zh-TW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739480"/>
            <a:ext cx="4648200" cy="31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Scene view</a:t>
            </a:r>
            <a:r>
              <a:rPr lang="zh-TW" altLang="en-US" smtClean="0"/>
              <a:t> </a:t>
            </a:r>
            <a:r>
              <a:rPr lang="en-US" altLang="zh-TW" smtClean="0"/>
              <a:t>(3D</a:t>
            </a:r>
            <a:r>
              <a:rPr lang="zh-TW" altLang="en-US" smtClean="0"/>
              <a:t> </a:t>
            </a:r>
            <a:r>
              <a:rPr lang="en-US" altLang="zh-TW" smtClean="0"/>
              <a:t>Space)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804" y="1356937"/>
            <a:ext cx="1625600" cy="27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876800"/>
            <a:ext cx="827791" cy="10599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7148" y="1143000"/>
            <a:ext cx="650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Hand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tool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位移視角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熱鍵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，持續按住滑鼠中鍵有相同效果</a:t>
            </a:r>
            <a:endParaRPr 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9" descr="Screen shot 2011-09-26 at 下午10.33.5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2" y="3792034"/>
            <a:ext cx="728113" cy="878616"/>
          </a:xfrm>
          <a:prstGeom prst="rect">
            <a:avLst/>
          </a:prstGeom>
        </p:spPr>
      </p:pic>
      <p:pic>
        <p:nvPicPr>
          <p:cNvPr id="11" name="Picture 10" descr="Screen shot 2011-09-26 at 下午10.33.4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2" y="2704751"/>
            <a:ext cx="754538" cy="918934"/>
          </a:xfrm>
          <a:prstGeom prst="rect">
            <a:avLst/>
          </a:prstGeom>
        </p:spPr>
      </p:pic>
      <p:pic>
        <p:nvPicPr>
          <p:cNvPr id="12" name="Picture 11" descr="Screen shot 2011-09-26 at 下午10.33.4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2" y="1773292"/>
            <a:ext cx="743299" cy="8747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13591" y="3974592"/>
            <a:ext cx="396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縮放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場景中被選定的物件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熱鍵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13591" y="20213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移動場景中的物體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熱鍵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3591" y="28982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旋轉場景中被選定的物件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熱鍵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5222122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Scene </a:t>
            </a:r>
            <a:r>
              <a:rPr 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Gizmo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快速轉換視角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前視、後視、俯視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…)</a:t>
            </a:r>
            <a:endParaRPr 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" name="Picture 16" descr="Screen shot 2011-09-26 at 下午10.41.0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132" y="2446991"/>
            <a:ext cx="3446032" cy="2353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729212" y="7567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Scene view</a:t>
            </a:r>
            <a:r>
              <a:rPr lang="zh-TW" altLang="en-US" smtClean="0"/>
              <a:t> </a:t>
            </a:r>
            <a:r>
              <a:rPr lang="en-US" altLang="zh-TW" smtClean="0"/>
              <a:t>(3D</a:t>
            </a:r>
            <a:r>
              <a:rPr lang="zh-TW" altLang="en-US" smtClean="0"/>
              <a:t> </a:t>
            </a:r>
            <a:r>
              <a:rPr lang="en-US" altLang="zh-TW" smtClean="0"/>
              <a:t>Space)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756375"/>
              </p:ext>
            </p:extLst>
          </p:nvPr>
        </p:nvGraphicFramePr>
        <p:xfrm>
          <a:off x="990600" y="1605350"/>
          <a:ext cx="7162800" cy="3936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933648534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678346112"/>
                    </a:ext>
                  </a:extLst>
                </a:gridCol>
              </a:tblGrid>
              <a:tr h="54847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461053"/>
                  </a:ext>
                </a:extLst>
              </a:tr>
              <a:tr h="5484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旋轉場景視角 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按住</a:t>
                      </a:r>
                      <a:r>
                        <a:rPr lang="en-US" altLang="zh-TW" sz="2800" dirty="0" smtClean="0"/>
                        <a:t>Alt +</a:t>
                      </a:r>
                      <a:r>
                        <a:rPr lang="zh-TW" altLang="en-US" sz="2800" dirty="0" smtClean="0"/>
                        <a:t>滑鼠左鍵</a:t>
                      </a:r>
                      <a:endParaRPr lang="en-US" altLang="zh-TW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659779"/>
                  </a:ext>
                </a:extLst>
              </a:tr>
              <a:tr h="9466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平移場景視角 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按住滑鼠中鍵</a:t>
                      </a:r>
                      <a:endParaRPr lang="en-US" altLang="zh-TW" sz="2800" dirty="0" smtClean="0"/>
                    </a:p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285550"/>
                  </a:ext>
                </a:extLst>
              </a:tr>
              <a:tr h="9466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縮放場景視角 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按住</a:t>
                      </a:r>
                      <a:r>
                        <a:rPr lang="en-US" altLang="zh-TW" sz="2800" dirty="0" smtClean="0"/>
                        <a:t>Alt +</a:t>
                      </a:r>
                      <a:r>
                        <a:rPr lang="zh-TW" altLang="en-US" sz="2800" dirty="0" smtClean="0"/>
                        <a:t>滑鼠右鍵 </a:t>
                      </a:r>
                      <a:r>
                        <a:rPr lang="en-US" altLang="zh-TW" sz="2800" dirty="0" smtClean="0"/>
                        <a:t>or </a:t>
                      </a:r>
                      <a:r>
                        <a:rPr lang="zh-TW" altLang="en-US" sz="2800" dirty="0" smtClean="0"/>
                        <a:t>滑鼠滾輪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640797"/>
                  </a:ext>
                </a:extLst>
              </a:tr>
              <a:tr h="9466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移動場景視角</a:t>
                      </a:r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前進</a:t>
                      </a:r>
                      <a:r>
                        <a:rPr lang="en-US" altLang="zh-TW" sz="2800" dirty="0" smtClean="0"/>
                        <a:t>/</a:t>
                      </a:r>
                      <a:r>
                        <a:rPr lang="zh-TW" altLang="en-US" sz="2800" dirty="0" smtClean="0"/>
                        <a:t>後退</a:t>
                      </a:r>
                      <a:r>
                        <a:rPr lang="en-US" altLang="zh-TW" sz="2800" dirty="0" smtClean="0"/>
                        <a:t>/</a:t>
                      </a:r>
                      <a:r>
                        <a:rPr lang="zh-TW" altLang="en-US" sz="2800" dirty="0" smtClean="0"/>
                        <a:t>左移</a:t>
                      </a:r>
                      <a:r>
                        <a:rPr lang="en-US" altLang="zh-TW" sz="2800" dirty="0" smtClean="0"/>
                        <a:t>/</a:t>
                      </a:r>
                      <a:r>
                        <a:rPr lang="zh-TW" altLang="en-US" sz="2800" dirty="0" smtClean="0"/>
                        <a:t>右移 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按住右鍵 </a:t>
                      </a:r>
                      <a:r>
                        <a:rPr lang="en-US" altLang="zh-TW" sz="2800" dirty="0" smtClean="0"/>
                        <a:t>+ W/S/A/D</a:t>
                      </a:r>
                      <a:endParaRPr lang="zh-TW" alt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986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81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Layout</a:t>
            </a:r>
            <a:endParaRPr lang="zh-TW" altLang="en-US" dirty="0"/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7338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7" name="群組 6"/>
          <p:cNvGrpSpPr>
            <a:grpSpLocks/>
          </p:cNvGrpSpPr>
          <p:nvPr/>
        </p:nvGrpSpPr>
        <p:grpSpPr bwMode="auto">
          <a:xfrm>
            <a:off x="3673809" y="1371600"/>
            <a:ext cx="5273675" cy="4935538"/>
            <a:chOff x="0" y="0"/>
            <a:chExt cx="86809" cy="81240"/>
          </a:xfrm>
        </p:grpSpPr>
        <p:pic>
          <p:nvPicPr>
            <p:cNvPr id="221" name="圖片 2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0" y="54160"/>
              <a:ext cx="42313" cy="27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" name="圖片 2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312" cy="27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4" name="圖片 2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27080"/>
              <a:ext cx="42313" cy="27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" name="圖片 2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1" y="0"/>
              <a:ext cx="42313" cy="27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圖片 2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1" y="27080"/>
              <a:ext cx="42313" cy="27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字方塊 30"/>
            <p:cNvSpPr txBox="1">
              <a:spLocks noChangeArrowheads="1"/>
            </p:cNvSpPr>
            <p:nvPr/>
          </p:nvSpPr>
          <p:spPr bwMode="auto">
            <a:xfrm>
              <a:off x="12136" y="11145"/>
              <a:ext cx="30711" cy="1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2 by 3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文字方塊 30"/>
            <p:cNvSpPr txBox="1">
              <a:spLocks noChangeArrowheads="1"/>
            </p:cNvSpPr>
            <p:nvPr/>
          </p:nvSpPr>
          <p:spPr bwMode="auto">
            <a:xfrm>
              <a:off x="12384" y="37648"/>
              <a:ext cx="22224" cy="1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4 split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文字方塊 30"/>
            <p:cNvSpPr txBox="1">
              <a:spLocks noChangeArrowheads="1"/>
            </p:cNvSpPr>
            <p:nvPr/>
          </p:nvSpPr>
          <p:spPr bwMode="auto">
            <a:xfrm>
              <a:off x="32321" y="63900"/>
              <a:ext cx="32448" cy="1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Default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文字方塊 30"/>
            <p:cNvSpPr txBox="1">
              <a:spLocks noChangeArrowheads="1"/>
            </p:cNvSpPr>
            <p:nvPr/>
          </p:nvSpPr>
          <p:spPr bwMode="auto">
            <a:xfrm>
              <a:off x="56224" y="11393"/>
              <a:ext cx="30585" cy="16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Tall</a:t>
              </a:r>
              <a:endParaRPr kumimoji="0" lang="en-US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文字方塊 30"/>
            <p:cNvSpPr txBox="1">
              <a:spLocks noChangeArrowheads="1"/>
            </p:cNvSpPr>
            <p:nvPr/>
          </p:nvSpPr>
          <p:spPr bwMode="auto">
            <a:xfrm>
              <a:off x="54119" y="37524"/>
              <a:ext cx="23640" cy="1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Wide</a:t>
              </a:r>
              <a:endPara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8" name="內容版面配置區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520574"/>
            <a:ext cx="21621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0108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Unity </a:t>
            </a:r>
            <a:r>
              <a:rPr lang="zh-TW" altLang="en-US" dirty="0" smtClean="0"/>
              <a:t>基本介紹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9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dirty="0" smtClean="0"/>
              <a:t>Project, Hierarchy, Inspector</a:t>
            </a:r>
            <a:endParaRPr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704" y="1629066"/>
            <a:ext cx="2762696" cy="4695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698" y="2978294"/>
            <a:ext cx="2819400" cy="332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9458" y="1629066"/>
            <a:ext cx="2347342" cy="46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試玩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開新專案</a:t>
            </a:r>
          </a:p>
          <a:p>
            <a:pPr lvl="1"/>
            <a:r>
              <a:rPr lang="zh-TW" altLang="en-US" dirty="0" smtClean="0"/>
              <a:t>從</a:t>
            </a:r>
            <a:r>
              <a:rPr lang="en-US" altLang="zh-TW" dirty="0" smtClean="0">
                <a:hlinkClick r:id="rId2"/>
              </a:rPr>
              <a:t>unity</a:t>
            </a:r>
            <a:r>
              <a:rPr lang="zh-TW" altLang="en-US" dirty="0">
                <a:hlinkClick r:id="rId2"/>
              </a:rPr>
              <a:t> </a:t>
            </a:r>
            <a:r>
              <a:rPr lang="en-US" altLang="zh-TW" dirty="0" smtClean="0">
                <a:hlinkClick r:id="rId2"/>
              </a:rPr>
              <a:t>store</a:t>
            </a:r>
            <a:r>
              <a:rPr lang="zh-TW" altLang="en-US" dirty="0" smtClean="0"/>
              <a:t>下載</a:t>
            </a:r>
            <a:r>
              <a:rPr lang="en-US" altLang="zh-TW" dirty="0" smtClean="0"/>
              <a:t>(</a:t>
            </a:r>
            <a:r>
              <a:rPr lang="zh-TW" altLang="en-US" dirty="0" smtClean="0"/>
              <a:t>在</a:t>
            </a:r>
            <a:r>
              <a:rPr lang="en-US" altLang="zh-TW" dirty="0"/>
              <a:t>unity</a:t>
            </a:r>
            <a:r>
              <a:rPr lang="zh-TW" altLang="en-US" dirty="0"/>
              <a:t>中</a:t>
            </a:r>
            <a:r>
              <a:rPr lang="zh-TW" altLang="en-US" dirty="0" smtClean="0"/>
              <a:t>開啟</a:t>
            </a:r>
            <a:r>
              <a:rPr lang="en-US" altLang="zh-TW" smtClean="0"/>
              <a:t>)</a:t>
            </a:r>
            <a:endParaRPr lang="en-US" altLang="zh-TW" dirty="0"/>
          </a:p>
          <a:p>
            <a:pPr lvl="1"/>
            <a:r>
              <a:rPr lang="zh-TW" altLang="en-US" smtClean="0"/>
              <a:t>或</a:t>
            </a:r>
            <a:r>
              <a:rPr lang="zh-TW" altLang="en-US" dirty="0" smtClean="0"/>
              <a:t>下載 </a:t>
            </a:r>
            <a:r>
              <a:rPr lang="en-US" altLang="zh-TW" dirty="0" smtClean="0">
                <a:hlinkClick r:id="rId3"/>
              </a:rPr>
              <a:t>package</a:t>
            </a: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pPr lvl="1"/>
            <a:r>
              <a:rPr lang="en-US" altLang="zh-TW" dirty="0" smtClean="0"/>
              <a:t>Import!</a:t>
            </a:r>
          </a:p>
          <a:p>
            <a:pPr lvl="1"/>
            <a:r>
              <a:rPr lang="en-US" altLang="zh-TW" dirty="0" smtClean="0"/>
              <a:t>Assert &gt; Done &gt; </a:t>
            </a:r>
            <a:r>
              <a:rPr lang="en-US" altLang="zh-TW" dirty="0" err="1" smtClean="0"/>
              <a:t>Done_Scenes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marL="457200" lvl="1" indent="0">
              <a:buNone/>
            </a:pP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" y="2895600"/>
            <a:ext cx="1252220" cy="1295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5500" y="3088620"/>
            <a:ext cx="6667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Unity</a:t>
            </a:r>
            <a:r>
              <a:rPr lang="zh-TW" altLang="en-US" sz="4800" dirty="0">
                <a:latin typeface="微軟正黑體" pitchFamily="34" charset="-120"/>
                <a:ea typeface="微軟正黑體" pitchFamily="34" charset="-120"/>
              </a:rPr>
              <a:t>中重要的名詞</a:t>
            </a: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介紹</a:t>
            </a:r>
            <a:endParaRPr lang="en-US" altLang="zh-TW" sz="4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5886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重要名詞說明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610600" cy="4525963"/>
          </a:xfrm>
        </p:spPr>
        <p:txBody>
          <a:bodyPr/>
          <a:lstStyle/>
          <a:p>
            <a:r>
              <a:rPr lang="en-US" altLang="zh-TW" sz="2800" dirty="0" smtClean="0"/>
              <a:t>Project</a:t>
            </a:r>
            <a:r>
              <a:rPr lang="zh-TW" altLang="en-US" sz="2800" dirty="0" smtClean="0"/>
              <a:t> </a:t>
            </a:r>
            <a:r>
              <a:rPr lang="en-US" altLang="zh-TW" sz="2800" dirty="0" err="1" smtClean="0"/>
              <a:t>vs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Scene</a:t>
            </a:r>
          </a:p>
          <a:p>
            <a:pPr lvl="1"/>
            <a:r>
              <a:rPr lang="en-US" altLang="zh-TW" sz="2000" dirty="0" smtClean="0"/>
              <a:t>Project </a:t>
            </a:r>
            <a:r>
              <a:rPr lang="zh-TW" altLang="en-US" sz="2000" dirty="0" smtClean="0"/>
              <a:t>：遊戲專案</a:t>
            </a:r>
            <a:r>
              <a:rPr lang="en-US" altLang="zh-TW" sz="2000" dirty="0" smtClean="0"/>
              <a:t>, </a:t>
            </a:r>
            <a:r>
              <a:rPr lang="zh-TW" altLang="en-US" sz="2000" dirty="0" smtClean="0"/>
              <a:t>如「坦克大決戰」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Scene</a:t>
            </a:r>
            <a:r>
              <a:rPr lang="zh-TW" altLang="en-US" sz="2000" dirty="0" smtClean="0"/>
              <a:t> ：關卡場景</a:t>
            </a:r>
            <a:r>
              <a:rPr lang="en-US" altLang="zh-TW" sz="2000" dirty="0" smtClean="0"/>
              <a:t>(Level)</a:t>
            </a:r>
            <a:r>
              <a:rPr lang="zh-TW" altLang="en-US" sz="2000" dirty="0" smtClean="0"/>
              <a:t>，一個坦克大決戰可能有五個場景關卡 </a:t>
            </a:r>
            <a:endParaRPr lang="en-US" sz="2000" dirty="0" smtClean="0"/>
          </a:p>
          <a:p>
            <a:r>
              <a:rPr lang="en-US" sz="2800" dirty="0" err="1" smtClean="0"/>
              <a:t>GameObjects</a:t>
            </a:r>
            <a:endParaRPr lang="en-US" sz="2800" dirty="0" smtClean="0"/>
          </a:p>
          <a:p>
            <a:pPr lvl="1"/>
            <a:r>
              <a:rPr lang="zh-TW" altLang="en-US" sz="2000" dirty="0" smtClean="0"/>
              <a:t>任何在遊戲中的物件，如模型、光、攝影機、粒子效果</a:t>
            </a:r>
            <a:r>
              <a:rPr lang="en-US" altLang="zh-TW" sz="2000" dirty="0" smtClean="0"/>
              <a:t>…</a:t>
            </a:r>
            <a:endParaRPr lang="en-US" sz="2000" dirty="0" smtClean="0"/>
          </a:p>
          <a:p>
            <a:r>
              <a:rPr lang="en-US" sz="2800" dirty="0" smtClean="0"/>
              <a:t>Components</a:t>
            </a:r>
          </a:p>
          <a:p>
            <a:pPr lvl="1"/>
            <a:r>
              <a:rPr lang="zh-TW" altLang="en-US" sz="2000" dirty="0" smtClean="0"/>
              <a:t>遊戲中的物件的組成元素，如音樂、碰撞體</a:t>
            </a:r>
            <a:r>
              <a:rPr lang="en-US" altLang="zh-TW" sz="2000" dirty="0" smtClean="0"/>
              <a:t>…</a:t>
            </a:r>
            <a:r>
              <a:rPr lang="zh-TW" altLang="en-US" sz="2000" dirty="0" smtClean="0"/>
              <a:t>，用來控制</a:t>
            </a:r>
            <a:r>
              <a:rPr lang="en-US" altLang="zh-TW" sz="2000" dirty="0" err="1" smtClean="0"/>
              <a:t>GameObject</a:t>
            </a:r>
            <a:r>
              <a:rPr lang="zh-TW" altLang="en-US" sz="2000" dirty="0" smtClean="0"/>
              <a:t>的行為，每個</a:t>
            </a:r>
            <a:r>
              <a:rPr lang="en-US" altLang="zh-TW" sz="2000" dirty="0" err="1" smtClean="0"/>
              <a:t>GameObject</a:t>
            </a:r>
            <a:r>
              <a:rPr lang="zh-TW" altLang="en-US" sz="2000" dirty="0" smtClean="0"/>
              <a:t>可以包含多個不衝突</a:t>
            </a:r>
            <a:r>
              <a:rPr lang="en-US" altLang="zh-TW" sz="2000" dirty="0" smtClean="0"/>
              <a:t>components</a:t>
            </a:r>
          </a:p>
          <a:p>
            <a:r>
              <a:rPr lang="en-US" altLang="zh-TW" sz="2800" dirty="0" smtClean="0"/>
              <a:t>Transform</a:t>
            </a:r>
          </a:p>
          <a:p>
            <a:pPr lvl="1"/>
            <a:r>
              <a:rPr lang="en-US" altLang="zh-TW" sz="2000" dirty="0" smtClean="0"/>
              <a:t>Transform</a:t>
            </a:r>
            <a:r>
              <a:rPr lang="zh-TW" altLang="en-US" sz="2000" dirty="0" smtClean="0"/>
              <a:t>是</a:t>
            </a:r>
            <a:r>
              <a:rPr lang="en-US" altLang="zh-TW" sz="2000" dirty="0" err="1" smtClean="0"/>
              <a:t>GameObject</a:t>
            </a:r>
            <a:r>
              <a:rPr lang="zh-TW" altLang="en-US" sz="2000" dirty="0" smtClean="0"/>
              <a:t>的</a:t>
            </a:r>
            <a:r>
              <a:rPr lang="en-US" altLang="zh-TW" sz="2000" dirty="0" err="1" smtClean="0"/>
              <a:t>Compoent</a:t>
            </a:r>
            <a:r>
              <a:rPr lang="zh-TW" altLang="en-US" sz="2000" dirty="0" smtClean="0"/>
              <a:t>的一種，</a:t>
            </a:r>
            <a:r>
              <a:rPr lang="en-US" altLang="zh-TW" sz="2000" dirty="0" smtClean="0"/>
              <a:t>Transform</a:t>
            </a:r>
            <a:r>
              <a:rPr lang="zh-TW" altLang="en-US" sz="2000" dirty="0" smtClean="0"/>
              <a:t>描述</a:t>
            </a:r>
            <a:r>
              <a:rPr lang="en-US" altLang="zh-TW" sz="2000" dirty="0" err="1" smtClean="0"/>
              <a:t>GameObject</a:t>
            </a:r>
            <a:r>
              <a:rPr lang="zh-TW" altLang="en-US" sz="2000" dirty="0" smtClean="0"/>
              <a:t>的位置</a:t>
            </a:r>
            <a:r>
              <a:rPr lang="en-US" altLang="zh-TW" sz="2000" dirty="0" smtClean="0"/>
              <a:t>(Position)</a:t>
            </a:r>
            <a:r>
              <a:rPr lang="zh-TW" altLang="en-US" sz="2000" dirty="0" smtClean="0"/>
              <a:t>、旋轉</a:t>
            </a:r>
            <a:r>
              <a:rPr lang="en-US" altLang="zh-TW" sz="2000" dirty="0" smtClean="0"/>
              <a:t>(Rotate)</a:t>
            </a:r>
            <a:r>
              <a:rPr lang="zh-TW" altLang="en-US" sz="2000" dirty="0" smtClean="0"/>
              <a:t>、縮放</a:t>
            </a:r>
            <a:r>
              <a:rPr lang="en-US" altLang="zh-TW" sz="2000" dirty="0" smtClean="0"/>
              <a:t>(Scale)</a:t>
            </a:r>
            <a:r>
              <a:rPr lang="zh-TW" altLang="en-US" sz="2000" dirty="0" smtClean="0"/>
              <a:t>，每個</a:t>
            </a:r>
            <a:r>
              <a:rPr lang="en-US" altLang="zh-TW" sz="2000" dirty="0" err="1" smtClean="0"/>
              <a:t>GameObject</a:t>
            </a:r>
            <a:r>
              <a:rPr lang="zh-TW" altLang="en-US" sz="2000" dirty="0" smtClean="0"/>
              <a:t>都會包含這個元件</a:t>
            </a:r>
            <a:endParaRPr lang="en-US" altLang="zh-TW" sz="20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0"/>
            <a:ext cx="1200150" cy="5334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1381125" cy="5524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55"/>
          <a:stretch/>
        </p:blipFill>
        <p:spPr>
          <a:xfrm>
            <a:off x="7620000" y="3048000"/>
            <a:ext cx="10668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重要名詞說明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altLang="zh-TW" sz="2800" dirty="0" smtClean="0"/>
              <a:t>Asset</a:t>
            </a:r>
          </a:p>
          <a:p>
            <a:pPr lvl="1"/>
            <a:r>
              <a:rPr lang="zh-TW" altLang="en-US" sz="2400" dirty="0" smtClean="0"/>
              <a:t>在</a:t>
            </a:r>
            <a:r>
              <a:rPr lang="en-US" altLang="zh-TW" sz="2400" dirty="0" smtClean="0"/>
              <a:t>project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view</a:t>
            </a:r>
            <a:r>
              <a:rPr lang="zh-TW" altLang="en-US" sz="2400" dirty="0" smtClean="0"/>
              <a:t>會呈現的檔案物件，都稱為</a:t>
            </a:r>
            <a:r>
              <a:rPr lang="en-US" altLang="zh-TW" sz="2400" dirty="0" smtClean="0"/>
              <a:t>asset</a:t>
            </a:r>
            <a:r>
              <a:rPr lang="zh-TW" altLang="en-US" sz="2400" dirty="0" smtClean="0"/>
              <a:t>，包含</a:t>
            </a:r>
            <a:r>
              <a:rPr lang="en-US" altLang="zh-TW" sz="2400" dirty="0" smtClean="0"/>
              <a:t>scenes, scripts, 3D models, textures, audio files</a:t>
            </a:r>
          </a:p>
          <a:p>
            <a:r>
              <a:rPr lang="en-US" altLang="zh-TW" sz="2800" dirty="0" smtClean="0"/>
              <a:t>Prefabs</a:t>
            </a:r>
          </a:p>
          <a:p>
            <a:pPr marL="457200" lvl="1" indent="0">
              <a:buNone/>
            </a:pPr>
            <a:r>
              <a:rPr lang="zh-TW" altLang="en-US" sz="2400" dirty="0" smtClean="0"/>
              <a:t>一種在場景中重複使用的物件，如子彈或敵人，通常會在遊戲執行中才動態產生或釋放</a:t>
            </a:r>
            <a:endParaRPr lang="en-US" altLang="zh-TW" sz="2400" dirty="0" smtClean="0"/>
          </a:p>
          <a:p>
            <a:r>
              <a:rPr lang="en-US" altLang="zh-TW" sz="2800" dirty="0" err="1" smtClean="0"/>
              <a:t>UnityPackage</a:t>
            </a:r>
            <a:endParaRPr lang="en-US" altLang="zh-TW" sz="2800" dirty="0" smtClean="0"/>
          </a:p>
          <a:p>
            <a:pPr marL="457200" lvl="1" indent="0">
              <a:buNone/>
            </a:pPr>
            <a:r>
              <a:rPr lang="en-US" altLang="zh-TW" sz="2400" dirty="0" smtClean="0"/>
              <a:t>Unity</a:t>
            </a:r>
            <a:r>
              <a:rPr lang="zh-TW" altLang="en-US" sz="2400" dirty="0" smtClean="0"/>
              <a:t>使用的</a:t>
            </a:r>
            <a:r>
              <a:rPr lang="en-US" altLang="zh-TW" sz="2400" dirty="0" smtClean="0"/>
              <a:t>package</a:t>
            </a:r>
            <a:r>
              <a:rPr lang="zh-TW" altLang="en-US" sz="2400" dirty="0" smtClean="0"/>
              <a:t>打包格式，可以把所有專案內用到的</a:t>
            </a:r>
            <a:r>
              <a:rPr lang="en-US" altLang="zh-TW" sz="2400" dirty="0" smtClean="0"/>
              <a:t>asset</a:t>
            </a:r>
            <a:r>
              <a:rPr lang="zh-TW" altLang="en-US" sz="2400" dirty="0" smtClean="0"/>
              <a:t>包含場景全部打包存成單一檔案，副檔名為*</a:t>
            </a:r>
            <a:r>
              <a:rPr lang="en-US" altLang="zh-TW" sz="2400" dirty="0" smtClean="0"/>
              <a:t>.</a:t>
            </a:r>
            <a:r>
              <a:rPr lang="en-US" altLang="zh-TW" sz="2400" dirty="0" err="1" smtClean="0"/>
              <a:t>unitypackage</a:t>
            </a:r>
            <a:endParaRPr lang="en-US" altLang="zh-TW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53074"/>
            <a:ext cx="1085108" cy="122872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343400" y="6019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project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view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553075"/>
            <a:ext cx="9620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重要名詞說明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altLang="zh-TW" dirty="0" smtClean="0"/>
              <a:t>Lights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場景中需要有光源才能讓世界亮起來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349333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81802" y="5394960"/>
            <a:ext cx="1148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No light</a:t>
            </a:r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05100"/>
            <a:ext cx="22955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672585" y="5394960"/>
            <a:ext cx="207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Add direction light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384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重要名詞說明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Rigid</a:t>
            </a:r>
            <a:r>
              <a:rPr lang="zh-TW" altLang="en-US" dirty="0" smtClean="0"/>
              <a:t> </a:t>
            </a:r>
            <a:r>
              <a:rPr lang="en-US" altLang="zh-TW" dirty="0" smtClean="0"/>
              <a:t>body &amp; Collider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物理碰撞體</a:t>
            </a:r>
            <a:r>
              <a:rPr lang="en-US" altLang="zh-TW" dirty="0" smtClean="0"/>
              <a:t>, </a:t>
            </a:r>
            <a:r>
              <a:rPr lang="zh-TW" altLang="en-US" dirty="0" smtClean="0"/>
              <a:t>給予物體後才會有基本的物理碰撞性質</a:t>
            </a:r>
            <a:endParaRPr lang="en-US" altLang="zh-TW" dirty="0" smtClean="0"/>
          </a:p>
          <a:p>
            <a:r>
              <a:rPr lang="en-US" altLang="zh-TW" dirty="0" smtClean="0"/>
              <a:t>Material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材質</a:t>
            </a:r>
            <a:r>
              <a:rPr lang="en-US" altLang="zh-TW" dirty="0" smtClean="0"/>
              <a:t>, </a:t>
            </a:r>
            <a:r>
              <a:rPr lang="zh-TW" altLang="en-US" dirty="0" smtClean="0"/>
              <a:t>用來表現物體的性質</a:t>
            </a:r>
            <a:r>
              <a:rPr lang="en-US" altLang="zh-TW" dirty="0" smtClean="0"/>
              <a:t>, </a:t>
            </a:r>
            <a:r>
              <a:rPr lang="zh-TW" altLang="en-US" dirty="0" smtClean="0"/>
              <a:t>通常材質是用來表現物體的表面</a:t>
            </a:r>
            <a:r>
              <a:rPr lang="en-US" altLang="zh-TW" dirty="0" smtClean="0"/>
              <a:t>, </a:t>
            </a:r>
            <a:r>
              <a:rPr lang="zh-TW" altLang="en-US" dirty="0" smtClean="0"/>
              <a:t>如貼圖</a:t>
            </a:r>
            <a:r>
              <a:rPr lang="en-US" altLang="zh-TW" dirty="0" smtClean="0"/>
              <a:t>, </a:t>
            </a:r>
            <a:r>
              <a:rPr lang="zh-TW" altLang="en-US" dirty="0" smtClean="0"/>
              <a:t>反光或效果</a:t>
            </a:r>
            <a:r>
              <a:rPr lang="en-US" altLang="zh-TW" dirty="0" smtClean="0"/>
              <a:t>, </a:t>
            </a:r>
          </a:p>
          <a:p>
            <a:pPr lvl="1"/>
            <a:r>
              <a:rPr lang="zh-TW" altLang="en-US" dirty="0" smtClean="0"/>
              <a:t>另外有一種叫</a:t>
            </a:r>
            <a:r>
              <a:rPr lang="en-US" altLang="zh-TW" dirty="0" smtClean="0"/>
              <a:t>physic material, </a:t>
            </a:r>
            <a:r>
              <a:rPr lang="zh-TW" altLang="en-US" dirty="0" smtClean="0"/>
              <a:t>用來表現物體物理性質</a:t>
            </a:r>
            <a:r>
              <a:rPr lang="en-US" altLang="zh-TW" dirty="0" smtClean="0"/>
              <a:t>, </a:t>
            </a:r>
            <a:r>
              <a:rPr lang="zh-TW" altLang="en-US" dirty="0" smtClean="0"/>
              <a:t>如彈力</a:t>
            </a:r>
            <a:r>
              <a:rPr lang="en-US" altLang="zh-TW" dirty="0" smtClean="0"/>
              <a:t>,</a:t>
            </a:r>
            <a:r>
              <a:rPr lang="zh-TW" altLang="en-US" dirty="0" smtClean="0"/>
              <a:t> 摩擦力等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0"/>
            <a:ext cx="24669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0" y="2910840"/>
            <a:ext cx="1252220" cy="1295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38400" y="310386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latin typeface="微軟正黑體" pitchFamily="34" charset="-120"/>
                <a:ea typeface="微軟正黑體" pitchFamily="34" charset="-120"/>
                <a:cs typeface="Arial Unicode MS" panose="020B0604020202020204" pitchFamily="34" charset="-120"/>
              </a:rPr>
              <a:t>Unity</a:t>
            </a:r>
            <a:r>
              <a:rPr lang="zh-TW" altLang="en-US" sz="4800" dirty="0">
                <a:latin typeface="微軟正黑體" pitchFamily="34" charset="-120"/>
                <a:ea typeface="微軟正黑體" pitchFamily="34" charset="-120"/>
              </a:rPr>
              <a:t>遊戲設計架構</a:t>
            </a:r>
            <a:endParaRPr lang="en-US" altLang="zh-TW" sz="4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648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Unity</a:t>
            </a:r>
            <a:r>
              <a:rPr lang="zh-TW" altLang="en-US" smtClean="0"/>
              <a:t>遊戲設計架構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專案檔</a:t>
            </a:r>
            <a:r>
              <a:rPr lang="en-US" altLang="zh-TW" dirty="0" smtClean="0"/>
              <a:t>(Project)</a:t>
            </a:r>
          </a:p>
          <a:p>
            <a:pPr marL="457200" lvl="1" indent="0">
              <a:buNone/>
            </a:pPr>
            <a:r>
              <a:rPr lang="zh-TW" altLang="en-US" dirty="0" smtClean="0"/>
              <a:t>一個遊戲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一個完整目錄的檔案架構，無單一代表檔案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一個</a:t>
            </a:r>
            <a:r>
              <a:rPr lang="en-US" altLang="zh-TW" dirty="0" smtClean="0"/>
              <a:t>Unity</a:t>
            </a:r>
            <a:r>
              <a:rPr lang="zh-TW" altLang="en-US" dirty="0" smtClean="0"/>
              <a:t>視窗同時只能開啟一個專案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一個專案同時只能由一個</a:t>
            </a:r>
            <a:r>
              <a:rPr lang="en-US" altLang="zh-TW" dirty="0" smtClean="0"/>
              <a:t>Unity</a:t>
            </a:r>
            <a:r>
              <a:rPr lang="zh-TW" altLang="en-US" dirty="0" smtClean="0"/>
              <a:t>視窗開啟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191000" y="1447800"/>
            <a:ext cx="1152128" cy="648072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專案</a:t>
            </a:r>
            <a:endParaRPr lang="en-US" altLang="zh-TW" dirty="0"/>
          </a:p>
          <a:p>
            <a:pPr algn="ctr"/>
            <a:r>
              <a:rPr lang="en-US" altLang="zh-TW" dirty="0" smtClean="0"/>
              <a:t>Project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390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Unity</a:t>
            </a:r>
            <a:r>
              <a:rPr lang="zh-TW" altLang="en-US" smtClean="0"/>
              <a:t>遊戲設計架構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場景檔</a:t>
            </a:r>
            <a:r>
              <a:rPr lang="en-US" altLang="zh-TW" dirty="0" smtClean="0"/>
              <a:t>(Scene)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dirty="0" smtClean="0"/>
              <a:t>*.Unity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dirty="0" smtClean="0"/>
              <a:t>單一關卡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dirty="0" smtClean="0"/>
              <a:t>關卡內的場景擺設及物件互動資訊的記錄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dirty="0" smtClean="0"/>
              <a:t>一個專案下可有多個場景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95936" y="1268760"/>
            <a:ext cx="1152128" cy="6480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專案</a:t>
            </a:r>
            <a:endParaRPr lang="en-US" altLang="zh-TW" dirty="0"/>
          </a:p>
          <a:p>
            <a:pPr algn="ctr"/>
            <a:r>
              <a:rPr lang="en-US" altLang="zh-TW" dirty="0" smtClean="0"/>
              <a:t>Project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39752" y="2420888"/>
            <a:ext cx="1224136" cy="7200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1</a:t>
            </a:r>
          </a:p>
          <a:p>
            <a:pPr algn="ctr"/>
            <a:r>
              <a:rPr lang="en-US" altLang="zh-TW" dirty="0" smtClean="0"/>
              <a:t>Scene 1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707904" y="2420888"/>
            <a:ext cx="1224136" cy="7200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 smtClean="0"/>
              <a:t>Scene 2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76056" y="2420888"/>
            <a:ext cx="1224136" cy="7200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3</a:t>
            </a:r>
          </a:p>
          <a:p>
            <a:pPr algn="ctr"/>
            <a:r>
              <a:rPr lang="en-US" altLang="zh-TW" dirty="0" smtClean="0"/>
              <a:t>Scene 3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300192" y="227687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…</a:t>
            </a:r>
            <a:endParaRPr lang="zh-TW" altLang="en-US" sz="4000" dirty="0"/>
          </a:p>
        </p:txBody>
      </p:sp>
      <p:sp>
        <p:nvSpPr>
          <p:cNvPr id="15" name="左大括弧 14"/>
          <p:cNvSpPr/>
          <p:nvPr/>
        </p:nvSpPr>
        <p:spPr>
          <a:xfrm rot="5400000">
            <a:off x="4481990" y="-9382"/>
            <a:ext cx="216024" cy="4356484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8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綱要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is Unity 3D?</a:t>
            </a:r>
          </a:p>
          <a:p>
            <a:r>
              <a:rPr lang="en-US" altLang="zh-TW" dirty="0" smtClean="0"/>
              <a:t>Unity interface</a:t>
            </a:r>
          </a:p>
          <a:p>
            <a:r>
              <a:rPr lang="en-US" altLang="zh-TW" dirty="0" smtClean="0"/>
              <a:t>Unity</a:t>
            </a:r>
            <a:r>
              <a:rPr lang="zh-TW" altLang="en-US" dirty="0" smtClean="0"/>
              <a:t>中重要的名詞介紹</a:t>
            </a:r>
            <a:endParaRPr lang="en-US" altLang="zh-TW" dirty="0" smtClean="0"/>
          </a:p>
          <a:p>
            <a:r>
              <a:rPr lang="en-US" altLang="zh-TW" dirty="0" smtClean="0"/>
              <a:t>Unity</a:t>
            </a:r>
            <a:r>
              <a:rPr lang="zh-TW" altLang="en-US" dirty="0" smtClean="0"/>
              <a:t>遊戲設計架構</a:t>
            </a:r>
            <a:endParaRPr lang="en-US" altLang="zh-TW" dirty="0" smtClean="0"/>
          </a:p>
          <a:p>
            <a:r>
              <a:rPr lang="en-US" altLang="zh-TW" dirty="0" smtClean="0"/>
              <a:t>Start Unity(</a:t>
            </a:r>
            <a:r>
              <a:rPr lang="zh-TW" altLang="en-US" dirty="0" smtClean="0"/>
              <a:t>創建專案、場景等等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基本語法</a:t>
            </a:r>
            <a:r>
              <a:rPr lang="en-US" altLang="zh-TW" dirty="0" smtClean="0"/>
              <a:t>(Hello world</a:t>
            </a:r>
            <a:r>
              <a:rPr lang="zh-TW" altLang="en-US" dirty="0" smtClean="0"/>
              <a:t>、</a:t>
            </a:r>
            <a:r>
              <a:rPr lang="en-US" altLang="zh-TW" dirty="0" smtClean="0"/>
              <a:t>Transform)</a:t>
            </a:r>
          </a:p>
          <a:p>
            <a:r>
              <a:rPr lang="en-US" altLang="zh-TW" dirty="0" smtClean="0"/>
              <a:t>Reference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8417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Unity</a:t>
            </a:r>
            <a:r>
              <a:rPr lang="zh-TW" altLang="en-US" smtClean="0"/>
              <a:t>遊戲設計架構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基本幾何物件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長方體、球體、膠囊體、圓柱體、平面</a:t>
            </a:r>
            <a:r>
              <a:rPr lang="en-US" altLang="zh-TW" dirty="0" smtClean="0"/>
              <a:t>…</a:t>
            </a:r>
          </a:p>
          <a:p>
            <a:pPr lvl="1"/>
            <a:r>
              <a:rPr lang="zh-TW" altLang="en-US" dirty="0" smtClean="0"/>
              <a:t>可自由調整大小及位置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95936" y="1268760"/>
            <a:ext cx="11521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專案</a:t>
            </a:r>
            <a:endParaRPr lang="en-US" altLang="zh-TW" dirty="0"/>
          </a:p>
          <a:p>
            <a:pPr algn="ctr"/>
            <a:r>
              <a:rPr lang="en-US" altLang="zh-TW" dirty="0" smtClean="0"/>
              <a:t>Project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39752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1</a:t>
            </a:r>
          </a:p>
          <a:p>
            <a:pPr algn="ctr"/>
            <a:r>
              <a:rPr lang="en-US" altLang="zh-TW" dirty="0" smtClean="0"/>
              <a:t>Scene 1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707904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 smtClean="0"/>
              <a:t>Scene 2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76056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3</a:t>
            </a:r>
          </a:p>
          <a:p>
            <a:pPr algn="ctr"/>
            <a:r>
              <a:rPr lang="en-US" altLang="zh-TW" dirty="0" smtClean="0"/>
              <a:t>Scene 3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27584" y="3717032"/>
            <a:ext cx="1152128" cy="7200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基本幾何物件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300192" y="227687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…</a:t>
            </a:r>
            <a:endParaRPr lang="zh-TW" altLang="en-US" sz="4000" dirty="0"/>
          </a:p>
        </p:txBody>
      </p:sp>
      <p:sp>
        <p:nvSpPr>
          <p:cNvPr id="15" name="左大括弧 14"/>
          <p:cNvSpPr/>
          <p:nvPr/>
        </p:nvSpPr>
        <p:spPr>
          <a:xfrm rot="5400000">
            <a:off x="4481990" y="-9382"/>
            <a:ext cx="216024" cy="4356484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左大括弧 15"/>
          <p:cNvSpPr/>
          <p:nvPr/>
        </p:nvSpPr>
        <p:spPr>
          <a:xfrm rot="5400000">
            <a:off x="4337974" y="-261410"/>
            <a:ext cx="216024" cy="7308812"/>
          </a:xfrm>
          <a:prstGeom prst="leftBrace">
            <a:avLst>
              <a:gd name="adj1" fmla="val 8333"/>
              <a:gd name="adj2" fmla="val 7062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01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Unity</a:t>
            </a:r>
            <a:r>
              <a:rPr lang="zh-TW" altLang="en-US" smtClean="0"/>
              <a:t>遊戲設計架構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程式腳本</a:t>
            </a:r>
            <a:r>
              <a:rPr lang="en-US" altLang="zh-TW" dirty="0" smtClean="0"/>
              <a:t>(Script)</a:t>
            </a:r>
          </a:p>
          <a:p>
            <a:pPr lvl="1"/>
            <a:r>
              <a:rPr lang="zh-TW" altLang="en-US" dirty="0" smtClean="0"/>
              <a:t>場景內元件的控制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Javascript</a:t>
            </a:r>
            <a:r>
              <a:rPr lang="zh-TW" altLang="en-US" dirty="0" smtClean="0"/>
              <a:t>、</a:t>
            </a:r>
            <a:r>
              <a:rPr lang="en-US" altLang="zh-TW" dirty="0" smtClean="0"/>
              <a:t>C#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Shader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95936" y="1268760"/>
            <a:ext cx="11521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專案</a:t>
            </a:r>
            <a:endParaRPr lang="en-US" altLang="zh-TW" dirty="0"/>
          </a:p>
          <a:p>
            <a:pPr algn="ctr"/>
            <a:r>
              <a:rPr lang="en-US" altLang="zh-TW" dirty="0" smtClean="0"/>
              <a:t>Project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39752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1</a:t>
            </a:r>
          </a:p>
          <a:p>
            <a:pPr algn="ctr"/>
            <a:r>
              <a:rPr lang="en-US" altLang="zh-TW" dirty="0" smtClean="0"/>
              <a:t>Scene 1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707904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 smtClean="0"/>
              <a:t>Scene 2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76056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3</a:t>
            </a:r>
          </a:p>
          <a:p>
            <a:pPr algn="ctr"/>
            <a:r>
              <a:rPr lang="en-US" altLang="zh-TW" dirty="0" smtClean="0"/>
              <a:t>Scene 3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27584" y="3717032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基本幾何物件</a:t>
            </a:r>
          </a:p>
        </p:txBody>
      </p:sp>
      <p:sp>
        <p:nvSpPr>
          <p:cNvPr id="9" name="矩形 8"/>
          <p:cNvSpPr/>
          <p:nvPr/>
        </p:nvSpPr>
        <p:spPr>
          <a:xfrm>
            <a:off x="2123728" y="3717032"/>
            <a:ext cx="1224136" cy="7200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程式腳本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Script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300192" y="227687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…</a:t>
            </a:r>
            <a:endParaRPr lang="zh-TW" altLang="en-US" sz="4000" dirty="0"/>
          </a:p>
        </p:txBody>
      </p:sp>
      <p:sp>
        <p:nvSpPr>
          <p:cNvPr id="15" name="左大括弧 14"/>
          <p:cNvSpPr/>
          <p:nvPr/>
        </p:nvSpPr>
        <p:spPr>
          <a:xfrm rot="5400000">
            <a:off x="4481990" y="-9382"/>
            <a:ext cx="216024" cy="4356484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左大括弧 15"/>
          <p:cNvSpPr/>
          <p:nvPr/>
        </p:nvSpPr>
        <p:spPr>
          <a:xfrm rot="5400000">
            <a:off x="4337974" y="-261410"/>
            <a:ext cx="216024" cy="7308812"/>
          </a:xfrm>
          <a:prstGeom prst="leftBrace">
            <a:avLst>
              <a:gd name="adj1" fmla="val 8333"/>
              <a:gd name="adj2" fmla="val 7062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2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Unity</a:t>
            </a:r>
            <a:r>
              <a:rPr lang="zh-TW" altLang="en-US" smtClean="0"/>
              <a:t>遊戲設計架構</a:t>
            </a:r>
            <a:endParaRPr lang="zh-TW" altLang="en-US" dirty="0"/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995936" y="1268760"/>
            <a:ext cx="11521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專案</a:t>
            </a:r>
            <a:endParaRPr lang="en-US" altLang="zh-TW" dirty="0"/>
          </a:p>
          <a:p>
            <a:pPr algn="ctr"/>
            <a:r>
              <a:rPr lang="en-US" altLang="zh-TW" dirty="0" smtClean="0"/>
              <a:t>Project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339752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1</a:t>
            </a:r>
          </a:p>
          <a:p>
            <a:pPr algn="ctr"/>
            <a:r>
              <a:rPr lang="en-US" altLang="zh-TW" dirty="0" smtClean="0"/>
              <a:t>Scene 1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707904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 smtClean="0"/>
              <a:t>Scene 2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76056" y="2420888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場景</a:t>
            </a:r>
            <a:r>
              <a:rPr lang="en-US" altLang="zh-TW" dirty="0" smtClean="0"/>
              <a:t>3</a:t>
            </a:r>
          </a:p>
          <a:p>
            <a:pPr algn="ctr"/>
            <a:r>
              <a:rPr lang="en-US" altLang="zh-TW" dirty="0" smtClean="0"/>
              <a:t>Scene 3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27584" y="3717032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基本幾何物件</a:t>
            </a:r>
          </a:p>
        </p:txBody>
      </p:sp>
      <p:sp>
        <p:nvSpPr>
          <p:cNvPr id="9" name="矩形 8"/>
          <p:cNvSpPr/>
          <p:nvPr/>
        </p:nvSpPr>
        <p:spPr>
          <a:xfrm>
            <a:off x="2123728" y="3717032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程式腳本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Script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491880" y="3717032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材質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Material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860032" y="3717032"/>
            <a:ext cx="13681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燈光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Light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372200" y="3717032"/>
            <a:ext cx="1296144" cy="7200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攝影機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Camera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300192" y="227687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…</a:t>
            </a:r>
            <a:endParaRPr lang="zh-TW" altLang="en-US" sz="4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668344" y="357301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…</a:t>
            </a:r>
            <a:endParaRPr lang="zh-TW" altLang="en-US" sz="4000" dirty="0"/>
          </a:p>
        </p:txBody>
      </p:sp>
      <p:sp>
        <p:nvSpPr>
          <p:cNvPr id="15" name="左大括弧 14"/>
          <p:cNvSpPr/>
          <p:nvPr/>
        </p:nvSpPr>
        <p:spPr>
          <a:xfrm rot="5400000">
            <a:off x="4481990" y="-9382"/>
            <a:ext cx="216024" cy="4356484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左大括弧 15"/>
          <p:cNvSpPr/>
          <p:nvPr/>
        </p:nvSpPr>
        <p:spPr>
          <a:xfrm rot="5400000">
            <a:off x="4337974" y="-261410"/>
            <a:ext cx="216024" cy="7308812"/>
          </a:xfrm>
          <a:prstGeom prst="leftBrace">
            <a:avLst>
              <a:gd name="adj1" fmla="val 8333"/>
              <a:gd name="adj2" fmla="val 7062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90" y="2920465"/>
            <a:ext cx="1252220" cy="1295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29000" y="3113485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Start Unity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895600"/>
            <a:ext cx="6210300" cy="35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建立專案</a:t>
            </a:r>
            <a:endParaRPr lang="en-US" altLang="zh-TW" smtClean="0"/>
          </a:p>
          <a:p>
            <a:pPr lvl="1"/>
            <a:r>
              <a:rPr lang="zh-TW" altLang="en-US" smtClean="0"/>
              <a:t>命名</a:t>
            </a:r>
            <a:r>
              <a:rPr lang="en-US" altLang="zh-TW" smtClean="0"/>
              <a:t>→</a:t>
            </a:r>
            <a:r>
              <a:rPr lang="zh-TW" altLang="en-US" smtClean="0"/>
              <a:t>選擇</a:t>
            </a:r>
            <a:r>
              <a:rPr lang="en-US" altLang="zh-TW" smtClean="0"/>
              <a:t>[3D] →[Create project]</a:t>
            </a:r>
          </a:p>
          <a:p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876800" y="4267200"/>
            <a:ext cx="3048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建立專案</a:t>
            </a:r>
            <a:endParaRPr lang="en-US" altLang="zh-TW" smtClean="0"/>
          </a:p>
          <a:p>
            <a:pPr lvl="1"/>
            <a:r>
              <a:rPr lang="zh-TW" altLang="en-US" smtClean="0"/>
              <a:t>左上角</a:t>
            </a:r>
            <a:r>
              <a:rPr lang="en-US" altLang="zh-TW" smtClean="0"/>
              <a:t>[File]→[New Project]</a:t>
            </a:r>
          </a:p>
          <a:p>
            <a:endParaRPr lang="zh-TW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228" y="2708920"/>
            <a:ext cx="5206924" cy="391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12976"/>
            <a:ext cx="2362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直線接點 15"/>
          <p:cNvCxnSpPr/>
          <p:nvPr/>
        </p:nvCxnSpPr>
        <p:spPr>
          <a:xfrm>
            <a:off x="981075" y="2825750"/>
            <a:ext cx="5535141" cy="38722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755576" y="2996952"/>
            <a:ext cx="5376836" cy="41605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4343400" cy="251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建立專案</a:t>
            </a:r>
            <a:endParaRPr lang="en-US" altLang="zh-TW" smtClean="0"/>
          </a:p>
          <a:p>
            <a:pPr lvl="1"/>
            <a:r>
              <a:rPr lang="zh-TW" altLang="en-US" smtClean="0"/>
              <a:t>新增或選擇要存放專案的資料夾→</a:t>
            </a:r>
            <a:r>
              <a:rPr lang="en-US" altLang="zh-TW" smtClean="0"/>
              <a:t>[Create]</a:t>
            </a:r>
          </a:p>
          <a:p>
            <a:endParaRPr lang="zh-TW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40268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200400" y="4495800"/>
            <a:ext cx="3048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292080" y="3547138"/>
            <a:ext cx="648072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796136" y="5445224"/>
            <a:ext cx="1440160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495450" y="5929028"/>
            <a:ext cx="648072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stCxn id="6" idx="3"/>
          </p:cNvCxnSpPr>
          <p:nvPr/>
        </p:nvCxnSpPr>
        <p:spPr>
          <a:xfrm flipV="1">
            <a:off x="3505200" y="3657600"/>
            <a:ext cx="1828800" cy="9525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8" idx="3"/>
            <a:endCxn id="10" idx="0"/>
          </p:cNvCxnSpPr>
          <p:nvPr/>
        </p:nvCxnSpPr>
        <p:spPr>
          <a:xfrm>
            <a:off x="5940152" y="3655150"/>
            <a:ext cx="1879334" cy="227387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9" idx="3"/>
            <a:endCxn id="10" idx="0"/>
          </p:cNvCxnSpPr>
          <p:nvPr/>
        </p:nvCxnSpPr>
        <p:spPr>
          <a:xfrm>
            <a:off x="7236296" y="5589240"/>
            <a:ext cx="583190" cy="33978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895600" y="4800600"/>
            <a:ext cx="5334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>
            <a:stCxn id="10" idx="1"/>
          </p:cNvCxnSpPr>
          <p:nvPr/>
        </p:nvCxnSpPr>
        <p:spPr>
          <a:xfrm flipH="1" flipV="1">
            <a:off x="3276600" y="5105400"/>
            <a:ext cx="4218850" cy="93164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建立場景</a:t>
            </a:r>
            <a:endParaRPr lang="en-US" altLang="zh-TW" smtClean="0"/>
          </a:p>
          <a:p>
            <a:pPr lvl="1"/>
            <a:r>
              <a:rPr lang="zh-TW" altLang="en-US" smtClean="0"/>
              <a:t>選擇</a:t>
            </a:r>
            <a:r>
              <a:rPr lang="en-US" altLang="zh-TW" smtClean="0"/>
              <a:t>[File]</a:t>
            </a:r>
            <a:r>
              <a:rPr lang="zh-TW" altLang="en-US" smtClean="0"/>
              <a:t>→</a:t>
            </a:r>
            <a:r>
              <a:rPr lang="en-US" altLang="zh-TW" smtClean="0"/>
              <a:t>[New Scene]</a:t>
            </a:r>
          </a:p>
          <a:p>
            <a:pPr lvl="1"/>
            <a:r>
              <a:rPr lang="zh-TW" altLang="en-US" smtClean="0"/>
              <a:t>之後可先儲存場景，</a:t>
            </a:r>
            <a:r>
              <a:rPr lang="en-US" altLang="zh-TW" smtClean="0"/>
              <a:t>[File]</a:t>
            </a:r>
            <a:r>
              <a:rPr lang="zh-TW" altLang="en-US" smtClean="0"/>
              <a:t>→</a:t>
            </a:r>
            <a:r>
              <a:rPr lang="en-US" altLang="zh-TW" smtClean="0"/>
              <a:t>[Save Scene]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56992"/>
            <a:ext cx="24003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6992"/>
            <a:ext cx="24003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331640" y="3356992"/>
            <a:ext cx="432048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38152" y="3573016"/>
            <a:ext cx="2304256" cy="2073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499992" y="3356992"/>
            <a:ext cx="432048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606504" y="4068446"/>
            <a:ext cx="2304256" cy="2073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995936" y="450912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建立場景</a:t>
            </a:r>
            <a:endParaRPr lang="en-US" altLang="zh-TW" smtClean="0"/>
          </a:p>
          <a:p>
            <a:pPr lvl="1"/>
            <a:r>
              <a:rPr lang="zh-TW" altLang="en-US" smtClean="0"/>
              <a:t>通常場景內檔案會存放在專案目錄的</a:t>
            </a:r>
            <a:r>
              <a:rPr lang="en-US" altLang="zh-TW" smtClean="0"/>
              <a:t>Assets</a:t>
            </a:r>
            <a:r>
              <a:rPr lang="zh-TW" altLang="en-US" smtClean="0"/>
              <a:t>下</a:t>
            </a:r>
            <a:endParaRPr lang="en-US" altLang="zh-TW" smtClean="0"/>
          </a:p>
          <a:p>
            <a:pPr lvl="1"/>
            <a:r>
              <a:rPr lang="zh-TW" altLang="en-US" smtClean="0"/>
              <a:t>儲存完成後場景檔案會出現在</a:t>
            </a:r>
            <a:r>
              <a:rPr lang="en-US" altLang="zh-TW" smtClean="0"/>
              <a:t>Project</a:t>
            </a:r>
            <a:r>
              <a:rPr lang="zh-TW" altLang="en-US" smtClean="0"/>
              <a:t>畫面中</a:t>
            </a:r>
            <a:endParaRPr lang="en-US" altLang="zh-TW" smtClean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3800"/>
            <a:ext cx="38290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基本物件與材質</a:t>
            </a:r>
            <a:endParaRPr lang="en-US" altLang="zh-TW" smtClean="0"/>
          </a:p>
          <a:p>
            <a:pPr lvl="1"/>
            <a:r>
              <a:rPr lang="zh-TW" altLang="en-US" smtClean="0"/>
              <a:t>新增資料夾存放材質以方便管理</a:t>
            </a:r>
            <a:endParaRPr lang="en-US" altLang="zh-TW" smtClean="0"/>
          </a:p>
          <a:p>
            <a:pPr lvl="2"/>
            <a:r>
              <a:rPr lang="zh-TW" altLang="en-US" smtClean="0"/>
              <a:t>在</a:t>
            </a:r>
            <a:r>
              <a:rPr lang="en-US" altLang="zh-TW" smtClean="0"/>
              <a:t>Project</a:t>
            </a:r>
            <a:r>
              <a:rPr lang="zh-TW" altLang="en-US" smtClean="0"/>
              <a:t>畫面空白處</a:t>
            </a:r>
            <a:r>
              <a:rPr lang="en-US" altLang="zh-TW" smtClean="0"/>
              <a:t>[</a:t>
            </a:r>
            <a:r>
              <a:rPr lang="zh-TW" altLang="en-US" smtClean="0"/>
              <a:t>右鍵</a:t>
            </a:r>
            <a:r>
              <a:rPr lang="en-US" altLang="zh-TW" smtClean="0"/>
              <a:t>]</a:t>
            </a:r>
            <a:r>
              <a:rPr lang="zh-TW" altLang="en-US" smtClean="0"/>
              <a:t>→</a:t>
            </a:r>
            <a:r>
              <a:rPr lang="en-US" altLang="zh-TW" smtClean="0"/>
              <a:t>[Create]→[Folder]</a:t>
            </a:r>
          </a:p>
          <a:p>
            <a:pPr lvl="2"/>
            <a:r>
              <a:rPr lang="zh-TW" altLang="en-US" smtClean="0"/>
              <a:t>可取名為</a:t>
            </a:r>
            <a:r>
              <a:rPr lang="en-US" altLang="zh-TW" smtClean="0"/>
              <a:t>Material</a:t>
            </a:r>
          </a:p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914400" y="3200400"/>
            <a:ext cx="3916560" cy="2724220"/>
            <a:chOff x="2195736" y="3429000"/>
            <a:chExt cx="4724400" cy="3286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3429000"/>
              <a:ext cx="4724400" cy="328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2483768" y="3429000"/>
              <a:ext cx="2664296" cy="2880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148064" y="3429000"/>
              <a:ext cx="1656184" cy="2880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00400"/>
            <a:ext cx="38290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95600"/>
            <a:ext cx="1252220" cy="1295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19400" y="3127802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What’s Unity 3D?</a:t>
            </a:r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Picture 2" descr="C:\Users\Yao\Desktop\MGD2011-Unity3D\Uni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2895600" cy="11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690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667000"/>
            <a:ext cx="3733800" cy="406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基本物件與材質</a:t>
            </a:r>
            <a:endParaRPr lang="en-US" altLang="zh-TW" smtClean="0"/>
          </a:p>
          <a:p>
            <a:pPr lvl="1"/>
            <a:r>
              <a:rPr lang="zh-TW" altLang="en-US" smtClean="0"/>
              <a:t>選擇左上角</a:t>
            </a:r>
            <a:r>
              <a:rPr lang="en-US" altLang="zh-TW" smtClean="0"/>
              <a:t>[GameObject]</a:t>
            </a:r>
            <a:r>
              <a:rPr lang="zh-TW" altLang="en-US" smtClean="0"/>
              <a:t>→</a:t>
            </a:r>
            <a:r>
              <a:rPr lang="en-US" altLang="zh-TW" smtClean="0"/>
              <a:t>[Create Other]</a:t>
            </a:r>
            <a:r>
              <a:rPr lang="zh-TW" altLang="en-US" smtClean="0"/>
              <a:t>→</a:t>
            </a:r>
            <a:endParaRPr lang="en-US" altLang="zh-TW" smtClean="0"/>
          </a:p>
          <a:p>
            <a:pPr lvl="2"/>
            <a:r>
              <a:rPr lang="en-US" altLang="zh-TW" smtClean="0"/>
              <a:t>[Cube](</a:t>
            </a:r>
            <a:r>
              <a:rPr lang="zh-TW" altLang="en-US" smtClean="0"/>
              <a:t>方體</a:t>
            </a:r>
            <a:r>
              <a:rPr lang="en-US" altLang="zh-TW" smtClean="0"/>
              <a:t>)</a:t>
            </a:r>
          </a:p>
          <a:p>
            <a:pPr lvl="2"/>
            <a:r>
              <a:rPr lang="en-US" altLang="zh-TW" smtClean="0"/>
              <a:t>[Sphere](</a:t>
            </a:r>
            <a:r>
              <a:rPr lang="zh-TW" altLang="en-US" smtClean="0"/>
              <a:t>球體</a:t>
            </a:r>
            <a:r>
              <a:rPr lang="en-US" altLang="zh-TW" smtClean="0"/>
              <a:t>)</a:t>
            </a:r>
          </a:p>
          <a:p>
            <a:pPr lvl="2"/>
            <a:r>
              <a:rPr lang="en-US" altLang="zh-TW" smtClean="0"/>
              <a:t>[Capsule](</a:t>
            </a:r>
            <a:r>
              <a:rPr lang="zh-TW" altLang="en-US" smtClean="0"/>
              <a:t>膠囊體</a:t>
            </a:r>
            <a:r>
              <a:rPr lang="en-US" altLang="zh-TW" smtClean="0"/>
              <a:t>)</a:t>
            </a:r>
          </a:p>
          <a:p>
            <a:pPr lvl="2"/>
            <a:r>
              <a:rPr lang="en-US" altLang="zh-TW" smtClean="0"/>
              <a:t>[Cylinder](</a:t>
            </a:r>
            <a:r>
              <a:rPr lang="zh-TW" altLang="en-US" smtClean="0"/>
              <a:t>圓柱體</a:t>
            </a:r>
            <a:r>
              <a:rPr lang="en-US" altLang="zh-TW" smtClean="0"/>
              <a:t>)</a:t>
            </a:r>
          </a:p>
          <a:p>
            <a:pPr lvl="2"/>
            <a:r>
              <a:rPr lang="en-US" altLang="zh-TW" smtClean="0"/>
              <a:t>[Plane](</a:t>
            </a:r>
            <a:r>
              <a:rPr lang="zh-TW" altLang="en-US" smtClean="0"/>
              <a:t>平面</a:t>
            </a:r>
            <a:r>
              <a:rPr lang="en-US" altLang="zh-TW" smtClean="0"/>
              <a:t>)</a:t>
            </a:r>
          </a:p>
          <a:p>
            <a:pPr lvl="2"/>
            <a:r>
              <a:rPr lang="en-US" altLang="zh-TW" smtClean="0"/>
              <a:t>[Quad](</a:t>
            </a:r>
            <a:r>
              <a:rPr lang="zh-TW" altLang="en-US" smtClean="0"/>
              <a:t>單位長度的平面</a:t>
            </a:r>
            <a:r>
              <a:rPr lang="en-US" altLang="zh-TW" smtClean="0"/>
              <a:t>)</a:t>
            </a:r>
          </a:p>
          <a:p>
            <a:pPr lvl="1"/>
            <a:r>
              <a:rPr lang="zh-TW" altLang="en-US" smtClean="0"/>
              <a:t>也可在</a:t>
            </a:r>
            <a:r>
              <a:rPr lang="en-US" altLang="zh-TW" smtClean="0"/>
              <a:t>[Hierachy]</a:t>
            </a:r>
            <a:r>
              <a:rPr lang="zh-TW" altLang="en-US" smtClean="0"/>
              <a:t>畫面中</a:t>
            </a:r>
            <a:endParaRPr lang="en-US" altLang="zh-TW" smtClean="0"/>
          </a:p>
          <a:p>
            <a:pPr lvl="1"/>
            <a:r>
              <a:rPr lang="en-US" altLang="zh-TW" smtClean="0"/>
              <a:t>	</a:t>
            </a:r>
            <a:r>
              <a:rPr lang="zh-TW" altLang="en-US" smtClean="0"/>
              <a:t>按</a:t>
            </a:r>
            <a:r>
              <a:rPr lang="en-US" altLang="zh-TW" smtClean="0"/>
              <a:t>[Create]</a:t>
            </a:r>
            <a:r>
              <a:rPr lang="zh-TW" altLang="en-US" smtClean="0"/>
              <a:t>新增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257800" y="2667000"/>
            <a:ext cx="6858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181600" y="3200400"/>
            <a:ext cx="25146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703840" y="3200400"/>
            <a:ext cx="1287760" cy="1066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69977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建立新材質，準備套用到物件上</a:t>
            </a:r>
            <a:endParaRPr lang="en-US" altLang="zh-TW" smtClean="0"/>
          </a:p>
          <a:p>
            <a:pPr lvl="1"/>
            <a:r>
              <a:rPr lang="zh-TW" altLang="en-US" smtClean="0"/>
              <a:t>在</a:t>
            </a:r>
            <a:r>
              <a:rPr lang="en-US" altLang="zh-TW" smtClean="0"/>
              <a:t>Project</a:t>
            </a:r>
            <a:r>
              <a:rPr lang="zh-TW" altLang="en-US" smtClean="0"/>
              <a:t>畫面中剛剛新增的資料夾上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按</a:t>
            </a:r>
            <a:r>
              <a:rPr lang="en-US" altLang="zh-TW" smtClean="0"/>
              <a:t>[</a:t>
            </a:r>
            <a:r>
              <a:rPr lang="zh-TW" altLang="en-US" smtClean="0"/>
              <a:t>右鍵</a:t>
            </a:r>
            <a:r>
              <a:rPr lang="en-US" altLang="zh-TW" smtClean="0"/>
              <a:t>]</a:t>
            </a:r>
            <a:r>
              <a:rPr lang="zh-TW" altLang="en-US" smtClean="0"/>
              <a:t>→</a:t>
            </a:r>
            <a:r>
              <a:rPr lang="en-US" altLang="zh-TW" smtClean="0"/>
              <a:t>[Create]</a:t>
            </a:r>
            <a:r>
              <a:rPr lang="zh-TW" altLang="en-US" smtClean="0"/>
              <a:t>→</a:t>
            </a:r>
            <a:r>
              <a:rPr lang="en-US" altLang="zh-TW" smtClean="0"/>
              <a:t>[Material]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119257"/>
            <a:ext cx="49339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11760" y="3200400"/>
            <a:ext cx="2664296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76056" y="4648200"/>
            <a:ext cx="1656184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305050"/>
            <a:ext cx="26289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可在</a:t>
            </a:r>
            <a:r>
              <a:rPr lang="en-US" altLang="zh-TW" dirty="0" smtClean="0"/>
              <a:t>Inspector</a:t>
            </a:r>
            <a:r>
              <a:rPr lang="zh-TW" altLang="en-US" dirty="0" smtClean="0"/>
              <a:t>畫面中調整材質類型及顏色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Albedo: </a:t>
            </a:r>
            <a:r>
              <a:rPr lang="zh-TW" altLang="en-US" dirty="0" smtClean="0"/>
              <a:t>反照率</a:t>
            </a:r>
            <a:r>
              <a:rPr lang="en-US" altLang="zh-TW" dirty="0"/>
              <a:t>(</a:t>
            </a:r>
            <a:r>
              <a:rPr lang="zh-TW" altLang="en-US" dirty="0" smtClean="0"/>
              <a:t>顏色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Emission: </a:t>
            </a:r>
            <a:r>
              <a:rPr lang="zh-TW" altLang="en-US" dirty="0" smtClean="0"/>
              <a:t>在沒有燈光時仍發光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1"/>
            <a:r>
              <a:rPr lang="zh-TW" altLang="en-US" dirty="0" smtClean="0"/>
              <a:t>之後把材質拖到</a:t>
            </a:r>
            <a:r>
              <a:rPr lang="en-US" altLang="zh-TW" dirty="0" smtClean="0"/>
              <a:t>Hierarchy</a:t>
            </a:r>
            <a:r>
              <a:rPr lang="zh-TW" altLang="en-US" dirty="0" smtClean="0"/>
              <a:t>畫面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    的物件中，或直接拖到畫面中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    的物件，可直接套用材質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324600" y="3309649"/>
            <a:ext cx="1988163" cy="1955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324600" y="4452649"/>
            <a:ext cx="1988163" cy="1955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StandardShaderEmissiveFlatColo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953000"/>
            <a:ext cx="4785505" cy="1524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78025"/>
            <a:ext cx="70104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預設的地形材質圖可在</a:t>
            </a:r>
            <a:r>
              <a:rPr lang="en-US" altLang="zh-TW" dirty="0" smtClean="0"/>
              <a:t>Project</a:t>
            </a:r>
            <a:r>
              <a:rPr lang="zh-TW" altLang="en-US" dirty="0" smtClean="0"/>
              <a:t>視窗中</a:t>
            </a:r>
            <a:r>
              <a:rPr lang="en-US" altLang="zh-TW" dirty="0" smtClean="0"/>
              <a:t>[</a:t>
            </a:r>
            <a:r>
              <a:rPr lang="zh-TW" altLang="en-US" dirty="0" smtClean="0"/>
              <a:t>右鍵</a:t>
            </a:r>
            <a:r>
              <a:rPr lang="en-US" altLang="zh-TW" dirty="0" smtClean="0"/>
              <a:t>]</a:t>
            </a:r>
          </a:p>
          <a:p>
            <a:pPr lvl="1">
              <a:buNone/>
            </a:pPr>
            <a:r>
              <a:rPr lang="zh-TW" altLang="en-US" dirty="0" smtClean="0"/>
              <a:t>    →</a:t>
            </a:r>
            <a:r>
              <a:rPr lang="en-US" altLang="zh-TW" dirty="0" smtClean="0"/>
              <a:t>[Import Package]</a:t>
            </a:r>
            <a:r>
              <a:rPr lang="zh-TW" altLang="en-US" dirty="0" smtClean="0"/>
              <a:t>→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Evironment</a:t>
            </a:r>
            <a:r>
              <a:rPr lang="en-US" altLang="zh-TW" dirty="0" smtClean="0"/>
              <a:t>]</a:t>
            </a:r>
          </a:p>
          <a:p>
            <a:pPr lvl="1"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，之後按</a:t>
            </a:r>
            <a:r>
              <a:rPr lang="en-US" altLang="zh-TW" dirty="0" smtClean="0"/>
              <a:t>[Import]</a:t>
            </a:r>
            <a:r>
              <a:rPr lang="zh-TW" altLang="en-US" dirty="0" smtClean="0"/>
              <a:t>匯入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 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819400"/>
            <a:ext cx="35052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248400" y="5334000"/>
            <a:ext cx="24384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524000" y="4953000"/>
            <a:ext cx="368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這次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LAB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只會用到這兩張其中一張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!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2" name="直線單箭頭接點 11"/>
          <p:cNvCxnSpPr>
            <a:stCxn id="9" idx="1"/>
          </p:cNvCxnSpPr>
          <p:nvPr/>
        </p:nvCxnSpPr>
        <p:spPr>
          <a:xfrm flipH="1" flipV="1">
            <a:off x="4724400" y="5334000"/>
            <a:ext cx="1524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 smtClean="0"/>
              <a:t>點選灰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Albedo</a:t>
            </a:r>
            <a:r>
              <a:rPr lang="en-US" altLang="zh-TW" dirty="0" smtClean="0"/>
              <a:t>]</a:t>
            </a:r>
            <a:r>
              <a:rPr lang="zh-TW" altLang="en-US" dirty="0" smtClean="0"/>
              <a:t>左邊的圓圈可設定材質圖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可修改</a:t>
            </a:r>
            <a:r>
              <a:rPr lang="en-US" altLang="zh-TW" dirty="0" smtClean="0"/>
              <a:t>Tiling</a:t>
            </a:r>
            <a:r>
              <a:rPr lang="zh-TW" altLang="en-US" dirty="0" smtClean="0"/>
              <a:t>及</a:t>
            </a:r>
            <a:r>
              <a:rPr lang="en-US" altLang="zh-TW" dirty="0" smtClean="0"/>
              <a:t>Offset</a:t>
            </a:r>
            <a:r>
              <a:rPr lang="zh-TW" altLang="en-US" dirty="0" smtClean="0"/>
              <a:t>來設定材質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   圖的重複次數及貼圖起始位置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0" y="2667000"/>
            <a:ext cx="2552700" cy="405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515100" y="6108424"/>
            <a:ext cx="24384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515100" y="6337025"/>
            <a:ext cx="2438400" cy="1523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591300" y="3670024"/>
            <a:ext cx="3048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建立場景及基本物件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150" y="1974850"/>
            <a:ext cx="69977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光源使用與設定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左上方</a:t>
            </a:r>
            <a:r>
              <a:rPr lang="en-US" altLang="zh-TW" dirty="0" smtClean="0"/>
              <a:t>[Game Object]</a:t>
            </a:r>
            <a:r>
              <a:rPr lang="zh-TW" altLang="en-US" dirty="0" smtClean="0"/>
              <a:t>→</a:t>
            </a:r>
            <a:r>
              <a:rPr lang="en-US" altLang="zh-TW" dirty="0" smtClean="0"/>
              <a:t>[Light]→</a:t>
            </a:r>
          </a:p>
          <a:p>
            <a:pPr lvl="1"/>
            <a:r>
              <a:rPr lang="en-US" altLang="zh-TW" sz="2400" dirty="0" smtClean="0"/>
              <a:t>[Directional Light] (</a:t>
            </a:r>
            <a:r>
              <a:rPr lang="zh-TW" altLang="en-US" sz="2400" dirty="0" smtClean="0"/>
              <a:t>平行光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en-US" altLang="zh-TW" sz="2400" dirty="0" smtClean="0"/>
              <a:t>[Point Light]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點光源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en-US" altLang="zh-TW" sz="2400" dirty="0" smtClean="0"/>
              <a:t>[Spotlight]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聚光燈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en-US" altLang="zh-TW" sz="2400" dirty="0" smtClean="0"/>
              <a:t>[Area light] (</a:t>
            </a:r>
            <a:r>
              <a:rPr lang="zh-TW" altLang="en-US" sz="2400" dirty="0" smtClean="0"/>
              <a:t>區域光</a:t>
            </a:r>
            <a:r>
              <a:rPr lang="en-US" altLang="zh-TW" sz="2400" dirty="0" smtClean="0"/>
              <a:t>)</a:t>
            </a:r>
          </a:p>
          <a:p>
            <a:r>
              <a:rPr lang="zh-TW" altLang="en-US" dirty="0" smtClean="0"/>
              <a:t>點擊光源，可以移動、旋轉，</a:t>
            </a:r>
            <a:r>
              <a:rPr lang="en-US" altLang="zh-TW" dirty="0" smtClean="0"/>
              <a:t>Inspector</a:t>
            </a:r>
            <a:r>
              <a:rPr lang="zh-TW" altLang="en-US" dirty="0" smtClean="0"/>
              <a:t>  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中可改變各項屬性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429089"/>
            <a:ext cx="2438400" cy="242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763" y="5248275"/>
            <a:ext cx="1000125" cy="1066800"/>
          </a:xfrm>
          <a:prstGeom prst="rect">
            <a:avLst/>
          </a:prstGeom>
          <a:noFill/>
        </p:spPr>
      </p:pic>
      <p:pic>
        <p:nvPicPr>
          <p:cNvPr id="6760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1213" y="5248275"/>
            <a:ext cx="1171575" cy="1076325"/>
          </a:xfrm>
          <a:prstGeom prst="rect">
            <a:avLst/>
          </a:prstGeom>
          <a:noFill/>
        </p:spPr>
      </p:pic>
      <p:pic>
        <p:nvPicPr>
          <p:cNvPr id="6760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5813" y="5219700"/>
            <a:ext cx="1133475" cy="1095375"/>
          </a:xfrm>
          <a:prstGeom prst="rect">
            <a:avLst/>
          </a:prstGeom>
          <a:noFill/>
        </p:spPr>
      </p:pic>
      <p:pic>
        <p:nvPicPr>
          <p:cNvPr id="8" name="圖片 7" descr="D:\Desktop\unity\Figures\Figure-0002-0004-0012-0007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20" y="5427796"/>
            <a:ext cx="1287780" cy="785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0104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69786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6563072" cy="868362"/>
          </a:xfrm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What’s Unity 3D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Powerful functions</a:t>
            </a:r>
            <a:endParaRPr lang="zh-TW" altLang="en-US" dirty="0"/>
          </a:p>
        </p:txBody>
      </p:sp>
      <p:pic>
        <p:nvPicPr>
          <p:cNvPr id="1026" name="Picture 2" descr="C:\Users\Yao\Desktop\MGD2011-Unity3D\未命名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2209800"/>
            <a:ext cx="904381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2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攝影機使用與設定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Main Camera: </a:t>
            </a:r>
            <a:r>
              <a:rPr lang="zh-TW" altLang="en-US" smtClean="0"/>
              <a:t>遊戲預設視角</a:t>
            </a:r>
            <a:endParaRPr lang="en-US" altLang="zh-TW" smtClean="0"/>
          </a:p>
          <a:p>
            <a:pPr lvl="1"/>
            <a:r>
              <a:rPr lang="zh-TW" altLang="en-US" smtClean="0"/>
              <a:t>點擊場景中的攝影機，可顯示預覽畫面</a:t>
            </a:r>
            <a:endParaRPr lang="en-US" altLang="zh-TW" smtClean="0"/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70358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156176" y="4941168"/>
            <a:ext cx="1584176" cy="8640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物理元件使用與設定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首先我們先選擇一個物件，並從物理選單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中，新增一個剛體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</a:t>
            </a:r>
            <a:r>
              <a:rPr lang="zh-TW" altLang="en-US" dirty="0"/>
              <a:t>元</a:t>
            </a:r>
            <a:r>
              <a:rPr lang="zh-TW" altLang="en-US" dirty="0" smtClean="0"/>
              <a:t>件到所選的物件上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61298"/>
            <a:ext cx="4191000" cy="469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246678" y="2944084"/>
            <a:ext cx="1863736" cy="20397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15733" y="2944084"/>
            <a:ext cx="2150465" cy="20397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物理元件使用與設定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確認屬性欄中，剛體元件的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重力參數是否已勾選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128" y="1295400"/>
            <a:ext cx="2448272" cy="542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467128" y="4751784"/>
            <a:ext cx="2304256" cy="15121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39136" y="5399856"/>
            <a:ext cx="2160240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0485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46450"/>
            <a:ext cx="70485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517698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物理元件使用與設定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zh-TW" altLang="en-US" smtClean="0"/>
              <a:t>匯入碰撞材質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629400" y="4114800"/>
            <a:ext cx="22860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10000" y="3276600"/>
            <a:ext cx="28956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29762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單箭頭接點 9"/>
          <p:cNvCxnSpPr>
            <a:endCxn id="14" idx="3"/>
          </p:cNvCxnSpPr>
          <p:nvPr/>
        </p:nvCxnSpPr>
        <p:spPr>
          <a:xfrm flipH="1">
            <a:off x="3657600" y="4343400"/>
            <a:ext cx="2895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09600" y="4648200"/>
            <a:ext cx="30480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物理元件使用與設定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新增物理材質於碰撞器中，選擇</a:t>
            </a:r>
            <a:r>
              <a:rPr lang="en-US" altLang="zh-TW" dirty="0" smtClean="0"/>
              <a:t>bouncy</a:t>
            </a:r>
          </a:p>
          <a:p>
            <a:pPr>
              <a:buNone/>
            </a:pPr>
            <a:r>
              <a:rPr lang="zh-TW" altLang="en-US" dirty="0" smtClean="0"/>
              <a:t>     材質來測試</a:t>
            </a:r>
            <a:endParaRPr lang="zh-TW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40521"/>
            <a:ext cx="4621414" cy="40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200400" y="3404617"/>
            <a:ext cx="1944216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88632" y="4484737"/>
            <a:ext cx="2520280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7160840" y="3404617"/>
            <a:ext cx="1944216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點這個圈圈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0104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12976"/>
            <a:ext cx="70548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向下箭號 5"/>
          <p:cNvSpPr/>
          <p:nvPr/>
        </p:nvSpPr>
        <p:spPr>
          <a:xfrm>
            <a:off x="4067944" y="220486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上箭號 6"/>
          <p:cNvSpPr/>
          <p:nvPr/>
        </p:nvSpPr>
        <p:spPr>
          <a:xfrm>
            <a:off x="4067944" y="4797152"/>
            <a:ext cx="360040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Script(C#)</a:t>
            </a:r>
            <a:endParaRPr lang="zh-TW" alt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14600"/>
            <a:ext cx="1252220" cy="1295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Script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zh-TW" altLang="en-US" sz="2800" dirty="0" smtClean="0"/>
              <a:t>大部份的物件都需要用腳本控制</a:t>
            </a:r>
            <a:endParaRPr lang="en-US" altLang="zh-TW" sz="2800" dirty="0" smtClean="0"/>
          </a:p>
          <a:p>
            <a:r>
              <a:rPr lang="zh-TW" altLang="en-US" sz="2800" dirty="0" smtClean="0"/>
              <a:t>有</a:t>
            </a:r>
            <a:r>
              <a:rPr lang="zh-TW" altLang="zh-TW" sz="2800" dirty="0" smtClean="0"/>
              <a:t>C</a:t>
            </a:r>
            <a:r>
              <a:rPr lang="en-US" altLang="zh-TW" sz="2800" dirty="0" smtClean="0"/>
              <a:t>#, </a:t>
            </a:r>
            <a:r>
              <a:rPr lang="en-US" altLang="zh-TW" sz="2800" dirty="0" err="1" smtClean="0"/>
              <a:t>Javascript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我們使用</a:t>
            </a:r>
            <a:r>
              <a:rPr lang="en-US" altLang="zh-TW" sz="2800" dirty="0" smtClean="0"/>
              <a:t>C#)</a:t>
            </a:r>
          </a:p>
          <a:p>
            <a:r>
              <a:rPr lang="zh-TW" altLang="en-US" sz="2800" dirty="0" smtClean="0"/>
              <a:t>預設編輯器有</a:t>
            </a:r>
            <a:r>
              <a:rPr lang="en-US" altLang="zh-TW" sz="2800" dirty="0" err="1" smtClean="0"/>
              <a:t>MonoDevelop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Visual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Studio</a:t>
            </a:r>
            <a:r>
              <a:rPr lang="zh-TW" altLang="en-US" sz="2800" dirty="0" smtClean="0"/>
              <a:t>   </a:t>
            </a:r>
            <a:r>
              <a:rPr lang="en-US" altLang="zh-TW" sz="2800" dirty="0" smtClean="0"/>
              <a:t>(Unity</a:t>
            </a:r>
            <a:r>
              <a:rPr lang="zh-TW" altLang="en-US" sz="2800" dirty="0" smtClean="0"/>
              <a:t>下載時會一併下載</a:t>
            </a:r>
            <a:r>
              <a:rPr lang="en-US" altLang="zh-TW" sz="2800" dirty="0" smtClean="0"/>
              <a:t>)</a:t>
            </a:r>
          </a:p>
          <a:p>
            <a:r>
              <a:rPr lang="zh-TW" altLang="en-US" sz="2800" dirty="0" smtClean="0"/>
              <a:t>可自訂預設的編輯器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498" y="4110037"/>
            <a:ext cx="3183902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1" y="3185886"/>
            <a:ext cx="1752599" cy="36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7086600" y="3200400"/>
            <a:ext cx="304800" cy="1524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162800" y="4953000"/>
            <a:ext cx="1752600" cy="1524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810000" y="4724400"/>
            <a:ext cx="838200" cy="2286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867400" y="4572000"/>
            <a:ext cx="1066800" cy="1524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>
            <a:stCxn id="10" idx="1"/>
            <a:endCxn id="11" idx="3"/>
          </p:cNvCxnSpPr>
          <p:nvPr/>
        </p:nvCxnSpPr>
        <p:spPr>
          <a:xfrm flipH="1" flipV="1">
            <a:off x="4648200" y="4838700"/>
            <a:ext cx="25146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Hello World!!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 descr="螢幕快照 2014-12-05 下午4.25.5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3" y="1922594"/>
            <a:ext cx="2565400" cy="3632200"/>
          </a:xfrm>
          <a:prstGeom prst="rect">
            <a:avLst/>
          </a:prstGeom>
        </p:spPr>
      </p:pic>
      <p:pic>
        <p:nvPicPr>
          <p:cNvPr id="7" name="圖片 6" descr="螢幕快照 2014-12-05 下午4.30.5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48" y="1922594"/>
            <a:ext cx="5372100" cy="32766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191000" y="5486400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 smtClean="0"/>
              <a:t>Start</a:t>
            </a:r>
            <a:r>
              <a:rPr kumimoji="1" lang="zh-TW" altLang="en-US" dirty="0" smtClean="0"/>
              <a:t>裡面兩句結果是一樣的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zh-TW" altLang="en-US" dirty="0" smtClean="0"/>
              <a:t>只是呼叫的函式不同</a:t>
            </a:r>
          </a:p>
          <a:p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4" y="4043243"/>
            <a:ext cx="8483352" cy="244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4" y="1563346"/>
            <a:ext cx="8516254" cy="241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381000" y="228600"/>
            <a:ext cx="6563072" cy="1143000"/>
          </a:xfrm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Rendering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4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Hello World!!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kumimoji="1" lang="zh-TW" altLang="en-US" dirty="0" smtClean="0"/>
              <a:t>我們要讓腳本能運作就一定要讓它依附在一個物件上</a:t>
            </a:r>
            <a:endParaRPr kumimoji="1" lang="en-US" altLang="zh-TW" dirty="0" smtClean="0"/>
          </a:p>
          <a:p>
            <a:r>
              <a:rPr kumimoji="1" lang="zh-TW" altLang="en-US" dirty="0" smtClean="0"/>
              <a:t>我們讓他依附在</a:t>
            </a:r>
            <a:r>
              <a:rPr kumimoji="1" lang="en-US" altLang="zh-TW" dirty="0" smtClean="0"/>
              <a:t>Empty</a:t>
            </a:r>
            <a:r>
              <a:rPr kumimoji="1" lang="zh-TW" altLang="en-US" dirty="0" smtClean="0"/>
              <a:t>這個物件</a:t>
            </a:r>
            <a:endParaRPr kumimoji="1" lang="en-US" altLang="zh-TW" dirty="0" smtClean="0"/>
          </a:p>
          <a:p>
            <a:pPr>
              <a:buNone/>
            </a:pPr>
            <a:r>
              <a:rPr kumimoji="1" lang="zh-TW" altLang="en-US" dirty="0" smtClean="0"/>
              <a:t>    上有兩個方法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en-US" altLang="zh-TW" dirty="0" smtClean="0"/>
              <a:t>1. </a:t>
            </a:r>
            <a:r>
              <a:rPr kumimoji="1" lang="zh-TW" altLang="en-US" dirty="0" smtClean="0"/>
              <a:t>從</a:t>
            </a:r>
            <a:r>
              <a:rPr kumimoji="1" lang="en-US" altLang="zh-TW" dirty="0" smtClean="0"/>
              <a:t>add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component</a:t>
            </a:r>
            <a:r>
              <a:rPr kumimoji="1" lang="zh-TW" altLang="en-US" dirty="0" smtClean="0"/>
              <a:t>加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en-US" altLang="zh-TW" dirty="0" smtClean="0"/>
              <a:t>2. </a:t>
            </a:r>
            <a:r>
              <a:rPr kumimoji="1" lang="zh-TW" altLang="en-US" dirty="0" smtClean="0"/>
              <a:t>直接把腳本拉到物件上</a:t>
            </a:r>
          </a:p>
          <a:p>
            <a:endParaRPr lang="zh-TW" altLang="en-US" dirty="0"/>
          </a:p>
        </p:txBody>
      </p:sp>
      <p:pic>
        <p:nvPicPr>
          <p:cNvPr id="5" name="圖片 4" descr="螢幕快照 2014-12-05 下午4.33.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9248"/>
            <a:ext cx="2362200" cy="456875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Hello World!!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執行之後所有會印出來的東西都會在</a:t>
            </a:r>
            <a:r>
              <a:rPr kumimoji="1" lang="en-US" altLang="zh-TW" dirty="0" smtClean="0"/>
              <a:t>Console</a:t>
            </a:r>
            <a:r>
              <a:rPr kumimoji="1" lang="zh-TW" altLang="en-US" dirty="0" smtClean="0"/>
              <a:t>裡面顯示</a:t>
            </a:r>
            <a:endParaRPr kumimoji="1" lang="en-US" altLang="zh-TW" dirty="0" smtClean="0"/>
          </a:p>
          <a:p>
            <a:r>
              <a:rPr kumimoji="1" lang="zh-TW" altLang="zh-TW" dirty="0" smtClean="0"/>
              <a:t>E</a:t>
            </a:r>
            <a:r>
              <a:rPr kumimoji="1" lang="en-US" altLang="zh-TW" dirty="0" err="1" smtClean="0"/>
              <a:t>rror</a:t>
            </a:r>
            <a:r>
              <a:rPr kumimoji="1" lang="zh-TW" altLang="en-US" dirty="0" smtClean="0"/>
              <a:t>和</a:t>
            </a:r>
            <a:r>
              <a:rPr kumimoji="1" lang="en-US" altLang="zh-TW" dirty="0" smtClean="0"/>
              <a:t>Warning</a:t>
            </a:r>
            <a:r>
              <a:rPr kumimoji="1" lang="zh-TW" altLang="en-US" dirty="0" smtClean="0"/>
              <a:t>也是在這裡顯示</a:t>
            </a:r>
          </a:p>
          <a:p>
            <a:endParaRPr lang="zh-TW" altLang="en-US" dirty="0"/>
          </a:p>
        </p:txBody>
      </p:sp>
      <p:pic>
        <p:nvPicPr>
          <p:cNvPr id="4" name="圖片 3" descr="螢幕快照 2014-12-05 下午4.35.4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86200"/>
            <a:ext cx="7404100" cy="2590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基本功能函式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9836" y="1715657"/>
            <a:ext cx="7467600" cy="441959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E:\Dropbox\3d16\unity2015lab\unity-life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20" y="0"/>
            <a:ext cx="6467159" cy="87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773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宣告與資料型態</a:t>
            </a:r>
            <a:endParaRPr lang="zh-TW" altLang="en-US" dirty="0"/>
          </a:p>
        </p:txBody>
      </p:sp>
      <p:pic>
        <p:nvPicPr>
          <p:cNvPr id="4" name="圖片 3" descr="螢幕快照 2014-12-07 下午6.13.3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8" y="3395669"/>
            <a:ext cx="3352800" cy="482600"/>
          </a:xfrm>
          <a:prstGeom prst="rect">
            <a:avLst/>
          </a:prstGeom>
        </p:spPr>
      </p:pic>
      <p:pic>
        <p:nvPicPr>
          <p:cNvPr id="5" name="圖片 4" descr="螢幕快照 2014-12-07 下午6.13.2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2655301"/>
            <a:ext cx="3441700" cy="609600"/>
          </a:xfrm>
          <a:prstGeom prst="rect">
            <a:avLst/>
          </a:prstGeom>
        </p:spPr>
      </p:pic>
      <p:pic>
        <p:nvPicPr>
          <p:cNvPr id="6" name="圖片 5" descr="螢幕快照 2014-12-07 下午6.27.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" y="4788477"/>
            <a:ext cx="7404100" cy="622300"/>
          </a:xfrm>
          <a:prstGeom prst="rect">
            <a:avLst/>
          </a:prstGeom>
        </p:spPr>
      </p:pic>
      <p:pic>
        <p:nvPicPr>
          <p:cNvPr id="7" name="圖片 6" descr="螢幕快照 2014-12-07 下午6.28.0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48" y="2673978"/>
            <a:ext cx="4114800" cy="952500"/>
          </a:xfrm>
          <a:prstGeom prst="rect">
            <a:avLst/>
          </a:prstGeom>
        </p:spPr>
      </p:pic>
      <p:pic>
        <p:nvPicPr>
          <p:cNvPr id="8" name="圖片 7" descr="螢幕快照 2014-12-07 下午6.28.4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5670950"/>
            <a:ext cx="3746500" cy="6223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651248" y="1888836"/>
            <a:ext cx="226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 smtClean="0"/>
              <a:t>Array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33092" y="1969365"/>
            <a:ext cx="314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/>
              <a:t>p</a:t>
            </a:r>
            <a:r>
              <a:rPr kumimoji="1" lang="en-US" altLang="zh-TW" sz="2400" dirty="0" smtClean="0"/>
              <a:t>ublic &amp; static</a:t>
            </a:r>
            <a:endParaRPr kumimoji="1"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01548" y="4218652"/>
            <a:ext cx="338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 smtClean="0"/>
              <a:t>Random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651248" y="567095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/>
              <a:t>＊</a:t>
            </a:r>
            <a:r>
              <a:rPr kumimoji="1" lang="en-US" altLang="zh-TW" sz="2400" dirty="0" smtClean="0"/>
              <a:t>float </a:t>
            </a:r>
            <a:r>
              <a:rPr kumimoji="1" lang="zh-TW" altLang="en-US" sz="2400" dirty="0" smtClean="0"/>
              <a:t>形態後面一定要加</a:t>
            </a:r>
            <a:r>
              <a:rPr kumimoji="1" lang="en-US" altLang="zh-TW" sz="2400" dirty="0" smtClean="0"/>
              <a:t>f</a:t>
            </a:r>
          </a:p>
          <a:p>
            <a:r>
              <a:rPr kumimoji="1" lang="zh-TW" altLang="en-US" sz="2400" dirty="0" smtClean="0"/>
              <a:t>不然會</a:t>
            </a:r>
            <a:r>
              <a:rPr kumimoji="1" lang="en-US" altLang="zh-TW" sz="2400" dirty="0" smtClean="0"/>
              <a:t>error!!!! </a:t>
            </a:r>
            <a:endParaRPr kumimoji="1" lang="zh-TW" alt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Prefab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Prefab:</a:t>
            </a:r>
            <a:r>
              <a:rPr kumimoji="1" lang="zh-TW" altLang="en-US" dirty="0" smtClean="0"/>
              <a:t>預設物件的概念、可以重複使用</a:t>
            </a:r>
            <a:endParaRPr lang="en-US" altLang="zh-TW" dirty="0" smtClean="0"/>
          </a:p>
          <a:p>
            <a:r>
              <a:rPr lang="zh-TW" altLang="en-US" dirty="0" smtClean="0"/>
              <a:t>練習製造</a:t>
            </a:r>
            <a:r>
              <a:rPr lang="en-US" altLang="zh-TW" dirty="0" smtClean="0"/>
              <a:t>Prefab</a:t>
            </a:r>
            <a:r>
              <a:rPr lang="zh-TW" altLang="en-US" dirty="0" smtClean="0"/>
              <a:t>、動態生成</a:t>
            </a:r>
            <a:r>
              <a:rPr lang="en-US" altLang="zh-TW" dirty="0" smtClean="0"/>
              <a:t>Prefab</a:t>
            </a:r>
            <a:endParaRPr lang="zh-TW" altLang="en-US" dirty="0"/>
          </a:p>
        </p:txBody>
      </p:sp>
      <p:pic>
        <p:nvPicPr>
          <p:cNvPr id="9" name="圖片 8" descr="螢幕快照 2014-12-08 下午10.02.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68" y="2773728"/>
            <a:ext cx="4509332" cy="4084272"/>
          </a:xfrm>
          <a:prstGeom prst="rect">
            <a:avLst/>
          </a:prstGeom>
        </p:spPr>
      </p:pic>
      <p:pic>
        <p:nvPicPr>
          <p:cNvPr id="10" name="圖片 9" descr="螢幕快照 2014-12-08 下午10.09.5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410200"/>
            <a:ext cx="1016000" cy="10541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Prefab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46718" y="2228432"/>
            <a:ext cx="38547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/>
              <a:t>創造一個</a:t>
            </a:r>
            <a:r>
              <a:rPr kumimoji="1" lang="en-US" altLang="zh-TW" sz="2400" dirty="0" smtClean="0"/>
              <a:t>empty</a:t>
            </a:r>
            <a:r>
              <a:rPr kumimoji="1" lang="zh-TW" altLang="en-US" sz="2400" dirty="0" smtClean="0"/>
              <a:t>把我們想要創造的物件加進去</a:t>
            </a:r>
            <a:endParaRPr kumimoji="1" lang="en-US" altLang="zh-TW" sz="2400" dirty="0" smtClean="0"/>
          </a:p>
          <a:p>
            <a:r>
              <a:rPr kumimoji="1" lang="zh-TW" altLang="en-US" sz="2400" dirty="0" smtClean="0"/>
              <a:t>然後把相對位置擺好</a:t>
            </a:r>
            <a:endParaRPr kumimoji="1" lang="zh-TW" altLang="en-US" sz="2400" dirty="0"/>
          </a:p>
        </p:txBody>
      </p:sp>
      <p:pic>
        <p:nvPicPr>
          <p:cNvPr id="5" name="圖片 4" descr="螢幕快照 2014-12-08 下午10.12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10" y="3530595"/>
            <a:ext cx="2959100" cy="711200"/>
          </a:xfrm>
          <a:prstGeom prst="rect">
            <a:avLst/>
          </a:prstGeom>
        </p:spPr>
      </p:pic>
      <p:pic>
        <p:nvPicPr>
          <p:cNvPr id="6" name="圖片 5" descr="螢幕快照 2014-12-08 下午10.12.2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10" y="4679945"/>
            <a:ext cx="1295400" cy="1231900"/>
          </a:xfrm>
          <a:prstGeom prst="rect">
            <a:avLst/>
          </a:prstGeom>
        </p:spPr>
      </p:pic>
      <p:pic>
        <p:nvPicPr>
          <p:cNvPr id="7" name="圖片 6" descr="螢幕快照 2014-12-08 下午10.09.5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37" y="4679945"/>
            <a:ext cx="1187373" cy="1231900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>
            <a:off x="2629283" y="5437374"/>
            <a:ext cx="913564" cy="2896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451027" y="4679945"/>
            <a:ext cx="1317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/>
              <a:t>拉進去</a:t>
            </a:r>
            <a:endParaRPr kumimoji="1" lang="zh-TW" altLang="en-US" sz="2400" dirty="0"/>
          </a:p>
        </p:txBody>
      </p:sp>
      <p:pic>
        <p:nvPicPr>
          <p:cNvPr id="10" name="圖片 9" descr="螢幕快照 2014-12-08 下午10.14.1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07" y="4676991"/>
            <a:ext cx="1143864" cy="1234853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5147156" y="5141610"/>
            <a:ext cx="690743" cy="5854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2" name="圖片 11" descr="螢幕快照 2014-12-08 下午10.17.3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21" y="3530595"/>
            <a:ext cx="2882900" cy="80010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5716821" y="2228432"/>
            <a:ext cx="304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當它成為</a:t>
            </a:r>
            <a:r>
              <a:rPr kumimoji="1" lang="en-US" altLang="zh-TW" dirty="0" smtClean="0"/>
              <a:t>prefab</a:t>
            </a:r>
            <a:r>
              <a:rPr kumimoji="1" lang="zh-TW" altLang="en-US" dirty="0" smtClean="0"/>
              <a:t>之後</a:t>
            </a:r>
            <a:r>
              <a:rPr kumimoji="1" lang="en-US" altLang="zh-TW" dirty="0" smtClean="0"/>
              <a:t> </a:t>
            </a:r>
            <a:r>
              <a:rPr kumimoji="1" lang="zh-TW" altLang="en-US" dirty="0" smtClean="0"/>
              <a:t>物件會變成藍色的</a:t>
            </a:r>
            <a:endParaRPr kumimoji="1"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控制物體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4525963"/>
          </a:xfrm>
        </p:spPr>
        <p:txBody>
          <a:bodyPr/>
          <a:lstStyle/>
          <a:p>
            <a:r>
              <a:rPr kumimoji="1" lang="zh-TW" altLang="zh-TW" sz="2800" dirty="0" smtClean="0"/>
              <a:t>G</a:t>
            </a:r>
            <a:r>
              <a:rPr kumimoji="1" lang="en-US" altLang="zh-TW" sz="2800" dirty="0" err="1" smtClean="0"/>
              <a:t>etKey</a:t>
            </a:r>
            <a:r>
              <a:rPr kumimoji="1" lang="en-US" altLang="zh-TW" sz="2800" dirty="0" smtClean="0"/>
              <a:t>()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:</a:t>
            </a:r>
            <a:r>
              <a:rPr kumimoji="1" lang="zh-TW" altLang="en-US" sz="2800" dirty="0" smtClean="0"/>
              <a:t>取得按鍵</a:t>
            </a:r>
            <a:r>
              <a:rPr kumimoji="1" lang="en-US" altLang="zh-TW" sz="2800" dirty="0" smtClean="0"/>
              <a:t>(</a:t>
            </a:r>
            <a:r>
              <a:rPr kumimoji="1" lang="zh-TW" altLang="en-US" sz="2800" dirty="0" smtClean="0"/>
              <a:t>持續按會連續動作</a:t>
            </a:r>
            <a:r>
              <a:rPr kumimoji="1" lang="en-US" altLang="zh-TW" sz="2800" dirty="0" smtClean="0"/>
              <a:t>)</a:t>
            </a:r>
          </a:p>
          <a:p>
            <a:r>
              <a:rPr kumimoji="1" lang="en-US" altLang="zh-TW" sz="2800" dirty="0" err="1" smtClean="0"/>
              <a:t>GetKeyDown</a:t>
            </a:r>
            <a:r>
              <a:rPr kumimoji="1" lang="en-US" altLang="zh-TW" sz="2800" dirty="0" smtClean="0"/>
              <a:t>(): </a:t>
            </a:r>
            <a:r>
              <a:rPr kumimoji="1" lang="zh-TW" altLang="en-US" sz="2800" dirty="0" smtClean="0"/>
              <a:t>取得按鍵</a:t>
            </a:r>
            <a:r>
              <a:rPr kumimoji="1" lang="en-US" altLang="zh-TW" sz="2800" dirty="0" smtClean="0"/>
              <a:t>(</a:t>
            </a:r>
            <a:r>
              <a:rPr kumimoji="1" lang="zh-TW" altLang="en-US" sz="2800" dirty="0" smtClean="0"/>
              <a:t>持續按只會動作一次</a:t>
            </a:r>
            <a:r>
              <a:rPr kumimoji="1" lang="en-US" altLang="zh-TW" sz="2800" dirty="0" smtClean="0"/>
              <a:t>)</a:t>
            </a:r>
          </a:p>
          <a:p>
            <a:r>
              <a:rPr kumimoji="1" lang="zh-TW" altLang="zh-TW" sz="2800" dirty="0" smtClean="0"/>
              <a:t>K</a:t>
            </a:r>
            <a:r>
              <a:rPr kumimoji="1" lang="en-US" altLang="zh-TW" sz="2800" dirty="0" err="1" smtClean="0"/>
              <a:t>eyCode</a:t>
            </a:r>
            <a:r>
              <a:rPr kumimoji="1" lang="zh-TW" altLang="en-US" sz="2800" dirty="0" smtClean="0"/>
              <a:t>.</a:t>
            </a:r>
            <a:r>
              <a:rPr kumimoji="1" lang="zh-TW" altLang="zh-TW" sz="2800" dirty="0" smtClean="0"/>
              <a:t>W</a:t>
            </a:r>
            <a:r>
              <a:rPr kumimoji="1" lang="zh-TW" altLang="en-US" sz="2800" dirty="0" smtClean="0"/>
              <a:t>: </a:t>
            </a:r>
            <a:r>
              <a:rPr kumimoji="1" lang="en-US" altLang="zh-TW" sz="2800" dirty="0" smtClean="0"/>
              <a:t>W</a:t>
            </a:r>
            <a:r>
              <a:rPr kumimoji="1" lang="zh-TW" altLang="en-US" sz="2800" dirty="0" smtClean="0"/>
              <a:t>鍵</a:t>
            </a:r>
            <a:r>
              <a:rPr kumimoji="1" lang="en-US" altLang="zh-TW" sz="2800" dirty="0" smtClean="0"/>
              <a:t>(W</a:t>
            </a:r>
            <a:r>
              <a:rPr kumimoji="1" lang="zh-TW" altLang="en-US" sz="2800" dirty="0" smtClean="0"/>
              <a:t>可以換成不同的按鈕</a:t>
            </a:r>
            <a:r>
              <a:rPr kumimoji="1" lang="en-US" altLang="zh-TW" sz="2800" dirty="0" smtClean="0"/>
              <a:t>)</a:t>
            </a:r>
          </a:p>
          <a:p>
            <a:r>
              <a:rPr kumimoji="1" lang="en-US" altLang="zh-TW" sz="2800" dirty="0" err="1" smtClean="0"/>
              <a:t>gameObject.transform</a:t>
            </a:r>
            <a:r>
              <a:rPr kumimoji="1" lang="zh-TW" altLang="en-US" sz="2800" dirty="0" smtClean="0"/>
              <a:t>: 對這個物件做指令</a:t>
            </a:r>
            <a:endParaRPr kumimoji="1" lang="en-US" altLang="zh-TW" sz="2800" dirty="0" smtClean="0"/>
          </a:p>
          <a:p>
            <a:pPr>
              <a:buNone/>
            </a:pPr>
            <a:r>
              <a:rPr kumimoji="1" lang="zh-TW" altLang="en-US" sz="2800" dirty="0" smtClean="0"/>
              <a:t>     後面跟</a:t>
            </a:r>
            <a:r>
              <a:rPr kumimoji="1" lang="en-US" altLang="zh-TW" sz="2800" dirty="0"/>
              <a:t>O</a:t>
            </a:r>
            <a:r>
              <a:rPr kumimoji="1" lang="en-US" altLang="zh-TW" sz="2800" dirty="0" smtClean="0"/>
              <a:t>penGL</a:t>
            </a:r>
            <a:r>
              <a:rPr kumimoji="1" lang="zh-TW" altLang="en-US" sz="2800" dirty="0" smtClean="0"/>
              <a:t>一樣是接</a:t>
            </a:r>
            <a:r>
              <a:rPr kumimoji="1" lang="en-US" altLang="zh-TW" sz="2800" dirty="0" smtClean="0"/>
              <a:t>translate()</a:t>
            </a:r>
            <a:r>
              <a:rPr kumimoji="1" lang="zh-TW" altLang="en-US" sz="2800" dirty="0" smtClean="0"/>
              <a:t>,</a:t>
            </a:r>
            <a:r>
              <a:rPr kumimoji="1" lang="en-US" altLang="zh-TW" sz="2800" dirty="0" smtClean="0"/>
              <a:t>rotate()</a:t>
            </a:r>
            <a:r>
              <a:rPr kumimoji="1" lang="zh-TW" altLang="en-US" sz="2800" dirty="0" smtClean="0"/>
              <a:t>,</a:t>
            </a:r>
            <a:r>
              <a:rPr kumimoji="1" lang="en-US" altLang="zh-TW" sz="2800" dirty="0" smtClean="0"/>
              <a:t>scale()</a:t>
            </a:r>
          </a:p>
          <a:p>
            <a:endParaRPr kumimoji="1" lang="en-US" altLang="zh-TW" sz="2800" dirty="0" smtClean="0"/>
          </a:p>
          <a:p>
            <a:endParaRPr lang="zh-TW" altLang="en-US" sz="2800" dirty="0"/>
          </a:p>
        </p:txBody>
      </p:sp>
      <p:pic>
        <p:nvPicPr>
          <p:cNvPr id="4" name="圖片 3" descr="螢幕快照 2014-12-08 下午8.31.5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92" y="4343400"/>
            <a:ext cx="3759200" cy="838200"/>
          </a:xfrm>
          <a:prstGeom prst="rect">
            <a:avLst/>
          </a:prstGeom>
        </p:spPr>
      </p:pic>
      <p:pic>
        <p:nvPicPr>
          <p:cNvPr id="5" name="圖片 4" descr="螢幕快照 2014-12-08 下午8.32.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43400"/>
            <a:ext cx="3454400" cy="825500"/>
          </a:xfrm>
          <a:prstGeom prst="rect">
            <a:avLst/>
          </a:prstGeom>
        </p:spPr>
      </p:pic>
      <p:pic>
        <p:nvPicPr>
          <p:cNvPr id="6" name="圖片 5" descr="螢幕快照 2014-12-08 下午8.32.4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34773"/>
            <a:ext cx="5549900" cy="8255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Transform class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err="1" smtClean="0"/>
              <a:t>this.transform.position</a:t>
            </a:r>
            <a:r>
              <a:rPr lang="en-US" altLang="zh-TW" sz="2800" dirty="0" smtClean="0"/>
              <a:t> = new Vector3(0, 0, 0)</a:t>
            </a:r>
          </a:p>
          <a:p>
            <a:pPr>
              <a:buNone/>
            </a:pPr>
            <a:r>
              <a:rPr lang="en-US" altLang="zh-TW" sz="2800" dirty="0" smtClean="0"/>
              <a:t>      </a:t>
            </a:r>
            <a:r>
              <a:rPr lang="en-US" altLang="zh-TW" sz="2800" dirty="0" smtClean="0">
                <a:solidFill>
                  <a:srgbClr val="00B050"/>
                </a:solidFill>
              </a:rPr>
              <a:t>//</a:t>
            </a:r>
            <a:r>
              <a:rPr lang="zh-TW" altLang="en-US" sz="2800" dirty="0" smtClean="0">
                <a:solidFill>
                  <a:srgbClr val="00B050"/>
                </a:solidFill>
              </a:rPr>
              <a:t>將此物件位置設在</a:t>
            </a:r>
            <a:r>
              <a:rPr lang="en-US" altLang="zh-TW" sz="2800" dirty="0" smtClean="0">
                <a:solidFill>
                  <a:srgbClr val="00B050"/>
                </a:solidFill>
              </a:rPr>
              <a:t>(0, 0, 0)</a:t>
            </a:r>
          </a:p>
          <a:p>
            <a:r>
              <a:rPr lang="en-US" altLang="zh-TW" sz="2800" dirty="0" err="1" smtClean="0"/>
              <a:t>this.transform.position.x</a:t>
            </a:r>
            <a:r>
              <a:rPr lang="en-US" altLang="zh-TW" sz="2800" dirty="0" smtClean="0"/>
              <a:t>  </a:t>
            </a:r>
            <a:r>
              <a:rPr lang="en-US" altLang="zh-TW" sz="2800" dirty="0" smtClean="0">
                <a:solidFill>
                  <a:srgbClr val="00B050"/>
                </a:solidFill>
              </a:rPr>
              <a:t>//</a:t>
            </a:r>
            <a:r>
              <a:rPr lang="zh-TW" altLang="en-US" sz="2800" dirty="0" smtClean="0">
                <a:solidFill>
                  <a:srgbClr val="00B050"/>
                </a:solidFill>
              </a:rPr>
              <a:t>取得此物件</a:t>
            </a:r>
            <a:r>
              <a:rPr lang="en-US" altLang="zh-TW" sz="2800" dirty="0" smtClean="0">
                <a:solidFill>
                  <a:srgbClr val="00B050"/>
                </a:solidFill>
              </a:rPr>
              <a:t>x</a:t>
            </a:r>
            <a:r>
              <a:rPr lang="zh-TW" altLang="en-US" sz="2800" dirty="0" smtClean="0">
                <a:solidFill>
                  <a:srgbClr val="00B050"/>
                </a:solidFill>
              </a:rPr>
              <a:t>座標</a:t>
            </a:r>
            <a:endParaRPr lang="en-US" altLang="zh-TW" sz="2800" dirty="0" smtClean="0">
              <a:solidFill>
                <a:srgbClr val="00B050"/>
              </a:solidFill>
            </a:endParaRPr>
          </a:p>
          <a:p>
            <a:endParaRPr lang="en-US" altLang="zh-TW" dirty="0" smtClean="0"/>
          </a:p>
          <a:p>
            <a:r>
              <a:rPr lang="zh-TW" altLang="en-US" dirty="0" smtClean="0"/>
              <a:t>其他使用方法可參考以下網址</a:t>
            </a:r>
            <a:r>
              <a:rPr lang="en-US" altLang="zh-TW" dirty="0" smtClean="0">
                <a:hlinkClick r:id="rId2"/>
              </a:rPr>
              <a:t>http://docs.unity3d.com/ScriptReference/Transform.html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期末專案可能</a:t>
            </a:r>
            <a:r>
              <a:rPr lang="zh-TW" altLang="en-US" dirty="0"/>
              <a:t>需要</a:t>
            </a:r>
            <a:r>
              <a:rPr lang="zh-TW" altLang="en-US" dirty="0" smtClean="0"/>
              <a:t>用到別人做好的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可以從以下地方下載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2"/>
              </a:rPr>
              <a:t>Asset Store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tf3dm.com/3d-models/all</a:t>
            </a:r>
            <a:endParaRPr lang="zh-TW" altLang="en-US" dirty="0" smtClean="0"/>
          </a:p>
          <a:p>
            <a:endParaRPr lang="zh-TW" altLang="en-US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429000"/>
            <a:ext cx="6853530" cy="189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19177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1" y="1549936"/>
            <a:ext cx="88201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1" y="4149080"/>
            <a:ext cx="88201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63072" cy="1143000"/>
          </a:xfrm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Terrain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79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練習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完成一個能夠自由落體的物體</a:t>
            </a:r>
            <a:endParaRPr lang="en-US" altLang="zh-TW" dirty="0" smtClean="0"/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完成一個帶有彈跳材質的物體</a:t>
            </a:r>
            <a:endParaRPr lang="en-US" altLang="zh-TW" dirty="0" smtClean="0"/>
          </a:p>
          <a:p>
            <a:r>
              <a:rPr lang="en-US" altLang="zh-TW" dirty="0"/>
              <a:t>3</a:t>
            </a:r>
            <a:r>
              <a:rPr lang="en-US" altLang="zh-TW" dirty="0" smtClean="0"/>
              <a:t>. </a:t>
            </a:r>
            <a:r>
              <a:rPr lang="zh-TW" altLang="en-US" dirty="0" smtClean="0"/>
              <a:t>完成</a:t>
            </a:r>
            <a:r>
              <a:rPr lang="zh-TW" altLang="en-US" dirty="0"/>
              <a:t>一個能夠以鍵盤</a:t>
            </a:r>
            <a:r>
              <a:rPr lang="en-US" altLang="zh-TW" dirty="0"/>
              <a:t>WASD</a:t>
            </a:r>
            <a:r>
              <a:rPr lang="zh-TW" altLang="en-US" dirty="0"/>
              <a:t>操控的物體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或是其他功能</a:t>
            </a:r>
            <a:endParaRPr lang="en-US" altLang="zh-TW" dirty="0"/>
          </a:p>
          <a:p>
            <a:r>
              <a:rPr lang="en-US" altLang="zh-TW" dirty="0" smtClean="0"/>
              <a:t>4. </a:t>
            </a:r>
            <a:r>
              <a:rPr lang="zh-TW" altLang="en-US" dirty="0" smtClean="0"/>
              <a:t>其他創意</a:t>
            </a:r>
            <a:r>
              <a:rPr lang="en-US" altLang="zh-TW" dirty="0" smtClean="0"/>
              <a:t>~</a:t>
            </a:r>
          </a:p>
          <a:p>
            <a:endParaRPr lang="en-US" altLang="zh-TW" dirty="0"/>
          </a:p>
          <a:p>
            <a:r>
              <a:rPr lang="zh-TW" altLang="en-US" dirty="0" smtClean="0"/>
              <a:t>完成後請找助教點名</a:t>
            </a:r>
            <a:r>
              <a:rPr lang="en-US" altLang="zh-TW" dirty="0" smtClean="0"/>
              <a:t>~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8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95600"/>
            <a:ext cx="1252220" cy="1295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55010" y="308862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Reference</a:t>
            </a: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val="4593966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Reference</a:t>
            </a:r>
            <a:r>
              <a:rPr lang="zh-TW" alt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Unity3D website: unity3D.com</a:t>
            </a:r>
          </a:p>
          <a:p>
            <a:pPr lvl="1"/>
            <a:r>
              <a:rPr lang="en-US" altLang="zh-TW" dirty="0" smtClean="0">
                <a:hlinkClick r:id="rId3"/>
              </a:rPr>
              <a:t>http://unity3d.com/</a:t>
            </a:r>
            <a:endParaRPr lang="en-US" altLang="zh-TW" dirty="0" smtClean="0"/>
          </a:p>
          <a:p>
            <a:r>
              <a:rPr lang="en-US" altLang="zh-TW" dirty="0" err="1" smtClean="0"/>
              <a:t>UnityCommunity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4"/>
              </a:rPr>
              <a:t>http://unity3d.com/community</a:t>
            </a:r>
            <a:endParaRPr lang="en-US" altLang="zh-TW" dirty="0" smtClean="0"/>
          </a:p>
          <a:p>
            <a:r>
              <a:rPr lang="en-US" altLang="zh-TW" dirty="0" smtClean="0"/>
              <a:t>Other website</a:t>
            </a:r>
          </a:p>
          <a:p>
            <a:pPr lvl="1"/>
            <a:r>
              <a:rPr lang="en-US" altLang="zh-TW" dirty="0" smtClean="0">
                <a:hlinkClick r:id="rId5"/>
              </a:rPr>
              <a:t>http://www.cg.com.tw/Unity/Unity.asp</a:t>
            </a:r>
            <a:endParaRPr lang="en-US" altLang="zh-TW" dirty="0" smtClean="0"/>
          </a:p>
          <a:p>
            <a:r>
              <a:rPr lang="en-US" altLang="zh-TW" dirty="0" err="1" smtClean="0"/>
              <a:t>ebook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Unity Game Development Essentials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88773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63072" cy="1143000"/>
          </a:xfrm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Physics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6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2" y="1844824"/>
            <a:ext cx="88392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63072" cy="1143000"/>
          </a:xfrm>
        </p:spPr>
        <p:txBody>
          <a:bodyPr/>
          <a:lstStyle/>
          <a:p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Audio / Video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84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293D44-CF12-42FB-A90A-456DFC87D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3d14-00-intro</Template>
  <TotalTime>15390</TotalTime>
  <Words>1780</Words>
  <Application>Microsoft Office PowerPoint</Application>
  <PresentationFormat>如螢幕大小 (4:3)</PresentationFormat>
  <Paragraphs>341</Paragraphs>
  <Slides>72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72</vt:i4>
      </vt:variant>
    </vt:vector>
  </HeadingPairs>
  <TitlesOfParts>
    <vt:vector size="82" baseType="lpstr">
      <vt:lpstr>Arial Unicode MS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Course_HE</vt:lpstr>
      <vt:lpstr>Image</vt:lpstr>
      <vt:lpstr>安裝unity5</vt:lpstr>
      <vt:lpstr>Unity 基本介紹</vt:lpstr>
      <vt:lpstr>綱要</vt:lpstr>
      <vt:lpstr>PowerPoint 簡報</vt:lpstr>
      <vt:lpstr>What’s Unity 3D</vt:lpstr>
      <vt:lpstr>Rendering</vt:lpstr>
      <vt:lpstr>Terrain</vt:lpstr>
      <vt:lpstr>Physics</vt:lpstr>
      <vt:lpstr>Audio / Video</vt:lpstr>
      <vt:lpstr>Programming</vt:lpstr>
      <vt:lpstr>Publishing</vt:lpstr>
      <vt:lpstr>Asset Store</vt:lpstr>
      <vt:lpstr>PowerPoint 簡報</vt:lpstr>
      <vt:lpstr>Unity3D IDE Interface</vt:lpstr>
      <vt:lpstr>Unity3D IDE Interface</vt:lpstr>
      <vt:lpstr>Unity3D IDE Interface</vt:lpstr>
      <vt:lpstr>Scene view (3D Space)</vt:lpstr>
      <vt:lpstr>Scene view (3D Space)</vt:lpstr>
      <vt:lpstr>Layout</vt:lpstr>
      <vt:lpstr>Project, Hierarchy, Inspector</vt:lpstr>
      <vt:lpstr>試玩</vt:lpstr>
      <vt:lpstr>PowerPoint 簡報</vt:lpstr>
      <vt:lpstr>重要名詞說明</vt:lpstr>
      <vt:lpstr>重要名詞說明</vt:lpstr>
      <vt:lpstr>重要名詞說明</vt:lpstr>
      <vt:lpstr>重要名詞說明</vt:lpstr>
      <vt:lpstr>PowerPoint 簡報</vt:lpstr>
      <vt:lpstr>Unity遊戲設計架構</vt:lpstr>
      <vt:lpstr>Unity遊戲設計架構</vt:lpstr>
      <vt:lpstr>Unity遊戲設計架構</vt:lpstr>
      <vt:lpstr>Unity遊戲設計架構</vt:lpstr>
      <vt:lpstr>Unity遊戲設計架構</vt:lpstr>
      <vt:lpstr>PowerPoint 簡報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建立場景及基本物件</vt:lpstr>
      <vt:lpstr>光源使用與設定</vt:lpstr>
      <vt:lpstr>PowerPoint 簡報</vt:lpstr>
      <vt:lpstr>攝影機使用與設定</vt:lpstr>
      <vt:lpstr>物理元件使用與設定</vt:lpstr>
      <vt:lpstr>物理元件使用與設定</vt:lpstr>
      <vt:lpstr>PowerPoint 簡報</vt:lpstr>
      <vt:lpstr>物理元件使用與設定</vt:lpstr>
      <vt:lpstr>物理元件使用與設定</vt:lpstr>
      <vt:lpstr>PowerPoint 簡報</vt:lpstr>
      <vt:lpstr>Script(C#)</vt:lpstr>
      <vt:lpstr>Script</vt:lpstr>
      <vt:lpstr>Hello World!!</vt:lpstr>
      <vt:lpstr>Hello World!!</vt:lpstr>
      <vt:lpstr>Hello World!!</vt:lpstr>
      <vt:lpstr>基本功能函式</vt:lpstr>
      <vt:lpstr>PowerPoint 簡報</vt:lpstr>
      <vt:lpstr>宣告與資料型態</vt:lpstr>
      <vt:lpstr>Prefab</vt:lpstr>
      <vt:lpstr>Prefab</vt:lpstr>
      <vt:lpstr>控制物體</vt:lpstr>
      <vt:lpstr>Transform class</vt:lpstr>
      <vt:lpstr>下載model檔</vt:lpstr>
      <vt:lpstr>練習</vt:lpstr>
      <vt:lpstr>PowerPoint 簡報</vt:lpstr>
      <vt:lpstr>Reference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Bad News</dc:title>
  <dc:creator>fox318049@gmail.com</dc:creator>
  <cp:lastModifiedBy>Ming-Te Chi</cp:lastModifiedBy>
  <cp:revision>507</cp:revision>
  <cp:lastPrinted>1601-01-01T00:00:00Z</cp:lastPrinted>
  <dcterms:created xsi:type="dcterms:W3CDTF">2011-08-24T02:40:02Z</dcterms:created>
  <dcterms:modified xsi:type="dcterms:W3CDTF">2017-09-18T08:48:22Z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TC062560581033</vt:lpwstr>
  </property>
</Properties>
</file>