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5"/>
  </p:notesMasterIdLst>
  <p:handoutMasterIdLst>
    <p:handoutMasterId r:id="rId36"/>
  </p:handoutMasterIdLst>
  <p:sldIdLst>
    <p:sldId id="256" r:id="rId2"/>
    <p:sldId id="259" r:id="rId3"/>
    <p:sldId id="260" r:id="rId4"/>
    <p:sldId id="261" r:id="rId5"/>
    <p:sldId id="262" r:id="rId6"/>
    <p:sldId id="263" r:id="rId7"/>
    <p:sldId id="264" r:id="rId8"/>
    <p:sldId id="265" r:id="rId9"/>
    <p:sldId id="267" r:id="rId10"/>
    <p:sldId id="268" r:id="rId11"/>
    <p:sldId id="269" r:id="rId12"/>
    <p:sldId id="271" r:id="rId13"/>
    <p:sldId id="272" r:id="rId14"/>
    <p:sldId id="273" r:id="rId15"/>
    <p:sldId id="274" r:id="rId16"/>
    <p:sldId id="275" r:id="rId17"/>
    <p:sldId id="286" r:id="rId18"/>
    <p:sldId id="276" r:id="rId19"/>
    <p:sldId id="258" r:id="rId20"/>
    <p:sldId id="290" r:id="rId21"/>
    <p:sldId id="277" r:id="rId22"/>
    <p:sldId id="280" r:id="rId23"/>
    <p:sldId id="278" r:id="rId24"/>
    <p:sldId id="282" r:id="rId25"/>
    <p:sldId id="279" r:id="rId26"/>
    <p:sldId id="281" r:id="rId27"/>
    <p:sldId id="283" r:id="rId28"/>
    <p:sldId id="285" r:id="rId29"/>
    <p:sldId id="287" r:id="rId30"/>
    <p:sldId id="292" r:id="rId31"/>
    <p:sldId id="288" r:id="rId32"/>
    <p:sldId id="289" r:id="rId33"/>
    <p:sldId id="291" r:id="rId34"/>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99" autoAdjust="0"/>
  </p:normalViewPr>
  <p:slideViewPr>
    <p:cSldViewPr showGuides="1">
      <p:cViewPr varScale="1">
        <p:scale>
          <a:sx n="75" d="100"/>
          <a:sy n="75" d="100"/>
        </p:scale>
        <p:origin x="3516"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97CF06A0-FD62-4F22-AF47-6C60B409CC68}" type="datetimeFigureOut">
              <a:rPr lang="zh-TW" altLang="en-US"/>
              <a:pPr>
                <a:defRPr/>
              </a:pPr>
              <a:t>2017/9/18</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pitchFamily="18" charset="-120"/>
              </a:defRPr>
            </a:lvl1pPr>
          </a:lstStyle>
          <a:p>
            <a:pPr>
              <a:defRPr/>
            </a:pPr>
            <a:fld id="{553279F7-A6D2-4CE1-84E1-014ECBAB4766}" type="slidenum">
              <a:rPr lang="zh-TW" altLang="en-US"/>
              <a:pPr>
                <a:defRPr/>
              </a:pPr>
              <a:t>‹#›</a:t>
            </a:fld>
            <a:endParaRPr lang="zh-TW" altLang="en-US"/>
          </a:p>
        </p:txBody>
      </p:sp>
    </p:spTree>
    <p:extLst>
      <p:ext uri="{BB962C8B-B14F-4D97-AF65-F5344CB8AC3E}">
        <p14:creationId xmlns:p14="http://schemas.microsoft.com/office/powerpoint/2010/main" val="200210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D8BECB0D-D93C-4115-8048-CD05EE71A16B}" type="datetimeFigureOut">
              <a:rPr lang="zh-TW" altLang="en-US"/>
              <a:pPr>
                <a:defRPr/>
              </a:pPr>
              <a:t>2017/9/18</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B11B6672-B14E-4231-A0C6-BBDC9B1FE79B}" type="slidenum">
              <a:rPr lang="zh-TW" altLang="en-US"/>
              <a:pPr>
                <a:defRPr/>
              </a:pPr>
              <a:t>‹#›</a:t>
            </a:fld>
            <a:endParaRPr lang="zh-TW" altLang="en-US"/>
          </a:p>
        </p:txBody>
      </p:sp>
    </p:spTree>
    <p:extLst>
      <p:ext uri="{BB962C8B-B14F-4D97-AF65-F5344CB8AC3E}">
        <p14:creationId xmlns:p14="http://schemas.microsoft.com/office/powerpoint/2010/main" val="3523447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udk.com/showca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amephys.com/tag/udk-physic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udn.epicgames.com/Three/VideoTutorial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mycryengine.com/"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hammerbchen.blogspot.com/2010/03/cryengine-3.html" TargetMode="External"/><Relationship Id="rId4" Type="http://schemas.openxmlformats.org/officeDocument/2006/relationships/hyperlink" Target="http://www.youtube.com/watch?v=2FLivtF-0ag"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unity3d.com/"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unity3d.com/support/documentation/video/" TargetMode="External"/><Relationship Id="rId4" Type="http://schemas.openxmlformats.org/officeDocument/2006/relationships/hyperlink" Target="http://unity3d.com/support/resources/tutorial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2017</a:t>
            </a:r>
            <a:endParaRPr lang="zh-TW" altLang="en-US" dirty="0" smtClean="0"/>
          </a:p>
        </p:txBody>
      </p:sp>
      <p:sp>
        <p:nvSpPr>
          <p:cNvPr id="450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9590725-CA24-47AB-933C-4E4A67794AA9}" type="slidenum">
              <a:rPr lang="zh-TW" altLang="en-US" smtClean="0">
                <a:latin typeface="Arial" charset="0"/>
              </a:rPr>
              <a:pPr eaLnBrk="1" hangingPunct="1">
                <a:spcBef>
                  <a:spcPct val="0"/>
                </a:spcBef>
              </a:pPr>
              <a:t>1</a:t>
            </a:fld>
            <a:endParaRPr lang="zh-TW"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31EF949-7061-4798-BE91-571E14C4DB24}" type="slidenum">
              <a:rPr lang="en-US" altLang="zh-TW" smtClean="0">
                <a:latin typeface="Arial" charset="0"/>
              </a:rPr>
              <a:pPr eaLnBrk="1" hangingPunct="1">
                <a:spcBef>
                  <a:spcPct val="0"/>
                </a:spcBef>
              </a:pPr>
              <a:t>10</a:t>
            </a:fld>
            <a:endParaRPr lang="en-US" altLang="zh-TW" smtClean="0">
              <a:latin typeface="Arial"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以目前遊戲為例</a:t>
            </a:r>
            <a:endParaRPr lang="en-US" altLang="zh-TW" smtClean="0"/>
          </a:p>
          <a:p>
            <a:r>
              <a:rPr lang="zh-TW" altLang="en-US" smtClean="0"/>
              <a:t>為了達到每秒</a:t>
            </a:r>
            <a:r>
              <a:rPr lang="en-US" altLang="zh-TW" smtClean="0"/>
              <a:t>30~60</a:t>
            </a:r>
            <a:r>
              <a:rPr lang="zh-TW" altLang="en-US" smtClean="0"/>
              <a:t>畫面更新率</a:t>
            </a:r>
            <a:r>
              <a:rPr lang="en-US" altLang="zh-TW" smtClean="0"/>
              <a:t>  (</a:t>
            </a:r>
            <a:r>
              <a:rPr lang="zh-TW" altLang="en-US" smtClean="0"/>
              <a:t>最基本的視覺暫留效果至少需要</a:t>
            </a:r>
            <a:r>
              <a:rPr lang="en-US" altLang="zh-TW" smtClean="0"/>
              <a:t>10fps</a:t>
            </a:r>
            <a:r>
              <a:rPr lang="zh-TW" altLang="en-US" smtClean="0"/>
              <a:t>，而互動遊戲中往往需要更高以達成流暢的運動感</a:t>
            </a:r>
            <a:r>
              <a:rPr lang="en-US" altLang="zh-TW" smtClean="0"/>
              <a:t>)</a:t>
            </a:r>
          </a:p>
          <a:p>
            <a:r>
              <a:rPr lang="zh-TW" altLang="en-US" smtClean="0"/>
              <a:t>隨著對畫面精緻度和遊戲世界複雜性的要求</a:t>
            </a:r>
            <a:endParaRPr lang="en-US" altLang="zh-TW" smtClean="0"/>
          </a:p>
          <a:p>
            <a:r>
              <a:rPr lang="zh-TW" altLang="en-US" smtClean="0"/>
              <a:t>畫面上約有</a:t>
            </a:r>
            <a:r>
              <a:rPr lang="en-US" altLang="zh-TW" smtClean="0"/>
              <a:t>1000</a:t>
            </a:r>
            <a:r>
              <a:rPr lang="zh-TW" altLang="en-US" smtClean="0"/>
              <a:t>個，而整個場景中約有</a:t>
            </a:r>
            <a:r>
              <a:rPr lang="en-US" altLang="zh-TW" smtClean="0"/>
              <a:t>10,000</a:t>
            </a:r>
            <a:r>
              <a:rPr lang="zh-TW" altLang="en-US" smtClean="0"/>
              <a:t>個物件，而每個物件還會再和</a:t>
            </a:r>
            <a:r>
              <a:rPr lang="en-US" altLang="zh-TW" smtClean="0"/>
              <a:t>5~10</a:t>
            </a:r>
            <a:r>
              <a:rPr lang="zh-TW" altLang="en-US" smtClean="0"/>
              <a:t>個物件互動</a:t>
            </a:r>
            <a:endParaRPr lang="en-US" altLang="zh-TW" smtClean="0"/>
          </a:p>
          <a:p>
            <a:r>
              <a:rPr lang="zh-TW" altLang="en-US" smtClean="0"/>
              <a:t>這些主要帶來資源管理上的問題以及複雜的運算</a:t>
            </a:r>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24AF1AF-A42F-4108-8BBB-9C729B475FEF}" type="slidenum">
              <a:rPr lang="en-US" altLang="zh-TW" smtClean="0">
                <a:latin typeface="Arial" charset="0"/>
              </a:rPr>
              <a:pPr eaLnBrk="1" hangingPunct="1">
                <a:spcBef>
                  <a:spcPct val="0"/>
                </a:spcBef>
              </a:pPr>
              <a:t>11</a:t>
            </a:fld>
            <a:endParaRPr lang="en-US" altLang="zh-TW" smtClean="0">
              <a:latin typeface="Arial"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而在數值計算中，將牽涉到多種演算法的設計</a:t>
            </a:r>
            <a:endParaRPr lang="en-US" altLang="zh-TW" smtClean="0"/>
          </a:p>
          <a:p>
            <a:r>
              <a:rPr lang="zh-TW" altLang="en-US" smtClean="0"/>
              <a:t>如</a:t>
            </a:r>
            <a:r>
              <a:rPr lang="en-US" altLang="zh-TW" smtClean="0"/>
              <a:t>:</a:t>
            </a:r>
            <a:r>
              <a:rPr lang="zh-TW" altLang="en-US" smtClean="0"/>
              <a:t> </a:t>
            </a:r>
            <a:r>
              <a:rPr lang="en-GB" altLang="zh-TW" sz="2000" smtClean="0"/>
              <a:t>Scene graph traversal(</a:t>
            </a:r>
            <a:r>
              <a:rPr lang="zh-TW" altLang="en-US" sz="2000" smtClean="0"/>
              <a:t>將場景進行分割和尋找</a:t>
            </a:r>
            <a:r>
              <a:rPr lang="en-GB" altLang="zh-TW" sz="2000" smtClean="0"/>
              <a:t>)</a:t>
            </a:r>
            <a:r>
              <a:rPr lang="zh-TW" altLang="en-US" sz="2000" smtClean="0"/>
              <a:t>、</a:t>
            </a:r>
            <a:r>
              <a:rPr lang="en-GB" altLang="zh-TW" sz="2000" smtClean="0"/>
              <a:t>Physics simulation</a:t>
            </a:r>
            <a:r>
              <a:rPr lang="zh-TW" altLang="en-US" sz="2000" smtClean="0"/>
              <a:t>物理模擬、</a:t>
            </a:r>
            <a:r>
              <a:rPr lang="en-GB" altLang="zh-TW" sz="2000" smtClean="0"/>
              <a:t>Collision Detection</a:t>
            </a:r>
            <a:r>
              <a:rPr lang="zh-TW" altLang="en-US" sz="2000" smtClean="0"/>
              <a:t>碰撞偵測、</a:t>
            </a:r>
            <a:r>
              <a:rPr lang="en-GB" altLang="zh-TW" sz="2000" smtClean="0"/>
              <a:t>Path Finding</a:t>
            </a:r>
            <a:r>
              <a:rPr lang="zh-TW" altLang="en-US" sz="2000" smtClean="0"/>
              <a:t>起點和終點中有障礙，如何找出適當的路徑規劃</a:t>
            </a:r>
            <a:r>
              <a:rPr lang="en-US" altLang="zh-TW" sz="2000" smtClean="0"/>
              <a:t>)</a:t>
            </a:r>
            <a:r>
              <a:rPr lang="zh-TW" altLang="en-US" sz="2000" smtClean="0"/>
              <a:t>和</a:t>
            </a:r>
            <a:r>
              <a:rPr lang="en-GB" altLang="zh-TW" sz="2000" smtClean="0"/>
              <a:t>Sound Propagation</a:t>
            </a:r>
            <a:endParaRPr lang="en-US" altLang="zh-TW" smtClean="0"/>
          </a:p>
          <a:p>
            <a:r>
              <a:rPr lang="zh-TW" altLang="en-US" smtClean="0"/>
              <a:t>這部份通常使用</a:t>
            </a:r>
            <a:r>
              <a:rPr lang="en-US" altLang="zh-TW" smtClean="0"/>
              <a:t>C++</a:t>
            </a:r>
            <a:r>
              <a:rPr lang="zh-TW" altLang="en-US" smtClean="0"/>
              <a:t>程式語言配合</a:t>
            </a:r>
            <a:r>
              <a:rPr lang="en-US" altLang="zh-TW" smtClean="0"/>
              <a:t>SIMD</a:t>
            </a:r>
            <a:r>
              <a:rPr lang="zh-TW" altLang="en-US" smtClean="0"/>
              <a:t>的指令集進行加速</a:t>
            </a:r>
            <a:endParaRPr lang="en-US"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F56AC1E-ABF8-4B88-819C-362CDA5A065E}" type="slidenum">
              <a:rPr lang="en-US" altLang="zh-TW" smtClean="0">
                <a:latin typeface="Arial" charset="0"/>
              </a:rPr>
              <a:pPr eaLnBrk="1" hangingPunct="1">
                <a:spcBef>
                  <a:spcPct val="0"/>
                </a:spcBef>
              </a:pPr>
              <a:t>12</a:t>
            </a:fld>
            <a:endParaRPr lang="en-US" altLang="zh-TW" smtClean="0">
              <a:latin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最後是</a:t>
            </a:r>
            <a:r>
              <a:rPr lang="en-US" altLang="zh-TW" smtClean="0"/>
              <a:t>shading</a:t>
            </a:r>
            <a:r>
              <a:rPr lang="zh-TW" altLang="en-US" smtClean="0"/>
              <a:t>計算的部份，主要與電腦繪圖相關的可程式化部份</a:t>
            </a:r>
            <a:endParaRPr lang="en-US" altLang="zh-TW" smtClean="0"/>
          </a:p>
          <a:p>
            <a:r>
              <a:rPr lang="zh-TW" altLang="en-US" smtClean="0"/>
              <a:t>在</a:t>
            </a:r>
            <a:r>
              <a:rPr lang="en-US" altLang="zh-TW" smtClean="0"/>
              <a:t>gear of war</a:t>
            </a:r>
            <a:r>
              <a:rPr lang="zh-TW" altLang="en-US" smtClean="0"/>
              <a:t>開發時，主要是以</a:t>
            </a:r>
            <a:r>
              <a:rPr lang="en-US" altLang="zh-TW" smtClean="0"/>
              <a:t>pixel</a:t>
            </a:r>
            <a:r>
              <a:rPr lang="zh-TW" altLang="en-US" smtClean="0"/>
              <a:t>和</a:t>
            </a:r>
            <a:r>
              <a:rPr lang="en-US" altLang="zh-TW" smtClean="0"/>
              <a:t>vertex shading</a:t>
            </a:r>
            <a:r>
              <a:rPr lang="zh-TW" altLang="en-US" smtClean="0"/>
              <a:t>為主 ，不過近年的硬體發展，新增了如</a:t>
            </a:r>
            <a:r>
              <a:rPr lang="en-US" altLang="zh-TW" smtClean="0"/>
              <a:t>tessellation, geometry</a:t>
            </a:r>
            <a:r>
              <a:rPr lang="zh-TW" altLang="en-US" smtClean="0"/>
              <a:t>和</a:t>
            </a:r>
            <a:r>
              <a:rPr lang="en-US" altLang="zh-TW" smtClean="0"/>
              <a:t>computer shader</a:t>
            </a:r>
            <a:r>
              <a:rPr lang="zh-TW" altLang="en-US" smtClean="0"/>
              <a:t>大大增加</a:t>
            </a:r>
            <a:r>
              <a:rPr lang="en-US" altLang="zh-TW" smtClean="0"/>
              <a:t>shading</a:t>
            </a:r>
            <a:r>
              <a:rPr lang="zh-TW" altLang="en-US" smtClean="0"/>
              <a:t>計算的彈性和應用面</a:t>
            </a:r>
            <a:endParaRPr lang="en-US" altLang="zh-TW" smtClean="0"/>
          </a:p>
          <a:p>
            <a:r>
              <a:rPr lang="zh-TW" altLang="en-US" smtClean="0"/>
              <a:t>這個部份主要是以 </a:t>
            </a:r>
            <a:r>
              <a:rPr lang="en-US" altLang="zh-TW" smtClean="0"/>
              <a:t>HLSL(high level shading language) /</a:t>
            </a:r>
            <a:r>
              <a:rPr lang="zh-TW" altLang="en-US" smtClean="0"/>
              <a:t> </a:t>
            </a:r>
            <a:r>
              <a:rPr lang="en-US" altLang="zh-TW" smtClean="0"/>
              <a:t>CG(C</a:t>
            </a:r>
            <a:r>
              <a:rPr lang="zh-TW" altLang="en-US" smtClean="0"/>
              <a:t> </a:t>
            </a:r>
            <a:r>
              <a:rPr lang="en-US" altLang="zh-TW" smtClean="0"/>
              <a:t>for graphics)</a:t>
            </a:r>
            <a:r>
              <a:rPr lang="zh-TW" altLang="en-US" smtClean="0"/>
              <a:t>，或是課程介紹過的</a:t>
            </a:r>
            <a:r>
              <a:rPr lang="en-US" altLang="zh-TW" smtClean="0"/>
              <a:t>glsl</a:t>
            </a:r>
            <a:r>
              <a:rPr lang="zh-TW" altLang="en-US" smtClean="0"/>
              <a:t>，</a:t>
            </a:r>
            <a:endParaRPr lang="en-US" altLang="zh-TW" smtClean="0"/>
          </a:p>
          <a:p>
            <a:r>
              <a:rPr lang="zh-TW" altLang="en-US" smtClean="0"/>
              <a:t>藉以驅動</a:t>
            </a:r>
            <a:r>
              <a:rPr lang="en-US" altLang="zh-TW" smtClean="0"/>
              <a:t>GPU</a:t>
            </a:r>
            <a:r>
              <a:rPr lang="zh-TW" altLang="en-US" smtClean="0"/>
              <a:t>上的加速機能</a:t>
            </a:r>
            <a:endParaRPr lang="en-US" altLang="zh-TW" smtClean="0"/>
          </a:p>
          <a:p>
            <a:r>
              <a:rPr lang="zh-TW" altLang="en-US" smtClean="0"/>
              <a:t>由於</a:t>
            </a:r>
            <a:r>
              <a:rPr lang="en-US" altLang="zh-TW" smtClean="0"/>
              <a:t>GPU</a:t>
            </a:r>
            <a:r>
              <a:rPr lang="zh-TW" altLang="en-US" smtClean="0"/>
              <a:t>的設計就是以眾多的小核心平行計算，用以達到高效能</a:t>
            </a:r>
            <a:endParaRPr lang="en-US" altLang="zh-TW" smtClean="0"/>
          </a:p>
          <a:p>
            <a:r>
              <a:rPr lang="zh-TW" altLang="en-US" smtClean="0"/>
              <a:t>因此牽涉到如何將原本的計算更改成適合</a:t>
            </a:r>
            <a:r>
              <a:rPr lang="en-US" altLang="zh-TW" smtClean="0"/>
              <a:t>GPU</a:t>
            </a:r>
            <a:r>
              <a:rPr lang="zh-TW" altLang="en-US" smtClean="0"/>
              <a:t>的平行架構</a:t>
            </a:r>
            <a:endParaRPr lang="en-US"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CD0D0BB-8E82-433A-95A0-9CECF848ABD2}" type="slidenum">
              <a:rPr lang="en-US" altLang="zh-TW" smtClean="0">
                <a:latin typeface="Arial" charset="0"/>
              </a:rPr>
              <a:pPr eaLnBrk="1" hangingPunct="1">
                <a:spcBef>
                  <a:spcPct val="0"/>
                </a:spcBef>
              </a:pPr>
              <a:t>13</a:t>
            </a:fld>
            <a:endParaRPr lang="en-US" altLang="zh-TW" smtClean="0">
              <a:latin typeface="Arial"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HLSL</a:t>
            </a:r>
            <a:r>
              <a:rPr lang="zh-TW" altLang="en-US" smtClean="0"/>
              <a:t>的程式片段，基本上語法和</a:t>
            </a:r>
            <a:r>
              <a:rPr lang="en-US" altLang="zh-TW" smtClean="0"/>
              <a:t>glsl</a:t>
            </a:r>
            <a:r>
              <a:rPr lang="zh-TW" altLang="en-US" smtClean="0"/>
              <a:t>是非常相似的</a:t>
            </a:r>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CF56222-4022-4B1D-AA08-BD4584D9D461}" type="slidenum">
              <a:rPr lang="en-US" altLang="zh-TW" smtClean="0">
                <a:latin typeface="Arial" charset="0"/>
              </a:rPr>
              <a:pPr eaLnBrk="1" hangingPunct="1">
                <a:spcBef>
                  <a:spcPct val="0"/>
                </a:spcBef>
              </a:pPr>
              <a:t>14</a:t>
            </a:fld>
            <a:endParaRPr lang="en-US" altLang="zh-TW" smtClean="0">
              <a:latin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再仔細看</a:t>
            </a:r>
            <a:r>
              <a:rPr lang="en-US" altLang="zh-TW" smtClean="0"/>
              <a:t>shading</a:t>
            </a:r>
            <a:r>
              <a:rPr lang="zh-TW" altLang="en-US" smtClean="0"/>
              <a:t>中要處理的數量</a:t>
            </a:r>
            <a:endParaRPr lang="en-US" altLang="zh-TW" smtClean="0"/>
          </a:p>
          <a:p>
            <a:r>
              <a:rPr lang="zh-TW" altLang="en-US" smtClean="0"/>
              <a:t>一般的遊戲在</a:t>
            </a:r>
            <a:r>
              <a:rPr lang="en-US" altLang="zh-TW" smtClean="0"/>
              <a:t>1280X720</a:t>
            </a:r>
            <a:r>
              <a:rPr lang="zh-TW" altLang="en-US" smtClean="0"/>
              <a:t>的解析度跑</a:t>
            </a:r>
            <a:r>
              <a:rPr lang="en-US" altLang="zh-TW" smtClean="0"/>
              <a:t>30FPS</a:t>
            </a:r>
            <a:r>
              <a:rPr lang="zh-TW" altLang="en-US" smtClean="0"/>
              <a:t>，也就是這些數字乘起來就是畫面像素更新所需的下限</a:t>
            </a:r>
            <a:endParaRPr lang="en-US" altLang="zh-TW" smtClean="0"/>
          </a:p>
          <a:p>
            <a:r>
              <a:rPr lang="zh-TW" altLang="en-US" smtClean="0"/>
              <a:t>然後同一畫面中還包含約</a:t>
            </a:r>
            <a:r>
              <a:rPr lang="en-US" altLang="zh-TW" smtClean="0"/>
              <a:t>5000</a:t>
            </a:r>
            <a:r>
              <a:rPr lang="zh-TW" altLang="en-US" smtClean="0"/>
              <a:t>個可見的物件</a:t>
            </a:r>
            <a:r>
              <a:rPr lang="en-US" altLang="zh-TW" smtClean="0"/>
              <a:t>(</a:t>
            </a:r>
            <a:r>
              <a:rPr lang="zh-TW" altLang="en-US" smtClean="0"/>
              <a:t>前兩個步驟會將可見的物體選出來</a:t>
            </a:r>
            <a:r>
              <a:rPr lang="en-US" altLang="zh-TW" smtClean="0"/>
              <a:t>)</a:t>
            </a:r>
          </a:p>
          <a:p>
            <a:r>
              <a:rPr lang="zh-TW" altLang="en-US" smtClean="0"/>
              <a:t>由於物件在</a:t>
            </a:r>
            <a:r>
              <a:rPr lang="en-US" altLang="zh-TW" smtClean="0"/>
              <a:t>3D</a:t>
            </a:r>
            <a:r>
              <a:rPr lang="zh-TW" altLang="en-US" smtClean="0"/>
              <a:t>空間中彼此重疊，一個畫面平均要繪製</a:t>
            </a:r>
            <a:r>
              <a:rPr lang="en-US" altLang="zh-TW" smtClean="0"/>
              <a:t>1</a:t>
            </a:r>
            <a:r>
              <a:rPr lang="zh-TW" altLang="en-US" smtClean="0"/>
              <a:t>千萬的像素</a:t>
            </a:r>
            <a:endParaRPr lang="en-US" altLang="zh-TW" smtClean="0"/>
          </a:p>
          <a:p>
            <a:r>
              <a:rPr lang="zh-TW" altLang="en-US" smtClean="0"/>
              <a:t>而每個像素若還要計算光影效果，還要針對每個光源和物件進行多個</a:t>
            </a:r>
            <a:r>
              <a:rPr lang="en-US" altLang="zh-TW" smtClean="0"/>
              <a:t>rendering pass</a:t>
            </a:r>
          </a:p>
          <a:p>
            <a:r>
              <a:rPr lang="zh-TW" altLang="en-US" smtClean="0"/>
              <a:t>從另一個角度來看，一般的</a:t>
            </a:r>
            <a:r>
              <a:rPr lang="en-US" altLang="zh-TW" smtClean="0"/>
              <a:t>pixel shader</a:t>
            </a:r>
            <a:r>
              <a:rPr lang="zh-TW" altLang="en-US" smtClean="0"/>
              <a:t>約有</a:t>
            </a:r>
            <a:r>
              <a:rPr lang="en-US" altLang="zh-TW" smtClean="0"/>
              <a:t>100</a:t>
            </a:r>
            <a:r>
              <a:rPr lang="zh-TW" altLang="en-US" smtClean="0"/>
              <a:t>個指令，</a:t>
            </a:r>
            <a:r>
              <a:rPr lang="en-US" altLang="zh-TW" smtClean="0"/>
              <a:t>Shader</a:t>
            </a:r>
            <a:r>
              <a:rPr lang="zh-TW" altLang="en-US" smtClean="0"/>
              <a:t>的浮點運算單元一次可以跑</a:t>
            </a:r>
            <a:r>
              <a:rPr lang="en-US" altLang="zh-TW" smtClean="0"/>
              <a:t>4</a:t>
            </a:r>
            <a:r>
              <a:rPr lang="zh-TW" altLang="en-US" smtClean="0"/>
              <a:t>個</a:t>
            </a:r>
            <a:r>
              <a:rPr lang="en-US" altLang="zh-TW" smtClean="0"/>
              <a:t>SIMD</a:t>
            </a:r>
            <a:r>
              <a:rPr lang="zh-TW" altLang="en-US" smtClean="0"/>
              <a:t>指令，當時的</a:t>
            </a:r>
            <a:r>
              <a:rPr lang="en-US" altLang="zh-TW" smtClean="0"/>
              <a:t>GPU</a:t>
            </a:r>
            <a:r>
              <a:rPr lang="zh-TW" altLang="en-US" smtClean="0"/>
              <a:t>總共約有</a:t>
            </a:r>
            <a:r>
              <a:rPr lang="en-US" altLang="zh-TW" smtClean="0"/>
              <a:t>500FGLOPS</a:t>
            </a:r>
            <a:r>
              <a:rPr lang="zh-TW" altLang="en-US" smtClean="0"/>
              <a:t>的計算效能</a:t>
            </a:r>
            <a:endParaRPr lang="en-US" altLang="zh-TW" smtClean="0"/>
          </a:p>
          <a:p>
            <a:endParaRPr lang="en-US" altLang="zh-TW" smtClean="0"/>
          </a:p>
          <a:p>
            <a:r>
              <a:rPr lang="zh-TW" altLang="en-US" smtClean="0"/>
              <a:t>瞭解硬體的能耐，和估算畫面所需的計算資源，將是設計遊戲的一個基本功</a:t>
            </a:r>
            <a:endParaRPr lang="en-US"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9EB86CD-2C3D-41CD-8C51-7B15EF7DDF24}" type="slidenum">
              <a:rPr lang="en-US" altLang="zh-TW" smtClean="0">
                <a:latin typeface="Arial" charset="0"/>
              </a:rPr>
              <a:pPr eaLnBrk="1" hangingPunct="1">
                <a:spcBef>
                  <a:spcPct val="0"/>
                </a:spcBef>
              </a:pPr>
              <a:t>15</a:t>
            </a:fld>
            <a:endParaRPr lang="en-US" altLang="zh-TW" smtClean="0">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最後有這張表可更明顯看出三種不同程式碼的異同</a:t>
            </a:r>
            <a:endParaRPr lang="en-US" altLang="zh-TW" smtClean="0"/>
          </a:p>
          <a:p>
            <a:r>
              <a:rPr lang="en-US" altLang="zh-TW" smtClean="0">
                <a:latin typeface="Comic Sans MS" pitchFamily="66" charset="0"/>
              </a:rPr>
              <a:t>Game Simulation</a:t>
            </a:r>
            <a:r>
              <a:rPr lang="zh-TW" altLang="en-US" smtClean="0">
                <a:latin typeface="Comic Sans MS" pitchFamily="66" charset="0"/>
              </a:rPr>
              <a:t>和</a:t>
            </a:r>
            <a:r>
              <a:rPr lang="en-US" altLang="zh-TW" smtClean="0">
                <a:latin typeface="Comic Sans MS" pitchFamily="66" charset="0"/>
              </a:rPr>
              <a:t>Numeric Computation</a:t>
            </a:r>
            <a:r>
              <a:rPr lang="zh-TW" altLang="en-US" smtClean="0">
                <a:latin typeface="Comic Sans MS" pitchFamily="66" charset="0"/>
              </a:rPr>
              <a:t>的程式碼行數差不多，但佔</a:t>
            </a:r>
            <a:r>
              <a:rPr lang="en-US" altLang="zh-TW" smtClean="0">
                <a:latin typeface="Comic Sans MS" pitchFamily="66" charset="0"/>
              </a:rPr>
              <a:t>CPU</a:t>
            </a:r>
            <a:r>
              <a:rPr lang="zh-TW" altLang="en-US" smtClean="0">
                <a:latin typeface="Comic Sans MS" pitchFamily="66" charset="0"/>
              </a:rPr>
              <a:t>的資源有很大的差異</a:t>
            </a:r>
            <a:endParaRPr lang="en-US" altLang="zh-TW" smtClean="0">
              <a:latin typeface="Comic Sans MS" pitchFamily="66" charset="0"/>
            </a:endParaRPr>
          </a:p>
          <a:p>
            <a:r>
              <a:rPr lang="en-US" altLang="zh-TW" smtClean="0">
                <a:latin typeface="Comic Sans MS" pitchFamily="66" charset="0"/>
              </a:rPr>
              <a:t>Shading</a:t>
            </a:r>
            <a:r>
              <a:rPr lang="zh-TW" altLang="en-US" smtClean="0">
                <a:latin typeface="Comic Sans MS" pitchFamily="66" charset="0"/>
              </a:rPr>
              <a:t>的程式碼雖較少，但需要極為龐大的浮點運算效能</a:t>
            </a:r>
            <a:endParaRPr lang="en-US" altLang="zh-TW" smtClean="0">
              <a:latin typeface="Comic Sans MS" pitchFamily="66" charset="0"/>
            </a:endParaRPr>
          </a:p>
          <a:p>
            <a:endParaRPr lang="en-US" altLang="zh-TW" smtClean="0">
              <a:latin typeface="Comic Sans MS" pitchFamily="66" charset="0"/>
            </a:endParaRPr>
          </a:p>
          <a:p>
            <a:endParaRPr lang="en-US"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27A8409F-1076-4B59-B473-83C4312054BD}" type="slidenum">
              <a:rPr lang="en-US" altLang="zh-TW" smtClean="0">
                <a:latin typeface="Arial" charset="0"/>
              </a:rPr>
              <a:pPr eaLnBrk="1" hangingPunct="1">
                <a:spcBef>
                  <a:spcPct val="0"/>
                </a:spcBef>
              </a:pPr>
              <a:t>16</a:t>
            </a:fld>
            <a:endParaRPr lang="en-US" altLang="zh-TW" smtClean="0">
              <a:latin typeface="Arial"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t>
            </a:r>
            <a:r>
              <a:rPr lang="zh-TW" altLang="en-US" smtClean="0"/>
              <a:t>效能</a:t>
            </a:r>
            <a:r>
              <a:rPr lang="en-US" altLang="zh-TW" smtClean="0"/>
              <a:t>:  </a:t>
            </a:r>
            <a:r>
              <a:rPr lang="zh-TW" altLang="en-US" smtClean="0"/>
              <a:t>當</a:t>
            </a:r>
            <a:r>
              <a:rPr lang="en-US" altLang="zh-TW" smtClean="0"/>
              <a:t>1000</a:t>
            </a:r>
            <a:r>
              <a:rPr lang="zh-TW" altLang="en-US" smtClean="0"/>
              <a:t>個物件在</a:t>
            </a:r>
            <a:r>
              <a:rPr lang="en-US" altLang="zh-TW" smtClean="0"/>
              <a:t>60FPS</a:t>
            </a:r>
            <a:r>
              <a:rPr lang="zh-TW" altLang="en-US" smtClean="0"/>
              <a:t>的情形下執行，對於效能的要求更為嚴苛</a:t>
            </a:r>
            <a:endParaRPr lang="en-US" altLang="zh-TW" smtClean="0"/>
          </a:p>
          <a:p>
            <a:r>
              <a:rPr lang="en-US" altLang="zh-TW" smtClean="0"/>
              <a:t>-</a:t>
            </a:r>
            <a:r>
              <a:rPr lang="zh-TW" altLang="en-US" smtClean="0"/>
              <a:t>模組化</a:t>
            </a:r>
            <a:r>
              <a:rPr lang="en-US" altLang="zh-TW" smtClean="0"/>
              <a:t>: </a:t>
            </a:r>
            <a:r>
              <a:rPr lang="zh-TW" altLang="en-US" smtClean="0"/>
              <a:t>隨著遊戲的複雜化，會更仰賴更多的中界函式庫，也就會更需要遊戲引擎做為中介去呼叫應用這些底層的函式庫</a:t>
            </a:r>
            <a:endParaRPr lang="en-US" altLang="zh-TW" smtClean="0"/>
          </a:p>
          <a:p>
            <a:r>
              <a:rPr lang="en-US" altLang="zh-TW" smtClean="0"/>
              <a:t>-</a:t>
            </a:r>
            <a:r>
              <a:rPr lang="zh-TW" altLang="en-US" smtClean="0"/>
              <a:t>可靠度</a:t>
            </a:r>
            <a:r>
              <a:rPr lang="en-US" altLang="zh-TW" smtClean="0"/>
              <a:t>: </a:t>
            </a:r>
            <a:r>
              <a:rPr lang="zh-TW" altLang="en-US" smtClean="0"/>
              <a:t>複雜的系統中，更需要留意</a:t>
            </a:r>
            <a:r>
              <a:rPr lang="en-US" altLang="zh-TW" smtClean="0"/>
              <a:t>bug</a:t>
            </a:r>
            <a:r>
              <a:rPr lang="zh-TW" altLang="en-US" smtClean="0"/>
              <a:t>的產生，以免影響到生產力</a:t>
            </a:r>
            <a:endParaRPr lang="en-US" altLang="zh-TW" smtClean="0"/>
          </a:p>
          <a:p>
            <a:r>
              <a:rPr lang="en-US" altLang="zh-TW" smtClean="0"/>
              <a:t>-</a:t>
            </a:r>
            <a:r>
              <a:rPr lang="zh-TW" altLang="en-US" smtClean="0"/>
              <a:t>同步</a:t>
            </a:r>
            <a:r>
              <a:rPr lang="en-US" altLang="zh-TW" smtClean="0"/>
              <a:t>(</a:t>
            </a:r>
            <a:r>
              <a:rPr lang="zh-TW" altLang="en-US" smtClean="0"/>
              <a:t>平行計算</a:t>
            </a:r>
            <a:r>
              <a:rPr lang="en-US" altLang="zh-TW" smtClean="0"/>
              <a:t>):</a:t>
            </a:r>
            <a:r>
              <a:rPr lang="zh-TW" altLang="en-US" smtClean="0"/>
              <a:t> 未來的</a:t>
            </a:r>
            <a:r>
              <a:rPr lang="en-US" altLang="zh-TW" smtClean="0"/>
              <a:t>CPU</a:t>
            </a:r>
            <a:r>
              <a:rPr lang="zh-TW" altLang="en-US" smtClean="0"/>
              <a:t>走向多核多續發展，程式架構的設計也需配合，否則無法充分用到多核的資源</a:t>
            </a:r>
            <a:endParaRPr lang="en-US" altLang="zh-TW" smtClean="0"/>
          </a:p>
          <a:p>
            <a:r>
              <a:rPr lang="en-US" altLang="zh-TW" smtClean="0"/>
              <a:t>  </a:t>
            </a:r>
            <a:r>
              <a:rPr lang="zh-TW" altLang="en-US" smtClean="0"/>
              <a:t>像是</a:t>
            </a:r>
            <a:r>
              <a:rPr lang="en-US" altLang="zh-TW" smtClean="0"/>
              <a:t>XBOX360 </a:t>
            </a:r>
            <a:r>
              <a:rPr lang="zh-TW" altLang="en-US" smtClean="0"/>
              <a:t>是</a:t>
            </a:r>
            <a:r>
              <a:rPr lang="en-US" altLang="zh-TW" smtClean="0"/>
              <a:t>3</a:t>
            </a:r>
            <a:r>
              <a:rPr lang="zh-TW" altLang="en-US" smtClean="0"/>
              <a:t>核六執行緒的</a:t>
            </a:r>
            <a:r>
              <a:rPr lang="en-US" altLang="zh-TW" smtClean="0"/>
              <a:t>CPU</a:t>
            </a:r>
            <a:r>
              <a:rPr lang="zh-TW" altLang="en-US" smtClean="0"/>
              <a:t>架構，</a:t>
            </a:r>
            <a:r>
              <a:rPr lang="en-US" altLang="zh-TW" smtClean="0"/>
              <a:t>PS3</a:t>
            </a:r>
            <a:r>
              <a:rPr lang="zh-TW" altLang="en-US" smtClean="0"/>
              <a:t>是異質多核心的架構</a:t>
            </a:r>
            <a:r>
              <a:rPr lang="en-US" altLang="zh-TW"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接下來簡單介紹現今遊戲引擎的功能和特性</a:t>
            </a:r>
          </a:p>
          <a:p>
            <a:endParaRPr lang="zh-TW" altLang="en-US"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FE1142B-4113-4D36-A901-77D5C2277075}" type="slidenum">
              <a:rPr lang="zh-TW" altLang="en-US" smtClean="0">
                <a:latin typeface="Arial" charset="0"/>
              </a:rPr>
              <a:pPr eaLnBrk="1" hangingPunct="1">
                <a:spcBef>
                  <a:spcPct val="0"/>
                </a:spcBef>
              </a:pPr>
              <a:t>17</a:t>
            </a:fld>
            <a:endParaRPr lang="zh-TW"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UDK</a:t>
            </a:r>
            <a:r>
              <a:rPr lang="zh-TW" altLang="en-US" smtClean="0"/>
              <a:t> 是</a:t>
            </a:r>
            <a:r>
              <a:rPr lang="en-US" altLang="zh-TW" smtClean="0"/>
              <a:t>Unreal Development Kit </a:t>
            </a:r>
            <a:r>
              <a:rPr lang="zh-TW" altLang="en-US" smtClean="0"/>
              <a:t>基本上是和</a:t>
            </a:r>
            <a:r>
              <a:rPr lang="en-US" altLang="zh-TW" smtClean="0"/>
              <a:t>Unreal 3</a:t>
            </a:r>
            <a:r>
              <a:rPr lang="zh-TW" altLang="en-US" smtClean="0"/>
              <a:t>引擎的功能一致</a:t>
            </a:r>
            <a:r>
              <a:rPr lang="en-US" altLang="zh-TW" smtClean="0"/>
              <a:t>(</a:t>
            </a:r>
            <a:r>
              <a:rPr lang="zh-TW" altLang="en-US" smtClean="0"/>
              <a:t>但無法看到內部的程式碼</a:t>
            </a:r>
            <a:r>
              <a:rPr lang="en-US" altLang="zh-TW" smtClean="0"/>
              <a:t>)</a:t>
            </a:r>
          </a:p>
          <a:p>
            <a:r>
              <a:rPr lang="en-US" altLang="zh-TW" smtClean="0"/>
              <a:t>UDK</a:t>
            </a:r>
            <a:r>
              <a:rPr lang="zh-TW" altLang="en-US" smtClean="0"/>
              <a:t>之所以重要是因為他具備</a:t>
            </a:r>
            <a:r>
              <a:rPr lang="en-US" altLang="zh-TW" smtClean="0"/>
              <a:t>unreal 3</a:t>
            </a:r>
            <a:r>
              <a:rPr lang="zh-TW" altLang="en-US" smtClean="0"/>
              <a:t>強大的編輯器環境和資源管理功能，可以讓開發者直覺地設計遊戲</a:t>
            </a:r>
            <a:endParaRPr lang="en-US" altLang="zh-TW" smtClean="0"/>
          </a:p>
          <a:p>
            <a:r>
              <a:rPr lang="zh-TW" altLang="en-US" smtClean="0"/>
              <a:t>而且他是蠻早免費讓一般開發者使用的編輯器為主的遊戲引擎，當你利用</a:t>
            </a:r>
            <a:r>
              <a:rPr lang="en-US" altLang="zh-TW" smtClean="0"/>
              <a:t>UDK</a:t>
            </a:r>
            <a:r>
              <a:rPr lang="zh-TW" altLang="en-US" smtClean="0"/>
              <a:t>進行商業活動時才需要付權利金給</a:t>
            </a:r>
            <a:r>
              <a:rPr lang="en-US" altLang="zh-TW" smtClean="0"/>
              <a:t>Epic</a:t>
            </a:r>
          </a:p>
          <a:p>
            <a:endParaRPr lang="en-US" altLang="zh-TW" smtClean="0"/>
          </a:p>
          <a:p>
            <a:r>
              <a:rPr lang="zh-TW" altLang="en-US" smtClean="0"/>
              <a:t>關於</a:t>
            </a:r>
            <a:r>
              <a:rPr lang="en-US" altLang="zh-TW" smtClean="0"/>
              <a:t>UDK</a:t>
            </a:r>
            <a:r>
              <a:rPr lang="zh-TW" altLang="en-US" smtClean="0"/>
              <a:t>的應用範例可參考</a:t>
            </a:r>
            <a:r>
              <a:rPr lang="en-US" altLang="zh-TW" smtClean="0">
                <a:hlinkClick r:id="rId3"/>
              </a:rPr>
              <a:t>http://udk.com/showcase</a:t>
            </a:r>
            <a:r>
              <a:rPr lang="en-US" altLang="zh-TW" smtClean="0"/>
              <a:t>  </a:t>
            </a:r>
            <a:r>
              <a:rPr lang="zh-TW" altLang="en-US" smtClean="0"/>
              <a:t>有些還附相關資源和原始檔</a:t>
            </a: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F7AFC4B-797F-4031-93A9-DEFF09B83EAE}" type="slidenum">
              <a:rPr lang="zh-TW" altLang="en-US" smtClean="0">
                <a:latin typeface="Arial" charset="0"/>
              </a:rPr>
              <a:pPr eaLnBrk="1" hangingPunct="1">
                <a:spcBef>
                  <a:spcPct val="0"/>
                </a:spcBef>
              </a:pPr>
              <a:t>18</a:t>
            </a:fld>
            <a:endParaRPr lang="zh-TW"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傳統的遊戲開發以程式為主去模擬出遊戲世界所需的各種功能</a:t>
            </a:r>
            <a:endParaRPr lang="en-US" altLang="zh-TW" smtClean="0"/>
          </a:p>
          <a:p>
            <a:r>
              <a:rPr lang="en-US" altLang="zh-TW" smtClean="0"/>
              <a:t>UDK</a:t>
            </a:r>
            <a:r>
              <a:rPr lang="zh-TW" altLang="en-US" smtClean="0"/>
              <a:t>的觀念是以編輯器的環境為主，透過所見即所得的控制界面進行遊戲的設計</a:t>
            </a:r>
            <a:endParaRPr lang="en-US" altLang="zh-TW" smtClean="0"/>
          </a:p>
          <a:p>
            <a:r>
              <a:rPr lang="zh-TW" altLang="en-US" smtClean="0"/>
              <a:t>上面這塊，表示可以用建模和影像編輯工具，將所建立的檔案匯入編輯器的環境</a:t>
            </a:r>
            <a:endParaRPr lang="en-US" altLang="zh-TW" smtClean="0"/>
          </a:p>
          <a:p>
            <a:r>
              <a:rPr lang="zh-TW" altLang="en-US" smtClean="0"/>
              <a:t>左邊的</a:t>
            </a:r>
            <a:r>
              <a:rPr lang="en-US" altLang="zh-TW" smtClean="0"/>
              <a:t>package</a:t>
            </a:r>
            <a:r>
              <a:rPr lang="zh-TW" altLang="en-US" smtClean="0"/>
              <a:t>則是匯進來的檔案，對應</a:t>
            </a:r>
            <a:r>
              <a:rPr lang="en-US" altLang="zh-TW" smtClean="0"/>
              <a:t>Unreal</a:t>
            </a:r>
            <a:r>
              <a:rPr lang="zh-TW" altLang="en-US" smtClean="0"/>
              <a:t>的格式進行格式的轉換和管理</a:t>
            </a:r>
            <a:endParaRPr lang="en-US" altLang="zh-TW" smtClean="0"/>
          </a:p>
          <a:p>
            <a:r>
              <a:rPr lang="zh-TW" altLang="en-US" smtClean="0"/>
              <a:t>右邊的</a:t>
            </a:r>
            <a:r>
              <a:rPr lang="en-US" altLang="zh-TW" smtClean="0"/>
              <a:t>Actor</a:t>
            </a:r>
            <a:r>
              <a:rPr lang="zh-TW" altLang="en-US" smtClean="0"/>
              <a:t>則對應到</a:t>
            </a:r>
            <a:r>
              <a:rPr lang="en-US" altLang="zh-TW" smtClean="0"/>
              <a:t>gameplay</a:t>
            </a:r>
            <a:r>
              <a:rPr lang="zh-TW" altLang="en-US" smtClean="0"/>
              <a:t>的</a:t>
            </a:r>
            <a:r>
              <a:rPr lang="en-US" altLang="zh-TW" smtClean="0"/>
              <a:t>script</a:t>
            </a:r>
            <a:r>
              <a:rPr lang="zh-TW" altLang="en-US" smtClean="0"/>
              <a:t>語言中的每個物件，</a:t>
            </a:r>
            <a:endParaRPr lang="en-US" altLang="zh-TW" smtClean="0"/>
          </a:p>
          <a:p>
            <a:r>
              <a:rPr lang="zh-TW" altLang="en-US" smtClean="0"/>
              <a:t>因此透過</a:t>
            </a:r>
            <a:r>
              <a:rPr lang="en-US" altLang="zh-TW" smtClean="0"/>
              <a:t>Editor</a:t>
            </a:r>
            <a:r>
              <a:rPr lang="zh-TW" altLang="en-US" smtClean="0"/>
              <a:t>界面，開發者很容易建立出不同物件，並可以切換不同的</a:t>
            </a:r>
            <a:r>
              <a:rPr lang="en-US" altLang="zh-TW" smtClean="0"/>
              <a:t>Pacjages</a:t>
            </a:r>
            <a:r>
              <a:rPr lang="zh-TW" altLang="en-US" smtClean="0"/>
              <a:t>的資料</a:t>
            </a:r>
            <a:endParaRPr lang="en-US" altLang="zh-TW" smtClean="0"/>
          </a:p>
          <a:p>
            <a:r>
              <a:rPr lang="zh-TW" altLang="en-US" smtClean="0"/>
              <a:t>最後當遊戲世界設計好後，再經過後端將所需的物件和檔案加以打包成更緊緻有效率的資料結構，輸出可玩的遊戲或遊戲模組</a:t>
            </a:r>
          </a:p>
        </p:txBody>
      </p:sp>
      <p:sp>
        <p:nvSpPr>
          <p:cNvPr id="63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27B82AFF-D4A9-4425-AF8F-A1DFA5CDC6A9}" type="slidenum">
              <a:rPr lang="zh-TW" altLang="en-US" smtClean="0">
                <a:latin typeface="Arial" charset="0"/>
              </a:rPr>
              <a:pPr eaLnBrk="1" hangingPunct="1">
                <a:spcBef>
                  <a:spcPct val="0"/>
                </a:spcBef>
              </a:pPr>
              <a:t>19</a:t>
            </a:fld>
            <a:endParaRPr lang="zh-TW"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F900060-19C3-4903-9136-4E7E6FC43EFA}" type="slidenum">
              <a:rPr lang="en-US" altLang="zh-TW" smtClean="0">
                <a:latin typeface="Arial" charset="0"/>
              </a:rPr>
              <a:pPr eaLnBrk="1" hangingPunct="1">
                <a:spcBef>
                  <a:spcPct val="0"/>
                </a:spcBef>
              </a:pPr>
              <a:t>2</a:t>
            </a:fld>
            <a:endParaRPr lang="en-US" altLang="zh-TW"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本單元的目的在於介紹大型遊戲的開發流程以及現代遊戲引擎的特色</a:t>
            </a:r>
            <a:endParaRPr lang="en-US"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Content Browser: </a:t>
            </a:r>
            <a:r>
              <a:rPr lang="zh-TW" altLang="en-US" smtClean="0"/>
              <a:t>可以快速瀏覽所有的</a:t>
            </a:r>
            <a:r>
              <a:rPr lang="en-US" altLang="zh-TW" smtClean="0"/>
              <a:t>packages</a:t>
            </a:r>
          </a:p>
          <a:p>
            <a:r>
              <a:rPr lang="en-US" altLang="zh-TW" smtClean="0"/>
              <a:t>Actor Class:</a:t>
            </a:r>
            <a:r>
              <a:rPr lang="zh-TW" altLang="en-US" smtClean="0"/>
              <a:t> 檢閱現有的</a:t>
            </a:r>
            <a:r>
              <a:rPr lang="en-US" altLang="zh-TW" smtClean="0"/>
              <a:t>unreal script </a:t>
            </a:r>
            <a:r>
              <a:rPr lang="zh-TW" altLang="en-US" smtClean="0"/>
              <a:t>物件</a:t>
            </a:r>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E2F50EA-3535-4B57-8221-55AEAC905C83}" type="slidenum">
              <a:rPr lang="zh-TW" altLang="en-US" smtClean="0">
                <a:latin typeface="Arial" charset="0"/>
              </a:rPr>
              <a:pPr eaLnBrk="1" hangingPunct="1">
                <a:spcBef>
                  <a:spcPct val="0"/>
                </a:spcBef>
              </a:pPr>
              <a:t>20</a:t>
            </a:fld>
            <a:endParaRPr lang="zh-TW"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Brush</a:t>
            </a:r>
            <a:r>
              <a:rPr lang="zh-TW" altLang="en-US" smtClean="0"/>
              <a:t>是</a:t>
            </a:r>
            <a:r>
              <a:rPr lang="en-US" altLang="zh-TW" smtClean="0"/>
              <a:t>UDK</a:t>
            </a:r>
            <a:r>
              <a:rPr lang="zh-TW" altLang="en-US" smtClean="0"/>
              <a:t>中用來設計場景的表面的重要工具</a:t>
            </a:r>
            <a:endParaRPr lang="en-US" altLang="zh-TW" smtClean="0"/>
          </a:p>
          <a:p>
            <a:r>
              <a:rPr lang="zh-TW" altLang="en-US" smtClean="0"/>
              <a:t>基本上透過一些基本的幾何物件，如</a:t>
            </a:r>
            <a:r>
              <a:rPr lang="en-US" altLang="zh-TW" smtClean="0"/>
              <a:t>: </a:t>
            </a:r>
            <a:r>
              <a:rPr lang="zh-TW" altLang="en-US" smtClean="0"/>
              <a:t>立方體、角錐、圓柱、平面、球</a:t>
            </a:r>
            <a:r>
              <a:rPr lang="en-US" altLang="zh-TW" smtClean="0"/>
              <a:t>,</a:t>
            </a:r>
          </a:p>
          <a:p>
            <a:r>
              <a:rPr lang="zh-TW" altLang="en-US" smtClean="0"/>
              <a:t>再透過</a:t>
            </a:r>
            <a:r>
              <a:rPr lang="en-US" altLang="zh-TW" smtClean="0"/>
              <a:t>Construction Solid Geometry(CSG)</a:t>
            </a:r>
            <a:r>
              <a:rPr lang="zh-TW" altLang="en-US" smtClean="0"/>
              <a:t>中的操作方法，也就是加、減、交集等這些方法將幾何物體建構成更複雜的場景</a:t>
            </a:r>
            <a:endParaRPr lang="en-US" altLang="zh-TW" smtClean="0"/>
          </a:p>
          <a:p>
            <a:endParaRPr lang="en-US" altLang="zh-TW" smtClean="0"/>
          </a:p>
          <a:p>
            <a:r>
              <a:rPr lang="zh-TW" altLang="en-US" smtClean="0"/>
              <a:t>之所以會這樣做，是因為遊戲場景中</a:t>
            </a:r>
            <a:r>
              <a:rPr lang="en-US" altLang="zh-TW" smtClean="0"/>
              <a:t>(</a:t>
            </a:r>
            <a:r>
              <a:rPr lang="zh-TW" altLang="en-US" smtClean="0"/>
              <a:t>特別是封閉場景</a:t>
            </a:r>
            <a:r>
              <a:rPr lang="en-US" altLang="zh-TW" smtClean="0"/>
              <a:t>)</a:t>
            </a:r>
            <a:r>
              <a:rPr lang="zh-TW" altLang="en-US" smtClean="0"/>
              <a:t>可能有許多表面其實會被遮蔽，不會出現在畫面上</a:t>
            </a:r>
            <a:endParaRPr lang="en-US" altLang="zh-TW" smtClean="0"/>
          </a:p>
          <a:p>
            <a:r>
              <a:rPr lang="zh-TW" altLang="en-US" smtClean="0"/>
              <a:t>利用</a:t>
            </a:r>
            <a:r>
              <a:rPr lang="en-US" altLang="zh-TW" smtClean="0"/>
              <a:t>Brush</a:t>
            </a:r>
            <a:r>
              <a:rPr lang="zh-TW" altLang="en-US" smtClean="0"/>
              <a:t>這樣的物件建構出來的場景，還容易利用</a:t>
            </a:r>
            <a:r>
              <a:rPr lang="en-US" altLang="zh-TW" smtClean="0"/>
              <a:t>Binary Space Partition</a:t>
            </a:r>
            <a:r>
              <a:rPr lang="zh-TW" altLang="en-US" smtClean="0"/>
              <a:t>進行加速</a:t>
            </a:r>
            <a:endParaRPr lang="en-US" altLang="zh-TW" smtClean="0"/>
          </a:p>
          <a:p>
            <a:r>
              <a:rPr lang="zh-TW" altLang="en-US" smtClean="0"/>
              <a:t>同時我們也要瞭解到由於</a:t>
            </a:r>
            <a:r>
              <a:rPr lang="en-US" altLang="zh-TW" smtClean="0"/>
              <a:t>polygon mesh</a:t>
            </a:r>
            <a:r>
              <a:rPr lang="zh-TW" altLang="en-US" smtClean="0"/>
              <a:t>的場景切割加速技術也日趨成熟，在開放場景會以</a:t>
            </a:r>
            <a:endParaRPr lang="en-US" altLang="zh-TW" smtClean="0"/>
          </a:p>
          <a:p>
            <a:endParaRPr lang="en-US" altLang="zh-TW" smtClean="0"/>
          </a:p>
          <a:p>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4F47590-203F-422E-84E2-3F091F72FDA5}" type="slidenum">
              <a:rPr lang="zh-TW" altLang="en-US" smtClean="0">
                <a:latin typeface="Arial" charset="0"/>
              </a:rPr>
              <a:pPr eaLnBrk="1" hangingPunct="1">
                <a:spcBef>
                  <a:spcPct val="0"/>
                </a:spcBef>
              </a:pPr>
              <a:t>21</a:t>
            </a:fld>
            <a:endParaRPr lang="zh-TW"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另外，編輯也提供了在設計物件</a:t>
            </a:r>
            <a:r>
              <a:rPr lang="en-US" altLang="zh-TW" smtClean="0"/>
              <a:t>material</a:t>
            </a:r>
            <a:r>
              <a:rPr lang="zh-TW" altLang="en-US" smtClean="0"/>
              <a:t>的視覺化工具</a:t>
            </a:r>
            <a:endParaRPr lang="en-US" altLang="zh-TW" smtClean="0"/>
          </a:p>
          <a:p>
            <a:r>
              <a:rPr lang="zh-TW" altLang="en-US" smtClean="0"/>
              <a:t>這部份可以取代直接編寫</a:t>
            </a:r>
            <a:r>
              <a:rPr lang="en-US" altLang="zh-TW" smtClean="0"/>
              <a:t>shading language</a:t>
            </a:r>
            <a:r>
              <a:rPr lang="zh-TW" altLang="en-US" smtClean="0"/>
              <a:t>的負擔，且能直接檢視效果</a:t>
            </a:r>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73DE864-A447-42B5-9517-5B58DBE12ECC}" type="slidenum">
              <a:rPr lang="zh-TW" altLang="en-US" smtClean="0">
                <a:latin typeface="Arial" charset="0"/>
              </a:rPr>
              <a:pPr eaLnBrk="1" hangingPunct="1">
                <a:spcBef>
                  <a:spcPct val="0"/>
                </a:spcBef>
              </a:pPr>
              <a:t>22</a:t>
            </a:fld>
            <a:endParaRPr lang="zh-TW"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對光影效果 也可直接在畫面上檢視</a:t>
            </a:r>
            <a:endParaRPr lang="en-US" altLang="zh-TW" smtClean="0"/>
          </a:p>
          <a:p>
            <a:endParaRPr lang="en-US" altLang="zh-TW" smtClean="0"/>
          </a:p>
          <a:p>
            <a:r>
              <a:rPr lang="zh-TW" altLang="en-US" smtClean="0"/>
              <a:t>當然有些先進的光影效果，還是需要</a:t>
            </a:r>
            <a:r>
              <a:rPr lang="en-US" altLang="zh-TW" smtClean="0"/>
              <a:t>build lighting</a:t>
            </a:r>
            <a:r>
              <a:rPr lang="zh-TW" altLang="en-US" smtClean="0"/>
              <a:t>，建立好</a:t>
            </a:r>
            <a:r>
              <a:rPr lang="en-US" altLang="zh-TW" smtClean="0"/>
              <a:t>light map</a:t>
            </a:r>
            <a:r>
              <a:rPr lang="zh-TW" altLang="en-US" smtClean="0"/>
              <a:t>之類的資料結構</a:t>
            </a:r>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2340B823-C5BC-4522-8EE7-5975EA6CCDE5}" type="slidenum">
              <a:rPr lang="zh-TW" altLang="en-US" smtClean="0">
                <a:latin typeface="Arial" charset="0"/>
              </a:rPr>
              <a:pPr eaLnBrk="1" hangingPunct="1">
                <a:spcBef>
                  <a:spcPct val="0"/>
                </a:spcBef>
              </a:pPr>
              <a:t>23</a:t>
            </a:fld>
            <a:endParaRPr lang="zh-TW"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Brush</a:t>
            </a:r>
            <a:r>
              <a:rPr lang="zh-TW" altLang="en-US" smtClean="0"/>
              <a:t>除了建立場景的表面，還可以建立</a:t>
            </a:r>
            <a:r>
              <a:rPr lang="en-US" altLang="zh-TW" smtClean="0"/>
              <a:t>volume </a:t>
            </a:r>
            <a:r>
              <a:rPr lang="zh-TW" altLang="en-US" smtClean="0"/>
              <a:t>，也就是對於這個容積空間設定特別的屬性</a:t>
            </a:r>
            <a:endParaRPr lang="en-US" altLang="zh-TW" smtClean="0"/>
          </a:p>
          <a:p>
            <a:r>
              <a:rPr lang="zh-TW" altLang="en-US" smtClean="0"/>
              <a:t>舉例而言，</a:t>
            </a:r>
            <a:r>
              <a:rPr lang="en-US" altLang="zh-TW" smtClean="0"/>
              <a:t>FPS</a:t>
            </a:r>
            <a:r>
              <a:rPr lang="zh-TW" altLang="en-US" smtClean="0"/>
              <a:t>遊戲中的跳台，可透過上頁範例的重力系數的改變，使得玩者進入此一容積後，進行跳躍時，因重力系數的改變，跳得更高</a:t>
            </a:r>
            <a:endParaRPr lang="en-US" altLang="zh-TW" smtClean="0"/>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CDCF034-55A6-4594-9C63-55BE5A4A01FA}" type="slidenum">
              <a:rPr lang="zh-TW" altLang="en-US" smtClean="0">
                <a:latin typeface="Arial" charset="0"/>
              </a:rPr>
              <a:pPr eaLnBrk="1" hangingPunct="1">
                <a:spcBef>
                  <a:spcPct val="0"/>
                </a:spcBef>
              </a:pPr>
              <a:t>24</a:t>
            </a:fld>
            <a:endParaRPr lang="zh-TW"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接下來兩個</a:t>
            </a:r>
            <a:r>
              <a:rPr lang="en-US" altLang="zh-TW" smtClean="0"/>
              <a:t>visual scripting </a:t>
            </a:r>
            <a:r>
              <a:rPr lang="zh-TW" altLang="en-US" smtClean="0"/>
              <a:t>工具</a:t>
            </a:r>
            <a:endParaRPr lang="en-US" altLang="zh-TW" smtClean="0"/>
          </a:p>
          <a:p>
            <a:r>
              <a:rPr lang="zh-TW" altLang="en-US" smtClean="0"/>
              <a:t>遊戲開發中，要處理物件間的邏輯關係，如上圖所述</a:t>
            </a:r>
            <a:endParaRPr lang="en-US" altLang="zh-TW" smtClean="0"/>
          </a:p>
          <a:p>
            <a:r>
              <a:rPr lang="zh-TW" altLang="en-US" smtClean="0"/>
              <a:t>如果要做一個開關去驅動某個光源的亮或不亮</a:t>
            </a:r>
            <a:endParaRPr lang="en-US" altLang="zh-TW" smtClean="0"/>
          </a:p>
          <a:p>
            <a:r>
              <a:rPr lang="zh-TW" altLang="en-US" smtClean="0"/>
              <a:t>就先將物件的</a:t>
            </a:r>
            <a:r>
              <a:rPr lang="en-US" altLang="zh-TW" smtClean="0"/>
              <a:t>actor</a:t>
            </a:r>
            <a:r>
              <a:rPr lang="zh-TW" altLang="en-US" smtClean="0"/>
              <a:t>修改成</a:t>
            </a:r>
            <a:r>
              <a:rPr lang="en-US" altLang="zh-TW" smtClean="0"/>
              <a:t>pointlight_togglable</a:t>
            </a:r>
            <a:r>
              <a:rPr lang="zh-TW" altLang="en-US" smtClean="0"/>
              <a:t>使得他的狀態可以被修改，再加入</a:t>
            </a:r>
            <a:r>
              <a:rPr lang="en-US" altLang="zh-TW" smtClean="0"/>
              <a:t>toggle</a:t>
            </a:r>
            <a:r>
              <a:rPr lang="zh-TW" altLang="en-US" smtClean="0"/>
              <a:t>物件</a:t>
            </a:r>
            <a:endParaRPr lang="en-US" altLang="zh-TW" smtClean="0"/>
          </a:p>
          <a:p>
            <a:r>
              <a:rPr lang="zh-TW" altLang="en-US" smtClean="0"/>
              <a:t>並將其中的關聯像連線一樣連起來即可</a:t>
            </a:r>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D8753A4-4AC0-4CA7-9D00-C129C12E1751}" type="slidenum">
              <a:rPr lang="zh-TW" altLang="en-US" smtClean="0">
                <a:latin typeface="Arial" charset="0"/>
              </a:rPr>
              <a:pPr eaLnBrk="1" hangingPunct="1">
                <a:spcBef>
                  <a:spcPct val="0"/>
                </a:spcBef>
              </a:pPr>
              <a:t>25</a:t>
            </a:fld>
            <a:endParaRPr lang="zh-TW"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而另一個稱之為</a:t>
            </a:r>
            <a:r>
              <a:rPr lang="en-US" altLang="zh-TW" smtClean="0"/>
              <a:t>Matinee</a:t>
            </a:r>
          </a:p>
          <a:p>
            <a:r>
              <a:rPr lang="zh-TW" altLang="en-US" smtClean="0"/>
              <a:t>主要負責調整動畫的變化</a:t>
            </a:r>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8F85946-E1E0-42B4-92B4-C56C4EDA8325}" type="slidenum">
              <a:rPr lang="zh-TW" altLang="en-US" smtClean="0">
                <a:latin typeface="Arial" charset="0"/>
              </a:rPr>
              <a:pPr eaLnBrk="1" hangingPunct="1">
                <a:spcBef>
                  <a:spcPct val="0"/>
                </a:spcBef>
              </a:pPr>
              <a:t>26</a:t>
            </a:fld>
            <a:endParaRPr lang="zh-TW"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hlinkClick r:id="rId3"/>
              </a:rPr>
              <a:t>http://www.gamephys.com/tag/udk-physics/</a:t>
            </a:r>
            <a:r>
              <a:rPr lang="en-US" altLang="zh-TW" smtClean="0"/>
              <a:t>  </a:t>
            </a:r>
          </a:p>
          <a:p>
            <a:r>
              <a:rPr lang="zh-TW" altLang="en-US" smtClean="0"/>
              <a:t>另外，物理引擎也已整合進編輯環境中</a:t>
            </a:r>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CFF64BD-98CD-4450-B9AD-1BEA7CBEAE29}" type="slidenum">
              <a:rPr lang="zh-TW" altLang="en-US" smtClean="0">
                <a:latin typeface="Arial" charset="0"/>
              </a:rPr>
              <a:pPr eaLnBrk="1" hangingPunct="1">
                <a:spcBef>
                  <a:spcPct val="0"/>
                </a:spcBef>
              </a:pPr>
              <a:t>27</a:t>
            </a:fld>
            <a:endParaRPr lang="zh-TW"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遊戲中的特效效果，如火、煙霧</a:t>
            </a:r>
            <a:endParaRPr lang="en-US" altLang="zh-TW" smtClean="0"/>
          </a:p>
          <a:p>
            <a:r>
              <a:rPr lang="zh-TW" altLang="en-US" smtClean="0"/>
              <a:t>可利用</a:t>
            </a:r>
            <a:r>
              <a:rPr lang="en-US" altLang="zh-TW" smtClean="0"/>
              <a:t>particle</a:t>
            </a:r>
            <a:r>
              <a:rPr lang="zh-TW" altLang="en-US" smtClean="0"/>
              <a:t> </a:t>
            </a:r>
            <a:r>
              <a:rPr lang="en-US" altLang="zh-TW" smtClean="0"/>
              <a:t>editor</a:t>
            </a:r>
            <a:r>
              <a:rPr lang="zh-TW" altLang="en-US" smtClean="0"/>
              <a:t>設計不同效果</a:t>
            </a:r>
          </a:p>
        </p:txBody>
      </p:sp>
      <p:sp>
        <p:nvSpPr>
          <p:cNvPr id="72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370C9C9-AEAC-4129-A046-5762ED06C53D}" type="slidenum">
              <a:rPr lang="zh-TW" altLang="en-US" smtClean="0">
                <a:latin typeface="Arial" charset="0"/>
              </a:rPr>
              <a:pPr eaLnBrk="1" hangingPunct="1">
                <a:spcBef>
                  <a:spcPct val="0"/>
                </a:spcBef>
              </a:pPr>
              <a:t>28</a:t>
            </a:fld>
            <a:endParaRPr lang="zh-TW"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目前已有一些</a:t>
            </a:r>
            <a:r>
              <a:rPr lang="en-US" altLang="zh-TW" smtClean="0"/>
              <a:t>unreal</a:t>
            </a:r>
            <a:r>
              <a:rPr lang="zh-TW" altLang="en-US" smtClean="0"/>
              <a:t>的參考書</a:t>
            </a:r>
            <a:endParaRPr lang="en-US" altLang="zh-TW" smtClean="0"/>
          </a:p>
          <a:p>
            <a:endParaRPr lang="en-US" altLang="zh-TW" smtClean="0"/>
          </a:p>
          <a:p>
            <a:r>
              <a:rPr lang="zh-TW" altLang="en-US" smtClean="0"/>
              <a:t>另外可以在官網上找到影片的教學，也是很好的入門學習方法</a:t>
            </a:r>
            <a:endParaRPr lang="en-US" altLang="zh-TW" smtClean="0"/>
          </a:p>
          <a:p>
            <a:r>
              <a:rPr lang="en-US" altLang="zh-TW" smtClean="0">
                <a:hlinkClick r:id="rId3"/>
              </a:rPr>
              <a:t>http://udn.epicgames.com/Three/VideoTutorials.html</a:t>
            </a:r>
            <a:endParaRPr lang="zh-TW" altLang="en-US" smtClean="0"/>
          </a:p>
        </p:txBody>
      </p:sp>
      <p:sp>
        <p:nvSpPr>
          <p:cNvPr id="73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23B0A60-D1CC-4E40-9F14-4F7A1FDE4325}" type="slidenum">
              <a:rPr lang="zh-TW" altLang="en-US" smtClean="0">
                <a:latin typeface="Arial" charset="0"/>
              </a:rPr>
              <a:pPr eaLnBrk="1" hangingPunct="1">
                <a:spcBef>
                  <a:spcPct val="0"/>
                </a:spcBef>
              </a:pPr>
              <a:t>29</a:t>
            </a:fld>
            <a:endParaRPr lang="zh-TW"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25C86933-C9C4-414B-9F9A-B5DEA53D6A39}" type="slidenum">
              <a:rPr lang="en-US" altLang="zh-TW" smtClean="0">
                <a:latin typeface="Arial" charset="0"/>
              </a:rPr>
              <a:pPr eaLnBrk="1" hangingPunct="1">
                <a:spcBef>
                  <a:spcPct val="0"/>
                </a:spcBef>
              </a:pPr>
              <a:t>3</a:t>
            </a:fld>
            <a:endParaRPr lang="en-US" altLang="zh-TW"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這一節的內容主要改寫自</a:t>
            </a:r>
            <a:endParaRPr lang="en-US" altLang="zh-TW" smtClean="0"/>
          </a:p>
          <a:p>
            <a:r>
              <a:rPr lang="en-GB" altLang="zh-TW" smtClean="0"/>
              <a:t>The Next Mainstream Programming Language: </a:t>
            </a:r>
            <a:r>
              <a:rPr lang="en-GB" altLang="zh-TW" sz="1000" smtClean="0"/>
              <a:t>A Game Developer’s Perspective</a:t>
            </a:r>
          </a:p>
          <a:p>
            <a:pPr>
              <a:lnSpc>
                <a:spcPct val="90000"/>
              </a:lnSpc>
            </a:pPr>
            <a:r>
              <a:rPr lang="en-GB" altLang="zh-TW" smtClean="0"/>
              <a:t>Tim Sweeney</a:t>
            </a:r>
          </a:p>
          <a:p>
            <a:pPr>
              <a:lnSpc>
                <a:spcPct val="90000"/>
              </a:lnSpc>
            </a:pPr>
            <a:r>
              <a:rPr lang="en-GB" altLang="zh-TW" smtClean="0"/>
              <a:t>Epic Games</a:t>
            </a:r>
          </a:p>
          <a:p>
            <a:endParaRPr lang="en-GB"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zh-TW" smtClean="0">
                <a:hlinkClick r:id="rId3"/>
              </a:rPr>
              <a:t>http://mycryengine.com/</a:t>
            </a:r>
            <a:endParaRPr lang="en-US" altLang="zh-TW" smtClean="0"/>
          </a:p>
          <a:p>
            <a:pPr lvl="1"/>
            <a:r>
              <a:rPr lang="en-US" altLang="zh-TW" smtClean="0">
                <a:hlinkClick r:id="rId4"/>
              </a:rPr>
              <a:t>http://www.youtube.com/watch?v=2FLivtF-0ag</a:t>
            </a:r>
            <a:endParaRPr lang="en-US" altLang="zh-TW" smtClean="0"/>
          </a:p>
          <a:p>
            <a:pPr lvl="1"/>
            <a:r>
              <a:rPr lang="en-US" altLang="zh-TW" smtClean="0">
                <a:hlinkClick r:id="rId5"/>
              </a:rPr>
              <a:t>http://hammerbchen.blogspot.com/2010/03/cryengine-3.html</a:t>
            </a:r>
            <a:endParaRPr lang="en-US" altLang="zh-TW" smtClean="0"/>
          </a:p>
          <a:p>
            <a:r>
              <a:rPr lang="zh-TW" altLang="en-US" smtClean="0"/>
              <a:t>另外，也有其他的遊戲引擎如</a:t>
            </a:r>
            <a:r>
              <a:rPr lang="en-US" altLang="zh-TW" smtClean="0"/>
              <a:t>CryEngine</a:t>
            </a:r>
            <a:endParaRPr lang="zh-TW" altLang="en-US" smtClean="0"/>
          </a:p>
        </p:txBody>
      </p:sp>
      <p:sp>
        <p:nvSpPr>
          <p:cNvPr id="74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BFEA3BA-F464-4263-9F4C-B9051486E97A}" type="slidenum">
              <a:rPr lang="zh-TW" altLang="en-US" smtClean="0">
                <a:latin typeface="Arial" charset="0"/>
              </a:rPr>
              <a:pPr eaLnBrk="1" hangingPunct="1">
                <a:spcBef>
                  <a:spcPct val="0"/>
                </a:spcBef>
              </a:pPr>
              <a:t>31</a:t>
            </a:fld>
            <a:endParaRPr lang="zh-TW"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zh-TW" smtClean="0">
                <a:hlinkClick r:id="rId3"/>
              </a:rPr>
              <a:t>http://unity3d.com/</a:t>
            </a:r>
            <a:endParaRPr lang="en-US" altLang="zh-TW" smtClean="0"/>
          </a:p>
          <a:p>
            <a:pPr lvl="1"/>
            <a:r>
              <a:rPr lang="en-US" altLang="zh-TW" smtClean="0">
                <a:hlinkClick r:id="rId4"/>
              </a:rPr>
              <a:t>http://unity3d.com/support/resources/tutorials/</a:t>
            </a:r>
            <a:endParaRPr lang="en-US" altLang="zh-TW" smtClean="0"/>
          </a:p>
          <a:p>
            <a:pPr lvl="1"/>
            <a:r>
              <a:rPr lang="en-US" altLang="zh-TW" smtClean="0">
                <a:hlinkClick r:id="rId5"/>
              </a:rPr>
              <a:t>http://unity3d.com/support/documentation/video/</a:t>
            </a:r>
            <a:endParaRPr lang="en-US" altLang="zh-TW" smtClean="0"/>
          </a:p>
          <a:p>
            <a:r>
              <a:rPr lang="en-US" altLang="zh-TW" smtClean="0"/>
              <a:t>Unity3D</a:t>
            </a:r>
            <a:r>
              <a:rPr lang="zh-TW" altLang="en-US" smtClean="0"/>
              <a:t>是另一個免費的</a:t>
            </a:r>
            <a:r>
              <a:rPr lang="en-US" altLang="zh-TW" smtClean="0"/>
              <a:t>editor based</a:t>
            </a:r>
            <a:r>
              <a:rPr lang="zh-TW" altLang="en-US" smtClean="0"/>
              <a:t>的遊戲引擎</a:t>
            </a:r>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001176B-5391-4C96-864A-9061A25A1EE9}" type="slidenum">
              <a:rPr lang="zh-TW" altLang="en-US" smtClean="0">
                <a:latin typeface="Arial" charset="0"/>
              </a:rPr>
              <a:pPr eaLnBrk="1" hangingPunct="1">
                <a:spcBef>
                  <a:spcPct val="0"/>
                </a:spcBef>
              </a:pPr>
              <a:t>32</a:t>
            </a:fld>
            <a:endParaRPr lang="zh-TW"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https://www.scirra.com/</a:t>
            </a:r>
          </a:p>
          <a:p>
            <a:endParaRPr lang="en-US" altLang="zh-TW" smtClean="0"/>
          </a:p>
          <a:p>
            <a:r>
              <a:rPr lang="en-US" altLang="zh-TW" smtClean="0"/>
              <a:t>http://www.stencyl.com/stencyl/overview/</a:t>
            </a:r>
            <a:endParaRPr lang="zh-TW" altLang="en-US" smtClean="0"/>
          </a:p>
        </p:txBody>
      </p:sp>
      <p:sp>
        <p:nvSpPr>
          <p:cNvPr id="76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25EE3546-F62E-4283-8A0E-222D4CF86ECD}" type="slidenum">
              <a:rPr lang="zh-TW" altLang="en-US" smtClean="0">
                <a:latin typeface="Arial" charset="0"/>
              </a:rPr>
              <a:pPr eaLnBrk="1" hangingPunct="1">
                <a:spcBef>
                  <a:spcPct val="0"/>
                </a:spcBef>
              </a:pPr>
              <a:t>33</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27EACCC-6B20-42E5-97C9-605711CA001F}" type="slidenum">
              <a:rPr lang="en-US" altLang="zh-TW" smtClean="0">
                <a:latin typeface="Arial" charset="0"/>
              </a:rPr>
              <a:pPr eaLnBrk="1" hangingPunct="1">
                <a:spcBef>
                  <a:spcPct val="0"/>
                </a:spcBef>
              </a:pPr>
              <a:t>4</a:t>
            </a:fld>
            <a:endParaRPr lang="en-US" altLang="zh-TW" smtClean="0">
              <a:latin typeface="Arial"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zh-TW" altLang="en-US" smtClean="0"/>
              <a:t>我們可藉由</a:t>
            </a:r>
            <a:r>
              <a:rPr lang="en-GB" altLang="zh-TW" smtClean="0"/>
              <a:t>Epic Games</a:t>
            </a:r>
            <a:r>
              <a:rPr lang="zh-TW" altLang="en-US" smtClean="0"/>
              <a:t>的</a:t>
            </a:r>
            <a:r>
              <a:rPr lang="en-US" altLang="zh-TW" smtClean="0"/>
              <a:t>Gears of War</a:t>
            </a:r>
            <a:r>
              <a:rPr lang="zh-TW" altLang="en-US" smtClean="0"/>
              <a:t>這套暢銷</a:t>
            </a:r>
            <a:r>
              <a:rPr lang="en-US" altLang="zh-TW" smtClean="0"/>
              <a:t>300</a:t>
            </a:r>
            <a:r>
              <a:rPr lang="zh-TW" altLang="en-US" smtClean="0"/>
              <a:t>萬套的遊戲來一窺大型遊戲的開發情形</a:t>
            </a:r>
            <a:endParaRPr lang="en-US" altLang="zh-TW" smtClean="0"/>
          </a:p>
          <a:p>
            <a:pPr>
              <a:lnSpc>
                <a:spcPct val="90000"/>
              </a:lnSpc>
            </a:pPr>
            <a:r>
              <a:rPr lang="zh-TW" altLang="en-US" smtClean="0"/>
              <a:t>在所需資源上，約有</a:t>
            </a:r>
            <a:r>
              <a:rPr lang="en-US" altLang="zh-TW" smtClean="0"/>
              <a:t>10</a:t>
            </a:r>
            <a:r>
              <a:rPr lang="zh-TW" altLang="en-US" smtClean="0"/>
              <a:t>個程式設計師、</a:t>
            </a:r>
            <a:r>
              <a:rPr lang="en-US" altLang="zh-TW" smtClean="0"/>
              <a:t>20</a:t>
            </a:r>
            <a:r>
              <a:rPr lang="zh-TW" altLang="en-US" smtClean="0"/>
              <a:t>個美術設計師、</a:t>
            </a:r>
            <a:r>
              <a:rPr lang="en-US" altLang="zh-TW" smtClean="0"/>
              <a:t>24</a:t>
            </a:r>
            <a:r>
              <a:rPr lang="zh-TW" altLang="en-US" smtClean="0"/>
              <a:t>個月的開發週期和約</a:t>
            </a:r>
            <a:r>
              <a:rPr lang="en-US" altLang="zh-TW" smtClean="0"/>
              <a:t>1000</a:t>
            </a:r>
            <a:r>
              <a:rPr lang="zh-TW" altLang="en-US" smtClean="0"/>
              <a:t>萬的預算</a:t>
            </a:r>
            <a:endParaRPr lang="en-US" altLang="zh-TW" smtClean="0"/>
          </a:p>
          <a:p>
            <a:pPr>
              <a:lnSpc>
                <a:spcPct val="90000"/>
              </a:lnSpc>
            </a:pPr>
            <a:r>
              <a:rPr lang="zh-TW" altLang="en-US" smtClean="0"/>
              <a:t>在軟體的部份</a:t>
            </a:r>
            <a:endParaRPr lang="en-US" altLang="zh-TW" smtClean="0"/>
          </a:p>
          <a:p>
            <a:pPr>
              <a:lnSpc>
                <a:spcPct val="90000"/>
              </a:lnSpc>
            </a:pPr>
            <a:r>
              <a:rPr lang="zh-TW" altLang="en-US" smtClean="0"/>
              <a:t>主要為一個中介遊戲引擎</a:t>
            </a:r>
            <a:r>
              <a:rPr lang="en-US" altLang="zh-TW" smtClean="0"/>
              <a:t>(</a:t>
            </a:r>
            <a:r>
              <a:rPr lang="zh-TW" altLang="en-US" smtClean="0"/>
              <a:t>也就是</a:t>
            </a:r>
            <a:r>
              <a:rPr lang="en-US" altLang="zh-TW" smtClean="0"/>
              <a:t>Unreal 3 engine)</a:t>
            </a:r>
            <a:endParaRPr lang="en-GB" altLang="zh-TW" smtClean="0"/>
          </a:p>
          <a:p>
            <a:r>
              <a:rPr lang="zh-TW" altLang="en-US" smtClean="0"/>
              <a:t>另外，依賴</a:t>
            </a:r>
            <a:r>
              <a:rPr lang="en-US" altLang="zh-TW" smtClean="0"/>
              <a:t>20</a:t>
            </a:r>
            <a:r>
              <a:rPr lang="zh-TW" altLang="en-US" smtClean="0"/>
              <a:t>個中介函式庫以及作業系統相關的繪圖</a:t>
            </a:r>
            <a:r>
              <a:rPr lang="en-US" altLang="zh-TW" smtClean="0"/>
              <a:t>API</a:t>
            </a:r>
            <a:r>
              <a:rPr lang="zh-TW" altLang="en-US" smtClean="0"/>
              <a:t>、聲音和輸入</a:t>
            </a:r>
            <a:r>
              <a:rPr lang="en-US" altLang="zh-TW" smtClean="0"/>
              <a:t>API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99ED57D-189A-4C32-A7F1-9E480B70733E}" type="slidenum">
              <a:rPr lang="en-US" altLang="zh-TW" smtClean="0">
                <a:latin typeface="Arial" charset="0"/>
              </a:rPr>
              <a:pPr eaLnBrk="1" hangingPunct="1">
                <a:spcBef>
                  <a:spcPct val="0"/>
                </a:spcBef>
              </a:pPr>
              <a:t>5</a:t>
            </a:fld>
            <a:endParaRPr lang="en-US" altLang="zh-TW" smtClean="0">
              <a:latin typeface="Arial"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更進一步可把軟體相關的部份分成三大部份</a:t>
            </a:r>
            <a:endParaRPr lang="en-US" altLang="zh-TW" smtClean="0"/>
          </a:p>
          <a:p>
            <a:r>
              <a:rPr lang="zh-TW" altLang="en-US" smtClean="0"/>
              <a:t>第一部份是</a:t>
            </a:r>
            <a:r>
              <a:rPr lang="en-US" altLang="zh-TW" smtClean="0"/>
              <a:t>gameplay</a:t>
            </a:r>
            <a:r>
              <a:rPr lang="zh-TW" altLang="en-US" smtClean="0"/>
              <a:t>相關的程式碼  約</a:t>
            </a:r>
            <a:r>
              <a:rPr lang="en-US" altLang="zh-TW" smtClean="0"/>
              <a:t>25,000</a:t>
            </a:r>
            <a:r>
              <a:rPr lang="zh-TW" altLang="en-US" smtClean="0"/>
              <a:t>行 的</a:t>
            </a:r>
            <a:r>
              <a:rPr lang="en-US" altLang="zh-TW" smtClean="0"/>
              <a:t>C++</a:t>
            </a:r>
            <a:r>
              <a:rPr lang="zh-TW" altLang="en-US" smtClean="0"/>
              <a:t>以及</a:t>
            </a:r>
            <a:r>
              <a:rPr lang="en-US" altLang="zh-TW" smtClean="0"/>
              <a:t>script</a:t>
            </a:r>
            <a:r>
              <a:rPr lang="zh-TW" altLang="en-US" smtClean="0"/>
              <a:t>程式碼   以方便讓遊戲開發者去進行遊戲玩法的設計</a:t>
            </a:r>
            <a:endParaRPr lang="en-US" altLang="zh-TW" smtClean="0"/>
          </a:p>
          <a:p>
            <a:r>
              <a:rPr lang="zh-TW" altLang="en-US" smtClean="0"/>
              <a:t>第二部份則是中介的遊戲引擎程式碼 也約</a:t>
            </a:r>
            <a:r>
              <a:rPr lang="en-US" altLang="zh-TW" smtClean="0"/>
              <a:t>250,000</a:t>
            </a:r>
            <a:r>
              <a:rPr lang="zh-TW" altLang="en-US" smtClean="0"/>
              <a:t>行  以</a:t>
            </a:r>
            <a:r>
              <a:rPr lang="en-US" altLang="zh-TW" smtClean="0"/>
              <a:t>C++</a:t>
            </a:r>
            <a:r>
              <a:rPr lang="zh-TW" altLang="en-US" smtClean="0"/>
              <a:t>程式碼</a:t>
            </a:r>
            <a:r>
              <a:rPr lang="en-US" altLang="zh-TW" smtClean="0"/>
              <a:t>  </a:t>
            </a:r>
            <a:r>
              <a:rPr lang="zh-TW" altLang="en-US" smtClean="0"/>
              <a:t>這部份主要有效率地讓</a:t>
            </a:r>
            <a:r>
              <a:rPr lang="en-US" altLang="zh-TW" smtClean="0"/>
              <a:t>gameplay</a:t>
            </a:r>
            <a:r>
              <a:rPr lang="zh-TW" altLang="en-US" smtClean="0"/>
              <a:t>的設計能與底層的</a:t>
            </a:r>
            <a:r>
              <a:rPr lang="en-US" altLang="zh-TW" smtClean="0"/>
              <a:t>API</a:t>
            </a:r>
            <a:r>
              <a:rPr lang="zh-TW" altLang="en-US" smtClean="0"/>
              <a:t>或硬體能溝通</a:t>
            </a:r>
            <a:endParaRPr lang="en-US" altLang="zh-TW" smtClean="0"/>
          </a:p>
          <a:p>
            <a:r>
              <a:rPr lang="zh-TW" altLang="en-US" smtClean="0"/>
              <a:t>第三部份則是軟體界面，硬體溝通的界面</a:t>
            </a:r>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101526E-BBCD-4825-9426-46495478FD7B}" type="slidenum">
              <a:rPr lang="en-US" altLang="zh-TW" smtClean="0">
                <a:latin typeface="Arial" charset="0"/>
              </a:rPr>
              <a:pPr eaLnBrk="1" hangingPunct="1">
                <a:spcBef>
                  <a:spcPct val="0"/>
                </a:spcBef>
              </a:pPr>
              <a:t>6</a:t>
            </a:fld>
            <a:endParaRPr lang="en-US" altLang="zh-TW" smtClean="0">
              <a:latin typeface="Arial"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以</a:t>
            </a:r>
            <a:r>
              <a:rPr lang="en-US" altLang="zh-TW" smtClean="0"/>
              <a:t>Unreal engine 3</a:t>
            </a:r>
            <a:r>
              <a:rPr lang="zh-TW" altLang="en-US" smtClean="0"/>
              <a:t>製作的遊戲，將可跨平台到</a:t>
            </a:r>
            <a:r>
              <a:rPr lang="en-US" altLang="zh-TW" smtClean="0"/>
              <a:t>Xbox 360, PS3</a:t>
            </a:r>
            <a:r>
              <a:rPr lang="zh-TW" altLang="en-US" smtClean="0"/>
              <a:t>和</a:t>
            </a:r>
            <a:r>
              <a:rPr lang="en-US" altLang="zh-TW" smtClean="0"/>
              <a:t>windows</a:t>
            </a:r>
            <a:r>
              <a:rPr lang="zh-TW" altLang="en-US" smtClean="0"/>
              <a:t>平台，且隨近年來的演進也可跨到</a:t>
            </a:r>
            <a:r>
              <a:rPr lang="en-US" altLang="zh-TW" smtClean="0"/>
              <a:t>Linux, MacOS </a:t>
            </a:r>
            <a:r>
              <a:rPr lang="zh-TW" altLang="en-US" smtClean="0"/>
              <a:t>甚至</a:t>
            </a:r>
            <a:r>
              <a:rPr lang="en-US" altLang="zh-TW" smtClean="0"/>
              <a:t>iOS</a:t>
            </a:r>
            <a:r>
              <a:rPr lang="zh-TW" altLang="en-US" smtClean="0"/>
              <a:t>平台</a:t>
            </a:r>
            <a:endParaRPr lang="en-US" altLang="zh-TW" smtClean="0"/>
          </a:p>
          <a:p>
            <a:endParaRPr lang="en-US" altLang="zh-TW" smtClean="0"/>
          </a:p>
          <a:p>
            <a:r>
              <a:rPr lang="zh-TW" altLang="en-US" smtClean="0"/>
              <a:t>這個背景由於近年來硬體平台的演進，在硬體的機能上已無明顯的差距以及遊戲的競爭飽合，</a:t>
            </a:r>
            <a:endParaRPr lang="en-US" altLang="zh-TW" smtClean="0"/>
          </a:p>
          <a:p>
            <a:r>
              <a:rPr lang="zh-TW" altLang="en-US" smtClean="0"/>
              <a:t>特別在遊戲大作上需要投入大量的資本，使得遊戲開發商的角度會尋求多平台的發展</a:t>
            </a:r>
            <a:endParaRPr lang="en-US" altLang="zh-TW" smtClean="0"/>
          </a:p>
          <a:p>
            <a:r>
              <a:rPr lang="zh-TW" altLang="en-US" smtClean="0"/>
              <a:t>這也促進像遊戲引擎這樣的中介軟體的發展，使得跨平台的成本降低</a:t>
            </a:r>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9547E0F-10DB-4189-B4CC-C31FB72840D2}" type="slidenum">
              <a:rPr lang="en-US" altLang="zh-TW" smtClean="0">
                <a:latin typeface="Arial" charset="0"/>
              </a:rPr>
              <a:pPr eaLnBrk="1" hangingPunct="1">
                <a:spcBef>
                  <a:spcPct val="0"/>
                </a:spcBef>
              </a:pPr>
              <a:t>7</a:t>
            </a:fld>
            <a:endParaRPr lang="en-US" altLang="zh-TW" smtClean="0">
              <a:latin typeface="Arial"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zh-TW" altLang="en-US" dirty="0" smtClean="0"/>
              <a:t>遊戲的功能組成，最明顯的部份且與遊戲相關的部份</a:t>
            </a:r>
            <a:endParaRPr lang="en-US" altLang="zh-TW" dirty="0" smtClean="0"/>
          </a:p>
          <a:p>
            <a:pPr marL="171450" indent="-171450">
              <a:buFontTx/>
              <a:buChar char="-"/>
              <a:defRPr/>
            </a:pPr>
            <a:r>
              <a:rPr lang="zh-TW" altLang="en-US" dirty="0" smtClean="0"/>
              <a:t>遊戲成像、</a:t>
            </a:r>
            <a:r>
              <a:rPr lang="en-US" altLang="zh-TW" dirty="0" smtClean="0"/>
              <a:t>shading</a:t>
            </a:r>
            <a:r>
              <a:rPr lang="zh-TW" altLang="en-US" dirty="0" smtClean="0"/>
              <a:t>的技術、物理模擬、碰撞偵測、遊戲世界模擬和人工智慧相關的</a:t>
            </a:r>
            <a:r>
              <a:rPr lang="en-US" altLang="zh-TW" dirty="0" smtClean="0"/>
              <a:t>(</a:t>
            </a:r>
            <a:r>
              <a:rPr lang="zh-TW" altLang="en-US" dirty="0" smtClean="0"/>
              <a:t>路徑尋找</a:t>
            </a:r>
            <a:endParaRPr lang="en-US" altLang="zh-TW" dirty="0" smtClean="0"/>
          </a:p>
          <a:p>
            <a:pPr>
              <a:defRPr/>
            </a:pPr>
            <a:r>
              <a:rPr lang="zh-TW" altLang="en-US" dirty="0" smtClean="0"/>
              <a:t>另外，還有些不是和遊玩的樂趣有關的部份</a:t>
            </a:r>
            <a:endParaRPr lang="en-US" altLang="zh-TW" dirty="0" smtClean="0"/>
          </a:p>
          <a:p>
            <a:pPr>
              <a:defRPr/>
            </a:pPr>
            <a:r>
              <a:rPr lang="en-US" altLang="zh-TW" dirty="0" smtClean="0"/>
              <a:t>- </a:t>
            </a:r>
            <a:r>
              <a:rPr lang="zh-TW" altLang="en-US" dirty="0" smtClean="0"/>
              <a:t>資料的串流、分散計算</a:t>
            </a:r>
            <a:r>
              <a:rPr lang="en-US" altLang="zh-TW" dirty="0" smtClean="0"/>
              <a:t>(</a:t>
            </a:r>
            <a:r>
              <a:rPr lang="zh-TW" altLang="en-US" dirty="0" smtClean="0"/>
              <a:t>多人遊戲的模擬</a:t>
            </a:r>
            <a:r>
              <a:rPr lang="en-US" altLang="zh-TW" dirty="0" smtClean="0"/>
              <a:t>)</a:t>
            </a:r>
            <a:r>
              <a:rPr lang="zh-TW" altLang="en-US" dirty="0" smtClean="0"/>
              <a:t>、視覺化的內容製作工具、腳本語言和編譯技術、人機界面</a:t>
            </a:r>
            <a:endParaRPr lang="en-US" altLang="zh-TW"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453E62B-F43A-4786-9721-797BA336CFF9}" type="slidenum">
              <a:rPr lang="en-US" altLang="zh-TW" smtClean="0">
                <a:latin typeface="Arial" charset="0"/>
              </a:rPr>
              <a:pPr eaLnBrk="1" hangingPunct="1">
                <a:spcBef>
                  <a:spcPct val="0"/>
                </a:spcBef>
              </a:pPr>
              <a:t>8</a:t>
            </a:fld>
            <a:endParaRPr lang="en-US" altLang="zh-TW" smtClean="0">
              <a:latin typeface="Arial"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zh-TW" altLang="en-US" dirty="0" smtClean="0"/>
              <a:t>可以進而再細分三種</a:t>
            </a:r>
            <a:endParaRPr lang="en-US" altLang="zh-TW" dirty="0" smtClean="0"/>
          </a:p>
          <a:p>
            <a:pPr marL="171450" indent="-171450">
              <a:buFontTx/>
              <a:buChar char="-"/>
              <a:defRPr/>
            </a:pPr>
            <a:r>
              <a:rPr lang="en-US" altLang="zh-TW" dirty="0" smtClean="0"/>
              <a:t>Gameplay</a:t>
            </a:r>
            <a:r>
              <a:rPr lang="zh-TW" altLang="en-US" dirty="0" smtClean="0"/>
              <a:t>模擬</a:t>
            </a:r>
            <a:endParaRPr lang="en-US" altLang="zh-TW" dirty="0" smtClean="0"/>
          </a:p>
          <a:p>
            <a:pPr marL="171450" indent="-171450">
              <a:buFontTx/>
              <a:buChar char="-"/>
              <a:defRPr/>
            </a:pPr>
            <a:r>
              <a:rPr lang="zh-TW" altLang="en-US" dirty="0" smtClean="0"/>
              <a:t>數值計算</a:t>
            </a:r>
            <a:endParaRPr lang="en-US" altLang="zh-TW" dirty="0" smtClean="0"/>
          </a:p>
          <a:p>
            <a:pPr marL="171450" indent="-171450">
              <a:buFontTx/>
              <a:buChar char="-"/>
              <a:defRPr/>
            </a:pPr>
            <a:r>
              <a:rPr lang="en-US" altLang="zh-TW" dirty="0" smtClean="0"/>
              <a:t>Shading  (</a:t>
            </a:r>
            <a:r>
              <a:rPr lang="zh-TW" altLang="en-US" dirty="0" smtClean="0"/>
              <a:t>由於遊戲特別重視聲光效果，加上可程式化繪圖硬體加速機能，使得這部份更為重要</a:t>
            </a:r>
            <a:r>
              <a:rPr lang="en-US" altLang="zh-TW" dirty="0"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D700681-98BA-4FC5-8293-7EA1F66D3472}" type="slidenum">
              <a:rPr lang="en-US" altLang="zh-TW" smtClean="0">
                <a:latin typeface="Arial" charset="0"/>
              </a:rPr>
              <a:pPr eaLnBrk="1" hangingPunct="1">
                <a:spcBef>
                  <a:spcPct val="0"/>
                </a:spcBef>
              </a:pPr>
              <a:t>9</a:t>
            </a:fld>
            <a:endParaRPr lang="en-US" altLang="zh-TW" smtClean="0">
              <a:latin typeface="Arial"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遊戲就如同在數位世界中模擬出遊戲虛擬世界，也就是透過建立物件的狀態和物件間的互動以模擬這個世界隨時間的變化</a:t>
            </a:r>
            <a:endParaRPr lang="en-US" altLang="zh-TW" smtClean="0"/>
          </a:p>
          <a:p>
            <a:r>
              <a:rPr lang="zh-TW" altLang="en-US" smtClean="0"/>
              <a:t>通常以高階的物件導向語言，以將開發者對遊戲物件對應到程式碼</a:t>
            </a:r>
            <a:endParaRPr lang="en-US" altLang="zh-TW" smtClean="0"/>
          </a:p>
          <a:p>
            <a:r>
              <a:rPr lang="zh-TW" altLang="en-US" smtClean="0"/>
              <a:t>所以</a:t>
            </a:r>
            <a:r>
              <a:rPr lang="en-US" altLang="zh-TW" smtClean="0"/>
              <a:t>C++</a:t>
            </a:r>
            <a:r>
              <a:rPr lang="zh-TW" altLang="en-US" smtClean="0"/>
              <a:t>或</a:t>
            </a:r>
            <a:r>
              <a:rPr lang="en-US" altLang="zh-TW" smtClean="0"/>
              <a:t>scripting </a:t>
            </a:r>
            <a:r>
              <a:rPr lang="zh-TW" altLang="en-US" smtClean="0"/>
              <a:t>語言佔主要角色</a:t>
            </a:r>
            <a:endParaRPr lang="en-US" altLang="zh-TW" smtClean="0"/>
          </a:p>
          <a:p>
            <a:r>
              <a:rPr lang="zh-TW" altLang="en-US" smtClean="0"/>
              <a:t>也通常具備</a:t>
            </a:r>
            <a:r>
              <a:rPr lang="en-GB" altLang="zh-TW" smtClean="0"/>
              <a:t>garbage-collected</a:t>
            </a:r>
            <a:r>
              <a:rPr lang="zh-TW" altLang="en-US" smtClean="0"/>
              <a:t>的功能</a:t>
            </a:r>
            <a:r>
              <a:rPr lang="en-US" altLang="zh-TW" smtClean="0"/>
              <a:t>(</a:t>
            </a:r>
            <a:r>
              <a:rPr lang="zh-TW" altLang="en-US" smtClean="0"/>
              <a:t>開發者不需額外花心思在物件資源的回收</a:t>
            </a:r>
            <a:r>
              <a:rPr lang="en-US" altLang="zh-TW" smtClean="0"/>
              <a:t>)</a:t>
            </a:r>
            <a:endParaRPr lang="en-GB" altLang="zh-TW" smtClean="0"/>
          </a:p>
          <a:p>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DDB87E01-9443-41FF-B0CB-4D56DBDF83C4}" type="datetimeFigureOut">
              <a:rPr lang="zh-TW" altLang="en-US"/>
              <a:pPr>
                <a:defRPr/>
              </a:pPr>
              <a:t>2017/9/18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C5219E2-73B5-40C0-A512-D618104EE7B0}" type="slidenum">
              <a:rPr lang="zh-TW" altLang="en-US"/>
              <a:pPr>
                <a:defRPr/>
              </a:pPr>
              <a:t>‹#›</a:t>
            </a:fld>
            <a:endParaRPr lang="zh-TW" altLang="en-US"/>
          </a:p>
        </p:txBody>
      </p:sp>
    </p:spTree>
    <p:extLst>
      <p:ext uri="{BB962C8B-B14F-4D97-AF65-F5344CB8AC3E}">
        <p14:creationId xmlns:p14="http://schemas.microsoft.com/office/powerpoint/2010/main" val="125575824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8782E0BC-098F-420F-B62E-540B82E80C83}" type="datetimeFigureOut">
              <a:rPr lang="zh-TW" altLang="en-US"/>
              <a:pPr>
                <a:defRPr/>
              </a:pPr>
              <a:t>2017/9/18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A7E5E12-24DD-41F8-8830-AD487343A2F1}" type="slidenum">
              <a:rPr lang="zh-TW" altLang="en-US"/>
              <a:pPr>
                <a:defRPr/>
              </a:pPr>
              <a:t>‹#›</a:t>
            </a:fld>
            <a:endParaRPr lang="zh-TW" altLang="en-US"/>
          </a:p>
        </p:txBody>
      </p:sp>
    </p:spTree>
    <p:extLst>
      <p:ext uri="{BB962C8B-B14F-4D97-AF65-F5344CB8AC3E}">
        <p14:creationId xmlns:p14="http://schemas.microsoft.com/office/powerpoint/2010/main" val="372789151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EB64CC2C-5553-4B5B-A0AA-EB5948DC07C0}" type="datetimeFigureOut">
              <a:rPr lang="zh-TW" altLang="en-US"/>
              <a:pPr>
                <a:defRPr/>
              </a:pPr>
              <a:t>2017/9/18</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EB65F302-07C1-4C7E-AE6E-1887EB73D2DF}" type="slidenum">
              <a:rPr lang="zh-TW" altLang="en-US"/>
              <a:pPr>
                <a:defRPr/>
              </a:pPr>
              <a:t>‹#›</a:t>
            </a:fld>
            <a:endParaRPr lang="zh-TW" altLang="en-US"/>
          </a:p>
        </p:txBody>
      </p:sp>
    </p:spTree>
    <p:extLst>
      <p:ext uri="{BB962C8B-B14F-4D97-AF65-F5344CB8AC3E}">
        <p14:creationId xmlns:p14="http://schemas.microsoft.com/office/powerpoint/2010/main" val="13836000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59E1EFEC-4EF7-4A8C-9511-6282B9255097}" type="datetimeFigureOut">
              <a:rPr lang="zh-TW" altLang="en-US"/>
              <a:pPr>
                <a:defRPr/>
              </a:pPr>
              <a:t>2017/9/18</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FCD079F9-FD8B-424B-A44B-A944F848DC77}" type="slidenum">
              <a:rPr lang="zh-TW" altLang="en-US"/>
              <a:pPr>
                <a:defRPr/>
              </a:pPr>
              <a:t>‹#›</a:t>
            </a:fld>
            <a:endParaRPr lang="zh-TW" altLang="en-US"/>
          </a:p>
        </p:txBody>
      </p:sp>
    </p:spTree>
    <p:extLst>
      <p:ext uri="{BB962C8B-B14F-4D97-AF65-F5344CB8AC3E}">
        <p14:creationId xmlns:p14="http://schemas.microsoft.com/office/powerpoint/2010/main" val="305417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1834396-F115-498F-956D-DA54BE6E3995}" type="datetimeFigureOut">
              <a:rPr lang="zh-TW" altLang="en-US"/>
              <a:pPr>
                <a:defRPr/>
              </a:pPr>
              <a:t>2017/9/18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3A73AEF-D558-4127-BB32-B704900C7F4A}" type="slidenum">
              <a:rPr lang="zh-TW" altLang="en-US"/>
              <a:pPr>
                <a:defRPr/>
              </a:pPr>
              <a:t>‹#›</a:t>
            </a:fld>
            <a:endParaRPr lang="zh-TW" altLang="en-US"/>
          </a:p>
        </p:txBody>
      </p:sp>
    </p:spTree>
    <p:extLst>
      <p:ext uri="{BB962C8B-B14F-4D97-AF65-F5344CB8AC3E}">
        <p14:creationId xmlns:p14="http://schemas.microsoft.com/office/powerpoint/2010/main" val="261904398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143FEF9-8CC3-4FAD-B6BC-D57F907820F2}" type="datetimeFigureOut">
              <a:rPr lang="zh-TW" altLang="en-US"/>
              <a:pPr>
                <a:defRPr/>
              </a:pPr>
              <a:t>2017/9/18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1D3A4D0-7A03-4EA5-A2B7-F0C6652EB388}" type="slidenum">
              <a:rPr lang="zh-TW" altLang="en-US"/>
              <a:pPr>
                <a:defRPr/>
              </a:pPr>
              <a:t>‹#›</a:t>
            </a:fld>
            <a:endParaRPr lang="zh-TW" altLang="en-US"/>
          </a:p>
        </p:txBody>
      </p:sp>
    </p:spTree>
    <p:extLst>
      <p:ext uri="{BB962C8B-B14F-4D97-AF65-F5344CB8AC3E}">
        <p14:creationId xmlns:p14="http://schemas.microsoft.com/office/powerpoint/2010/main" val="310994105"/>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9BE949F8-DE77-4A22-A19A-109DB11CDBB9}" type="datetimeFigureOut">
              <a:rPr lang="zh-TW" altLang="en-US"/>
              <a:pPr>
                <a:defRPr/>
              </a:pPr>
              <a:t>2017/9/18</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A12B1B52-9BB7-467B-865D-A5DE5FA09753}" type="slidenum">
              <a:rPr lang="zh-TW" altLang="en-US"/>
              <a:pPr>
                <a:defRPr/>
              </a:pPr>
              <a:t>‹#›</a:t>
            </a:fld>
            <a:endParaRPr lang="zh-TW" altLang="en-US"/>
          </a:p>
        </p:txBody>
      </p:sp>
    </p:spTree>
    <p:extLst>
      <p:ext uri="{BB962C8B-B14F-4D97-AF65-F5344CB8AC3E}">
        <p14:creationId xmlns:p14="http://schemas.microsoft.com/office/powerpoint/2010/main" val="82649044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260350"/>
            <a:ext cx="6870700" cy="82867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412875"/>
            <a:ext cx="7696200" cy="4752975"/>
          </a:xfrm>
        </p:spPr>
        <p:txBody>
          <a:bodyPr/>
          <a:lstStyle/>
          <a:p>
            <a:pPr lvl="0"/>
            <a:endParaRPr lang="zh-TW" altLang="en-US" noProof="0"/>
          </a:p>
        </p:txBody>
      </p:sp>
      <p:sp>
        <p:nvSpPr>
          <p:cNvPr id="4" name="日期版面配置區 3"/>
          <p:cNvSpPr>
            <a:spLocks noGrp="1"/>
          </p:cNvSpPr>
          <p:nvPr>
            <p:ph type="dt" sz="half" idx="10"/>
          </p:nvPr>
        </p:nvSpPr>
        <p:spPr>
          <a:xfrm>
            <a:off x="1371600" y="6248400"/>
            <a:ext cx="1905000" cy="457200"/>
          </a:xfrm>
        </p:spPr>
        <p:txBody>
          <a:bodyPr/>
          <a:lstStyle>
            <a:lvl1pPr>
              <a:defRPr/>
            </a:lvl1pPr>
          </a:lstStyle>
          <a:p>
            <a:pPr>
              <a:defRPr/>
            </a:pPr>
            <a:endParaRPr lang="en-GB" altLang="zh-TW"/>
          </a:p>
        </p:txBody>
      </p:sp>
      <p:sp>
        <p:nvSpPr>
          <p:cNvPr id="5" name="頁尾版面配置區 4"/>
          <p:cNvSpPr>
            <a:spLocks noGrp="1"/>
          </p:cNvSpPr>
          <p:nvPr>
            <p:ph type="ftr" sz="quarter" idx="11"/>
          </p:nvPr>
        </p:nvSpPr>
        <p:spPr>
          <a:xfrm>
            <a:off x="3556000" y="6248400"/>
            <a:ext cx="2895600" cy="457200"/>
          </a:xfrm>
        </p:spPr>
        <p:txBody>
          <a:bodyPr/>
          <a:lstStyle>
            <a:lvl1pPr>
              <a:defRPr/>
            </a:lvl1pPr>
          </a:lstStyle>
          <a:p>
            <a:pPr>
              <a:defRPr/>
            </a:pPr>
            <a:endParaRPr lang="en-GB" altLang="zh-TW"/>
          </a:p>
        </p:txBody>
      </p:sp>
      <p:sp>
        <p:nvSpPr>
          <p:cNvPr id="6" name="投影片編號版面配置區 5"/>
          <p:cNvSpPr>
            <a:spLocks noGrp="1"/>
          </p:cNvSpPr>
          <p:nvPr>
            <p:ph type="sldNum" sz="quarter" idx="12"/>
          </p:nvPr>
        </p:nvSpPr>
        <p:spPr>
          <a:xfrm>
            <a:off x="6718300" y="6248400"/>
            <a:ext cx="1905000" cy="457200"/>
          </a:xfrm>
        </p:spPr>
        <p:txBody>
          <a:bodyPr/>
          <a:lstStyle>
            <a:lvl1pPr>
              <a:defRPr/>
            </a:lvl1pPr>
          </a:lstStyle>
          <a:p>
            <a:pPr>
              <a:defRPr/>
            </a:pPr>
            <a:fld id="{68ACD35E-0DAD-45BA-BAD8-C1B8251DC270}" type="slidenum">
              <a:rPr lang="en-GB" altLang="zh-TW"/>
              <a:pPr>
                <a:defRPr/>
              </a:pPr>
              <a:t>‹#›</a:t>
            </a:fld>
            <a:endParaRPr lang="en-GB" altLang="zh-TW"/>
          </a:p>
        </p:txBody>
      </p:sp>
    </p:spTree>
    <p:extLst>
      <p:ext uri="{BB962C8B-B14F-4D97-AF65-F5344CB8AC3E}">
        <p14:creationId xmlns:p14="http://schemas.microsoft.com/office/powerpoint/2010/main" val="109182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3141D25-A41C-46D1-8394-23B763D5B493}" type="datetimeFigureOut">
              <a:rPr lang="zh-TW" altLang="en-US"/>
              <a:pPr>
                <a:defRPr/>
              </a:pPr>
              <a:t>2017/9/18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CD23A825-4744-4ACB-8E19-87B7BB77E42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UNITY%20Highlight%20Reel.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42900" y="1557338"/>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kumimoji="0" lang="en-US" altLang="zh-TW" sz="4400">
              <a:latin typeface="Arial" charset="0"/>
              <a:ea typeface="新細明體" charset="-120"/>
            </a:endParaRPr>
          </a:p>
        </p:txBody>
      </p:sp>
      <p:sp>
        <p:nvSpPr>
          <p:cNvPr id="10243" name="Rectangle 3"/>
          <p:cNvSpPr>
            <a:spLocks noChangeArrowheads="1"/>
          </p:cNvSpPr>
          <p:nvPr/>
        </p:nvSpPr>
        <p:spPr bwMode="auto">
          <a:xfrm>
            <a:off x="1371600" y="5000625"/>
            <a:ext cx="6400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buFontTx/>
              <a:buChar char="•"/>
            </a:pPr>
            <a:endParaRPr kumimoji="0" lang="en-US" altLang="zh-TW">
              <a:latin typeface="Arial" charset="0"/>
              <a:ea typeface="標楷體" pitchFamily="65" charset="-120"/>
              <a:cs typeface="Times New Roman" pitchFamily="18" charset="0"/>
            </a:endParaRPr>
          </a:p>
        </p:txBody>
      </p:sp>
      <p:sp>
        <p:nvSpPr>
          <p:cNvPr id="4" name="標題 3"/>
          <p:cNvSpPr>
            <a:spLocks noGrp="1"/>
          </p:cNvSpPr>
          <p:nvPr>
            <p:ph type="ctrTitle"/>
          </p:nvPr>
        </p:nvSpPr>
        <p:spPr>
          <a:xfrm>
            <a:off x="684213" y="2133600"/>
            <a:ext cx="7772400" cy="1511300"/>
          </a:xfrm>
        </p:spPr>
        <p:txBody>
          <a:bodyPr/>
          <a:lstStyle/>
          <a:p>
            <a:pPr eaLnBrk="1" hangingPunct="1">
              <a:defRPr/>
            </a:pPr>
            <a:r>
              <a:rPr lang="en-US" altLang="zh-TW" smtClean="0">
                <a:solidFill>
                  <a:srgbClr val="FF0000"/>
                </a:solidFill>
              </a:rPr>
              <a:t> </a:t>
            </a:r>
            <a:br>
              <a:rPr lang="en-US" altLang="zh-TW" smtClean="0">
                <a:solidFill>
                  <a:srgbClr val="FF0000"/>
                </a:solidFill>
              </a:rPr>
            </a:br>
            <a:r>
              <a:rPr lang="en-US" altLang="zh-TW" smtClean="0"/>
              <a:t>3D Game Programming</a:t>
            </a:r>
            <a:br>
              <a:rPr lang="en-US" altLang="zh-TW" smtClean="0"/>
            </a:br>
            <a:r>
              <a:rPr lang="en-US" altLang="zh-TW" smtClean="0"/>
              <a:t>Game engine</a:t>
            </a:r>
            <a:endParaRPr lang="zh-TW" altLang="en-US" smtClean="0"/>
          </a:p>
        </p:txBody>
      </p:sp>
      <p:sp>
        <p:nvSpPr>
          <p:cNvPr id="5" name="副標題 4"/>
          <p:cNvSpPr>
            <a:spLocks noGrp="1"/>
          </p:cNvSpPr>
          <p:nvPr>
            <p:ph type="subTitle" idx="1"/>
          </p:nvPr>
        </p:nvSpPr>
        <p:spPr>
          <a:xfrm>
            <a:off x="1403350" y="3933825"/>
            <a:ext cx="6400800" cy="1198563"/>
          </a:xfrm>
        </p:spPr>
        <p:txBody>
          <a:bodyPr>
            <a:normAutofit fontScale="85000" lnSpcReduction="20000"/>
          </a:bodyPr>
          <a:lstStyle/>
          <a:p>
            <a:pPr marL="342900" indent="-342900" eaLnBrk="1" hangingPunct="1">
              <a:defRPr/>
            </a:pPr>
            <a:r>
              <a:rPr lang="en-US" altLang="zh-TW" b="1" dirty="0" smtClean="0">
                <a:ea typeface="標楷體" pitchFamily="65" charset="-120"/>
                <a:cs typeface="Times New Roman" pitchFamily="18" charset="0"/>
              </a:rPr>
              <a:t>Ming-Te Chi</a:t>
            </a:r>
          </a:p>
          <a:p>
            <a:pPr marL="342900" indent="-342900" eaLnBrk="1" hangingPunct="1">
              <a:defRPr/>
            </a:pPr>
            <a:r>
              <a:rPr lang="en-US" altLang="zh-TW" b="1" dirty="0" smtClean="0">
                <a:ea typeface="標楷體" pitchFamily="65" charset="-120"/>
                <a:cs typeface="Times New Roman" pitchFamily="18" charset="0"/>
              </a:rPr>
              <a:t>Department of Computer Science, </a:t>
            </a:r>
          </a:p>
          <a:p>
            <a:pPr marL="342900" indent="-342900" eaLnBrk="1" hangingPunct="1">
              <a:defRPr/>
            </a:pPr>
            <a:r>
              <a:rPr lang="en-US" altLang="zh-TW" b="1" dirty="0" smtClean="0">
                <a:ea typeface="標楷體" pitchFamily="65" charset="-120"/>
                <a:cs typeface="Times New Roman" pitchFamily="18" charset="0"/>
              </a:rPr>
              <a:t>National Chengchi University</a:t>
            </a:r>
            <a:endParaRPr lang="zh-TW" altLang="en-US" sz="4800" b="1" dirty="0" smtClean="0">
              <a:solidFill>
                <a:srgbClr val="00FF00"/>
              </a:solidFill>
              <a:ea typeface="標楷體" pitchFamily="65" charset="-120"/>
              <a:cs typeface="Times New Roman" pitchFamily="18" charset="0"/>
            </a:endParaRPr>
          </a:p>
          <a:p>
            <a:pPr marL="342900" indent="-342900" eaLnBrk="1" hangingPunct="1">
              <a:buFontTx/>
              <a:buChar char="•"/>
              <a:defRPr/>
            </a:pPr>
            <a:endParaRPr lang="zh-TW" altLang="en-US" sz="4400" dirty="0" smtClean="0">
              <a:ea typeface="標楷體" pitchFamily="65" charset="-120"/>
              <a:cs typeface="Times New Roman" pitchFamily="18" charset="0"/>
            </a:endParaRPr>
          </a:p>
          <a:p>
            <a:pPr marL="342900" indent="-342900" eaLnBrk="1" hangingPunct="1">
              <a:buFontTx/>
              <a:buChar char="•"/>
              <a:defRPr/>
            </a:pPr>
            <a:endParaRPr lang="en-US" altLang="zh-TW" sz="4400" dirty="0" smtClean="0">
              <a:ea typeface="標楷體" pitchFamily="65" charset="-120"/>
              <a:cs typeface="Times New Roman" pitchFamily="18" charset="0"/>
            </a:endParaRP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274638"/>
            <a:ext cx="6562725" cy="1143000"/>
          </a:xfrm>
        </p:spPr>
        <p:txBody>
          <a:bodyPr/>
          <a:lstStyle/>
          <a:p>
            <a:pPr eaLnBrk="1" hangingPunct="1">
              <a:defRPr/>
            </a:pPr>
            <a:r>
              <a:rPr lang="en-GB" altLang="zh-TW" sz="2800">
                <a:ea typeface="新細明體" pitchFamily="18" charset="-120"/>
              </a:rPr>
              <a:t>Gameplay Simulation – The Numbers</a:t>
            </a:r>
          </a:p>
        </p:txBody>
      </p:sp>
      <p:sp>
        <p:nvSpPr>
          <p:cNvPr id="19459" name="Rectangle 3"/>
          <p:cNvSpPr>
            <a:spLocks noGrp="1" noChangeArrowheads="1"/>
          </p:cNvSpPr>
          <p:nvPr>
            <p:ph idx="1"/>
          </p:nvPr>
        </p:nvSpPr>
        <p:spPr>
          <a:xfrm>
            <a:off x="685800" y="1412875"/>
            <a:ext cx="8062913" cy="4464050"/>
          </a:xfrm>
        </p:spPr>
        <p:txBody>
          <a:bodyPr/>
          <a:lstStyle/>
          <a:p>
            <a:pPr eaLnBrk="1" hangingPunct="1">
              <a:spcBef>
                <a:spcPct val="40000"/>
              </a:spcBef>
            </a:pPr>
            <a:r>
              <a:rPr lang="en-GB" altLang="zh-TW" sz="2800" smtClean="0">
                <a:ea typeface="新細明體" charset="-120"/>
              </a:rPr>
              <a:t>30-60 updates (frames) per second</a:t>
            </a:r>
          </a:p>
          <a:p>
            <a:pPr eaLnBrk="1" hangingPunct="1">
              <a:spcBef>
                <a:spcPct val="40000"/>
              </a:spcBef>
            </a:pPr>
            <a:r>
              <a:rPr lang="en-GB" altLang="zh-TW" sz="2800" smtClean="0">
                <a:ea typeface="新細明體" charset="-120"/>
              </a:rPr>
              <a:t>~1000 distinct gameplay classes</a:t>
            </a:r>
          </a:p>
          <a:p>
            <a:pPr lvl="1" eaLnBrk="1" hangingPunct="1">
              <a:spcBef>
                <a:spcPct val="40000"/>
              </a:spcBef>
            </a:pPr>
            <a:r>
              <a:rPr lang="en-GB" altLang="zh-TW" sz="2400" smtClean="0">
                <a:ea typeface="新細明體" charset="-120"/>
              </a:rPr>
              <a:t>Contain imperative state</a:t>
            </a:r>
          </a:p>
          <a:p>
            <a:pPr lvl="1" eaLnBrk="1" hangingPunct="1">
              <a:spcBef>
                <a:spcPct val="40000"/>
              </a:spcBef>
            </a:pPr>
            <a:r>
              <a:rPr lang="en-GB" altLang="zh-TW" sz="2400" smtClean="0">
                <a:ea typeface="新細明體" charset="-120"/>
              </a:rPr>
              <a:t>Contain member functions</a:t>
            </a:r>
          </a:p>
          <a:p>
            <a:pPr lvl="1" eaLnBrk="1" hangingPunct="1">
              <a:spcBef>
                <a:spcPct val="40000"/>
              </a:spcBef>
            </a:pPr>
            <a:r>
              <a:rPr lang="en-GB" altLang="zh-TW" sz="2400" smtClean="0">
                <a:ea typeface="新細明體" charset="-120"/>
              </a:rPr>
              <a:t>Highly dynamic</a:t>
            </a:r>
          </a:p>
          <a:p>
            <a:pPr eaLnBrk="1" hangingPunct="1">
              <a:spcBef>
                <a:spcPct val="40000"/>
              </a:spcBef>
            </a:pPr>
            <a:r>
              <a:rPr lang="en-GB" altLang="zh-TW" sz="2800" smtClean="0">
                <a:ea typeface="新細明體" charset="-120"/>
              </a:rPr>
              <a:t>~10,000 active gameplay objects</a:t>
            </a:r>
          </a:p>
          <a:p>
            <a:pPr eaLnBrk="1" hangingPunct="1">
              <a:spcBef>
                <a:spcPct val="40000"/>
              </a:spcBef>
            </a:pPr>
            <a:r>
              <a:rPr lang="en-GB" altLang="zh-TW" sz="2800" smtClean="0">
                <a:ea typeface="新細明體" charset="-120"/>
              </a:rPr>
              <a:t>Each time a gameplay object is updated, it typically touches 5-10 other objects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Numeric Computation</a:t>
            </a:r>
          </a:p>
        </p:txBody>
      </p:sp>
      <p:sp>
        <p:nvSpPr>
          <p:cNvPr id="20483" name="Rectangle 3"/>
          <p:cNvSpPr>
            <a:spLocks noGrp="1" noChangeArrowheads="1"/>
          </p:cNvSpPr>
          <p:nvPr>
            <p:ph idx="1"/>
          </p:nvPr>
        </p:nvSpPr>
        <p:spPr>
          <a:xfrm>
            <a:off x="685800" y="1412875"/>
            <a:ext cx="8062913" cy="4608513"/>
          </a:xfrm>
        </p:spPr>
        <p:txBody>
          <a:bodyPr/>
          <a:lstStyle/>
          <a:p>
            <a:pPr eaLnBrk="1" hangingPunct="1">
              <a:lnSpc>
                <a:spcPct val="90000"/>
              </a:lnSpc>
              <a:spcBef>
                <a:spcPct val="40000"/>
              </a:spcBef>
            </a:pPr>
            <a:r>
              <a:rPr lang="en-GB" altLang="zh-TW" sz="2400" smtClean="0">
                <a:ea typeface="新細明體" charset="-120"/>
              </a:rPr>
              <a:t>Algorithms:</a:t>
            </a:r>
          </a:p>
          <a:p>
            <a:pPr lvl="1" eaLnBrk="1" hangingPunct="1">
              <a:lnSpc>
                <a:spcPct val="90000"/>
              </a:lnSpc>
              <a:spcBef>
                <a:spcPct val="40000"/>
              </a:spcBef>
            </a:pPr>
            <a:r>
              <a:rPr lang="en-GB" altLang="zh-TW" sz="2000" smtClean="0">
                <a:ea typeface="新細明體" charset="-120"/>
              </a:rPr>
              <a:t>Scene graph traversal</a:t>
            </a:r>
          </a:p>
          <a:p>
            <a:pPr lvl="1" eaLnBrk="1" hangingPunct="1">
              <a:lnSpc>
                <a:spcPct val="90000"/>
              </a:lnSpc>
              <a:spcBef>
                <a:spcPct val="40000"/>
              </a:spcBef>
            </a:pPr>
            <a:r>
              <a:rPr lang="en-GB" altLang="zh-TW" sz="2000" smtClean="0">
                <a:ea typeface="新細明體" charset="-120"/>
              </a:rPr>
              <a:t>Physics simulation</a:t>
            </a:r>
          </a:p>
          <a:p>
            <a:pPr lvl="1" eaLnBrk="1" hangingPunct="1">
              <a:lnSpc>
                <a:spcPct val="90000"/>
              </a:lnSpc>
              <a:spcBef>
                <a:spcPct val="40000"/>
              </a:spcBef>
            </a:pPr>
            <a:r>
              <a:rPr lang="en-GB" altLang="zh-TW" sz="2000" smtClean="0">
                <a:ea typeface="新細明體" charset="-120"/>
              </a:rPr>
              <a:t>Collision Detection</a:t>
            </a:r>
          </a:p>
          <a:p>
            <a:pPr lvl="1" eaLnBrk="1" hangingPunct="1">
              <a:lnSpc>
                <a:spcPct val="90000"/>
              </a:lnSpc>
              <a:spcBef>
                <a:spcPct val="40000"/>
              </a:spcBef>
            </a:pPr>
            <a:r>
              <a:rPr lang="en-GB" altLang="zh-TW" sz="2000" smtClean="0">
                <a:ea typeface="新細明體" charset="-120"/>
              </a:rPr>
              <a:t>Path Finding</a:t>
            </a:r>
          </a:p>
          <a:p>
            <a:pPr lvl="1" eaLnBrk="1" hangingPunct="1">
              <a:lnSpc>
                <a:spcPct val="90000"/>
              </a:lnSpc>
              <a:spcBef>
                <a:spcPct val="40000"/>
              </a:spcBef>
            </a:pPr>
            <a:r>
              <a:rPr lang="en-GB" altLang="zh-TW" sz="2000" smtClean="0">
                <a:ea typeface="新細明體" charset="-120"/>
              </a:rPr>
              <a:t>Sound Propagation</a:t>
            </a:r>
          </a:p>
          <a:p>
            <a:pPr eaLnBrk="1" hangingPunct="1">
              <a:lnSpc>
                <a:spcPct val="90000"/>
              </a:lnSpc>
              <a:spcBef>
                <a:spcPct val="40000"/>
              </a:spcBef>
            </a:pPr>
            <a:r>
              <a:rPr lang="en-GB" altLang="zh-TW" sz="2400" smtClean="0">
                <a:ea typeface="新細明體" charset="-120"/>
              </a:rPr>
              <a:t>Low-level, high-performance code</a:t>
            </a:r>
          </a:p>
          <a:p>
            <a:pPr eaLnBrk="1" hangingPunct="1">
              <a:lnSpc>
                <a:spcPct val="90000"/>
              </a:lnSpc>
              <a:spcBef>
                <a:spcPct val="40000"/>
              </a:spcBef>
            </a:pPr>
            <a:r>
              <a:rPr lang="en-GB" altLang="zh-TW" sz="2400" smtClean="0">
                <a:ea typeface="新細明體" charset="-120"/>
              </a:rPr>
              <a:t>Written in C++ with SIMD intrinsics</a:t>
            </a:r>
          </a:p>
          <a:p>
            <a:pPr eaLnBrk="1" hangingPunct="1">
              <a:lnSpc>
                <a:spcPct val="90000"/>
              </a:lnSpc>
              <a:spcBef>
                <a:spcPct val="40000"/>
              </a:spcBef>
            </a:pPr>
            <a:r>
              <a:rPr lang="en-GB" altLang="zh-TW" sz="2400" smtClean="0">
                <a:ea typeface="新細明體" charset="-120"/>
              </a:rPr>
              <a:t>Essentially functional</a:t>
            </a:r>
          </a:p>
          <a:p>
            <a:pPr lvl="1" eaLnBrk="1" hangingPunct="1">
              <a:lnSpc>
                <a:spcPct val="90000"/>
              </a:lnSpc>
              <a:spcBef>
                <a:spcPct val="40000"/>
              </a:spcBef>
            </a:pPr>
            <a:r>
              <a:rPr lang="en-GB" altLang="zh-TW" sz="2000" smtClean="0">
                <a:ea typeface="新細明體" charset="-120"/>
              </a:rPr>
              <a:t>Transforms a small input data set to a small output data set, making use of large constant data structures.</a:t>
            </a:r>
          </a:p>
          <a:p>
            <a:pPr lvl="1" eaLnBrk="1" hangingPunct="1">
              <a:lnSpc>
                <a:spcPct val="90000"/>
              </a:lnSpc>
              <a:spcBef>
                <a:spcPct val="40000"/>
              </a:spcBef>
            </a:pPr>
            <a:endParaRPr lang="en-GB" altLang="zh-TW" sz="2000" smtClean="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Shading</a:t>
            </a:r>
          </a:p>
        </p:txBody>
      </p:sp>
      <p:sp>
        <p:nvSpPr>
          <p:cNvPr id="21507" name="Rectangle 3"/>
          <p:cNvSpPr>
            <a:spLocks noGrp="1" noChangeArrowheads="1"/>
          </p:cNvSpPr>
          <p:nvPr>
            <p:ph idx="1"/>
          </p:nvPr>
        </p:nvSpPr>
        <p:spPr>
          <a:xfrm>
            <a:off x="685800" y="1412875"/>
            <a:ext cx="8062913" cy="5256213"/>
          </a:xfrm>
        </p:spPr>
        <p:txBody>
          <a:bodyPr/>
          <a:lstStyle/>
          <a:p>
            <a:pPr eaLnBrk="1" hangingPunct="1">
              <a:spcBef>
                <a:spcPct val="40000"/>
              </a:spcBef>
            </a:pPr>
            <a:r>
              <a:rPr lang="en-GB" altLang="zh-TW" smtClean="0">
                <a:ea typeface="新細明體" charset="-120"/>
              </a:rPr>
              <a:t>Generates pixel and vertex attributes</a:t>
            </a:r>
          </a:p>
          <a:p>
            <a:pPr eaLnBrk="1" hangingPunct="1">
              <a:spcBef>
                <a:spcPct val="40000"/>
              </a:spcBef>
            </a:pPr>
            <a:r>
              <a:rPr lang="en-GB" altLang="zh-TW" smtClean="0">
                <a:ea typeface="新細明體" charset="-120"/>
              </a:rPr>
              <a:t>Written in HLSL/CG shading language</a:t>
            </a:r>
          </a:p>
          <a:p>
            <a:pPr eaLnBrk="1" hangingPunct="1">
              <a:spcBef>
                <a:spcPct val="40000"/>
              </a:spcBef>
            </a:pPr>
            <a:r>
              <a:rPr lang="en-GB" altLang="zh-TW" smtClean="0">
                <a:ea typeface="新細明體" charset="-120"/>
              </a:rPr>
              <a:t>Runs on the GPU</a:t>
            </a:r>
          </a:p>
          <a:p>
            <a:pPr eaLnBrk="1" hangingPunct="1">
              <a:spcBef>
                <a:spcPct val="40000"/>
              </a:spcBef>
            </a:pPr>
            <a:r>
              <a:rPr lang="en-GB" altLang="zh-TW" smtClean="0">
                <a:ea typeface="新細明體" charset="-120"/>
              </a:rPr>
              <a:t>Inherently data-parallel</a:t>
            </a:r>
          </a:p>
          <a:p>
            <a:pPr lvl="1" eaLnBrk="1" hangingPunct="1">
              <a:spcBef>
                <a:spcPct val="40000"/>
              </a:spcBef>
            </a:pPr>
            <a:r>
              <a:rPr lang="en-GB" altLang="zh-TW" smtClean="0">
                <a:ea typeface="新細明體" charset="-120"/>
              </a:rPr>
              <a:t>Control flow is statically known </a:t>
            </a:r>
          </a:p>
          <a:p>
            <a:pPr lvl="1" eaLnBrk="1" hangingPunct="1">
              <a:spcBef>
                <a:spcPct val="40000"/>
              </a:spcBef>
            </a:pPr>
            <a:r>
              <a:rPr lang="en-GB" altLang="zh-TW" smtClean="0">
                <a:ea typeface="新細明體" charset="-120"/>
              </a:rPr>
              <a:t>“Embarassingly Parallel”</a:t>
            </a:r>
          </a:p>
          <a:p>
            <a:pPr lvl="1" eaLnBrk="1" hangingPunct="1">
              <a:spcBef>
                <a:spcPct val="40000"/>
              </a:spcBef>
            </a:pPr>
            <a:r>
              <a:rPr lang="en-GB" altLang="zh-TW" smtClean="0">
                <a:ea typeface="新細明體" charset="-120"/>
              </a:rPr>
              <a:t>Current GPU’s are 16-wide to 48-wide!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Shading in HLSL</a:t>
            </a:r>
          </a:p>
        </p:txBody>
      </p:sp>
      <p:pic>
        <p:nvPicPr>
          <p:cNvPr id="22531" name="Picture 4" descr="hl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12875"/>
            <a:ext cx="6697663"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Shading – The Numbers</a:t>
            </a:r>
          </a:p>
        </p:txBody>
      </p:sp>
      <p:sp>
        <p:nvSpPr>
          <p:cNvPr id="23555" name="Rectangle 3"/>
          <p:cNvSpPr>
            <a:spLocks noGrp="1" noChangeArrowheads="1"/>
          </p:cNvSpPr>
          <p:nvPr>
            <p:ph idx="1"/>
          </p:nvPr>
        </p:nvSpPr>
        <p:spPr>
          <a:xfrm>
            <a:off x="685800" y="1412875"/>
            <a:ext cx="8062913" cy="5256213"/>
          </a:xfrm>
          <a:solidFill>
            <a:schemeClr val="bg1"/>
          </a:solidFill>
        </p:spPr>
        <p:txBody>
          <a:bodyPr/>
          <a:lstStyle/>
          <a:p>
            <a:pPr eaLnBrk="1" hangingPunct="1">
              <a:spcBef>
                <a:spcPct val="40000"/>
              </a:spcBef>
            </a:pPr>
            <a:r>
              <a:rPr lang="en-GB" altLang="zh-TW" sz="2800" smtClean="0">
                <a:ea typeface="新細明體" charset="-120"/>
              </a:rPr>
              <a:t>Game runs at 30 FPS @ 1280x720p</a:t>
            </a:r>
          </a:p>
          <a:p>
            <a:pPr eaLnBrk="1" hangingPunct="1">
              <a:spcBef>
                <a:spcPct val="40000"/>
              </a:spcBef>
            </a:pPr>
            <a:r>
              <a:rPr lang="en-GB" altLang="zh-TW" sz="2800" smtClean="0">
                <a:ea typeface="新細明體" charset="-120"/>
              </a:rPr>
              <a:t>~5,000 visible objects</a:t>
            </a:r>
          </a:p>
          <a:p>
            <a:pPr eaLnBrk="1" hangingPunct="1">
              <a:spcBef>
                <a:spcPct val="40000"/>
              </a:spcBef>
            </a:pPr>
            <a:r>
              <a:rPr lang="en-GB" altLang="zh-TW" sz="2800" smtClean="0">
                <a:ea typeface="新細明體" charset="-120"/>
              </a:rPr>
              <a:t>~10M pixels rendered per frame</a:t>
            </a:r>
          </a:p>
          <a:p>
            <a:pPr lvl="1" eaLnBrk="1" hangingPunct="1">
              <a:spcBef>
                <a:spcPct val="40000"/>
              </a:spcBef>
            </a:pPr>
            <a:r>
              <a:rPr lang="en-GB" altLang="zh-TW" sz="2400" smtClean="0">
                <a:ea typeface="新細明體" charset="-120"/>
              </a:rPr>
              <a:t>Per-pixel lighting and shadowing requires multiple rendering passes per object and per-light</a:t>
            </a:r>
          </a:p>
          <a:p>
            <a:pPr eaLnBrk="1" hangingPunct="1">
              <a:spcBef>
                <a:spcPct val="40000"/>
              </a:spcBef>
            </a:pPr>
            <a:r>
              <a:rPr lang="en-GB" altLang="zh-TW" sz="2800" smtClean="0">
                <a:ea typeface="新細明體" charset="-120"/>
              </a:rPr>
              <a:t>Typical pixel shader is ~100 instructions long</a:t>
            </a:r>
          </a:p>
          <a:p>
            <a:pPr eaLnBrk="1" hangingPunct="1">
              <a:spcBef>
                <a:spcPct val="40000"/>
              </a:spcBef>
            </a:pPr>
            <a:r>
              <a:rPr lang="en-GB" altLang="zh-TW" sz="2800" smtClean="0">
                <a:ea typeface="新細明體" charset="-120"/>
              </a:rPr>
              <a:t>Shader FPU’s are 4-wide SIMD</a:t>
            </a:r>
          </a:p>
          <a:p>
            <a:pPr eaLnBrk="1" hangingPunct="1">
              <a:spcBef>
                <a:spcPct val="40000"/>
              </a:spcBef>
            </a:pPr>
            <a:r>
              <a:rPr lang="en-GB" altLang="zh-TW" sz="2800" smtClean="0">
                <a:ea typeface="新細明體" charset="-120"/>
              </a:rPr>
              <a:t>~500 GFLOPS compute power</a:t>
            </a:r>
          </a:p>
          <a:p>
            <a:pPr eaLnBrk="1" hangingPunct="1">
              <a:spcBef>
                <a:spcPct val="40000"/>
              </a:spcBef>
            </a:pPr>
            <a:endParaRPr lang="en-GB" altLang="zh-TW" sz="2800" smtClean="0">
              <a:ea typeface="新細明體" charset="-12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zh-TW" sz="4000" smtClean="0">
                <a:ea typeface="新細明體" charset="-120"/>
              </a:rPr>
              <a:t>Three Kinds of Code</a:t>
            </a:r>
          </a:p>
        </p:txBody>
      </p:sp>
      <p:graphicFrame>
        <p:nvGraphicFramePr>
          <p:cNvPr id="258169" name="Group 121"/>
          <p:cNvGraphicFramePr>
            <a:graphicFrameLocks noGrp="1"/>
          </p:cNvGraphicFramePr>
          <p:nvPr>
            <p:ph type="tbl" idx="1"/>
          </p:nvPr>
        </p:nvGraphicFramePr>
        <p:xfrm>
          <a:off x="900113" y="2492375"/>
          <a:ext cx="7342187" cy="2382839"/>
        </p:xfrm>
        <a:graphic>
          <a:graphicData uri="http://schemas.openxmlformats.org/drawingml/2006/table">
            <a:tbl>
              <a:tblPr/>
              <a:tblGrid>
                <a:gridCol w="2016125">
                  <a:extLst>
                    <a:ext uri="{9D8B030D-6E8A-4147-A177-3AD203B41FA5}">
                      <a16:colId xmlns:a16="http://schemas.microsoft.com/office/drawing/2014/main" val="20000"/>
                    </a:ext>
                  </a:extLst>
                </a:gridCol>
                <a:gridCol w="1655762">
                  <a:extLst>
                    <a:ext uri="{9D8B030D-6E8A-4147-A177-3AD203B41FA5}">
                      <a16:colId xmlns:a16="http://schemas.microsoft.com/office/drawing/2014/main" val="20001"/>
                    </a:ext>
                  </a:extLst>
                </a:gridCol>
                <a:gridCol w="1835150">
                  <a:extLst>
                    <a:ext uri="{9D8B030D-6E8A-4147-A177-3AD203B41FA5}">
                      <a16:colId xmlns:a16="http://schemas.microsoft.com/office/drawing/2014/main" val="20002"/>
                    </a:ext>
                  </a:extLst>
                </a:gridCol>
                <a:gridCol w="1835150">
                  <a:extLst>
                    <a:ext uri="{9D8B030D-6E8A-4147-A177-3AD203B41FA5}">
                      <a16:colId xmlns:a16="http://schemas.microsoft.com/office/drawing/2014/main" val="20003"/>
                    </a:ext>
                  </a:extLst>
                </a:gridCol>
              </a:tblGrid>
              <a:tr h="79192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rPr>
                        <a:t>Game Simulation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rPr>
                        <a:t>Numeric Computation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Comic Sans MS" pitchFamily="66" charset="0"/>
                        </a:rPr>
                        <a:t>Shading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43167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Languages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C++, Scripting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C++</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CG, HLSL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573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CPU Budget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10%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90%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n/a</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0786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Lines of Code</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250,000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250,000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10,000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8564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FPU Usage</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0.5 GFLOPS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5 GFLOPS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0" i="0" u="none" strike="noStrike" cap="none" normalizeH="0" baseline="0" smtClean="0">
                          <a:ln>
                            <a:noFill/>
                          </a:ln>
                          <a:solidFill>
                            <a:schemeClr val="tx1"/>
                          </a:solidFill>
                          <a:effectLst/>
                          <a:latin typeface="Comic Sans MS" pitchFamily="66" charset="0"/>
                        </a:rPr>
                        <a:t>500 GFLOPS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74638"/>
            <a:ext cx="6562725" cy="1143000"/>
          </a:xfrm>
        </p:spPr>
        <p:txBody>
          <a:bodyPr/>
          <a:lstStyle/>
          <a:p>
            <a:pPr eaLnBrk="1" hangingPunct="1">
              <a:defRPr/>
            </a:pPr>
            <a:r>
              <a:rPr lang="en-GB" altLang="zh-TW" sz="3200" dirty="0">
                <a:ea typeface="新細明體" pitchFamily="18" charset="-120"/>
              </a:rPr>
              <a:t>What are the hard problems?</a:t>
            </a:r>
          </a:p>
        </p:txBody>
      </p:sp>
      <p:sp>
        <p:nvSpPr>
          <p:cNvPr id="25603" name="Rectangle 3"/>
          <p:cNvSpPr>
            <a:spLocks noGrp="1" noChangeArrowheads="1"/>
          </p:cNvSpPr>
          <p:nvPr>
            <p:ph idx="1"/>
          </p:nvPr>
        </p:nvSpPr>
        <p:spPr>
          <a:xfrm>
            <a:off x="685800" y="1412875"/>
            <a:ext cx="8062913" cy="4752975"/>
          </a:xfrm>
        </p:spPr>
        <p:txBody>
          <a:bodyPr/>
          <a:lstStyle/>
          <a:p>
            <a:pPr eaLnBrk="1" hangingPunct="1">
              <a:lnSpc>
                <a:spcPct val="80000"/>
              </a:lnSpc>
              <a:spcBef>
                <a:spcPct val="40000"/>
              </a:spcBef>
            </a:pPr>
            <a:r>
              <a:rPr lang="en-GB" altLang="zh-TW" sz="2400" smtClean="0">
                <a:ea typeface="新細明體" charset="-120"/>
              </a:rPr>
              <a:t>Performance</a:t>
            </a:r>
          </a:p>
          <a:p>
            <a:pPr lvl="1" eaLnBrk="1" hangingPunct="1">
              <a:lnSpc>
                <a:spcPct val="80000"/>
              </a:lnSpc>
              <a:spcBef>
                <a:spcPct val="40000"/>
              </a:spcBef>
            </a:pPr>
            <a:r>
              <a:rPr lang="en-GB" altLang="zh-TW" sz="2000" smtClean="0">
                <a:ea typeface="新細明體" charset="-120"/>
              </a:rPr>
              <a:t>When updating 10,000 objects at 60 FPS, everything is performance-sensitive</a:t>
            </a:r>
          </a:p>
          <a:p>
            <a:pPr eaLnBrk="1" hangingPunct="1">
              <a:lnSpc>
                <a:spcPct val="80000"/>
              </a:lnSpc>
              <a:spcBef>
                <a:spcPct val="40000"/>
              </a:spcBef>
            </a:pPr>
            <a:r>
              <a:rPr lang="en-GB" altLang="zh-TW" sz="2400" smtClean="0">
                <a:ea typeface="新細明體" charset="-120"/>
              </a:rPr>
              <a:t>Modularity</a:t>
            </a:r>
          </a:p>
          <a:p>
            <a:pPr lvl="1" eaLnBrk="1" hangingPunct="1">
              <a:lnSpc>
                <a:spcPct val="80000"/>
              </a:lnSpc>
              <a:spcBef>
                <a:spcPct val="40000"/>
              </a:spcBef>
            </a:pPr>
            <a:r>
              <a:rPr lang="en-GB" altLang="zh-TW" sz="2000" smtClean="0">
                <a:ea typeface="新細明體" charset="-120"/>
              </a:rPr>
              <a:t>Very important with ~10-20 middleware libraries per game</a:t>
            </a:r>
          </a:p>
          <a:p>
            <a:pPr eaLnBrk="1" hangingPunct="1">
              <a:lnSpc>
                <a:spcPct val="80000"/>
              </a:lnSpc>
              <a:spcBef>
                <a:spcPct val="40000"/>
              </a:spcBef>
            </a:pPr>
            <a:r>
              <a:rPr lang="en-GB" altLang="zh-TW" sz="2400" smtClean="0">
                <a:ea typeface="新細明體" charset="-120"/>
              </a:rPr>
              <a:t>Reliability</a:t>
            </a:r>
          </a:p>
          <a:p>
            <a:pPr lvl="1" eaLnBrk="1" hangingPunct="1">
              <a:lnSpc>
                <a:spcPct val="80000"/>
              </a:lnSpc>
              <a:spcBef>
                <a:spcPct val="40000"/>
              </a:spcBef>
            </a:pPr>
            <a:r>
              <a:rPr lang="en-GB" altLang="zh-TW" sz="2000" smtClean="0">
                <a:ea typeface="新細明體" charset="-120"/>
              </a:rPr>
              <a:t>Error-prone language / type system leads to wasted effort finding trivial bugs</a:t>
            </a:r>
          </a:p>
          <a:p>
            <a:pPr lvl="1" eaLnBrk="1" hangingPunct="1">
              <a:lnSpc>
                <a:spcPct val="80000"/>
              </a:lnSpc>
              <a:spcBef>
                <a:spcPct val="40000"/>
              </a:spcBef>
            </a:pPr>
            <a:r>
              <a:rPr lang="en-GB" altLang="zh-TW" sz="2000" smtClean="0">
                <a:ea typeface="新細明體" charset="-120"/>
              </a:rPr>
              <a:t>Significantly impacts productivity</a:t>
            </a:r>
          </a:p>
          <a:p>
            <a:pPr eaLnBrk="1" hangingPunct="1">
              <a:lnSpc>
                <a:spcPct val="80000"/>
              </a:lnSpc>
              <a:spcBef>
                <a:spcPct val="40000"/>
              </a:spcBef>
            </a:pPr>
            <a:r>
              <a:rPr lang="en-GB" altLang="zh-TW" sz="2400" smtClean="0">
                <a:ea typeface="新細明體" charset="-120"/>
              </a:rPr>
              <a:t>Concurrency</a:t>
            </a:r>
          </a:p>
          <a:p>
            <a:pPr lvl="1" eaLnBrk="1" hangingPunct="1">
              <a:lnSpc>
                <a:spcPct val="80000"/>
              </a:lnSpc>
              <a:spcBef>
                <a:spcPct val="40000"/>
              </a:spcBef>
            </a:pPr>
            <a:r>
              <a:rPr lang="en-GB" altLang="zh-TW" sz="2000" smtClean="0">
                <a:ea typeface="新細明體" charset="-120"/>
              </a:rPr>
              <a:t>Hardware supports 6-8 threads</a:t>
            </a:r>
          </a:p>
          <a:p>
            <a:pPr lvl="1" eaLnBrk="1" hangingPunct="1">
              <a:lnSpc>
                <a:spcPct val="80000"/>
              </a:lnSpc>
              <a:spcBef>
                <a:spcPct val="40000"/>
              </a:spcBef>
            </a:pPr>
            <a:r>
              <a:rPr lang="en-GB" altLang="zh-TW" sz="2000" smtClean="0">
                <a:ea typeface="新細明體" charset="-120"/>
              </a:rPr>
              <a:t>C++ is ill-equipped for concurrency</a:t>
            </a:r>
          </a:p>
          <a:p>
            <a:pPr lvl="1" eaLnBrk="1" hangingPunct="1">
              <a:lnSpc>
                <a:spcPct val="80000"/>
              </a:lnSpc>
              <a:spcBef>
                <a:spcPct val="40000"/>
              </a:spcBef>
            </a:pPr>
            <a:endParaRPr lang="en-GB" altLang="zh-TW" sz="2000" smtClean="0">
              <a:ea typeface="新細明體" charset="-12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2565400"/>
            <a:ext cx="6624637" cy="1150938"/>
          </a:xfrm>
        </p:spPr>
        <p:txBody>
          <a:bodyPr/>
          <a:lstStyle/>
          <a:p>
            <a:pPr eaLnBrk="1" hangingPunct="1">
              <a:defRPr/>
            </a:pPr>
            <a:r>
              <a:rPr lang="en-US" altLang="zh-TW" dirty="0" smtClean="0"/>
              <a:t>Game engine</a:t>
            </a:r>
            <a:endParaRPr lang="zh-TW" altLang="en-US" dirty="0"/>
          </a:p>
        </p:txBody>
      </p:sp>
      <p:sp>
        <p:nvSpPr>
          <p:cNvPr id="5" name="文字版面配置區 4"/>
          <p:cNvSpPr>
            <a:spLocks noGrp="1"/>
          </p:cNvSpPr>
          <p:nvPr>
            <p:ph type="body" idx="1"/>
          </p:nvPr>
        </p:nvSpPr>
        <p:spPr>
          <a:xfrm>
            <a:off x="1331913" y="3860800"/>
            <a:ext cx="6619875" cy="1500188"/>
          </a:xfrm>
        </p:spPr>
        <p:txBody>
          <a:bodyPr/>
          <a:lstStyle/>
          <a:p>
            <a:pPr eaLnBrk="1" hangingPunct="1">
              <a:defRPr/>
            </a:pPr>
            <a:r>
              <a:rPr lang="en-US" altLang="zh-TW" dirty="0" smtClean="0"/>
              <a:t>Unreal Develop </a:t>
            </a:r>
            <a:endParaRPr lang="zh-TW" altLang="en-US"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UDK</a:t>
            </a:r>
            <a:endParaRPr lang="zh-TW" altLang="en-US" dirty="0"/>
          </a:p>
        </p:txBody>
      </p:sp>
      <p:sp>
        <p:nvSpPr>
          <p:cNvPr id="27651" name="內容版面配置區 2"/>
          <p:cNvSpPr>
            <a:spLocks noGrp="1"/>
          </p:cNvSpPr>
          <p:nvPr>
            <p:ph idx="1"/>
          </p:nvPr>
        </p:nvSpPr>
        <p:spPr/>
        <p:txBody>
          <a:bodyPr/>
          <a:lstStyle/>
          <a:p>
            <a:pPr eaLnBrk="1" hangingPunct="1"/>
            <a:r>
              <a:rPr lang="en-US" altLang="zh-TW" smtClean="0"/>
              <a:t>UDK </a:t>
            </a:r>
            <a:r>
              <a:rPr lang="en-US" altLang="zh-TW" i="1" smtClean="0"/>
              <a:t>is</a:t>
            </a:r>
            <a:r>
              <a:rPr lang="en-US" altLang="zh-TW" smtClean="0"/>
              <a:t> Unreal Engine 3 – a complete professional development framework. </a:t>
            </a:r>
          </a:p>
          <a:p>
            <a:pPr eaLnBrk="1" hangingPunct="1"/>
            <a:endParaRPr lang="en-US" altLang="zh-TW" smtClean="0"/>
          </a:p>
          <a:p>
            <a:pPr eaLnBrk="1" hangingPunct="1"/>
            <a:r>
              <a:rPr lang="en-US" altLang="zh-TW" smtClean="0"/>
              <a:t>Unreal Engine 3 has been used by game developers, researchers, television studios, machinima directors, artists and students.</a:t>
            </a:r>
            <a:endParaRPr lang="zh-TW" altLang="en-US" smtClean="0"/>
          </a:p>
        </p:txBody>
      </p:sp>
      <p:pic>
        <p:nvPicPr>
          <p:cNvPr id="27652" name="Picture 2" descr="Unreal Development 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76250"/>
            <a:ext cx="20891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Workflow</a:t>
            </a:r>
            <a:endParaRPr lang="zh-TW" altLang="en-US" dirty="0"/>
          </a:p>
        </p:txBody>
      </p:sp>
      <p:sp>
        <p:nvSpPr>
          <p:cNvPr id="3" name="文字方塊 2"/>
          <p:cNvSpPr txBox="1"/>
          <p:nvPr/>
        </p:nvSpPr>
        <p:spPr>
          <a:xfrm>
            <a:off x="3851275" y="3213100"/>
            <a:ext cx="1873250" cy="923925"/>
          </a:xfrm>
          <a:prstGeom prst="rect">
            <a:avLst/>
          </a:prstGeom>
          <a:solidFill>
            <a:schemeClr val="bg1">
              <a:lumMod val="85000"/>
            </a:schemeClr>
          </a:solidFill>
          <a:ln w="38100">
            <a:solidFill>
              <a:schemeClr val="tx1"/>
            </a:solidFill>
          </a:ln>
        </p:spPr>
        <p:txBody>
          <a:bodyPr>
            <a:spAutoFit/>
          </a:bodyPr>
          <a:lstStyle/>
          <a:p>
            <a:pPr algn="ctr">
              <a:defRPr/>
            </a:pPr>
            <a:r>
              <a:rPr lang="en-US" altLang="zh-TW" dirty="0"/>
              <a:t>Unreal Editor</a:t>
            </a:r>
          </a:p>
          <a:p>
            <a:pPr algn="ctr">
              <a:defRPr/>
            </a:pPr>
            <a:endParaRPr lang="en-US" altLang="zh-TW" dirty="0"/>
          </a:p>
          <a:p>
            <a:pPr algn="ctr">
              <a:defRPr/>
            </a:pPr>
            <a:endParaRPr lang="zh-TW" altLang="en-US" dirty="0"/>
          </a:p>
        </p:txBody>
      </p:sp>
      <p:sp>
        <p:nvSpPr>
          <p:cNvPr id="6" name="文字方塊 5"/>
          <p:cNvSpPr txBox="1"/>
          <p:nvPr/>
        </p:nvSpPr>
        <p:spPr>
          <a:xfrm>
            <a:off x="4932363" y="1138238"/>
            <a:ext cx="2592387" cy="922337"/>
          </a:xfrm>
          <a:prstGeom prst="rect">
            <a:avLst/>
          </a:prstGeom>
          <a:solidFill>
            <a:schemeClr val="bg1">
              <a:lumMod val="85000"/>
            </a:schemeClr>
          </a:solidFill>
        </p:spPr>
        <p:txBody>
          <a:bodyPr>
            <a:spAutoFit/>
          </a:bodyPr>
          <a:lstStyle/>
          <a:p>
            <a:pPr algn="ctr">
              <a:defRPr/>
            </a:pPr>
            <a:r>
              <a:rPr lang="en-US" altLang="zh-TW" b="1" dirty="0"/>
              <a:t>Photoshop</a:t>
            </a:r>
          </a:p>
          <a:p>
            <a:pPr algn="ctr">
              <a:defRPr/>
            </a:pPr>
            <a:r>
              <a:rPr lang="en-US" altLang="zh-TW" dirty="0"/>
              <a:t>Texture, images</a:t>
            </a:r>
          </a:p>
          <a:p>
            <a:pPr algn="ctr">
              <a:defRPr/>
            </a:pPr>
            <a:endParaRPr lang="zh-TW" altLang="en-US" dirty="0"/>
          </a:p>
        </p:txBody>
      </p:sp>
      <p:cxnSp>
        <p:nvCxnSpPr>
          <p:cNvPr id="5" name="直線單箭頭接點 4"/>
          <p:cNvCxnSpPr>
            <a:stCxn id="6" idx="2"/>
          </p:cNvCxnSpPr>
          <p:nvPr/>
        </p:nvCxnSpPr>
        <p:spPr>
          <a:xfrm flipH="1">
            <a:off x="5219700" y="2060575"/>
            <a:ext cx="1008063" cy="1152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1908175" y="1138238"/>
            <a:ext cx="2592388" cy="922337"/>
          </a:xfrm>
          <a:prstGeom prst="rect">
            <a:avLst/>
          </a:prstGeom>
          <a:solidFill>
            <a:schemeClr val="bg1">
              <a:lumMod val="85000"/>
            </a:schemeClr>
          </a:solidFill>
        </p:spPr>
        <p:txBody>
          <a:bodyPr>
            <a:spAutoFit/>
          </a:bodyPr>
          <a:lstStyle/>
          <a:p>
            <a:pPr algn="ctr">
              <a:defRPr/>
            </a:pPr>
            <a:r>
              <a:rPr lang="en-US" altLang="zh-TW" b="1" dirty="0"/>
              <a:t>3DMax, Maya</a:t>
            </a:r>
          </a:p>
          <a:p>
            <a:pPr algn="ctr">
              <a:defRPr/>
            </a:pPr>
            <a:r>
              <a:rPr lang="en-US" altLang="zh-TW" dirty="0"/>
              <a:t>mesh</a:t>
            </a:r>
          </a:p>
          <a:p>
            <a:pPr algn="ctr">
              <a:defRPr/>
            </a:pPr>
            <a:endParaRPr lang="zh-TW" altLang="en-US" dirty="0"/>
          </a:p>
        </p:txBody>
      </p:sp>
      <p:cxnSp>
        <p:nvCxnSpPr>
          <p:cNvPr id="8" name="直線單箭頭接點 7"/>
          <p:cNvCxnSpPr>
            <a:stCxn id="9" idx="2"/>
          </p:cNvCxnSpPr>
          <p:nvPr/>
        </p:nvCxnSpPr>
        <p:spPr>
          <a:xfrm>
            <a:off x="3203575" y="2060575"/>
            <a:ext cx="1081088" cy="1152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827088" y="3489325"/>
            <a:ext cx="1944687" cy="369888"/>
          </a:xfrm>
          <a:prstGeom prst="rect">
            <a:avLst/>
          </a:prstGeom>
          <a:solidFill>
            <a:schemeClr val="bg1">
              <a:lumMod val="85000"/>
            </a:schemeClr>
          </a:solidFill>
          <a:ln>
            <a:solidFill>
              <a:schemeClr val="tx1"/>
            </a:solidFill>
          </a:ln>
        </p:spPr>
        <p:txBody>
          <a:bodyPr>
            <a:spAutoFit/>
          </a:bodyPr>
          <a:lstStyle/>
          <a:p>
            <a:pPr algn="ctr">
              <a:defRPr/>
            </a:pPr>
            <a:r>
              <a:rPr lang="en-US" altLang="zh-TW" dirty="0"/>
              <a:t>Packages</a:t>
            </a:r>
          </a:p>
        </p:txBody>
      </p:sp>
      <p:cxnSp>
        <p:nvCxnSpPr>
          <p:cNvPr id="11" name="直線單箭頭接點 10"/>
          <p:cNvCxnSpPr/>
          <p:nvPr/>
        </p:nvCxnSpPr>
        <p:spPr>
          <a:xfrm flipH="1">
            <a:off x="2808288" y="3573463"/>
            <a:ext cx="971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2808288" y="3725863"/>
            <a:ext cx="971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3" idx="2"/>
          </p:cNvCxnSpPr>
          <p:nvPr/>
        </p:nvCxnSpPr>
        <p:spPr>
          <a:xfrm>
            <a:off x="4787900" y="4137025"/>
            <a:ext cx="0" cy="130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3492500" y="5457825"/>
            <a:ext cx="2592388" cy="646113"/>
          </a:xfrm>
          <a:prstGeom prst="rect">
            <a:avLst/>
          </a:prstGeom>
          <a:solidFill>
            <a:schemeClr val="bg1">
              <a:lumMod val="85000"/>
            </a:schemeClr>
          </a:solidFill>
        </p:spPr>
        <p:txBody>
          <a:bodyPr>
            <a:spAutoFit/>
          </a:bodyPr>
          <a:lstStyle/>
          <a:p>
            <a:pPr algn="ctr">
              <a:defRPr/>
            </a:pPr>
            <a:r>
              <a:rPr lang="en-US" altLang="zh-TW" b="1" dirty="0"/>
              <a:t>Map, Mod, Game</a:t>
            </a:r>
            <a:endParaRPr lang="en-US" altLang="zh-TW" dirty="0"/>
          </a:p>
          <a:p>
            <a:pPr algn="ctr">
              <a:defRPr/>
            </a:pPr>
            <a:endParaRPr lang="zh-TW" altLang="en-US" dirty="0"/>
          </a:p>
        </p:txBody>
      </p:sp>
      <p:sp>
        <p:nvSpPr>
          <p:cNvPr id="22" name="文字方塊 21"/>
          <p:cNvSpPr txBox="1"/>
          <p:nvPr/>
        </p:nvSpPr>
        <p:spPr>
          <a:xfrm>
            <a:off x="2203450" y="2946400"/>
            <a:ext cx="1144588" cy="338138"/>
          </a:xfrm>
          <a:prstGeom prst="rect">
            <a:avLst/>
          </a:prstGeom>
          <a:solidFill>
            <a:schemeClr val="bg1">
              <a:lumMod val="85000"/>
            </a:schemeClr>
          </a:solidFill>
        </p:spPr>
        <p:txBody>
          <a:bodyPr>
            <a:spAutoFit/>
          </a:bodyPr>
          <a:lstStyle/>
          <a:p>
            <a:pPr algn="ctr">
              <a:defRPr/>
            </a:pPr>
            <a:r>
              <a:rPr lang="en-US" altLang="zh-TW" sz="1600" dirty="0"/>
              <a:t>Sounds</a:t>
            </a:r>
          </a:p>
        </p:txBody>
      </p:sp>
      <p:sp>
        <p:nvSpPr>
          <p:cNvPr id="23" name="文字方塊 22"/>
          <p:cNvSpPr txBox="1"/>
          <p:nvPr/>
        </p:nvSpPr>
        <p:spPr>
          <a:xfrm>
            <a:off x="1195388" y="2276475"/>
            <a:ext cx="1216025" cy="585788"/>
          </a:xfrm>
          <a:prstGeom prst="rect">
            <a:avLst/>
          </a:prstGeom>
          <a:solidFill>
            <a:schemeClr val="bg1">
              <a:lumMod val="85000"/>
            </a:schemeClr>
          </a:solidFill>
        </p:spPr>
        <p:txBody>
          <a:bodyPr>
            <a:spAutoFit/>
          </a:bodyPr>
          <a:lstStyle/>
          <a:p>
            <a:pPr algn="ctr">
              <a:defRPr/>
            </a:pPr>
            <a:r>
              <a:rPr lang="en-US" altLang="zh-TW" sz="1600" dirty="0"/>
              <a:t>Post</a:t>
            </a:r>
          </a:p>
          <a:p>
            <a:pPr algn="ctr">
              <a:defRPr/>
            </a:pPr>
            <a:r>
              <a:rPr lang="en-US" altLang="zh-TW" sz="1600" dirty="0"/>
              <a:t>Processes</a:t>
            </a:r>
          </a:p>
        </p:txBody>
      </p:sp>
      <p:sp>
        <p:nvSpPr>
          <p:cNvPr id="24" name="文字方塊 23"/>
          <p:cNvSpPr txBox="1"/>
          <p:nvPr/>
        </p:nvSpPr>
        <p:spPr>
          <a:xfrm>
            <a:off x="0" y="2924175"/>
            <a:ext cx="1143000" cy="339725"/>
          </a:xfrm>
          <a:prstGeom prst="rect">
            <a:avLst/>
          </a:prstGeom>
          <a:solidFill>
            <a:schemeClr val="bg1">
              <a:lumMod val="85000"/>
            </a:schemeClr>
          </a:solidFill>
        </p:spPr>
        <p:txBody>
          <a:bodyPr>
            <a:spAutoFit/>
          </a:bodyPr>
          <a:lstStyle/>
          <a:p>
            <a:pPr algn="ctr">
              <a:defRPr/>
            </a:pPr>
            <a:r>
              <a:rPr lang="en-US" altLang="zh-TW" sz="1600" dirty="0"/>
              <a:t>Particles</a:t>
            </a:r>
          </a:p>
        </p:txBody>
      </p:sp>
      <p:sp>
        <p:nvSpPr>
          <p:cNvPr id="25" name="文字方塊 24"/>
          <p:cNvSpPr txBox="1"/>
          <p:nvPr/>
        </p:nvSpPr>
        <p:spPr>
          <a:xfrm>
            <a:off x="44450" y="4098925"/>
            <a:ext cx="1143000" cy="338138"/>
          </a:xfrm>
          <a:prstGeom prst="rect">
            <a:avLst/>
          </a:prstGeom>
          <a:solidFill>
            <a:schemeClr val="bg1">
              <a:lumMod val="85000"/>
            </a:schemeClr>
          </a:solidFill>
        </p:spPr>
        <p:txBody>
          <a:bodyPr>
            <a:spAutoFit/>
          </a:bodyPr>
          <a:lstStyle/>
          <a:p>
            <a:pPr algn="ctr">
              <a:defRPr/>
            </a:pPr>
            <a:r>
              <a:rPr lang="en-US" altLang="zh-TW" sz="1600" dirty="0"/>
              <a:t>Mesh</a:t>
            </a:r>
          </a:p>
        </p:txBody>
      </p:sp>
      <p:cxnSp>
        <p:nvCxnSpPr>
          <p:cNvPr id="20" name="直線單箭頭接點 19"/>
          <p:cNvCxnSpPr>
            <a:stCxn id="23" idx="2"/>
          </p:cNvCxnSpPr>
          <p:nvPr/>
        </p:nvCxnSpPr>
        <p:spPr>
          <a:xfrm>
            <a:off x="1803400" y="2862263"/>
            <a:ext cx="0" cy="627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22" idx="2"/>
          </p:cNvCxnSpPr>
          <p:nvPr/>
        </p:nvCxnSpPr>
        <p:spPr>
          <a:xfrm flipH="1">
            <a:off x="2203450" y="3284538"/>
            <a:ext cx="573088" cy="204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24" idx="2"/>
          </p:cNvCxnSpPr>
          <p:nvPr/>
        </p:nvCxnSpPr>
        <p:spPr>
          <a:xfrm>
            <a:off x="571500" y="3263900"/>
            <a:ext cx="760413" cy="225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25" idx="0"/>
          </p:cNvCxnSpPr>
          <p:nvPr/>
        </p:nvCxnSpPr>
        <p:spPr>
          <a:xfrm flipV="1">
            <a:off x="615950" y="3859213"/>
            <a:ext cx="715963"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1195388" y="4508500"/>
            <a:ext cx="1216025" cy="339725"/>
          </a:xfrm>
          <a:prstGeom prst="rect">
            <a:avLst/>
          </a:prstGeom>
          <a:solidFill>
            <a:schemeClr val="bg1">
              <a:lumMod val="85000"/>
            </a:schemeClr>
          </a:solidFill>
        </p:spPr>
        <p:txBody>
          <a:bodyPr>
            <a:spAutoFit/>
          </a:bodyPr>
          <a:lstStyle/>
          <a:p>
            <a:pPr algn="ctr">
              <a:defRPr/>
            </a:pPr>
            <a:r>
              <a:rPr lang="en-US" altLang="zh-TW" sz="1600" dirty="0"/>
              <a:t>Textures</a:t>
            </a:r>
          </a:p>
        </p:txBody>
      </p:sp>
      <p:sp>
        <p:nvSpPr>
          <p:cNvPr id="35" name="文字方塊 34"/>
          <p:cNvSpPr txBox="1"/>
          <p:nvPr/>
        </p:nvSpPr>
        <p:spPr>
          <a:xfrm>
            <a:off x="2203450" y="4098925"/>
            <a:ext cx="1144588" cy="338138"/>
          </a:xfrm>
          <a:prstGeom prst="rect">
            <a:avLst/>
          </a:prstGeom>
          <a:solidFill>
            <a:schemeClr val="bg1">
              <a:lumMod val="85000"/>
            </a:schemeClr>
          </a:solidFill>
        </p:spPr>
        <p:txBody>
          <a:bodyPr>
            <a:spAutoFit/>
          </a:bodyPr>
          <a:lstStyle/>
          <a:p>
            <a:pPr algn="ctr">
              <a:defRPr/>
            </a:pPr>
            <a:r>
              <a:rPr lang="en-US" altLang="zh-TW" sz="1600" dirty="0"/>
              <a:t>Materials</a:t>
            </a:r>
          </a:p>
        </p:txBody>
      </p:sp>
      <p:cxnSp>
        <p:nvCxnSpPr>
          <p:cNvPr id="28673" name="直線單箭頭接點 28672"/>
          <p:cNvCxnSpPr>
            <a:stCxn id="34" idx="0"/>
            <a:endCxn id="12" idx="2"/>
          </p:cNvCxnSpPr>
          <p:nvPr/>
        </p:nvCxnSpPr>
        <p:spPr>
          <a:xfrm flipH="1" flipV="1">
            <a:off x="1800225" y="3859213"/>
            <a:ext cx="3175" cy="649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677" name="直線單箭頭接點 28676"/>
          <p:cNvCxnSpPr>
            <a:stCxn id="35" idx="0"/>
          </p:cNvCxnSpPr>
          <p:nvPr/>
        </p:nvCxnSpPr>
        <p:spPr>
          <a:xfrm flipH="1" flipV="1">
            <a:off x="2051050" y="3859213"/>
            <a:ext cx="725488"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6623050" y="3511550"/>
            <a:ext cx="1944688" cy="646113"/>
          </a:xfrm>
          <a:prstGeom prst="rect">
            <a:avLst/>
          </a:prstGeom>
          <a:solidFill>
            <a:schemeClr val="bg1">
              <a:lumMod val="85000"/>
            </a:schemeClr>
          </a:solidFill>
          <a:ln>
            <a:solidFill>
              <a:schemeClr val="tx1"/>
            </a:solidFill>
          </a:ln>
        </p:spPr>
        <p:txBody>
          <a:bodyPr>
            <a:spAutoFit/>
          </a:bodyPr>
          <a:lstStyle/>
          <a:p>
            <a:pPr algn="ctr">
              <a:defRPr/>
            </a:pPr>
            <a:r>
              <a:rPr lang="en-US" altLang="zh-TW" b="1" dirty="0"/>
              <a:t>Actors</a:t>
            </a:r>
          </a:p>
          <a:p>
            <a:pPr algn="ctr">
              <a:defRPr/>
            </a:pPr>
            <a:r>
              <a:rPr lang="en-US" altLang="zh-TW" dirty="0"/>
              <a:t>(</a:t>
            </a:r>
            <a:r>
              <a:rPr lang="en-US" altLang="zh-TW" dirty="0" err="1"/>
              <a:t>UnrealScripts</a:t>
            </a:r>
            <a:r>
              <a:rPr lang="en-US" altLang="zh-TW" dirty="0"/>
              <a:t>)</a:t>
            </a:r>
          </a:p>
        </p:txBody>
      </p:sp>
      <p:sp>
        <p:nvSpPr>
          <p:cNvPr id="41" name="文字方塊 40"/>
          <p:cNvSpPr txBox="1"/>
          <p:nvPr/>
        </p:nvSpPr>
        <p:spPr>
          <a:xfrm>
            <a:off x="8001000" y="2968625"/>
            <a:ext cx="1143000" cy="338138"/>
          </a:xfrm>
          <a:prstGeom prst="rect">
            <a:avLst/>
          </a:prstGeom>
          <a:solidFill>
            <a:schemeClr val="bg1">
              <a:lumMod val="85000"/>
            </a:schemeClr>
          </a:solidFill>
        </p:spPr>
        <p:txBody>
          <a:bodyPr>
            <a:spAutoFit/>
          </a:bodyPr>
          <a:lstStyle/>
          <a:p>
            <a:pPr algn="ctr">
              <a:defRPr/>
            </a:pPr>
            <a:r>
              <a:rPr lang="en-US" altLang="zh-TW" sz="1600" dirty="0"/>
              <a:t>Triggers</a:t>
            </a:r>
          </a:p>
        </p:txBody>
      </p:sp>
      <p:sp>
        <p:nvSpPr>
          <p:cNvPr id="42" name="文字方塊 41"/>
          <p:cNvSpPr txBox="1"/>
          <p:nvPr/>
        </p:nvSpPr>
        <p:spPr>
          <a:xfrm>
            <a:off x="6992938" y="2298700"/>
            <a:ext cx="1214437" cy="338138"/>
          </a:xfrm>
          <a:prstGeom prst="rect">
            <a:avLst/>
          </a:prstGeom>
          <a:solidFill>
            <a:schemeClr val="bg1">
              <a:lumMod val="85000"/>
            </a:schemeClr>
          </a:solidFill>
        </p:spPr>
        <p:txBody>
          <a:bodyPr>
            <a:spAutoFit/>
          </a:bodyPr>
          <a:lstStyle/>
          <a:p>
            <a:pPr algn="ctr">
              <a:defRPr/>
            </a:pPr>
            <a:r>
              <a:rPr lang="en-US" altLang="zh-TW" sz="1600" dirty="0"/>
              <a:t>Pickups</a:t>
            </a:r>
          </a:p>
        </p:txBody>
      </p:sp>
      <p:sp>
        <p:nvSpPr>
          <p:cNvPr id="43" name="文字方塊 42"/>
          <p:cNvSpPr txBox="1"/>
          <p:nvPr/>
        </p:nvSpPr>
        <p:spPr>
          <a:xfrm>
            <a:off x="5795963" y="2946400"/>
            <a:ext cx="1144587" cy="338138"/>
          </a:xfrm>
          <a:prstGeom prst="rect">
            <a:avLst/>
          </a:prstGeom>
          <a:solidFill>
            <a:schemeClr val="bg1">
              <a:lumMod val="85000"/>
            </a:schemeClr>
          </a:solidFill>
        </p:spPr>
        <p:txBody>
          <a:bodyPr>
            <a:spAutoFit/>
          </a:bodyPr>
          <a:lstStyle/>
          <a:p>
            <a:pPr algn="ctr">
              <a:defRPr/>
            </a:pPr>
            <a:r>
              <a:rPr lang="en-US" altLang="zh-TW" sz="1600" dirty="0"/>
              <a:t>Lights</a:t>
            </a:r>
          </a:p>
        </p:txBody>
      </p:sp>
      <p:sp>
        <p:nvSpPr>
          <p:cNvPr id="44" name="文字方塊 43"/>
          <p:cNvSpPr txBox="1"/>
          <p:nvPr/>
        </p:nvSpPr>
        <p:spPr>
          <a:xfrm>
            <a:off x="5840413" y="4408488"/>
            <a:ext cx="1143000" cy="338137"/>
          </a:xfrm>
          <a:prstGeom prst="rect">
            <a:avLst/>
          </a:prstGeom>
          <a:solidFill>
            <a:schemeClr val="bg1">
              <a:lumMod val="85000"/>
            </a:schemeClr>
          </a:solidFill>
        </p:spPr>
        <p:txBody>
          <a:bodyPr>
            <a:spAutoFit/>
          </a:bodyPr>
          <a:lstStyle/>
          <a:p>
            <a:pPr algn="ctr">
              <a:defRPr/>
            </a:pPr>
            <a:r>
              <a:rPr lang="en-US" altLang="zh-TW" sz="1600" dirty="0"/>
              <a:t>Movers</a:t>
            </a:r>
          </a:p>
        </p:txBody>
      </p:sp>
      <p:cxnSp>
        <p:nvCxnSpPr>
          <p:cNvPr id="45" name="直線單箭頭接點 44"/>
          <p:cNvCxnSpPr>
            <a:stCxn id="42" idx="2"/>
          </p:cNvCxnSpPr>
          <p:nvPr/>
        </p:nvCxnSpPr>
        <p:spPr>
          <a:xfrm>
            <a:off x="7599363" y="2636838"/>
            <a:ext cx="0" cy="874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41" idx="2"/>
          </p:cNvCxnSpPr>
          <p:nvPr/>
        </p:nvCxnSpPr>
        <p:spPr>
          <a:xfrm flipH="1">
            <a:off x="8001000" y="3306763"/>
            <a:ext cx="571500" cy="204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43" idx="2"/>
          </p:cNvCxnSpPr>
          <p:nvPr/>
        </p:nvCxnSpPr>
        <p:spPr>
          <a:xfrm>
            <a:off x="6367463" y="3284538"/>
            <a:ext cx="760412" cy="227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44" idx="0"/>
          </p:cNvCxnSpPr>
          <p:nvPr/>
        </p:nvCxnSpPr>
        <p:spPr>
          <a:xfrm flipV="1">
            <a:off x="6411913" y="4168775"/>
            <a:ext cx="715962" cy="239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6992938" y="4818063"/>
            <a:ext cx="1214437" cy="339725"/>
          </a:xfrm>
          <a:prstGeom prst="rect">
            <a:avLst/>
          </a:prstGeom>
          <a:solidFill>
            <a:schemeClr val="bg1">
              <a:lumMod val="85000"/>
            </a:schemeClr>
          </a:solidFill>
        </p:spPr>
        <p:txBody>
          <a:bodyPr>
            <a:spAutoFit/>
          </a:bodyPr>
          <a:lstStyle/>
          <a:p>
            <a:pPr algn="ctr">
              <a:defRPr/>
            </a:pPr>
            <a:r>
              <a:rPr lang="en-US" altLang="zh-TW" sz="1600" dirty="0"/>
              <a:t>Volumes</a:t>
            </a:r>
          </a:p>
        </p:txBody>
      </p:sp>
      <p:sp>
        <p:nvSpPr>
          <p:cNvPr id="50" name="文字方塊 49"/>
          <p:cNvSpPr txBox="1"/>
          <p:nvPr/>
        </p:nvSpPr>
        <p:spPr>
          <a:xfrm>
            <a:off x="8001000" y="4408488"/>
            <a:ext cx="1143000" cy="338137"/>
          </a:xfrm>
          <a:prstGeom prst="rect">
            <a:avLst/>
          </a:prstGeom>
          <a:solidFill>
            <a:schemeClr val="bg1">
              <a:lumMod val="85000"/>
            </a:schemeClr>
          </a:solidFill>
        </p:spPr>
        <p:txBody>
          <a:bodyPr>
            <a:spAutoFit/>
          </a:bodyPr>
          <a:lstStyle/>
          <a:p>
            <a:pPr algn="ctr">
              <a:defRPr/>
            </a:pPr>
            <a:r>
              <a:rPr lang="en-US" altLang="zh-TW" sz="1600" dirty="0"/>
              <a:t>Brushes</a:t>
            </a:r>
          </a:p>
        </p:txBody>
      </p:sp>
      <p:cxnSp>
        <p:nvCxnSpPr>
          <p:cNvPr id="51" name="直線單箭頭接點 50"/>
          <p:cNvCxnSpPr>
            <a:stCxn id="49" idx="0"/>
            <a:endCxn id="40" idx="2"/>
          </p:cNvCxnSpPr>
          <p:nvPr/>
        </p:nvCxnSpPr>
        <p:spPr>
          <a:xfrm flipH="1" flipV="1">
            <a:off x="7596188" y="4157663"/>
            <a:ext cx="3175" cy="66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50" idx="0"/>
          </p:cNvCxnSpPr>
          <p:nvPr/>
        </p:nvCxnSpPr>
        <p:spPr>
          <a:xfrm flipH="1" flipV="1">
            <a:off x="7848600" y="4168775"/>
            <a:ext cx="723900" cy="239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H="1">
            <a:off x="5724525" y="3708400"/>
            <a:ext cx="898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V="1">
            <a:off x="5724525" y="3860800"/>
            <a:ext cx="898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Outline</a:t>
            </a:r>
          </a:p>
        </p:txBody>
      </p:sp>
      <p:sp>
        <p:nvSpPr>
          <p:cNvPr id="11267" name="Rectangle 3"/>
          <p:cNvSpPr>
            <a:spLocks noGrp="1" noChangeArrowheads="1"/>
          </p:cNvSpPr>
          <p:nvPr>
            <p:ph idx="1"/>
          </p:nvPr>
        </p:nvSpPr>
        <p:spPr>
          <a:xfrm>
            <a:off x="685800" y="1412875"/>
            <a:ext cx="7989888" cy="4392613"/>
          </a:xfrm>
        </p:spPr>
        <p:txBody>
          <a:bodyPr/>
          <a:lstStyle/>
          <a:p>
            <a:pPr eaLnBrk="1" hangingPunct="1">
              <a:lnSpc>
                <a:spcPct val="80000"/>
              </a:lnSpc>
              <a:spcBef>
                <a:spcPct val="40000"/>
              </a:spcBef>
            </a:pPr>
            <a:r>
              <a:rPr lang="en-GB" altLang="zh-TW" sz="2800" smtClean="0">
                <a:ea typeface="新細明體" charset="-120"/>
              </a:rPr>
              <a:t>Game Development</a:t>
            </a:r>
          </a:p>
          <a:p>
            <a:pPr lvl="1" eaLnBrk="1" hangingPunct="1">
              <a:lnSpc>
                <a:spcPct val="80000"/>
              </a:lnSpc>
              <a:spcBef>
                <a:spcPct val="40000"/>
              </a:spcBef>
            </a:pPr>
            <a:r>
              <a:rPr lang="en-GB" altLang="zh-TW" sz="2400" smtClean="0">
                <a:ea typeface="新細明體" charset="-120"/>
              </a:rPr>
              <a:t>Typical Process</a:t>
            </a:r>
          </a:p>
          <a:p>
            <a:pPr lvl="1" eaLnBrk="1" hangingPunct="1">
              <a:lnSpc>
                <a:spcPct val="80000"/>
              </a:lnSpc>
              <a:spcBef>
                <a:spcPct val="40000"/>
              </a:spcBef>
            </a:pPr>
            <a:endParaRPr lang="en-GB" altLang="zh-TW" sz="2400" smtClean="0">
              <a:ea typeface="新細明體" charset="-120"/>
            </a:endParaRPr>
          </a:p>
          <a:p>
            <a:pPr eaLnBrk="1" hangingPunct="1">
              <a:lnSpc>
                <a:spcPct val="80000"/>
              </a:lnSpc>
              <a:spcBef>
                <a:spcPct val="40000"/>
              </a:spcBef>
            </a:pPr>
            <a:r>
              <a:rPr lang="en-GB" altLang="zh-TW" sz="2800" smtClean="0">
                <a:ea typeface="新細明體" charset="-120"/>
              </a:rPr>
              <a:t>What is in a game?</a:t>
            </a:r>
          </a:p>
          <a:p>
            <a:pPr lvl="1" eaLnBrk="1" hangingPunct="1">
              <a:lnSpc>
                <a:spcPct val="80000"/>
              </a:lnSpc>
              <a:spcBef>
                <a:spcPct val="40000"/>
              </a:spcBef>
            </a:pPr>
            <a:endParaRPr lang="en-GB" altLang="zh-TW" sz="2400" smtClean="0">
              <a:ea typeface="新細明體" charset="-120"/>
            </a:endParaRPr>
          </a:p>
          <a:p>
            <a:pPr eaLnBrk="1" hangingPunct="1">
              <a:lnSpc>
                <a:spcPct val="80000"/>
              </a:lnSpc>
              <a:spcBef>
                <a:spcPct val="40000"/>
              </a:spcBef>
            </a:pPr>
            <a:r>
              <a:rPr lang="en-US" altLang="zh-TW" smtClean="0"/>
              <a:t>UDK (Unreal Develop kit)</a:t>
            </a:r>
          </a:p>
          <a:p>
            <a:pPr lvl="1" eaLnBrk="1" hangingPunct="1">
              <a:lnSpc>
                <a:spcPct val="80000"/>
              </a:lnSpc>
              <a:spcBef>
                <a:spcPct val="40000"/>
              </a:spcBef>
            </a:pPr>
            <a:r>
              <a:rPr lang="en-US" altLang="zh-TW" smtClean="0"/>
              <a:t>Brush</a:t>
            </a:r>
          </a:p>
          <a:p>
            <a:pPr lvl="1" eaLnBrk="1" hangingPunct="1">
              <a:lnSpc>
                <a:spcPct val="80000"/>
              </a:lnSpc>
              <a:spcBef>
                <a:spcPct val="40000"/>
              </a:spcBef>
            </a:pPr>
            <a:r>
              <a:rPr lang="en-US" altLang="zh-TW" smtClean="0"/>
              <a:t>lighting, material, volume, and physics</a:t>
            </a:r>
          </a:p>
          <a:p>
            <a:pPr lvl="1" eaLnBrk="1" hangingPunct="1">
              <a:lnSpc>
                <a:spcPct val="80000"/>
              </a:lnSpc>
              <a:spcBef>
                <a:spcPct val="40000"/>
              </a:spcBef>
            </a:pPr>
            <a:endParaRPr lang="zh-TW" altLang="en-US" smtClean="0"/>
          </a:p>
          <a:p>
            <a:pPr lvl="1" eaLnBrk="1" hangingPunct="1">
              <a:lnSpc>
                <a:spcPct val="80000"/>
              </a:lnSpc>
              <a:spcBef>
                <a:spcPct val="40000"/>
              </a:spcBef>
            </a:pPr>
            <a:endParaRPr lang="en-GB" altLang="zh-TW" sz="2400" smtClean="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endParaRPr lang="zh-TW" altLang="en-US"/>
          </a:p>
        </p:txBody>
      </p:sp>
      <p:sp>
        <p:nvSpPr>
          <p:cNvPr id="29699" name="內容版面配置區 2"/>
          <p:cNvSpPr>
            <a:spLocks noGrp="1"/>
          </p:cNvSpPr>
          <p:nvPr>
            <p:ph idx="1"/>
          </p:nvPr>
        </p:nvSpPr>
        <p:spPr/>
        <p:txBody>
          <a:bodyPr/>
          <a:lstStyle/>
          <a:p>
            <a:endParaRPr lang="zh-TW" altLang="en-US" smtClean="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9350"/>
            <a:ext cx="4462463"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230313"/>
            <a:ext cx="4322762"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文字方塊 3"/>
          <p:cNvSpPr txBox="1">
            <a:spLocks noChangeArrowheads="1"/>
          </p:cNvSpPr>
          <p:nvPr/>
        </p:nvSpPr>
        <p:spPr bwMode="auto">
          <a:xfrm>
            <a:off x="1187450" y="573246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charset="-120"/>
              </a:rPr>
              <a:t>Packages</a:t>
            </a:r>
            <a:endParaRPr lang="zh-TW" altLang="en-US" sz="1800">
              <a:latin typeface="Arial" charset="0"/>
              <a:ea typeface="新細明體" charset="-120"/>
            </a:endParaRPr>
          </a:p>
        </p:txBody>
      </p:sp>
      <p:sp>
        <p:nvSpPr>
          <p:cNvPr id="29703" name="文字方塊 7"/>
          <p:cNvSpPr txBox="1">
            <a:spLocks noChangeArrowheads="1"/>
          </p:cNvSpPr>
          <p:nvPr/>
        </p:nvSpPr>
        <p:spPr bwMode="auto">
          <a:xfrm>
            <a:off x="5651500" y="5661025"/>
            <a:ext cx="244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charset="-120"/>
              </a:rPr>
              <a:t>Actor Class</a:t>
            </a:r>
            <a:endParaRPr lang="zh-TW" altLang="en-US" sz="1800">
              <a:latin typeface="Arial" charset="0"/>
              <a:ea typeface="新細明體" charset="-120"/>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BSP - Brush</a:t>
            </a:r>
            <a:endParaRPr lang="zh-TW" altLang="en-US" dirty="0"/>
          </a:p>
        </p:txBody>
      </p:sp>
      <p:sp>
        <p:nvSpPr>
          <p:cNvPr id="30723" name="內容版面配置區 2"/>
          <p:cNvSpPr>
            <a:spLocks noGrp="1"/>
          </p:cNvSpPr>
          <p:nvPr>
            <p:ph idx="1"/>
          </p:nvPr>
        </p:nvSpPr>
        <p:spPr/>
        <p:txBody>
          <a:bodyPr/>
          <a:lstStyle/>
          <a:p>
            <a:pPr eaLnBrk="1" hangingPunct="1"/>
            <a:r>
              <a:rPr lang="en-US" altLang="zh-TW" smtClean="0"/>
              <a:t>BSP Brush define primary surface</a:t>
            </a:r>
          </a:p>
          <a:p>
            <a:pPr eaLnBrk="1" hangingPunct="1"/>
            <a:r>
              <a:rPr lang="en-US" altLang="zh-TW" smtClean="0"/>
              <a:t>Binary Space Partition</a:t>
            </a:r>
          </a:p>
          <a:p>
            <a:pPr eaLnBrk="1" hangingPunct="1"/>
            <a:endParaRPr lang="en-US" altLang="zh-TW" smtClean="0"/>
          </a:p>
          <a:p>
            <a:pPr eaLnBrk="1" hangingPunct="1"/>
            <a:endParaRPr lang="zh-TW" altLang="en-US" smtClean="0"/>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88" y="3025775"/>
            <a:ext cx="1079500"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008313"/>
            <a:ext cx="90805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Material</a:t>
            </a:r>
            <a:endParaRPr lang="zh-TW" altLang="en-US" dirty="0"/>
          </a:p>
        </p:txBody>
      </p:sp>
      <p:sp>
        <p:nvSpPr>
          <p:cNvPr id="31747" name="內容版面配置區 2"/>
          <p:cNvSpPr>
            <a:spLocks noGrp="1"/>
          </p:cNvSpPr>
          <p:nvPr>
            <p:ph idx="1"/>
          </p:nvPr>
        </p:nvSpPr>
        <p:spPr/>
        <p:txBody>
          <a:bodyPr/>
          <a:lstStyle/>
          <a:p>
            <a:pPr eaLnBrk="1" hangingPunct="1"/>
            <a:endParaRPr lang="zh-TW" altLang="en-US"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85328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Lighting</a:t>
            </a:r>
            <a:endParaRPr lang="zh-TW" altLang="en-US" dirty="0"/>
          </a:p>
        </p:txBody>
      </p:sp>
      <p:sp>
        <p:nvSpPr>
          <p:cNvPr id="32771" name="內容版面配置區 2"/>
          <p:cNvSpPr>
            <a:spLocks noGrp="1"/>
          </p:cNvSpPr>
          <p:nvPr>
            <p:ph idx="1"/>
          </p:nvPr>
        </p:nvSpPr>
        <p:spPr/>
        <p:txBody>
          <a:bodyPr/>
          <a:lstStyle/>
          <a:p>
            <a:pPr eaLnBrk="1" hangingPunct="1"/>
            <a:endParaRPr lang="zh-TW" altLang="en-US" smtClean="0"/>
          </a:p>
        </p:txBody>
      </p:sp>
      <p:pic>
        <p:nvPicPr>
          <p:cNvPr id="32772" name="Picture 2" descr="3ae104b4136bd06959d3c7571e29a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270000"/>
            <a:ext cx="27590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descr="1d20013aa65d82c48ef7957ba15037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268413"/>
            <a:ext cx="27590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844c2714493741b38b64b80c8308be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638" y="1274763"/>
            <a:ext cx="27590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descr="248323fb9f842f9b16070436629cf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 y="4073525"/>
            <a:ext cx="2767013"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 descr="ceae295cf84f8d6fa5bebc248f1d29b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4089400"/>
            <a:ext cx="277336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Volume</a:t>
            </a:r>
            <a:endParaRPr lang="zh-TW" altLang="en-US" dirty="0"/>
          </a:p>
        </p:txBody>
      </p:sp>
      <p:sp>
        <p:nvSpPr>
          <p:cNvPr id="3" name="內容版面配置區 2"/>
          <p:cNvSpPr>
            <a:spLocks noGrp="1"/>
          </p:cNvSpPr>
          <p:nvPr>
            <p:ph idx="1"/>
          </p:nvPr>
        </p:nvSpPr>
        <p:spPr/>
        <p:txBody>
          <a:bodyPr/>
          <a:lstStyle/>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b="1" dirty="0" smtClean="0"/>
              <a:t>Gravity Volume</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1. Create a Sphere Brush</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      RMC -&gt; "Sphere" -&gt; (radius: 64, </a:t>
            </a:r>
            <a:r>
              <a:rPr lang="en-US" altLang="zh-TW" sz="2400" dirty="0" err="1" smtClean="0"/>
              <a:t>Tesse</a:t>
            </a:r>
            <a:r>
              <a:rPr lang="en-US" altLang="zh-TW" sz="2400" dirty="0" smtClean="0"/>
              <a:t>: 2) -&gt; Close</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2. Add a Physics Volume</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      Move </a:t>
            </a:r>
            <a:r>
              <a:rPr lang="en-US" altLang="zh-TW" sz="2400" dirty="0" err="1" smtClean="0"/>
              <a:t>Bursh</a:t>
            </a:r>
            <a:r>
              <a:rPr lang="en-US" altLang="zh-TW" sz="2400" dirty="0" smtClean="0"/>
              <a:t> to Corner</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      RMC(Add Volume) -&gt; Gravity Volume</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      F4 -&gt; (Zone-Velocity : 150)</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3. Add a Brush</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      Ctrl + A:</a:t>
            </a:r>
          </a:p>
          <a:p>
            <a:pPr marL="862013" indent="-644525" eaLnBrk="1" hangingPunct="1">
              <a:buSz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defRPr/>
            </a:pPr>
            <a:r>
              <a:rPr lang="en-US" altLang="zh-TW" sz="2400" dirty="0" smtClean="0"/>
              <a:t>4. Build Light:</a:t>
            </a:r>
          </a:p>
          <a:p>
            <a:pPr eaLnBrk="1" hangingPunct="1">
              <a:defRPr/>
            </a:pPr>
            <a:endParaRPr lang="zh-TW" altLang="en-US"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Kismet</a:t>
            </a:r>
            <a:endParaRPr lang="zh-TW" altLang="en-US" dirty="0"/>
          </a:p>
        </p:txBody>
      </p:sp>
      <p:sp>
        <p:nvSpPr>
          <p:cNvPr id="34819" name="內容版面配置區 2"/>
          <p:cNvSpPr>
            <a:spLocks noGrp="1"/>
          </p:cNvSpPr>
          <p:nvPr>
            <p:ph idx="1"/>
          </p:nvPr>
        </p:nvSpPr>
        <p:spPr/>
        <p:txBody>
          <a:bodyPr/>
          <a:lstStyle/>
          <a:p>
            <a:pPr eaLnBrk="1" hangingPunct="1"/>
            <a:r>
              <a:rPr lang="en-US" altLang="zh-TW" smtClean="0"/>
              <a:t>Visual Scripting System</a:t>
            </a:r>
          </a:p>
          <a:p>
            <a:pPr eaLnBrk="1" hangingPunct="1"/>
            <a:endParaRPr lang="zh-TW" altLang="en-US" smtClean="0"/>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76475"/>
            <a:ext cx="63246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Matinee</a:t>
            </a:r>
            <a:endParaRPr lang="zh-TW" altLang="en-US" dirty="0"/>
          </a:p>
        </p:txBody>
      </p:sp>
      <p:sp>
        <p:nvSpPr>
          <p:cNvPr id="35843" name="內容版面配置區 2"/>
          <p:cNvSpPr>
            <a:spLocks noGrp="1"/>
          </p:cNvSpPr>
          <p:nvPr>
            <p:ph idx="1"/>
          </p:nvPr>
        </p:nvSpPr>
        <p:spPr/>
        <p:txBody>
          <a:bodyPr/>
          <a:lstStyle/>
          <a:p>
            <a:pPr eaLnBrk="1" hangingPunct="1"/>
            <a:r>
              <a:rPr lang="en-US" altLang="zh-TW" smtClean="0"/>
              <a:t>A scene animation tool that brings your game to life, and allows you to create in-game cinematic.</a:t>
            </a:r>
            <a:endParaRPr lang="zh-TW" altLang="en-US" smtClean="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92600"/>
            <a:ext cx="30432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141663"/>
            <a:ext cx="39592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Physics</a:t>
            </a:r>
            <a:endParaRPr lang="zh-TW" altLang="en-US" dirty="0"/>
          </a:p>
        </p:txBody>
      </p:sp>
      <p:sp>
        <p:nvSpPr>
          <p:cNvPr id="36867" name="內容版面配置區 2"/>
          <p:cNvSpPr>
            <a:spLocks noGrp="1"/>
          </p:cNvSpPr>
          <p:nvPr>
            <p:ph idx="1"/>
          </p:nvPr>
        </p:nvSpPr>
        <p:spPr/>
        <p:txBody>
          <a:bodyPr/>
          <a:lstStyle/>
          <a:p>
            <a:pPr eaLnBrk="1" hangingPunct="1"/>
            <a:endParaRPr lang="zh-TW" altLang="en-US" smtClean="0"/>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8113713"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6562725" cy="1143000"/>
          </a:xfrm>
        </p:spPr>
        <p:txBody>
          <a:bodyPr/>
          <a:lstStyle/>
          <a:p>
            <a:pPr eaLnBrk="1" hangingPunct="1">
              <a:defRPr/>
            </a:pPr>
            <a:r>
              <a:rPr lang="en-US" altLang="zh-TW" dirty="0" smtClean="0"/>
              <a:t>Particle</a:t>
            </a:r>
            <a:endParaRPr lang="zh-TW" altLang="en-US" dirty="0"/>
          </a:p>
        </p:txBody>
      </p:sp>
      <p:sp>
        <p:nvSpPr>
          <p:cNvPr id="37891" name="內容版面配置區 5"/>
          <p:cNvSpPr>
            <a:spLocks noGrp="1"/>
          </p:cNvSpPr>
          <p:nvPr>
            <p:ph idx="1"/>
          </p:nvPr>
        </p:nvSpPr>
        <p:spPr/>
        <p:txBody>
          <a:bodyPr/>
          <a:lstStyle/>
          <a:p>
            <a:pPr eaLnBrk="1" hangingPunct="1"/>
            <a:endParaRPr lang="zh-TW" altLang="en-US" smtClean="0"/>
          </a:p>
        </p:txBody>
      </p:sp>
      <p:pic>
        <p:nvPicPr>
          <p:cNvPr id="37892" name="Picture 4" descr="火焰特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25463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欇影機對齊方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735013"/>
            <a:ext cx="4465638"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a:t>Reference books</a:t>
            </a:r>
            <a:endParaRPr lang="zh-TW" altLang="en-US" dirty="0"/>
          </a:p>
        </p:txBody>
      </p:sp>
      <p:sp>
        <p:nvSpPr>
          <p:cNvPr id="38915" name="內容版面配置區 2"/>
          <p:cNvSpPr>
            <a:spLocks noGrp="1"/>
          </p:cNvSpPr>
          <p:nvPr>
            <p:ph idx="1"/>
          </p:nvPr>
        </p:nvSpPr>
        <p:spPr/>
        <p:txBody>
          <a:bodyPr/>
          <a:lstStyle/>
          <a:p>
            <a:r>
              <a:rPr lang="en-US" altLang="zh-TW" smtClean="0"/>
              <a:t>Mastering Unreal Technology</a:t>
            </a:r>
          </a:p>
        </p:txBody>
      </p:sp>
      <p:pic>
        <p:nvPicPr>
          <p:cNvPr id="4" name="圖片 3"/>
          <p:cNvPicPr>
            <a:picLocks noChangeAspect="1"/>
          </p:cNvPicPr>
          <p:nvPr/>
        </p:nvPicPr>
        <p:blipFill>
          <a:blip r:embed="rId3" cstate="print">
            <a:extLst/>
          </a:blip>
          <a:stretch>
            <a:fillRect/>
          </a:stretch>
        </p:blipFill>
        <p:spPr>
          <a:xfrm>
            <a:off x="669203" y="3432036"/>
            <a:ext cx="2247058" cy="2851252"/>
          </a:xfrm>
          <a:prstGeom prst="rect">
            <a:avLst/>
          </a:prstGeom>
          <a:effectLst>
            <a:reflection blurRad="6350" stA="52000" endA="300" endPos="35000" dir="5400000" sy="-100000" algn="bl" rotWithShape="0"/>
          </a:effectLst>
        </p:spPr>
      </p:pic>
      <p:pic>
        <p:nvPicPr>
          <p:cNvPr id="5" name="圖片 4"/>
          <p:cNvPicPr>
            <a:picLocks noChangeAspect="1"/>
          </p:cNvPicPr>
          <p:nvPr/>
        </p:nvPicPr>
        <p:blipFill>
          <a:blip r:embed="rId4" cstate="print">
            <a:extLst/>
          </a:blip>
          <a:stretch>
            <a:fillRect/>
          </a:stretch>
        </p:blipFill>
        <p:spPr>
          <a:xfrm>
            <a:off x="3304900" y="3432036"/>
            <a:ext cx="2247058" cy="2851252"/>
          </a:xfrm>
          <a:prstGeom prst="rect">
            <a:avLst/>
          </a:prstGeom>
          <a:effectLst>
            <a:reflection blurRad="6350" stA="52000" endA="300" endPos="35000" dir="5400000" sy="-100000" algn="bl" rotWithShape="0"/>
          </a:effectLst>
        </p:spPr>
      </p:pic>
      <p:pic>
        <p:nvPicPr>
          <p:cNvPr id="6" name="圖片 5"/>
          <p:cNvPicPr>
            <a:picLocks noChangeAspect="1"/>
          </p:cNvPicPr>
          <p:nvPr/>
        </p:nvPicPr>
        <p:blipFill>
          <a:blip r:embed="rId5" cstate="print">
            <a:extLst/>
          </a:blip>
          <a:stretch>
            <a:fillRect/>
          </a:stretch>
        </p:blipFill>
        <p:spPr>
          <a:xfrm>
            <a:off x="5940597" y="3432036"/>
            <a:ext cx="2303811" cy="2851252"/>
          </a:xfrm>
          <a:prstGeom prst="rect">
            <a:avLst/>
          </a:prstGeom>
          <a:effectLst>
            <a:reflection blurRad="6350" stA="52000" endA="300" endPos="3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331913" y="2565400"/>
            <a:ext cx="6624637" cy="1150938"/>
          </a:xfrm>
        </p:spPr>
        <p:txBody>
          <a:bodyPr/>
          <a:lstStyle/>
          <a:p>
            <a:pPr eaLnBrk="1" hangingPunct="1">
              <a:defRPr/>
            </a:pPr>
            <a:r>
              <a:rPr lang="en-GB" altLang="zh-TW">
                <a:ea typeface="新細明體" pitchFamily="18" charset="-120"/>
              </a:rPr>
              <a:t>Game Development</a:t>
            </a:r>
          </a:p>
        </p:txBody>
      </p:sp>
      <p:sp>
        <p:nvSpPr>
          <p:cNvPr id="2" name="文字版面配置區 1"/>
          <p:cNvSpPr>
            <a:spLocks noGrp="1"/>
          </p:cNvSpPr>
          <p:nvPr>
            <p:ph type="body" idx="1"/>
          </p:nvPr>
        </p:nvSpPr>
        <p:spPr>
          <a:xfrm>
            <a:off x="1331913" y="3860800"/>
            <a:ext cx="6619875" cy="1500188"/>
          </a:xfrm>
        </p:spPr>
        <p:txBody>
          <a:bodyPr/>
          <a:lstStyle/>
          <a:p>
            <a:pPr eaLnBrk="1" hangingPunct="1">
              <a:defRPr/>
            </a:pPr>
            <a:endParaRPr lang="zh-TW" altLang="en-US"/>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Unreal engine 4</a:t>
            </a:r>
            <a:endParaRPr lang="zh-TW" altLang="en-US" dirty="0"/>
          </a:p>
        </p:txBody>
      </p:sp>
      <p:sp>
        <p:nvSpPr>
          <p:cNvPr id="39939" name="內容版面配置區 2"/>
          <p:cNvSpPr>
            <a:spLocks noGrp="1"/>
          </p:cNvSpPr>
          <p:nvPr>
            <p:ph idx="1"/>
          </p:nvPr>
        </p:nvSpPr>
        <p:spPr/>
        <p:txBody>
          <a:bodyPr/>
          <a:lstStyle/>
          <a:p>
            <a:endParaRPr lang="zh-TW" altLang="en-US" smtClean="0"/>
          </a:p>
        </p:txBody>
      </p:sp>
      <p:pic>
        <p:nvPicPr>
          <p:cNvPr id="39940" name="Picture 2" descr="https://de45xmedrsdbp.cloudfront.net/acquisition/images/tools/tools-1226x704-14904672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2344738"/>
            <a:ext cx="686435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CryEngine 3</a:t>
            </a:r>
            <a:endParaRPr lang="zh-TW" altLang="en-US" dirty="0"/>
          </a:p>
        </p:txBody>
      </p:sp>
      <p:sp>
        <p:nvSpPr>
          <p:cNvPr id="40963" name="內容版面配置區 2"/>
          <p:cNvSpPr>
            <a:spLocks noGrp="1"/>
          </p:cNvSpPr>
          <p:nvPr>
            <p:ph idx="1"/>
          </p:nvPr>
        </p:nvSpPr>
        <p:spPr>
          <a:xfrm>
            <a:off x="755650" y="1452563"/>
            <a:ext cx="4008438" cy="4640262"/>
          </a:xfrm>
        </p:spPr>
        <p:txBody>
          <a:bodyPr/>
          <a:lstStyle/>
          <a:p>
            <a:r>
              <a:rPr lang="en-US" altLang="zh-TW" sz="2400" smtClean="0"/>
              <a:t>Sandbox Editor</a:t>
            </a:r>
          </a:p>
          <a:p>
            <a:r>
              <a:rPr lang="en-US" altLang="zh-TW" sz="2400" smtClean="0"/>
              <a:t>Integrated Vegetation &amp; Terrain Cover Generation System</a:t>
            </a:r>
          </a:p>
          <a:p>
            <a:r>
              <a:rPr lang="en-US" altLang="zh-TW" sz="2400" smtClean="0"/>
              <a:t>Dedicated Road &amp; River Tools</a:t>
            </a:r>
          </a:p>
          <a:p>
            <a:r>
              <a:rPr lang="en-US" altLang="zh-TW" sz="2400" smtClean="0"/>
              <a:t>Dedicated Vehicle Creator</a:t>
            </a:r>
          </a:p>
          <a:p>
            <a:r>
              <a:rPr lang="en-US" altLang="zh-TW" sz="2400" smtClean="0"/>
              <a:t>Full Stereo Control</a:t>
            </a:r>
            <a:endParaRPr lang="zh-TW" altLang="en-US" sz="2400" smtClean="0"/>
          </a:p>
        </p:txBody>
      </p:sp>
      <p:pic>
        <p:nvPicPr>
          <p:cNvPr id="3074" name="Picture 2" descr="D:\My Data\My Work\My Documents\My Courses\Computer Graphics\2011\2011(Fall)_Introduction to Game Programming\Lecture\Materials\sandbox_03.JPG"/>
          <p:cNvPicPr>
            <a:picLocks noChangeAspect="1" noChangeArrowheads="1"/>
          </p:cNvPicPr>
          <p:nvPr/>
        </p:nvPicPr>
        <p:blipFill>
          <a:blip r:embed="rId3"/>
          <a:srcRect/>
          <a:stretch>
            <a:fillRect/>
          </a:stretch>
        </p:blipFill>
        <p:spPr bwMode="auto">
          <a:xfrm>
            <a:off x="6738938" y="2005013"/>
            <a:ext cx="2058987" cy="1119187"/>
          </a:xfrm>
          <a:prstGeom prst="rect">
            <a:avLst/>
          </a:prstGeom>
          <a:noFill/>
          <a:effectLst>
            <a:outerShdw blurRad="50800" dist="38100" dir="2700000" algn="tl" rotWithShape="0">
              <a:prstClr val="black">
                <a:alpha val="40000"/>
              </a:prstClr>
            </a:outerShdw>
          </a:effectLst>
          <a:extLst/>
        </p:spPr>
      </p:pic>
      <p:pic>
        <p:nvPicPr>
          <p:cNvPr id="3075" name="Picture 3" descr="D:\My Data\My Work\My Documents\My Courses\Computer Graphics\2011\2011(Fall)_Introduction to Game Programming\Lecture\Materials\sandbox_04.JPG"/>
          <p:cNvPicPr>
            <a:picLocks noChangeAspect="1" noChangeArrowheads="1"/>
          </p:cNvPicPr>
          <p:nvPr/>
        </p:nvPicPr>
        <p:blipFill>
          <a:blip r:embed="rId4"/>
          <a:srcRect/>
          <a:stretch>
            <a:fillRect/>
          </a:stretch>
        </p:blipFill>
        <p:spPr bwMode="auto">
          <a:xfrm>
            <a:off x="4638675" y="3243263"/>
            <a:ext cx="2052638" cy="1222375"/>
          </a:xfrm>
          <a:prstGeom prst="rect">
            <a:avLst/>
          </a:prstGeom>
          <a:noFill/>
          <a:effectLst>
            <a:outerShdw blurRad="50800" dist="38100" dir="2700000" algn="tl" rotWithShape="0">
              <a:prstClr val="black">
                <a:alpha val="40000"/>
              </a:prstClr>
            </a:outerShdw>
          </a:effectLst>
          <a:extLst/>
        </p:spPr>
      </p:pic>
      <p:pic>
        <p:nvPicPr>
          <p:cNvPr id="3076" name="Picture 4" descr="D:\My Data\My Work\My Documents\My Courses\Computer Graphics\2011\2011(Fall)_Introduction to Game Programming\Lecture\Materials\visuals_01_NLDSS.jpg"/>
          <p:cNvPicPr>
            <a:picLocks noChangeAspect="1" noChangeArrowheads="1"/>
          </p:cNvPicPr>
          <p:nvPr/>
        </p:nvPicPr>
        <p:blipFill>
          <a:blip r:embed="rId5"/>
          <a:srcRect/>
          <a:stretch>
            <a:fillRect/>
          </a:stretch>
        </p:blipFill>
        <p:spPr bwMode="auto">
          <a:xfrm>
            <a:off x="6764338" y="4587875"/>
            <a:ext cx="2055812" cy="1217613"/>
          </a:xfrm>
          <a:prstGeom prst="rect">
            <a:avLst/>
          </a:prstGeom>
          <a:noFill/>
          <a:effectLst>
            <a:outerShdw blurRad="50800" dist="38100" dir="2700000" algn="tl" rotWithShape="0">
              <a:prstClr val="black">
                <a:alpha val="40000"/>
              </a:prstClr>
            </a:outerShdw>
          </a:effectLst>
          <a:extLst/>
        </p:spPr>
      </p:pic>
      <p:pic>
        <p:nvPicPr>
          <p:cNvPr id="3077" name="Picture 5" descr="D:\My Data\My Work\My Documents\My Courses\Computer Graphics\2011\2011(Fall)_Introduction to Game Programming\Lecture\Materials\sandbox_01_ME.jpg"/>
          <p:cNvPicPr>
            <a:picLocks noChangeAspect="1" noChangeArrowheads="1"/>
          </p:cNvPicPr>
          <p:nvPr/>
        </p:nvPicPr>
        <p:blipFill>
          <a:blip r:embed="rId6"/>
          <a:srcRect/>
          <a:stretch>
            <a:fillRect/>
          </a:stretch>
        </p:blipFill>
        <p:spPr bwMode="auto">
          <a:xfrm>
            <a:off x="4637088" y="2005013"/>
            <a:ext cx="2055812" cy="1116012"/>
          </a:xfrm>
          <a:prstGeom prst="rect">
            <a:avLst/>
          </a:prstGeom>
          <a:noFill/>
          <a:effectLst>
            <a:outerShdw blurRad="50800" dist="38100" dir="2700000" algn="tl" rotWithShape="0">
              <a:prstClr val="black">
                <a:alpha val="40000"/>
              </a:prstClr>
            </a:outerShdw>
          </a:effectLst>
          <a:extLst/>
        </p:spPr>
      </p:pic>
      <p:pic>
        <p:nvPicPr>
          <p:cNvPr id="3079" name="Picture 7" descr="D:\My Data\My Work\My Documents\My Courses\Computer Graphics\2011\2011(Fall)_Introduction to Game Programming\Lecture\Materials\sandbox_01.JPG"/>
          <p:cNvPicPr>
            <a:picLocks noChangeAspect="1" noChangeArrowheads="1"/>
          </p:cNvPicPr>
          <p:nvPr/>
        </p:nvPicPr>
        <p:blipFill>
          <a:blip r:embed="rId7"/>
          <a:srcRect/>
          <a:stretch>
            <a:fillRect/>
          </a:stretch>
        </p:blipFill>
        <p:spPr bwMode="auto">
          <a:xfrm>
            <a:off x="6738938" y="3246438"/>
            <a:ext cx="2058987" cy="1220787"/>
          </a:xfrm>
          <a:prstGeom prst="rect">
            <a:avLst/>
          </a:prstGeom>
          <a:noFill/>
          <a:effectLst>
            <a:outerShdw blurRad="50800" dist="38100" dir="2700000" algn="tl" rotWithShape="0">
              <a:prstClr val="black">
                <a:alpha val="40000"/>
              </a:prstClr>
            </a:outerShdw>
          </a:effectLst>
          <a:extLst/>
        </p:spPr>
      </p:pic>
      <p:pic>
        <p:nvPicPr>
          <p:cNvPr id="4" name="圖片 3"/>
          <p:cNvPicPr>
            <a:picLocks noChangeAspect="1"/>
          </p:cNvPicPr>
          <p:nvPr/>
        </p:nvPicPr>
        <p:blipFill>
          <a:blip r:embed="rId8"/>
          <a:stretch>
            <a:fillRect/>
          </a:stretch>
        </p:blipFill>
        <p:spPr>
          <a:xfrm>
            <a:off x="4638675" y="4587875"/>
            <a:ext cx="2052638" cy="1217613"/>
          </a:xfrm>
          <a:prstGeom prst="rect">
            <a:avLst/>
          </a:prstGeom>
          <a:effectLst>
            <a:outerShdw blurRad="50800" dist="38100" dir="2700000" algn="tl" rotWithShape="0">
              <a:prstClr val="black">
                <a:alpha val="40000"/>
              </a:prstClr>
            </a:outerShdw>
          </a:effectLst>
        </p:spPr>
      </p:pic>
      <p:pic>
        <p:nvPicPr>
          <p:cNvPr id="10" name="Picture 2" descr="D:\My Data\My Work\My Documents\My Courses\Computer Graphics\2011\2011(Fall)_Introduction to Game Programming\Materials\CryEngine3_Logo.png"/>
          <p:cNvPicPr>
            <a:picLocks noChangeAspect="1" noChangeArrowheads="1"/>
          </p:cNvPicPr>
          <p:nvPr/>
        </p:nvPicPr>
        <p:blipFill>
          <a:blip r:embed="rId9" cstate="print">
            <a:extLst/>
          </a:blip>
          <a:srcRect/>
          <a:stretch>
            <a:fillRect/>
          </a:stretch>
        </p:blipFill>
        <p:spPr bwMode="auto">
          <a:xfrm>
            <a:off x="237765" y="6021288"/>
            <a:ext cx="805843" cy="562520"/>
          </a:xfrm>
          <a:prstGeom prst="rect">
            <a:avLst/>
          </a:prstGeom>
          <a:noFill/>
          <a:effectLst>
            <a:reflection blurRad="6350" stA="52000" endA="300" endPos="35000" dir="5400000" sy="-100000" algn="bl" rotWithShape="0"/>
          </a:effectLs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anim calcmode="lin" valueType="num">
                                      <p:cBhvr>
                                        <p:cTn id="8" dur="500" fill="hold"/>
                                        <p:tgtEl>
                                          <p:spTgt spid="3077"/>
                                        </p:tgtEl>
                                        <p:attrNameLst>
                                          <p:attrName>ppt_x</p:attrName>
                                        </p:attrNameLst>
                                      </p:cBhvr>
                                      <p:tavLst>
                                        <p:tav tm="0">
                                          <p:val>
                                            <p:strVal val="#ppt_x"/>
                                          </p:val>
                                        </p:tav>
                                        <p:tav tm="100000">
                                          <p:val>
                                            <p:strVal val="#ppt_x"/>
                                          </p:val>
                                        </p:tav>
                                      </p:tavLst>
                                    </p:anim>
                                    <p:anim calcmode="lin" valueType="num">
                                      <p:cBhvr>
                                        <p:cTn id="9" dur="500" fill="hold"/>
                                        <p:tgtEl>
                                          <p:spTgt spid="307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anim calcmode="lin" valueType="num">
                                      <p:cBhvr>
                                        <p:cTn id="14" dur="500" fill="hold"/>
                                        <p:tgtEl>
                                          <p:spTgt spid="3074"/>
                                        </p:tgtEl>
                                        <p:attrNameLst>
                                          <p:attrName>ppt_x</p:attrName>
                                        </p:attrNameLst>
                                      </p:cBhvr>
                                      <p:tavLst>
                                        <p:tav tm="0">
                                          <p:val>
                                            <p:strVal val="#ppt_x"/>
                                          </p:val>
                                        </p:tav>
                                        <p:tav tm="100000">
                                          <p:val>
                                            <p:strVal val="#ppt_x"/>
                                          </p:val>
                                        </p:tav>
                                      </p:tavLst>
                                    </p:anim>
                                    <p:anim calcmode="lin" valueType="num">
                                      <p:cBhvr>
                                        <p:cTn id="15" dur="500" fill="hold"/>
                                        <p:tgtEl>
                                          <p:spTgt spid="307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500"/>
                                        <p:tgtEl>
                                          <p:spTgt spid="3075"/>
                                        </p:tgtEl>
                                      </p:cBhvr>
                                    </p:animEffect>
                                    <p:anim calcmode="lin" valueType="num">
                                      <p:cBhvr>
                                        <p:cTn id="20" dur="500" fill="hold"/>
                                        <p:tgtEl>
                                          <p:spTgt spid="3075"/>
                                        </p:tgtEl>
                                        <p:attrNameLst>
                                          <p:attrName>ppt_x</p:attrName>
                                        </p:attrNameLst>
                                      </p:cBhvr>
                                      <p:tavLst>
                                        <p:tav tm="0">
                                          <p:val>
                                            <p:strVal val="#ppt_x"/>
                                          </p:val>
                                        </p:tav>
                                        <p:tav tm="100000">
                                          <p:val>
                                            <p:strVal val="#ppt_x"/>
                                          </p:val>
                                        </p:tav>
                                      </p:tavLst>
                                    </p:anim>
                                    <p:anim calcmode="lin" valueType="num">
                                      <p:cBhvr>
                                        <p:cTn id="21" dur="500" fill="hold"/>
                                        <p:tgtEl>
                                          <p:spTgt spid="307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79"/>
                                        </p:tgtEl>
                                        <p:attrNameLst>
                                          <p:attrName>style.visibility</p:attrName>
                                        </p:attrNameLst>
                                      </p:cBhvr>
                                      <p:to>
                                        <p:strVal val="visible"/>
                                      </p:to>
                                    </p:set>
                                    <p:animEffect transition="in" filter="fade">
                                      <p:cBhvr>
                                        <p:cTn id="25" dur="500"/>
                                        <p:tgtEl>
                                          <p:spTgt spid="3079"/>
                                        </p:tgtEl>
                                      </p:cBhvr>
                                    </p:animEffect>
                                    <p:anim calcmode="lin" valueType="num">
                                      <p:cBhvr>
                                        <p:cTn id="26" dur="500" fill="hold"/>
                                        <p:tgtEl>
                                          <p:spTgt spid="3079"/>
                                        </p:tgtEl>
                                        <p:attrNameLst>
                                          <p:attrName>ppt_x</p:attrName>
                                        </p:attrNameLst>
                                      </p:cBhvr>
                                      <p:tavLst>
                                        <p:tav tm="0">
                                          <p:val>
                                            <p:strVal val="#ppt_x"/>
                                          </p:val>
                                        </p:tav>
                                        <p:tav tm="100000">
                                          <p:val>
                                            <p:strVal val="#ppt_x"/>
                                          </p:val>
                                        </p:tav>
                                      </p:tavLst>
                                    </p:anim>
                                    <p:anim calcmode="lin" valueType="num">
                                      <p:cBhvr>
                                        <p:cTn id="27" dur="500" fill="hold"/>
                                        <p:tgtEl>
                                          <p:spTgt spid="307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fade">
                                      <p:cBhvr>
                                        <p:cTn id="37" dur="500"/>
                                        <p:tgtEl>
                                          <p:spTgt spid="3076"/>
                                        </p:tgtEl>
                                      </p:cBhvr>
                                    </p:animEffect>
                                    <p:anim calcmode="lin" valueType="num">
                                      <p:cBhvr>
                                        <p:cTn id="38" dur="500" fill="hold"/>
                                        <p:tgtEl>
                                          <p:spTgt spid="3076"/>
                                        </p:tgtEl>
                                        <p:attrNameLst>
                                          <p:attrName>ppt_x</p:attrName>
                                        </p:attrNameLst>
                                      </p:cBhvr>
                                      <p:tavLst>
                                        <p:tav tm="0">
                                          <p:val>
                                            <p:strVal val="#ppt_x"/>
                                          </p:val>
                                        </p:tav>
                                        <p:tav tm="100000">
                                          <p:val>
                                            <p:strVal val="#ppt_x"/>
                                          </p:val>
                                        </p:tav>
                                      </p:tavLst>
                                    </p:anim>
                                    <p:anim calcmode="lin" valueType="num">
                                      <p:cBhvr>
                                        <p:cTn id="39" dur="5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Unity3D</a:t>
            </a:r>
            <a:endParaRPr lang="zh-TW" altLang="en-US" dirty="0"/>
          </a:p>
        </p:txBody>
      </p:sp>
      <p:sp>
        <p:nvSpPr>
          <p:cNvPr id="41987" name="內容版面配置區 2"/>
          <p:cNvSpPr>
            <a:spLocks noGrp="1"/>
          </p:cNvSpPr>
          <p:nvPr>
            <p:ph idx="1"/>
          </p:nvPr>
        </p:nvSpPr>
        <p:spPr>
          <a:xfrm>
            <a:off x="779463" y="1773238"/>
            <a:ext cx="3819525" cy="1743075"/>
          </a:xfrm>
        </p:spPr>
        <p:txBody>
          <a:bodyPr/>
          <a:lstStyle/>
          <a:p>
            <a:pPr>
              <a:buFont typeface="Arial" charset="0"/>
              <a:buChar char="•"/>
            </a:pPr>
            <a:r>
              <a:rPr lang="en-US" altLang="zh-TW" sz="2400" smtClean="0"/>
              <a:t>Lightweight game engine</a:t>
            </a:r>
          </a:p>
          <a:p>
            <a:pPr>
              <a:buFont typeface="Arial" charset="0"/>
              <a:buChar char="•"/>
            </a:pPr>
            <a:r>
              <a:rPr lang="en-US" altLang="zh-TW" sz="2400" smtClean="0"/>
              <a:t>Lower learning curve</a:t>
            </a:r>
          </a:p>
          <a:p>
            <a:pPr>
              <a:buFont typeface="Arial" charset="0"/>
              <a:buChar char="•"/>
            </a:pPr>
            <a:r>
              <a:rPr lang="en-US" altLang="zh-TW" sz="2400" smtClean="0"/>
              <a:t>Integrated editor</a:t>
            </a:r>
            <a:endParaRPr lang="zh-TW" altLang="en-US" sz="2400" smtClean="0"/>
          </a:p>
        </p:txBody>
      </p:sp>
      <p:pic>
        <p:nvPicPr>
          <p:cNvPr id="4" name="Picture 4">
            <a:hlinkClick r:id="rId3" action="ppaction://hlinkfile"/>
          </p:cNvPr>
          <p:cNvPicPr>
            <a:picLocks noChangeAspect="1" noChangeArrowheads="1"/>
          </p:cNvPicPr>
          <p:nvPr/>
        </p:nvPicPr>
        <p:blipFill>
          <a:blip r:embed="rId4" cstate="print">
            <a:extLst/>
          </a:blip>
          <a:srcRect/>
          <a:stretch>
            <a:fillRect/>
          </a:stretch>
        </p:blipFill>
        <p:spPr bwMode="auto">
          <a:xfrm>
            <a:off x="847143" y="3573016"/>
            <a:ext cx="7685297" cy="2924315"/>
          </a:xfrm>
          <a:prstGeom prst="rect">
            <a:avLst/>
          </a:prstGeom>
          <a:noFill/>
          <a:ln>
            <a:noFill/>
          </a:ln>
          <a:effectLst>
            <a:outerShdw blurRad="76200" dir="13500000" sy="23000" kx="1200000" algn="br" rotWithShape="0">
              <a:prstClr val="black">
                <a:alpha val="20000"/>
              </a:prstClr>
            </a:outerShdw>
            <a:reflection blurRad="6350" stA="52000" endA="300" endPos="35000" dir="5400000" sy="-100000" algn="bl" rotWithShape="0"/>
          </a:effectLst>
          <a:extLst/>
        </p:spPr>
      </p:pic>
      <p:sp>
        <p:nvSpPr>
          <p:cNvPr id="5" name="內容版面配置區 2"/>
          <p:cNvSpPr txBox="1">
            <a:spLocks/>
          </p:cNvSpPr>
          <p:nvPr/>
        </p:nvSpPr>
        <p:spPr>
          <a:xfrm>
            <a:off x="4352925" y="1773238"/>
            <a:ext cx="4611688" cy="1743075"/>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a:defRPr/>
            </a:pPr>
            <a:r>
              <a:rPr lang="en-US" altLang="zh-TW" dirty="0" smtClean="0">
                <a:solidFill>
                  <a:schemeClr val="tx1"/>
                </a:solidFill>
                <a:latin typeface="+mj-lt"/>
              </a:rPr>
              <a:t>Powerful asset support</a:t>
            </a:r>
          </a:p>
          <a:p>
            <a:pPr lvl="1">
              <a:defRPr/>
            </a:pPr>
            <a:r>
              <a:rPr lang="en-US" altLang="zh-TW" sz="2200" dirty="0" smtClean="0">
                <a:solidFill>
                  <a:schemeClr val="tx1"/>
                </a:solidFill>
                <a:latin typeface="+mj-lt"/>
              </a:rPr>
              <a:t>Blender, PS, 3DS Max, Maya</a:t>
            </a:r>
            <a:r>
              <a:rPr lang="en-US" altLang="zh-TW" sz="2200" dirty="0" smtClean="0">
                <a:solidFill>
                  <a:schemeClr val="tx1"/>
                </a:solidFill>
              </a:rPr>
              <a:t>,</a:t>
            </a:r>
            <a:br>
              <a:rPr lang="en-US" altLang="zh-TW" sz="2200" dirty="0" smtClean="0">
                <a:solidFill>
                  <a:schemeClr val="tx1"/>
                </a:solidFill>
              </a:rPr>
            </a:br>
            <a:r>
              <a:rPr lang="en-US" altLang="zh-TW" sz="2200" dirty="0" err="1" smtClean="0">
                <a:solidFill>
                  <a:schemeClr val="tx1"/>
                </a:solidFill>
              </a:rPr>
              <a:t>Sketchup</a:t>
            </a:r>
            <a:r>
              <a:rPr lang="en-US" altLang="zh-TW" sz="2200" dirty="0" smtClean="0">
                <a:solidFill>
                  <a:schemeClr val="tx1"/>
                </a:solidFill>
              </a:rPr>
              <a:t>…</a:t>
            </a:r>
            <a:endParaRPr lang="en-US" altLang="zh-TW" sz="2200" dirty="0" smtClean="0">
              <a:solidFill>
                <a:schemeClr val="tx1"/>
              </a:solidFill>
              <a:latin typeface="+mj-lt"/>
            </a:endParaRPr>
          </a:p>
          <a:p>
            <a:pPr>
              <a:defRPr/>
            </a:pPr>
            <a:r>
              <a:rPr lang="en-US" altLang="zh-TW" dirty="0" smtClean="0">
                <a:solidFill>
                  <a:schemeClr val="tx1"/>
                </a:solidFill>
                <a:latin typeface="+mj-lt"/>
              </a:rPr>
              <a:t>Web, Mobiles, PC, Consoles</a:t>
            </a:r>
          </a:p>
        </p:txBody>
      </p:sp>
      <p:pic>
        <p:nvPicPr>
          <p:cNvPr id="6" name="Picture 3" descr="D:\My Data\My Work\My Documents\My Courses\Computer Graphics\2011\2011(Fall)_Introduction to Game Programming\Materials\unityLogo.png"/>
          <p:cNvPicPr>
            <a:picLocks noChangeAspect="1" noChangeArrowheads="1"/>
          </p:cNvPicPr>
          <p:nvPr/>
        </p:nvPicPr>
        <p:blipFill>
          <a:blip r:embed="rId5" cstate="print">
            <a:extLst/>
          </a:blip>
          <a:srcRect/>
          <a:stretch>
            <a:fillRect/>
          </a:stretch>
        </p:blipFill>
        <p:spPr bwMode="auto">
          <a:xfrm>
            <a:off x="197728" y="6069964"/>
            <a:ext cx="535896" cy="535896"/>
          </a:xfrm>
          <a:prstGeom prst="rect">
            <a:avLst/>
          </a:prstGeom>
          <a:noFill/>
          <a:effectLst>
            <a:reflection blurRad="6350" stA="52000" endA="300" endPos="35000" dir="5400000" sy="-100000" algn="bl" rotWithShape="0"/>
          </a:effectLst>
          <a:ex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2D visual programming</a:t>
            </a:r>
            <a:endParaRPr lang="zh-TW" altLang="en-US" dirty="0"/>
          </a:p>
        </p:txBody>
      </p:sp>
      <p:sp>
        <p:nvSpPr>
          <p:cNvPr id="43011" name="內容版面配置區 2"/>
          <p:cNvSpPr>
            <a:spLocks noGrp="1"/>
          </p:cNvSpPr>
          <p:nvPr>
            <p:ph idx="1"/>
          </p:nvPr>
        </p:nvSpPr>
        <p:spPr/>
        <p:txBody>
          <a:bodyPr/>
          <a:lstStyle/>
          <a:p>
            <a:r>
              <a:rPr lang="en-US" altLang="zh-TW" smtClean="0"/>
              <a:t>Construct 2 </a:t>
            </a:r>
          </a:p>
          <a:p>
            <a:pPr lvl="1"/>
            <a:r>
              <a:rPr lang="en-US" altLang="zh-TW" smtClean="0"/>
              <a:t>Html5</a:t>
            </a:r>
          </a:p>
          <a:p>
            <a:endParaRPr lang="en-US" altLang="zh-TW" smtClean="0"/>
          </a:p>
          <a:p>
            <a:endParaRPr lang="en-US" altLang="zh-TW" smtClean="0"/>
          </a:p>
          <a:p>
            <a:r>
              <a:rPr lang="en-US" altLang="zh-TW" smtClean="0"/>
              <a:t>Stencyl</a:t>
            </a:r>
          </a:p>
          <a:p>
            <a:pPr lvl="1"/>
            <a:endParaRPr lang="en-US" altLang="zh-TW" smtClean="0"/>
          </a:p>
          <a:p>
            <a:endParaRPr lang="zh-TW" alt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365625"/>
            <a:ext cx="18240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1557338"/>
            <a:ext cx="43243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274638"/>
            <a:ext cx="7067550" cy="1143000"/>
          </a:xfrm>
        </p:spPr>
        <p:txBody>
          <a:bodyPr/>
          <a:lstStyle/>
          <a:p>
            <a:pPr eaLnBrk="1" hangingPunct="1">
              <a:defRPr/>
            </a:pPr>
            <a:r>
              <a:rPr lang="en-GB" altLang="zh-TW" sz="3200" dirty="0">
                <a:ea typeface="新細明體" pitchFamily="18" charset="-120"/>
              </a:rPr>
              <a:t>Game Development: Gears of War</a:t>
            </a:r>
          </a:p>
        </p:txBody>
      </p:sp>
      <p:sp>
        <p:nvSpPr>
          <p:cNvPr id="13315" name="Rectangle 3"/>
          <p:cNvSpPr>
            <a:spLocks noGrp="1" noChangeArrowheads="1"/>
          </p:cNvSpPr>
          <p:nvPr>
            <p:ph idx="1"/>
          </p:nvPr>
        </p:nvSpPr>
        <p:spPr>
          <a:xfrm>
            <a:off x="685800" y="1412875"/>
            <a:ext cx="8062913" cy="4321175"/>
          </a:xfrm>
        </p:spPr>
        <p:txBody>
          <a:bodyPr/>
          <a:lstStyle/>
          <a:p>
            <a:pPr eaLnBrk="1" hangingPunct="1">
              <a:lnSpc>
                <a:spcPct val="80000"/>
              </a:lnSpc>
              <a:spcBef>
                <a:spcPct val="40000"/>
              </a:spcBef>
            </a:pPr>
            <a:r>
              <a:rPr lang="en-GB" altLang="zh-TW" sz="2800" smtClean="0">
                <a:ea typeface="新細明體" charset="-120"/>
              </a:rPr>
              <a:t>Resources</a:t>
            </a:r>
          </a:p>
          <a:p>
            <a:pPr lvl="1" eaLnBrk="1" hangingPunct="1">
              <a:lnSpc>
                <a:spcPct val="80000"/>
              </a:lnSpc>
              <a:spcBef>
                <a:spcPct val="40000"/>
              </a:spcBef>
            </a:pPr>
            <a:r>
              <a:rPr lang="en-GB" altLang="zh-TW" sz="2400" smtClean="0">
                <a:ea typeface="新細明體" charset="-120"/>
              </a:rPr>
              <a:t>~10 programmers</a:t>
            </a:r>
          </a:p>
          <a:p>
            <a:pPr lvl="1" eaLnBrk="1" hangingPunct="1">
              <a:lnSpc>
                <a:spcPct val="80000"/>
              </a:lnSpc>
              <a:spcBef>
                <a:spcPct val="40000"/>
              </a:spcBef>
            </a:pPr>
            <a:r>
              <a:rPr lang="en-GB" altLang="zh-TW" sz="2400" smtClean="0">
                <a:ea typeface="新細明體" charset="-120"/>
              </a:rPr>
              <a:t>~20 artists</a:t>
            </a:r>
          </a:p>
          <a:p>
            <a:pPr lvl="1" eaLnBrk="1" hangingPunct="1">
              <a:lnSpc>
                <a:spcPct val="80000"/>
              </a:lnSpc>
              <a:spcBef>
                <a:spcPct val="40000"/>
              </a:spcBef>
            </a:pPr>
            <a:r>
              <a:rPr lang="en-GB" altLang="zh-TW" sz="2400" smtClean="0">
                <a:ea typeface="新細明體" charset="-120"/>
              </a:rPr>
              <a:t>~24 month development cycle</a:t>
            </a:r>
          </a:p>
          <a:p>
            <a:pPr lvl="1" eaLnBrk="1" hangingPunct="1">
              <a:lnSpc>
                <a:spcPct val="80000"/>
              </a:lnSpc>
              <a:spcBef>
                <a:spcPct val="40000"/>
              </a:spcBef>
            </a:pPr>
            <a:r>
              <a:rPr lang="en-GB" altLang="zh-TW" sz="2400" smtClean="0">
                <a:ea typeface="新細明體" charset="-120"/>
              </a:rPr>
              <a:t>~$10M budget</a:t>
            </a:r>
          </a:p>
          <a:p>
            <a:pPr eaLnBrk="1" hangingPunct="1">
              <a:lnSpc>
                <a:spcPct val="80000"/>
              </a:lnSpc>
              <a:spcBef>
                <a:spcPct val="40000"/>
              </a:spcBef>
            </a:pPr>
            <a:r>
              <a:rPr lang="en-GB" altLang="zh-TW" sz="2800" smtClean="0">
                <a:ea typeface="新細明體" charset="-120"/>
              </a:rPr>
              <a:t>Software Dependencies</a:t>
            </a:r>
          </a:p>
          <a:p>
            <a:pPr lvl="1" eaLnBrk="1" hangingPunct="1">
              <a:lnSpc>
                <a:spcPct val="80000"/>
              </a:lnSpc>
              <a:spcBef>
                <a:spcPct val="40000"/>
              </a:spcBef>
            </a:pPr>
            <a:r>
              <a:rPr lang="en-GB" altLang="zh-TW" sz="2400" smtClean="0">
                <a:ea typeface="新細明體" charset="-120"/>
              </a:rPr>
              <a:t>1 middleware game engine</a:t>
            </a:r>
          </a:p>
          <a:p>
            <a:pPr lvl="1" eaLnBrk="1" hangingPunct="1">
              <a:lnSpc>
                <a:spcPct val="80000"/>
              </a:lnSpc>
              <a:spcBef>
                <a:spcPct val="40000"/>
              </a:spcBef>
            </a:pPr>
            <a:r>
              <a:rPr lang="en-GB" altLang="zh-TW" sz="2400" smtClean="0">
                <a:ea typeface="新細明體" charset="-120"/>
              </a:rPr>
              <a:t>~20 middleware libraries</a:t>
            </a:r>
          </a:p>
          <a:p>
            <a:pPr lvl="1" eaLnBrk="1" hangingPunct="1">
              <a:lnSpc>
                <a:spcPct val="80000"/>
              </a:lnSpc>
              <a:spcBef>
                <a:spcPct val="40000"/>
              </a:spcBef>
            </a:pPr>
            <a:r>
              <a:rPr lang="en-GB" altLang="zh-TW" sz="2400" smtClean="0">
                <a:ea typeface="新細明體" charset="-120"/>
              </a:rPr>
              <a:t>OS graphics APIs, sound, input, etc</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274638"/>
            <a:ext cx="6562725" cy="1143000"/>
          </a:xfrm>
        </p:spPr>
        <p:txBody>
          <a:bodyPr/>
          <a:lstStyle/>
          <a:p>
            <a:pPr eaLnBrk="1" hangingPunct="1">
              <a:defRPr/>
            </a:pPr>
            <a:r>
              <a:rPr lang="en-GB" altLang="zh-TW">
                <a:ea typeface="新細明體" pitchFamily="18" charset="-120"/>
              </a:rPr>
              <a:t>Software Dependencies</a:t>
            </a:r>
          </a:p>
        </p:txBody>
      </p:sp>
      <p:sp>
        <p:nvSpPr>
          <p:cNvPr id="14339" name="Rectangle 14"/>
          <p:cNvSpPr>
            <a:spLocks noGrp="1" noChangeArrowheads="1"/>
          </p:cNvSpPr>
          <p:nvPr>
            <p:ph idx="1"/>
          </p:nvPr>
        </p:nvSpPr>
        <p:spPr>
          <a:xfrm>
            <a:off x="7235825" y="4652963"/>
            <a:ext cx="792163" cy="647700"/>
          </a:xfrm>
        </p:spPr>
        <p:txBody>
          <a:bodyPr lIns="0" tIns="0" rIns="0" bIns="0"/>
          <a:lstStyle/>
          <a:p>
            <a:pPr algn="ctr" eaLnBrk="1" hangingPunct="1">
              <a:spcBef>
                <a:spcPct val="40000"/>
              </a:spcBef>
              <a:buFont typeface="Wingdings" pitchFamily="2" charset="2"/>
              <a:buNone/>
            </a:pPr>
            <a:r>
              <a:rPr lang="en-GB" altLang="zh-TW" b="1" smtClean="0">
                <a:ea typeface="新細明體" charset="-120"/>
              </a:rPr>
              <a:t>…</a:t>
            </a:r>
          </a:p>
          <a:p>
            <a:pPr algn="ctr" eaLnBrk="1" hangingPunct="1">
              <a:spcBef>
                <a:spcPct val="40000"/>
              </a:spcBef>
              <a:buFont typeface="Wingdings" pitchFamily="2" charset="2"/>
              <a:buNone/>
            </a:pPr>
            <a:endParaRPr lang="en-GB" altLang="zh-TW" sz="2400" smtClean="0">
              <a:ea typeface="新細明體" charset="-120"/>
            </a:endParaRPr>
          </a:p>
        </p:txBody>
      </p:sp>
      <p:sp>
        <p:nvSpPr>
          <p:cNvPr id="14340" name="Rectangle 5"/>
          <p:cNvSpPr>
            <a:spLocks noChangeArrowheads="1"/>
          </p:cNvSpPr>
          <p:nvPr/>
        </p:nvSpPr>
        <p:spPr bwMode="auto">
          <a:xfrm>
            <a:off x="539750" y="1341438"/>
            <a:ext cx="7704138" cy="1296987"/>
          </a:xfrm>
          <a:prstGeom prst="rect">
            <a:avLst/>
          </a:prstGeom>
          <a:solidFill>
            <a:srgbClr val="FFFFCC"/>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Tahoma" pitchFamily="34" charset="0"/>
                <a:ea typeface="新細明體" charset="-120"/>
              </a:rPr>
              <a:t>Gears of War</a:t>
            </a:r>
          </a:p>
          <a:p>
            <a:pPr eaLnBrk="1" hangingPunct="1">
              <a:spcBef>
                <a:spcPct val="0"/>
              </a:spcBef>
              <a:buFontTx/>
              <a:buNone/>
            </a:pPr>
            <a:r>
              <a:rPr lang="en-US" altLang="zh-TW" sz="1800">
                <a:latin typeface="Tahoma" pitchFamily="34" charset="0"/>
                <a:ea typeface="新細明體" charset="-120"/>
              </a:rPr>
              <a:t>Gameplay Code</a:t>
            </a:r>
            <a:br>
              <a:rPr lang="en-US" altLang="zh-TW" sz="1800">
                <a:latin typeface="Tahoma" pitchFamily="34" charset="0"/>
                <a:ea typeface="新細明體" charset="-120"/>
              </a:rPr>
            </a:br>
            <a:r>
              <a:rPr lang="en-US" altLang="zh-TW" sz="1800">
                <a:latin typeface="Tahoma" pitchFamily="34" charset="0"/>
                <a:ea typeface="新細明體" charset="-120"/>
              </a:rPr>
              <a:t>~250,000 lines C++, script code</a:t>
            </a:r>
          </a:p>
        </p:txBody>
      </p:sp>
      <p:sp>
        <p:nvSpPr>
          <p:cNvPr id="14341" name="Rectangle 6"/>
          <p:cNvSpPr>
            <a:spLocks noChangeArrowheads="1"/>
          </p:cNvSpPr>
          <p:nvPr/>
        </p:nvSpPr>
        <p:spPr bwMode="auto">
          <a:xfrm>
            <a:off x="539750" y="2852738"/>
            <a:ext cx="7704138" cy="1296987"/>
          </a:xfrm>
          <a:prstGeom prst="rect">
            <a:avLst/>
          </a:prstGeom>
          <a:solidFill>
            <a:srgbClr val="CCEC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Tahoma" pitchFamily="34" charset="0"/>
                <a:ea typeface="新細明體" charset="-120"/>
              </a:rPr>
              <a:t>Unreal Engine 3 </a:t>
            </a:r>
          </a:p>
          <a:p>
            <a:pPr eaLnBrk="1" hangingPunct="1">
              <a:spcBef>
                <a:spcPct val="0"/>
              </a:spcBef>
              <a:buFontTx/>
              <a:buNone/>
            </a:pPr>
            <a:r>
              <a:rPr lang="en-US" altLang="zh-TW" sz="1800">
                <a:latin typeface="Tahoma" pitchFamily="34" charset="0"/>
                <a:ea typeface="新細明體" charset="-120"/>
              </a:rPr>
              <a:t>Middleware Game Engine</a:t>
            </a:r>
          </a:p>
          <a:p>
            <a:pPr eaLnBrk="1" hangingPunct="1">
              <a:spcBef>
                <a:spcPct val="0"/>
              </a:spcBef>
              <a:buFontTx/>
              <a:buNone/>
            </a:pPr>
            <a:r>
              <a:rPr lang="en-US" altLang="zh-TW" sz="1800">
                <a:latin typeface="Tahoma" pitchFamily="34" charset="0"/>
                <a:ea typeface="新細明體" charset="-120"/>
              </a:rPr>
              <a:t>~250,000 lines C++ code</a:t>
            </a:r>
          </a:p>
        </p:txBody>
      </p:sp>
      <p:sp>
        <p:nvSpPr>
          <p:cNvPr id="14342" name="Rectangle 7"/>
          <p:cNvSpPr>
            <a:spLocks noChangeArrowheads="1"/>
          </p:cNvSpPr>
          <p:nvPr/>
        </p:nvSpPr>
        <p:spPr bwMode="auto">
          <a:xfrm>
            <a:off x="539750" y="4365625"/>
            <a:ext cx="1511300" cy="1296988"/>
          </a:xfrm>
          <a:prstGeom prst="rect">
            <a:avLst/>
          </a:prstGeom>
          <a:solidFill>
            <a:srgbClr val="CC99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Tahoma" pitchFamily="34" charset="0"/>
                <a:ea typeface="新細明體" charset="-120"/>
              </a:rPr>
              <a:t>DirectX</a:t>
            </a:r>
          </a:p>
          <a:p>
            <a:pPr eaLnBrk="1" hangingPunct="1">
              <a:spcBef>
                <a:spcPct val="0"/>
              </a:spcBef>
              <a:buFontTx/>
              <a:buNone/>
            </a:pPr>
            <a:r>
              <a:rPr lang="en-US" altLang="zh-TW" sz="1800">
                <a:latin typeface="Tahoma" pitchFamily="34" charset="0"/>
                <a:ea typeface="新細明體" charset="-120"/>
              </a:rPr>
              <a:t>Graphics</a:t>
            </a:r>
          </a:p>
        </p:txBody>
      </p:sp>
      <p:sp>
        <p:nvSpPr>
          <p:cNvPr id="14343" name="Rectangle 8"/>
          <p:cNvSpPr>
            <a:spLocks noChangeArrowheads="1"/>
          </p:cNvSpPr>
          <p:nvPr/>
        </p:nvSpPr>
        <p:spPr bwMode="auto">
          <a:xfrm>
            <a:off x="2195513" y="4365625"/>
            <a:ext cx="1511300" cy="1296988"/>
          </a:xfrm>
          <a:prstGeom prst="rect">
            <a:avLst/>
          </a:prstGeom>
          <a:solidFill>
            <a:srgbClr val="CC99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Tahoma" pitchFamily="34" charset="0"/>
                <a:ea typeface="新細明體" charset="-120"/>
              </a:rPr>
              <a:t>OpenAL</a:t>
            </a:r>
          </a:p>
          <a:p>
            <a:pPr eaLnBrk="1" hangingPunct="1">
              <a:spcBef>
                <a:spcPct val="0"/>
              </a:spcBef>
              <a:buFontTx/>
              <a:buNone/>
            </a:pPr>
            <a:r>
              <a:rPr lang="en-US" altLang="zh-TW" sz="1800">
                <a:latin typeface="Tahoma" pitchFamily="34" charset="0"/>
                <a:ea typeface="新細明體" charset="-120"/>
              </a:rPr>
              <a:t>Audio</a:t>
            </a:r>
          </a:p>
        </p:txBody>
      </p:sp>
      <p:sp>
        <p:nvSpPr>
          <p:cNvPr id="14344" name="Rectangle 9"/>
          <p:cNvSpPr>
            <a:spLocks noChangeArrowheads="1"/>
          </p:cNvSpPr>
          <p:nvPr/>
        </p:nvSpPr>
        <p:spPr bwMode="auto">
          <a:xfrm>
            <a:off x="3851275" y="4365625"/>
            <a:ext cx="719138" cy="1296988"/>
          </a:xfrm>
          <a:prstGeom prst="rect">
            <a:avLst/>
          </a:prstGeom>
          <a:solidFill>
            <a:srgbClr val="CC99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200">
                <a:latin typeface="Tahoma" pitchFamily="34" charset="0"/>
                <a:ea typeface="新細明體" charset="-120"/>
              </a:rPr>
              <a:t>Ogg</a:t>
            </a:r>
            <a:br>
              <a:rPr lang="en-US" altLang="zh-TW" sz="1200">
                <a:latin typeface="Tahoma" pitchFamily="34" charset="0"/>
                <a:ea typeface="新細明體" charset="-120"/>
              </a:rPr>
            </a:br>
            <a:r>
              <a:rPr lang="en-US" altLang="zh-TW" sz="1200">
                <a:latin typeface="Tahoma" pitchFamily="34" charset="0"/>
                <a:ea typeface="新細明體" charset="-120"/>
              </a:rPr>
              <a:t>Vorbis</a:t>
            </a:r>
          </a:p>
          <a:p>
            <a:pPr eaLnBrk="1" hangingPunct="1">
              <a:spcBef>
                <a:spcPct val="0"/>
              </a:spcBef>
              <a:buFontTx/>
              <a:buNone/>
            </a:pPr>
            <a:r>
              <a:rPr lang="en-US" altLang="zh-TW" sz="1200">
                <a:latin typeface="Tahoma" pitchFamily="34" charset="0"/>
                <a:ea typeface="新細明體" charset="-120"/>
              </a:rPr>
              <a:t>Music</a:t>
            </a:r>
          </a:p>
          <a:p>
            <a:pPr eaLnBrk="1" hangingPunct="1">
              <a:spcBef>
                <a:spcPct val="0"/>
              </a:spcBef>
              <a:buFontTx/>
              <a:buNone/>
            </a:pPr>
            <a:r>
              <a:rPr lang="en-US" altLang="zh-TW" sz="1200">
                <a:latin typeface="Tahoma" pitchFamily="34" charset="0"/>
                <a:ea typeface="新細明體" charset="-120"/>
              </a:rPr>
              <a:t>Codec</a:t>
            </a:r>
          </a:p>
        </p:txBody>
      </p:sp>
      <p:sp>
        <p:nvSpPr>
          <p:cNvPr id="14345" name="Rectangle 10"/>
          <p:cNvSpPr>
            <a:spLocks noChangeArrowheads="1"/>
          </p:cNvSpPr>
          <p:nvPr/>
        </p:nvSpPr>
        <p:spPr bwMode="auto">
          <a:xfrm>
            <a:off x="4716463" y="4365625"/>
            <a:ext cx="720725" cy="1296988"/>
          </a:xfrm>
          <a:prstGeom prst="rect">
            <a:avLst/>
          </a:prstGeom>
          <a:solidFill>
            <a:srgbClr val="CC99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200">
                <a:latin typeface="Tahoma" pitchFamily="34" charset="0"/>
                <a:ea typeface="新細明體" charset="-120"/>
              </a:rPr>
              <a:t>Speex</a:t>
            </a:r>
          </a:p>
          <a:p>
            <a:pPr eaLnBrk="1" hangingPunct="1">
              <a:spcBef>
                <a:spcPct val="0"/>
              </a:spcBef>
              <a:buFontTx/>
              <a:buNone/>
            </a:pPr>
            <a:r>
              <a:rPr lang="en-US" altLang="zh-TW" sz="1200">
                <a:latin typeface="Tahoma" pitchFamily="34" charset="0"/>
                <a:ea typeface="新細明體" charset="-120"/>
              </a:rPr>
              <a:t>Speech</a:t>
            </a:r>
            <a:br>
              <a:rPr lang="en-US" altLang="zh-TW" sz="1200">
                <a:latin typeface="Tahoma" pitchFamily="34" charset="0"/>
                <a:ea typeface="新細明體" charset="-120"/>
              </a:rPr>
            </a:br>
            <a:r>
              <a:rPr lang="en-US" altLang="zh-TW" sz="1200">
                <a:latin typeface="Tahoma" pitchFamily="34" charset="0"/>
                <a:ea typeface="新細明體" charset="-120"/>
              </a:rPr>
              <a:t>Codec</a:t>
            </a:r>
          </a:p>
        </p:txBody>
      </p:sp>
      <p:sp>
        <p:nvSpPr>
          <p:cNvPr id="14346" name="Rectangle 11"/>
          <p:cNvSpPr>
            <a:spLocks noChangeArrowheads="1"/>
          </p:cNvSpPr>
          <p:nvPr/>
        </p:nvSpPr>
        <p:spPr bwMode="auto">
          <a:xfrm>
            <a:off x="5580063" y="4365625"/>
            <a:ext cx="720725" cy="1296988"/>
          </a:xfrm>
          <a:prstGeom prst="rect">
            <a:avLst/>
          </a:prstGeom>
          <a:solidFill>
            <a:srgbClr val="CC99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200">
                <a:latin typeface="Tahoma" pitchFamily="34" charset="0"/>
                <a:ea typeface="新細明體" charset="-120"/>
              </a:rPr>
              <a:t>wx</a:t>
            </a:r>
            <a:br>
              <a:rPr lang="en-US" altLang="zh-TW" sz="1200">
                <a:latin typeface="Tahoma" pitchFamily="34" charset="0"/>
                <a:ea typeface="新細明體" charset="-120"/>
              </a:rPr>
            </a:br>
            <a:r>
              <a:rPr lang="en-US" altLang="zh-TW" sz="1200">
                <a:latin typeface="Tahoma" pitchFamily="34" charset="0"/>
                <a:ea typeface="新細明體" charset="-120"/>
              </a:rPr>
              <a:t>Widgets</a:t>
            </a:r>
          </a:p>
          <a:p>
            <a:pPr eaLnBrk="1" hangingPunct="1">
              <a:spcBef>
                <a:spcPct val="0"/>
              </a:spcBef>
              <a:buFontTx/>
              <a:buNone/>
            </a:pPr>
            <a:r>
              <a:rPr lang="en-US" altLang="zh-TW" sz="1200">
                <a:latin typeface="Tahoma" pitchFamily="34" charset="0"/>
                <a:ea typeface="新細明體" charset="-120"/>
              </a:rPr>
              <a:t>Window</a:t>
            </a:r>
          </a:p>
          <a:p>
            <a:pPr eaLnBrk="1" hangingPunct="1">
              <a:spcBef>
                <a:spcPct val="0"/>
              </a:spcBef>
              <a:buFontTx/>
              <a:buNone/>
            </a:pPr>
            <a:r>
              <a:rPr lang="en-US" altLang="zh-TW" sz="1200">
                <a:latin typeface="Tahoma" pitchFamily="34" charset="0"/>
                <a:ea typeface="新細明體" charset="-120"/>
              </a:rPr>
              <a:t>Library</a:t>
            </a:r>
          </a:p>
        </p:txBody>
      </p:sp>
      <p:sp>
        <p:nvSpPr>
          <p:cNvPr id="14347" name="Rectangle 12"/>
          <p:cNvSpPr>
            <a:spLocks noChangeArrowheads="1"/>
          </p:cNvSpPr>
          <p:nvPr/>
        </p:nvSpPr>
        <p:spPr bwMode="auto">
          <a:xfrm>
            <a:off x="6443663" y="4365625"/>
            <a:ext cx="720725" cy="1296988"/>
          </a:xfrm>
          <a:prstGeom prst="rect">
            <a:avLst/>
          </a:prstGeom>
          <a:solidFill>
            <a:srgbClr val="CC99FF"/>
          </a:solidFill>
          <a:ln w="9525" algn="ctr">
            <a:solidFill>
              <a:srgbClr val="000000"/>
            </a:solidFill>
            <a:miter lim="800000"/>
            <a:headEnd/>
            <a:tailEnd/>
          </a:ln>
          <a:effectLst>
            <a:outerShdw dist="107763" dir="2700000" algn="ctr" rotWithShape="0">
              <a:srgbClr val="808080"/>
            </a:outerShdw>
          </a:effectLst>
        </p:spPr>
        <p:txBody>
          <a:bodyPr wrap="none" anchor="ctr"/>
          <a:lstStyle>
            <a:lvl1pPr eaLnBrk="0" hangingPunct="0">
              <a:spcBef>
                <a:spcPct val="20000"/>
              </a:spcBef>
              <a:buFont typeface="Arial" charset="0"/>
              <a:buChar char="•"/>
              <a:tabLst>
                <a:tab pos="363538" algn="l"/>
              </a:tabLst>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tabLst>
                <a:tab pos="363538" algn="l"/>
              </a:tabLst>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tabLst>
                <a:tab pos="363538" algn="l"/>
              </a:tabLst>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tabLst>
                <a:tab pos="363538" algn="l"/>
              </a:tabLst>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tabLst>
                <a:tab pos="363538" algn="l"/>
              </a:tabLst>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200">
                <a:latin typeface="Tahoma" pitchFamily="34" charset="0"/>
                <a:ea typeface="新細明體" charset="-120"/>
              </a:rPr>
              <a:t>ZLib</a:t>
            </a:r>
          </a:p>
          <a:p>
            <a:pPr eaLnBrk="1" hangingPunct="1">
              <a:spcBef>
                <a:spcPct val="0"/>
              </a:spcBef>
              <a:buFontTx/>
              <a:buNone/>
            </a:pPr>
            <a:r>
              <a:rPr lang="en-US" altLang="zh-TW" sz="1200">
                <a:latin typeface="Tahoma" pitchFamily="34" charset="0"/>
                <a:ea typeface="新細明體" charset="-120"/>
              </a:rPr>
              <a:t>Data</a:t>
            </a:r>
          </a:p>
          <a:p>
            <a:pPr eaLnBrk="1" hangingPunct="1">
              <a:spcBef>
                <a:spcPct val="0"/>
              </a:spcBef>
              <a:buFontTx/>
              <a:buNone/>
            </a:pPr>
            <a:r>
              <a:rPr lang="en-US" altLang="zh-TW" sz="1200">
                <a:latin typeface="Tahoma" pitchFamily="34" charset="0"/>
                <a:ea typeface="新細明體" charset="-120"/>
              </a:rPr>
              <a:t>Compr-</a:t>
            </a:r>
          </a:p>
          <a:p>
            <a:pPr eaLnBrk="1" hangingPunct="1">
              <a:spcBef>
                <a:spcPct val="0"/>
              </a:spcBef>
              <a:buFontTx/>
              <a:buNone/>
            </a:pPr>
            <a:r>
              <a:rPr lang="en-US" altLang="zh-TW" sz="1200">
                <a:latin typeface="Tahoma" pitchFamily="34" charset="0"/>
                <a:ea typeface="新細明體" charset="-120"/>
              </a:rPr>
              <a:t>ession</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0" y="274638"/>
            <a:ext cx="6562725" cy="1143000"/>
          </a:xfrm>
        </p:spPr>
        <p:txBody>
          <a:bodyPr/>
          <a:lstStyle/>
          <a:p>
            <a:pPr eaLnBrk="1" hangingPunct="1">
              <a:defRPr/>
            </a:pPr>
            <a:r>
              <a:rPr lang="en-GB" altLang="zh-TW" sz="3200">
                <a:ea typeface="新細明體" pitchFamily="18" charset="-120"/>
              </a:rPr>
              <a:t>Game Development: Platforms</a:t>
            </a:r>
          </a:p>
        </p:txBody>
      </p:sp>
      <p:sp>
        <p:nvSpPr>
          <p:cNvPr id="15363" name="Rectangle 3"/>
          <p:cNvSpPr>
            <a:spLocks noGrp="1" noChangeArrowheads="1"/>
          </p:cNvSpPr>
          <p:nvPr>
            <p:ph idx="1"/>
          </p:nvPr>
        </p:nvSpPr>
        <p:spPr>
          <a:xfrm>
            <a:off x="685800" y="1412875"/>
            <a:ext cx="8062913" cy="4537075"/>
          </a:xfrm>
        </p:spPr>
        <p:txBody>
          <a:bodyPr/>
          <a:lstStyle/>
          <a:p>
            <a:pPr eaLnBrk="1" hangingPunct="1">
              <a:lnSpc>
                <a:spcPct val="90000"/>
              </a:lnSpc>
              <a:spcBef>
                <a:spcPct val="40000"/>
              </a:spcBef>
            </a:pPr>
            <a:r>
              <a:rPr lang="en-GB" altLang="zh-TW" smtClean="0">
                <a:ea typeface="新細明體" charset="-120"/>
              </a:rPr>
              <a:t>The typical Unreal Engine 3 game will ship on:</a:t>
            </a:r>
          </a:p>
          <a:p>
            <a:pPr lvl="1" eaLnBrk="1" hangingPunct="1">
              <a:lnSpc>
                <a:spcPct val="90000"/>
              </a:lnSpc>
              <a:spcBef>
                <a:spcPct val="40000"/>
              </a:spcBef>
            </a:pPr>
            <a:r>
              <a:rPr lang="en-GB" altLang="zh-TW" smtClean="0">
                <a:ea typeface="新細明體" charset="-120"/>
              </a:rPr>
              <a:t>Xbox 360</a:t>
            </a:r>
          </a:p>
          <a:p>
            <a:pPr lvl="1" eaLnBrk="1" hangingPunct="1">
              <a:lnSpc>
                <a:spcPct val="90000"/>
              </a:lnSpc>
              <a:spcBef>
                <a:spcPct val="40000"/>
              </a:spcBef>
            </a:pPr>
            <a:r>
              <a:rPr lang="en-GB" altLang="zh-TW" smtClean="0">
                <a:ea typeface="新細明體" charset="-120"/>
              </a:rPr>
              <a:t>PlayStation 3</a:t>
            </a:r>
          </a:p>
          <a:p>
            <a:pPr lvl="1" eaLnBrk="1" hangingPunct="1">
              <a:lnSpc>
                <a:spcPct val="90000"/>
              </a:lnSpc>
              <a:spcBef>
                <a:spcPct val="40000"/>
              </a:spcBef>
            </a:pPr>
            <a:r>
              <a:rPr lang="en-GB" altLang="zh-TW" smtClean="0">
                <a:ea typeface="新細明體" charset="-120"/>
              </a:rPr>
              <a:t>Windows</a:t>
            </a:r>
          </a:p>
          <a:p>
            <a:pPr eaLnBrk="1" hangingPunct="1">
              <a:lnSpc>
                <a:spcPct val="90000"/>
              </a:lnSpc>
              <a:spcBef>
                <a:spcPct val="40000"/>
              </a:spcBef>
            </a:pPr>
            <a:r>
              <a:rPr lang="en-GB" altLang="zh-TW" smtClean="0">
                <a:ea typeface="新細明體" charset="-120"/>
              </a:rPr>
              <a:t>Some will also ship on:</a:t>
            </a:r>
          </a:p>
          <a:p>
            <a:pPr lvl="1" eaLnBrk="1" hangingPunct="1">
              <a:lnSpc>
                <a:spcPct val="90000"/>
              </a:lnSpc>
              <a:spcBef>
                <a:spcPct val="40000"/>
              </a:spcBef>
            </a:pPr>
            <a:r>
              <a:rPr lang="en-GB" altLang="zh-TW" smtClean="0">
                <a:ea typeface="新細明體" charset="-120"/>
              </a:rPr>
              <a:t>Linux</a:t>
            </a:r>
          </a:p>
          <a:p>
            <a:pPr lvl="1" eaLnBrk="1" hangingPunct="1">
              <a:lnSpc>
                <a:spcPct val="90000"/>
              </a:lnSpc>
              <a:spcBef>
                <a:spcPct val="40000"/>
              </a:spcBef>
            </a:pPr>
            <a:r>
              <a:rPr lang="en-GB" altLang="zh-TW" smtClean="0">
                <a:ea typeface="新細明體" charset="-120"/>
              </a:rPr>
              <a:t>MacOS</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74638"/>
            <a:ext cx="6562725" cy="1143000"/>
          </a:xfrm>
        </p:spPr>
        <p:txBody>
          <a:bodyPr/>
          <a:lstStyle/>
          <a:p>
            <a:pPr eaLnBrk="1" hangingPunct="1">
              <a:defRPr/>
            </a:pPr>
            <a:r>
              <a:rPr lang="en-GB" altLang="zh-TW" dirty="0" smtClean="0">
                <a:ea typeface="新細明體" pitchFamily="18" charset="-120"/>
              </a:rPr>
              <a:t>What is </a:t>
            </a:r>
            <a:r>
              <a:rPr lang="en-GB" altLang="zh-TW" dirty="0">
                <a:ea typeface="新細明體" pitchFamily="18" charset="-120"/>
              </a:rPr>
              <a:t>in a game?</a:t>
            </a:r>
          </a:p>
        </p:txBody>
      </p:sp>
      <p:sp>
        <p:nvSpPr>
          <p:cNvPr id="16387" name="Rectangle 3"/>
          <p:cNvSpPr>
            <a:spLocks noGrp="1" noChangeArrowheads="1"/>
          </p:cNvSpPr>
          <p:nvPr>
            <p:ph idx="1"/>
          </p:nvPr>
        </p:nvSpPr>
        <p:spPr>
          <a:xfrm>
            <a:off x="1403350" y="1412875"/>
            <a:ext cx="7129463" cy="5256213"/>
          </a:xfrm>
        </p:spPr>
        <p:txBody>
          <a:bodyPr/>
          <a:lstStyle/>
          <a:p>
            <a:pPr eaLnBrk="1" hangingPunct="1">
              <a:lnSpc>
                <a:spcPct val="80000"/>
              </a:lnSpc>
              <a:spcBef>
                <a:spcPct val="40000"/>
              </a:spcBef>
              <a:buFont typeface="Wingdings" pitchFamily="2" charset="2"/>
              <a:buNone/>
            </a:pPr>
            <a:r>
              <a:rPr lang="en-GB" altLang="zh-TW" sz="2000" smtClean="0">
                <a:ea typeface="新細明體" charset="-120"/>
              </a:rPr>
              <a:t>The obvious:</a:t>
            </a:r>
          </a:p>
          <a:p>
            <a:pPr eaLnBrk="1" hangingPunct="1">
              <a:lnSpc>
                <a:spcPct val="80000"/>
              </a:lnSpc>
              <a:spcBef>
                <a:spcPct val="40000"/>
              </a:spcBef>
            </a:pPr>
            <a:r>
              <a:rPr lang="en-GB" altLang="zh-TW" sz="2000" smtClean="0">
                <a:ea typeface="新細明體" charset="-120"/>
              </a:rPr>
              <a:t>Rendering</a:t>
            </a:r>
          </a:p>
          <a:p>
            <a:pPr eaLnBrk="1" hangingPunct="1">
              <a:lnSpc>
                <a:spcPct val="80000"/>
              </a:lnSpc>
              <a:spcBef>
                <a:spcPct val="40000"/>
              </a:spcBef>
            </a:pPr>
            <a:r>
              <a:rPr lang="en-GB" altLang="zh-TW" sz="2000" smtClean="0">
                <a:ea typeface="新細明體" charset="-120"/>
              </a:rPr>
              <a:t>Pixel shading</a:t>
            </a:r>
          </a:p>
          <a:p>
            <a:pPr eaLnBrk="1" hangingPunct="1">
              <a:lnSpc>
                <a:spcPct val="80000"/>
              </a:lnSpc>
              <a:spcBef>
                <a:spcPct val="40000"/>
              </a:spcBef>
            </a:pPr>
            <a:r>
              <a:rPr lang="en-GB" altLang="zh-TW" sz="2000" smtClean="0">
                <a:ea typeface="新細明體" charset="-120"/>
              </a:rPr>
              <a:t>Physics simulation, collision detection</a:t>
            </a:r>
          </a:p>
          <a:p>
            <a:pPr eaLnBrk="1" hangingPunct="1">
              <a:lnSpc>
                <a:spcPct val="80000"/>
              </a:lnSpc>
              <a:spcBef>
                <a:spcPct val="40000"/>
              </a:spcBef>
            </a:pPr>
            <a:r>
              <a:rPr lang="en-GB" altLang="zh-TW" sz="2000" smtClean="0">
                <a:ea typeface="新細明體" charset="-120"/>
              </a:rPr>
              <a:t>Game world simulation</a:t>
            </a:r>
          </a:p>
          <a:p>
            <a:pPr eaLnBrk="1" hangingPunct="1">
              <a:lnSpc>
                <a:spcPct val="80000"/>
              </a:lnSpc>
              <a:spcBef>
                <a:spcPct val="40000"/>
              </a:spcBef>
            </a:pPr>
            <a:r>
              <a:rPr lang="en-GB" altLang="zh-TW" sz="2000" smtClean="0">
                <a:ea typeface="新細明體" charset="-120"/>
              </a:rPr>
              <a:t>Artificial intelligence, path finding</a:t>
            </a:r>
          </a:p>
          <a:p>
            <a:pPr eaLnBrk="1" hangingPunct="1">
              <a:lnSpc>
                <a:spcPct val="80000"/>
              </a:lnSpc>
              <a:spcBef>
                <a:spcPct val="40000"/>
              </a:spcBef>
              <a:buFont typeface="Wingdings" pitchFamily="2" charset="2"/>
              <a:buNone/>
            </a:pPr>
            <a:endParaRPr lang="en-GB" altLang="zh-TW" sz="2000" smtClean="0">
              <a:ea typeface="新細明體" charset="-120"/>
            </a:endParaRPr>
          </a:p>
          <a:p>
            <a:pPr eaLnBrk="1" hangingPunct="1">
              <a:lnSpc>
                <a:spcPct val="80000"/>
              </a:lnSpc>
              <a:spcBef>
                <a:spcPct val="40000"/>
              </a:spcBef>
              <a:buFont typeface="Wingdings" pitchFamily="2" charset="2"/>
              <a:buNone/>
            </a:pPr>
            <a:r>
              <a:rPr lang="en-GB" altLang="zh-TW" sz="2000" smtClean="0">
                <a:ea typeface="新細明體" charset="-120"/>
              </a:rPr>
              <a:t>But it is not just fun and games:</a:t>
            </a:r>
          </a:p>
          <a:p>
            <a:pPr eaLnBrk="1" hangingPunct="1">
              <a:lnSpc>
                <a:spcPct val="80000"/>
              </a:lnSpc>
              <a:spcBef>
                <a:spcPct val="40000"/>
              </a:spcBef>
            </a:pPr>
            <a:r>
              <a:rPr lang="en-GB" altLang="zh-TW" sz="2000" smtClean="0">
                <a:ea typeface="新細明體" charset="-120"/>
              </a:rPr>
              <a:t>Data persistence with versioning, streaming</a:t>
            </a:r>
          </a:p>
          <a:p>
            <a:pPr eaLnBrk="1" hangingPunct="1">
              <a:lnSpc>
                <a:spcPct val="80000"/>
              </a:lnSpc>
              <a:spcBef>
                <a:spcPct val="40000"/>
              </a:spcBef>
            </a:pPr>
            <a:r>
              <a:rPr lang="en-GB" altLang="zh-TW" sz="2000" smtClean="0">
                <a:ea typeface="新細明體" charset="-120"/>
              </a:rPr>
              <a:t>Distributed Computing (multiplayer game simulation)</a:t>
            </a:r>
          </a:p>
          <a:p>
            <a:pPr eaLnBrk="1" hangingPunct="1">
              <a:lnSpc>
                <a:spcPct val="80000"/>
              </a:lnSpc>
              <a:spcBef>
                <a:spcPct val="40000"/>
              </a:spcBef>
            </a:pPr>
            <a:r>
              <a:rPr lang="en-GB" altLang="zh-TW" sz="2000" smtClean="0">
                <a:ea typeface="新細明體" charset="-120"/>
              </a:rPr>
              <a:t>Visual content authoring tools</a:t>
            </a:r>
          </a:p>
          <a:p>
            <a:pPr eaLnBrk="1" hangingPunct="1">
              <a:lnSpc>
                <a:spcPct val="80000"/>
              </a:lnSpc>
              <a:spcBef>
                <a:spcPct val="40000"/>
              </a:spcBef>
            </a:pPr>
            <a:r>
              <a:rPr lang="en-GB" altLang="zh-TW" sz="2000" smtClean="0">
                <a:ea typeface="新細明體" charset="-120"/>
              </a:rPr>
              <a:t>Scripting and compiler technology</a:t>
            </a:r>
          </a:p>
          <a:p>
            <a:pPr eaLnBrk="1" hangingPunct="1">
              <a:lnSpc>
                <a:spcPct val="80000"/>
              </a:lnSpc>
              <a:spcBef>
                <a:spcPct val="40000"/>
              </a:spcBef>
            </a:pPr>
            <a:r>
              <a:rPr lang="en-GB" altLang="zh-TW" sz="2000" smtClean="0">
                <a:ea typeface="新細明體" charset="-120"/>
              </a:rPr>
              <a:t>User interfaces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Three Kinds of Code</a:t>
            </a:r>
          </a:p>
        </p:txBody>
      </p:sp>
      <p:sp>
        <p:nvSpPr>
          <p:cNvPr id="17411" name="Rectangle 3"/>
          <p:cNvSpPr>
            <a:spLocks noGrp="1" noChangeArrowheads="1"/>
          </p:cNvSpPr>
          <p:nvPr>
            <p:ph idx="1"/>
          </p:nvPr>
        </p:nvSpPr>
        <p:spPr>
          <a:xfrm>
            <a:off x="685800" y="1412875"/>
            <a:ext cx="8062913" cy="5256213"/>
          </a:xfrm>
        </p:spPr>
        <p:txBody>
          <a:bodyPr/>
          <a:lstStyle/>
          <a:p>
            <a:pPr eaLnBrk="1" hangingPunct="1">
              <a:spcBef>
                <a:spcPct val="40000"/>
              </a:spcBef>
            </a:pPr>
            <a:r>
              <a:rPr lang="en-GB" altLang="zh-TW" smtClean="0">
                <a:ea typeface="新細明體" charset="-120"/>
              </a:rPr>
              <a:t>Gameplay Simulation</a:t>
            </a:r>
          </a:p>
          <a:p>
            <a:pPr eaLnBrk="1" hangingPunct="1">
              <a:spcBef>
                <a:spcPct val="40000"/>
              </a:spcBef>
            </a:pPr>
            <a:endParaRPr lang="en-GB" altLang="zh-TW" smtClean="0">
              <a:ea typeface="新細明體" charset="-120"/>
            </a:endParaRPr>
          </a:p>
          <a:p>
            <a:pPr eaLnBrk="1" hangingPunct="1">
              <a:spcBef>
                <a:spcPct val="40000"/>
              </a:spcBef>
            </a:pPr>
            <a:r>
              <a:rPr lang="en-GB" altLang="zh-TW" smtClean="0">
                <a:ea typeface="新細明體" charset="-120"/>
              </a:rPr>
              <a:t>Numeric Computation</a:t>
            </a:r>
          </a:p>
          <a:p>
            <a:pPr eaLnBrk="1" hangingPunct="1">
              <a:spcBef>
                <a:spcPct val="40000"/>
              </a:spcBef>
            </a:pPr>
            <a:endParaRPr lang="en-GB" altLang="zh-TW" smtClean="0">
              <a:ea typeface="新細明體" charset="-120"/>
            </a:endParaRPr>
          </a:p>
          <a:p>
            <a:pPr eaLnBrk="1" hangingPunct="1">
              <a:spcBef>
                <a:spcPct val="40000"/>
              </a:spcBef>
            </a:pPr>
            <a:r>
              <a:rPr lang="en-GB" altLang="zh-TW" smtClean="0">
                <a:ea typeface="新細明體" charset="-120"/>
              </a:rPr>
              <a:t>Shading</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274638"/>
            <a:ext cx="6562725" cy="1143000"/>
          </a:xfrm>
        </p:spPr>
        <p:txBody>
          <a:bodyPr/>
          <a:lstStyle/>
          <a:p>
            <a:pPr eaLnBrk="1" hangingPunct="1">
              <a:defRPr/>
            </a:pPr>
            <a:r>
              <a:rPr lang="en-GB" altLang="zh-TW" sz="4000">
                <a:ea typeface="新細明體" pitchFamily="18" charset="-120"/>
              </a:rPr>
              <a:t>Gameplay Simulation</a:t>
            </a:r>
          </a:p>
        </p:txBody>
      </p:sp>
      <p:sp>
        <p:nvSpPr>
          <p:cNvPr id="18435" name="Rectangle 3"/>
          <p:cNvSpPr>
            <a:spLocks noGrp="1" noChangeArrowheads="1"/>
          </p:cNvSpPr>
          <p:nvPr>
            <p:ph idx="1"/>
          </p:nvPr>
        </p:nvSpPr>
        <p:spPr>
          <a:xfrm>
            <a:off x="685800" y="1412875"/>
            <a:ext cx="8062913" cy="4464050"/>
          </a:xfrm>
        </p:spPr>
        <p:txBody>
          <a:bodyPr/>
          <a:lstStyle/>
          <a:p>
            <a:pPr eaLnBrk="1" hangingPunct="1">
              <a:spcBef>
                <a:spcPct val="40000"/>
              </a:spcBef>
            </a:pPr>
            <a:r>
              <a:rPr lang="en-GB" altLang="zh-TW" smtClean="0">
                <a:ea typeface="新細明體" charset="-120"/>
              </a:rPr>
              <a:t>Models the state of the game world as interacting objects evolve over time</a:t>
            </a:r>
          </a:p>
          <a:p>
            <a:pPr eaLnBrk="1" hangingPunct="1">
              <a:spcBef>
                <a:spcPct val="40000"/>
              </a:spcBef>
            </a:pPr>
            <a:r>
              <a:rPr lang="en-GB" altLang="zh-TW" smtClean="0">
                <a:ea typeface="新細明體" charset="-120"/>
              </a:rPr>
              <a:t>High-level, object-oriented code</a:t>
            </a:r>
          </a:p>
          <a:p>
            <a:pPr eaLnBrk="1" hangingPunct="1">
              <a:spcBef>
                <a:spcPct val="40000"/>
              </a:spcBef>
            </a:pPr>
            <a:r>
              <a:rPr lang="en-GB" altLang="zh-TW" smtClean="0">
                <a:ea typeface="新細明體" charset="-120"/>
              </a:rPr>
              <a:t>Written in C++ or scripting language</a:t>
            </a:r>
          </a:p>
          <a:p>
            <a:pPr eaLnBrk="1" hangingPunct="1">
              <a:spcBef>
                <a:spcPct val="40000"/>
              </a:spcBef>
            </a:pPr>
            <a:r>
              <a:rPr lang="en-GB" altLang="zh-TW" smtClean="0">
                <a:ea typeface="新細明體" charset="-120"/>
              </a:rPr>
              <a:t>Imperative programming style</a:t>
            </a:r>
          </a:p>
          <a:p>
            <a:pPr eaLnBrk="1" hangingPunct="1">
              <a:spcBef>
                <a:spcPct val="40000"/>
              </a:spcBef>
            </a:pPr>
            <a:r>
              <a:rPr lang="en-GB" altLang="zh-TW" smtClean="0">
                <a:ea typeface="新細明體" charset="-120"/>
              </a:rPr>
              <a:t>Usually garbage-collected</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7728</TotalTime>
  <Words>2619</Words>
  <Application>Microsoft Office PowerPoint</Application>
  <PresentationFormat>如螢幕大小 (4:3)</PresentationFormat>
  <Paragraphs>374</Paragraphs>
  <Slides>33</Slides>
  <Notes>32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33</vt:i4>
      </vt:variant>
    </vt:vector>
  </HeadingPairs>
  <TitlesOfParts>
    <vt:vector size="44" baseType="lpstr">
      <vt:lpstr>微軟正黑體</vt:lpstr>
      <vt:lpstr>新細明體</vt:lpstr>
      <vt:lpstr>標楷體</vt:lpstr>
      <vt:lpstr>Arial</vt:lpstr>
      <vt:lpstr>Calibri</vt:lpstr>
      <vt:lpstr>Comic Sans MS</vt:lpstr>
      <vt:lpstr>Tahoma</vt:lpstr>
      <vt:lpstr>Times New Roman</vt:lpstr>
      <vt:lpstr>Wingdings</vt:lpstr>
      <vt:lpstr>Wingdings 2</vt:lpstr>
      <vt:lpstr>Course_HE</vt:lpstr>
      <vt:lpstr>  3D Game Programming Game engine</vt:lpstr>
      <vt:lpstr>Outline</vt:lpstr>
      <vt:lpstr>Game Development</vt:lpstr>
      <vt:lpstr>Game Development: Gears of War</vt:lpstr>
      <vt:lpstr>Software Dependencies</vt:lpstr>
      <vt:lpstr>Game Development: Platforms</vt:lpstr>
      <vt:lpstr>What is in a game?</vt:lpstr>
      <vt:lpstr>Three Kinds of Code</vt:lpstr>
      <vt:lpstr>Gameplay Simulation</vt:lpstr>
      <vt:lpstr>Gameplay Simulation – The Numbers</vt:lpstr>
      <vt:lpstr>Numeric Computation</vt:lpstr>
      <vt:lpstr>Shading</vt:lpstr>
      <vt:lpstr>Shading in HLSL</vt:lpstr>
      <vt:lpstr>Shading – The Numbers</vt:lpstr>
      <vt:lpstr>Three Kinds of Code</vt:lpstr>
      <vt:lpstr>What are the hard problems?</vt:lpstr>
      <vt:lpstr>Game engine</vt:lpstr>
      <vt:lpstr>UDK</vt:lpstr>
      <vt:lpstr>Workflow</vt:lpstr>
      <vt:lpstr>PowerPoint 簡報</vt:lpstr>
      <vt:lpstr>BSP - Brush</vt:lpstr>
      <vt:lpstr>Material</vt:lpstr>
      <vt:lpstr>Lighting</vt:lpstr>
      <vt:lpstr>Volume</vt:lpstr>
      <vt:lpstr>Kismet</vt:lpstr>
      <vt:lpstr>Matinee</vt:lpstr>
      <vt:lpstr>Physics</vt:lpstr>
      <vt:lpstr>Particle</vt:lpstr>
      <vt:lpstr>Reference books</vt:lpstr>
      <vt:lpstr>Unreal engine 4</vt:lpstr>
      <vt:lpstr>CryEngine 3</vt:lpstr>
      <vt:lpstr>Unity3D</vt:lpstr>
      <vt:lpstr>2D visual programming</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130</cp:revision>
  <cp:lastPrinted>2012-01-03T02:48:14Z</cp:lastPrinted>
  <dcterms:created xsi:type="dcterms:W3CDTF">2010-08-04T16:26:51Z</dcterms:created>
  <dcterms:modified xsi:type="dcterms:W3CDTF">2017-09-18T08:45:57Z</dcterms:modified>
</cp:coreProperties>
</file>