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notesMasterIdLst>
    <p:notesMasterId r:id="rId46"/>
  </p:notesMasterIdLst>
  <p:handoutMasterIdLst>
    <p:handoutMasterId r:id="rId47"/>
  </p:handoutMasterIdLst>
  <p:sldIdLst>
    <p:sldId id="256" r:id="rId2"/>
    <p:sldId id="29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9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1" r:id="rId25"/>
    <p:sldId id="297" r:id="rId26"/>
    <p:sldId id="280" r:id="rId27"/>
    <p:sldId id="278" r:id="rId28"/>
    <p:sldId id="279" r:id="rId29"/>
    <p:sldId id="282" r:id="rId30"/>
    <p:sldId id="283" r:id="rId31"/>
    <p:sldId id="284" r:id="rId32"/>
    <p:sldId id="285" r:id="rId33"/>
    <p:sldId id="286" r:id="rId34"/>
    <p:sldId id="293" r:id="rId35"/>
    <p:sldId id="294" r:id="rId36"/>
    <p:sldId id="292" r:id="rId37"/>
    <p:sldId id="287" r:id="rId38"/>
    <p:sldId id="288" r:id="rId39"/>
    <p:sldId id="289" r:id="rId40"/>
    <p:sldId id="290" r:id="rId41"/>
    <p:sldId id="296" r:id="rId42"/>
    <p:sldId id="299" r:id="rId43"/>
    <p:sldId id="300" r:id="rId44"/>
    <p:sldId id="301" r:id="rId45"/>
  </p:sldIdLst>
  <p:sldSz cx="9144000" cy="6858000" type="screen4x3"/>
  <p:notesSz cx="6797675" cy="987425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00"/>
    <a:srgbClr val="008000"/>
    <a:srgbClr val="004000"/>
    <a:srgbClr val="002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232" autoAdjust="0"/>
  </p:normalViewPr>
  <p:slideViewPr>
    <p:cSldViewPr showGuides="1">
      <p:cViewPr varScale="1">
        <p:scale>
          <a:sx n="91" d="100"/>
          <a:sy n="91" d="100"/>
        </p:scale>
        <p:origin x="218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A2A03A3-4076-42E5-821C-FF50953BA223}" type="datetimeFigureOut">
              <a:rPr lang="zh-TW" altLang="en-US"/>
              <a:pPr>
                <a:defRPr/>
              </a:pPr>
              <a:t>2017/12/25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BD4AB13-6E17-4ADD-9EDF-D01EC903507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2744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6D247848-DE83-4C05-AEB5-C7B0FE5EA57E}" type="datetimeFigureOut">
              <a:rPr lang="zh-TW" altLang="en-US"/>
              <a:pPr>
                <a:defRPr/>
              </a:pPr>
              <a:t>2017/12/25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31C3EA2F-E220-4975-9086-1FB10A11E1D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93781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ruevision_TGA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2017</a:t>
            </a:r>
            <a:endParaRPr lang="zh-TW" altLang="en-US" dirty="0" smtClean="0"/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DB0E191-F631-4A54-BD27-F9DA1E9098FD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624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B1CF58B-9FE5-40A3-B011-E7C6378F3A71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30D6525-5A67-40FC-9410-25B29475BD94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381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92650"/>
            <a:ext cx="4987925" cy="44434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AB7D170-8EFA-4512-9C27-7EF5ED1BF9E6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381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92650"/>
            <a:ext cx="4987925" cy="44434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DCD1883-833B-42BA-9244-83B37F0E1211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381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92650"/>
            <a:ext cx="4987925" cy="44434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9248EC6-501D-4973-BCE6-5BFB5A68BF76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381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92650"/>
            <a:ext cx="4987925" cy="44434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0927348-4E48-4767-8264-11847F44CE16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38188"/>
            <a:ext cx="4935537" cy="370205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91063"/>
            <a:ext cx="4987925" cy="4440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444" tIns="46723" rIns="93444" bIns="46723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686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DDA00D4-F93D-4C1F-A209-056F154843B7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回頭再看</a:t>
            </a:r>
            <a:r>
              <a:rPr lang="en-US" altLang="zh-TW" smtClean="0"/>
              <a:t>obj</a:t>
            </a:r>
            <a:r>
              <a:rPr lang="zh-TW" altLang="en-US" smtClean="0"/>
              <a:t> </a:t>
            </a:r>
            <a:r>
              <a:rPr lang="en-US" altLang="zh-TW" smtClean="0"/>
              <a:t>format  </a:t>
            </a:r>
            <a:r>
              <a:rPr lang="zh-TW" altLang="en-US" smtClean="0"/>
              <a:t>有關於</a:t>
            </a:r>
            <a:r>
              <a:rPr lang="en-US" altLang="zh-TW" smtClean="0"/>
              <a:t>texture coordinate</a:t>
            </a:r>
            <a:r>
              <a:rPr lang="zh-TW" altLang="en-US" smtClean="0"/>
              <a:t>的部份</a:t>
            </a:r>
          </a:p>
        </p:txBody>
      </p:sp>
      <p:sp>
        <p:nvSpPr>
          <p:cNvPr id="696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CAF03C8-481D-4FD5-9ADF-98D2489526E2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706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3E3922A-1A29-4244-B3EF-1B6D7F43F913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OpenGL</a:t>
            </a:r>
            <a:r>
              <a:rPr lang="zh-TW" altLang="en-US" smtClean="0"/>
              <a:t> 提供的是最基本的函式呼叫，請試圖整理相關的功能，讓使用能更方便</a:t>
            </a:r>
          </a:p>
        </p:txBody>
      </p:sp>
      <p:sp>
        <p:nvSpPr>
          <p:cNvPr id="716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6E325172-7FCF-45BE-B879-FFC1AEC631C2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B49C14A-4508-46A4-9025-30B25177337A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381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92650"/>
            <a:ext cx="4987925" cy="44434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1B769E4-2DF0-4427-986A-81D22E2C1D6C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381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92650"/>
            <a:ext cx="4987925" cy="44434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1AD5A56-20CC-4448-A51A-608193F53481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381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92650"/>
            <a:ext cx="4987925" cy="44434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618022E-CFD7-4E2C-8E97-39DCC4F7DDE5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381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92650"/>
            <a:ext cx="4987925" cy="44434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119E948-9A73-4031-A660-77D4AB1093A7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381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92650"/>
            <a:ext cx="4987925" cy="44434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6BC3F23-1ABA-4565-AE31-3DF92222F7EC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381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92650"/>
            <a:ext cx="4987925" cy="44434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FB31E96-D937-4AE4-80F5-E71EAABCFFFC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381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92650"/>
            <a:ext cx="4987925" cy="44434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F04299E-E903-4A05-8DA7-87B902AD6865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381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92650"/>
            <a:ext cx="4987925" cy="44434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16A9C92-2D70-4469-B4E4-9D9476F25C10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381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92650"/>
            <a:ext cx="4987925" cy="44434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6BA08A7-BF8F-4BEF-AC0E-EDF323BE56E8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381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92650"/>
            <a:ext cx="4987925" cy="44434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TGA</a:t>
            </a:r>
            <a:r>
              <a:rPr lang="zh-TW" altLang="en-US" smtClean="0"/>
              <a:t> 格式可詳見 </a:t>
            </a:r>
            <a:r>
              <a:rPr lang="en-US" altLang="zh-TW" smtClean="0">
                <a:hlinkClick r:id="rId3"/>
              </a:rPr>
              <a:t>http://en.wikipedia.org/wiki/Truevision_TGA</a:t>
            </a:r>
            <a:r>
              <a:rPr lang="zh-TW" altLang="en-US" smtClean="0"/>
              <a:t> 的說明</a:t>
            </a:r>
            <a:endParaRPr lang="en-US" altLang="zh-TW" smtClean="0"/>
          </a:p>
          <a:p>
            <a:r>
              <a:rPr lang="en-US" altLang="zh-TW" smtClean="0"/>
              <a:t>Texture</a:t>
            </a:r>
            <a:r>
              <a:rPr lang="zh-TW" altLang="en-US" smtClean="0"/>
              <a:t>可從多種影像格式匯入，之前</a:t>
            </a:r>
            <a:r>
              <a:rPr lang="en-US" altLang="zh-TW" smtClean="0"/>
              <a:t>2D</a:t>
            </a:r>
            <a:r>
              <a:rPr lang="zh-TW" altLang="en-US" smtClean="0"/>
              <a:t>遊戲範例所利用的</a:t>
            </a:r>
            <a:r>
              <a:rPr lang="en-US" altLang="zh-TW" smtClean="0"/>
              <a:t>bmp</a:t>
            </a:r>
            <a:r>
              <a:rPr lang="zh-TW" altLang="en-US" smtClean="0"/>
              <a:t>格式也可用來讀入貼圖</a:t>
            </a:r>
          </a:p>
        </p:txBody>
      </p:sp>
      <p:sp>
        <p:nvSpPr>
          <p:cNvPr id="614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0973692-46ED-4CFE-91B2-2C0CF4A5B5B9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1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132857"/>
            <a:ext cx="7772400" cy="1512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19898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ABDA9-D922-4175-9089-DF7454412F99}" type="datetimeFigureOut">
              <a:rPr lang="zh-TW" altLang="en-US"/>
              <a:pPr>
                <a:defRPr/>
              </a:pPr>
              <a:t>2017/12/25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8C392-4EFD-44CF-A121-B3CFCAA80C4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1701655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2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200000"/>
              <a:buFontTx/>
              <a:buBlip>
                <a:blip r:embed="rId4"/>
              </a:buBlip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1BF3E-3F39-443A-AC4D-B72F16FA296E}" type="datetimeFigureOut">
              <a:rPr lang="zh-TW" altLang="en-US"/>
              <a:pPr>
                <a:defRPr/>
              </a:pPr>
              <a:t>2017/12/25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BC88D-EC70-45A2-ACAD-4DE6E5C6701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0462234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M4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8E69F-7AE8-4013-A149-79F8FE6E6FA5}" type="datetimeFigureOut">
              <a:rPr lang="zh-TW" altLang="en-US"/>
              <a:pPr>
                <a:defRPr/>
              </a:pPr>
              <a:t>2017/12/25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653ED-B05C-48F0-928F-8B75300C4FE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7436566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M3v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6D3B5-55CF-4646-84BF-39934DBFF319}" type="datetimeFigureOut">
              <a:rPr lang="zh-TW" altLang="en-US"/>
              <a:pPr>
                <a:defRPr/>
              </a:pPr>
              <a:t>2017/12/25</a:t>
            </a:fld>
            <a:endParaRPr lang="zh-TW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2BDCA-2ABD-48D0-9D9B-4C60FA752D8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855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區段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3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2564904"/>
            <a:ext cx="6624736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r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31640" y="3861048"/>
            <a:ext cx="6620272" cy="1500187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67D3D-6421-49E3-ADF6-945835C2BA6E}" type="datetimeFigureOut">
              <a:rPr lang="zh-TW" altLang="en-US"/>
              <a:pPr>
                <a:defRPr/>
              </a:pPr>
              <a:t>2017/12/25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3B58A-15D6-4E9E-ACCE-0B7B8BF9C8B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6860479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64124-8431-4260-8F39-875BB417C83A}" type="datetimeFigureOut">
              <a:rPr lang="zh-TW" altLang="en-US"/>
              <a:pPr>
                <a:defRPr/>
              </a:pPr>
              <a:t>2017/12/25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BE5E8-0459-43A3-B084-8D511240B41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3424436"/>
      </p:ext>
    </p:extLst>
  </p:cSld>
  <p:clrMapOvr>
    <a:masterClrMapping/>
  </p:clrMapOvr>
  <p:transition spd="med">
    <p:zoom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68294-8366-4F27-987E-7CF62E095F4A}" type="datetimeFigureOut">
              <a:rPr lang="zh-TW" altLang="en-US"/>
              <a:pPr>
                <a:defRPr/>
              </a:pPr>
              <a:t>2017/12/25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B8322-ADE6-4D18-9D03-DC022DEC040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1008606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84076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en-US" altLang="zh-TW" dirty="0" smtClean="0"/>
              <a:t>Click to edit Master title style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CACCE-6E7F-465F-8D9A-8477899CEC5A}" type="datetimeFigureOut">
              <a:rPr lang="zh-TW" altLang="en-US"/>
              <a:pPr>
                <a:defRPr/>
              </a:pPr>
              <a:t>2017/12/25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AF45D-DDF1-497E-8AC0-5A7F7FAA115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517564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7A3067F-B4F9-449B-93E1-E1242964EF56}" type="datetimeFigureOut">
              <a:rPr lang="zh-TW" altLang="en-US"/>
              <a:pPr>
                <a:defRPr/>
              </a:pPr>
              <a:t>2017/12/25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25802B3-9481-4D1C-BE4B-4D7D8DD676A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5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42900" y="1557338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zh-TW" sz="4400" b="1">
              <a:latin typeface="Arial" charset="0"/>
              <a:ea typeface="新細明體" pitchFamily="18" charset="-120"/>
            </a:endParaRPr>
          </a:p>
        </p:txBody>
      </p:sp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684213" y="2133600"/>
            <a:ext cx="7772400" cy="15113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solidFill>
                  <a:srgbClr val="FF0000"/>
                </a:solidFill>
              </a:rPr>
              <a:t> </a:t>
            </a:r>
            <a:br>
              <a:rPr lang="en-US" altLang="zh-TW" smtClean="0">
                <a:solidFill>
                  <a:srgbClr val="FF0000"/>
                </a:solidFill>
              </a:rPr>
            </a:br>
            <a:r>
              <a:rPr lang="en-US" altLang="zh-TW" smtClean="0"/>
              <a:t>3D Game Programming</a:t>
            </a:r>
            <a:br>
              <a:rPr lang="en-US" altLang="zh-TW" smtClean="0"/>
            </a:br>
            <a:r>
              <a:rPr lang="en-US" altLang="zh-TW" smtClean="0"/>
              <a:t>Texture Mapping</a:t>
            </a:r>
            <a:endParaRPr lang="zh-TW" altLang="en-US" smtClean="0"/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xfrm>
            <a:off x="1403350" y="3933825"/>
            <a:ext cx="6400800" cy="1198563"/>
          </a:xfrm>
        </p:spPr>
        <p:txBody>
          <a:bodyPr>
            <a:normAutofit fontScale="85000" lnSpcReduction="20000"/>
          </a:bodyPr>
          <a:lstStyle/>
          <a:p>
            <a:pPr marL="342900" indent="-342900" eaLnBrk="1" hangingPunct="1">
              <a:defRPr/>
            </a:pPr>
            <a:r>
              <a:rPr lang="en-US" altLang="zh-TW" b="1" dirty="0" smtClean="0">
                <a:ea typeface="標楷體" pitchFamily="65" charset="-120"/>
                <a:cs typeface="Times New Roman" pitchFamily="18" charset="0"/>
              </a:rPr>
              <a:t>Ming-Te Chi</a:t>
            </a:r>
          </a:p>
          <a:p>
            <a:pPr marL="342900" indent="-342900" eaLnBrk="1" hangingPunct="1">
              <a:defRPr/>
            </a:pPr>
            <a:r>
              <a:rPr lang="en-US" altLang="zh-TW" b="1" dirty="0" smtClean="0">
                <a:ea typeface="標楷體" pitchFamily="65" charset="-120"/>
                <a:cs typeface="Times New Roman" pitchFamily="18" charset="0"/>
              </a:rPr>
              <a:t>Department of Computer Science, </a:t>
            </a:r>
          </a:p>
          <a:p>
            <a:pPr marL="342900" indent="-342900" eaLnBrk="1" hangingPunct="1">
              <a:defRPr/>
            </a:pPr>
            <a:r>
              <a:rPr lang="en-US" altLang="zh-TW" b="1" dirty="0" smtClean="0">
                <a:ea typeface="標楷體" pitchFamily="65" charset="-120"/>
                <a:cs typeface="Times New Roman" pitchFamily="18" charset="0"/>
              </a:rPr>
              <a:t>National Chengchi University</a:t>
            </a:r>
            <a:endParaRPr lang="zh-TW" altLang="en-US" sz="4800" b="1" dirty="0" smtClean="0">
              <a:solidFill>
                <a:srgbClr val="00FF00"/>
              </a:solidFill>
              <a:ea typeface="標楷體" pitchFamily="65" charset="-120"/>
              <a:cs typeface="Times New Roman" pitchFamily="18" charset="0"/>
            </a:endParaRPr>
          </a:p>
          <a:p>
            <a:pPr marL="342900" indent="-342900" eaLnBrk="1" hangingPunct="1">
              <a:buFontTx/>
              <a:buChar char="•"/>
              <a:defRPr/>
            </a:pPr>
            <a:endParaRPr lang="zh-TW" altLang="en-US" sz="4400" dirty="0" smtClean="0">
              <a:ea typeface="標楷體" pitchFamily="65" charset="-120"/>
              <a:cs typeface="Times New Roman" pitchFamily="18" charset="0"/>
            </a:endParaRPr>
          </a:p>
          <a:p>
            <a:pPr marL="342900" indent="-342900" eaLnBrk="1" hangingPunct="1">
              <a:buFontTx/>
              <a:buChar char="•"/>
              <a:defRPr/>
            </a:pPr>
            <a:endParaRPr lang="en-US" altLang="zh-TW" sz="4400" dirty="0" smtClean="0"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defRPr/>
            </a:pPr>
            <a:endParaRPr lang="zh-TW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sz="3600" dirty="0" smtClean="0"/>
              <a:t>Typical Usage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779463" y="1684338"/>
            <a:ext cx="8040687" cy="4840287"/>
          </a:xfrm>
        </p:spPr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  <a:defRPr/>
            </a:pPr>
            <a:endParaRPr lang="en-US" altLang="zh-TW" dirty="0"/>
          </a:p>
          <a:p>
            <a:pPr marL="0" indent="0">
              <a:buFontTx/>
              <a:buNone/>
              <a:defRPr/>
            </a:pPr>
            <a:endParaRPr lang="en-US" altLang="zh-TW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altLang="zh-TW" b="1" dirty="0" smtClean="0">
                <a:solidFill>
                  <a:srgbClr val="FF0000"/>
                </a:solidFill>
              </a:rPr>
              <a:t>target</a:t>
            </a:r>
            <a:r>
              <a:rPr lang="en-US" altLang="zh-TW" dirty="0" smtClean="0"/>
              <a:t>: GL_TEXTURE_2D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zh-TW" b="1" dirty="0" smtClean="0">
                <a:solidFill>
                  <a:srgbClr val="FF0000"/>
                </a:solidFill>
              </a:rPr>
              <a:t>level</a:t>
            </a:r>
            <a:r>
              <a:rPr lang="en-US" altLang="zh-TW" dirty="0" smtClean="0"/>
              <a:t>: no </a:t>
            </a:r>
            <a:r>
              <a:rPr lang="en-US" altLang="zh-TW" dirty="0" err="1" smtClean="0"/>
              <a:t>mipmapping</a:t>
            </a:r>
            <a:endParaRPr lang="en-US" altLang="zh-TW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altLang="zh-TW" b="1" dirty="0" smtClean="0">
                <a:solidFill>
                  <a:srgbClr val="FF0000"/>
                </a:solidFill>
              </a:rPr>
              <a:t>components</a:t>
            </a:r>
            <a:r>
              <a:rPr lang="en-US" altLang="zh-TW" dirty="0" smtClean="0"/>
              <a:t>: R, G, B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zh-TW" b="1" dirty="0" smtClean="0">
                <a:solidFill>
                  <a:srgbClr val="FF0000"/>
                </a:solidFill>
              </a:rPr>
              <a:t>w, h</a:t>
            </a:r>
            <a:r>
              <a:rPr lang="en-US" altLang="zh-TW" dirty="0" smtClean="0"/>
              <a:t>: 512 X 512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zh-TW" b="1" dirty="0" smtClean="0">
                <a:solidFill>
                  <a:srgbClr val="FF0000"/>
                </a:solidFill>
              </a:rPr>
              <a:t>border</a:t>
            </a:r>
            <a:r>
              <a:rPr lang="en-US" altLang="zh-TW" dirty="0" smtClean="0"/>
              <a:t>: no border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zh-TW" b="1" dirty="0" smtClean="0">
                <a:solidFill>
                  <a:srgbClr val="FF0000"/>
                </a:solidFill>
              </a:rPr>
              <a:t>format and type</a:t>
            </a:r>
            <a:r>
              <a:rPr lang="en-US" altLang="zh-TW" dirty="0" smtClean="0"/>
              <a:t>: GL_RGB and unsigned byte (0~255)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zh-TW" b="1" dirty="0" err="1" smtClean="0">
                <a:solidFill>
                  <a:srgbClr val="FF0000"/>
                </a:solidFill>
              </a:rPr>
              <a:t>texels</a:t>
            </a:r>
            <a:r>
              <a:rPr lang="en-US" altLang="zh-TW" dirty="0" smtClean="0"/>
              <a:t>: actual data!</a:t>
            </a:r>
            <a:endParaRPr lang="zh-TW" altLang="en-US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850" y="1484313"/>
            <a:ext cx="8496300" cy="758825"/>
          </a:xfrm>
          <a:prstGeom prst="rect">
            <a:avLst/>
          </a:prstGeom>
          <a:solidFill>
            <a:srgbClr val="FFFFCC"/>
          </a:solidFill>
          <a:ln w="31750" cap="flat" cmpd="sng" algn="ctr">
            <a:solidFill>
              <a:schemeClr val="dk1"/>
            </a:solidFill>
            <a:prstDash val="solid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3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sz="2400" i="1" dirty="0"/>
              <a:t>glTexImage2D(GL_TEXTURE_2D, 0, 3, 512, 512, 0, </a:t>
            </a:r>
            <a:r>
              <a:rPr lang="en-US" altLang="zh-TW" sz="2400" i="1" dirty="0" smtClean="0"/>
              <a:t>GL_RGB, </a:t>
            </a:r>
            <a:br>
              <a:rPr lang="en-US" altLang="zh-TW" sz="2400" i="1" dirty="0" smtClean="0"/>
            </a:br>
            <a:r>
              <a:rPr lang="en-US" altLang="zh-TW" sz="2400" i="1" dirty="0" smtClean="0"/>
              <a:t>                  GL_UNSIGNED_BYTE</a:t>
            </a:r>
            <a:r>
              <a:rPr lang="en-US" altLang="zh-TW" sz="2400" i="1" dirty="0"/>
              <a:t>, </a:t>
            </a:r>
            <a:r>
              <a:rPr lang="en-US" altLang="zh-TW" sz="2400" i="1" dirty="0" err="1"/>
              <a:t>my_texels</a:t>
            </a:r>
            <a:r>
              <a:rPr lang="en-US" altLang="zh-TW" sz="2400" i="1" dirty="0"/>
              <a:t>);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zh-TW" sz="3600" dirty="0" smtClean="0"/>
              <a:t>Converting A Texture Image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484313"/>
            <a:ext cx="8153400" cy="4191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altLang="zh-TW" sz="2800" smtClean="0"/>
              <a:t>OpenGL requires texture dimensions to be powers of 2. </a:t>
            </a:r>
            <a:r>
              <a:rPr lang="en-US" altLang="zh-TW" sz="2800" smtClean="0">
                <a:solidFill>
                  <a:srgbClr val="FF0000"/>
                </a:solidFill>
              </a:rPr>
              <a:t>(Note: after OpenGL 2.0, texture dimensions can be non-power-of two.)</a:t>
            </a:r>
          </a:p>
          <a:p>
            <a:pPr eaLnBrk="1" hangingPunct="1"/>
            <a:r>
              <a:rPr lang="en-US" altLang="zh-TW" sz="2800" smtClean="0"/>
              <a:t>If dimensions of image are not powers of 2</a:t>
            </a:r>
            <a:endParaRPr lang="en-US" altLang="zh-TW" smtClean="0"/>
          </a:p>
          <a:p>
            <a:pPr algn="ctr" eaLnBrk="1" hangingPunct="1"/>
            <a:r>
              <a:rPr lang="en-US" altLang="zh-TW" sz="2600" b="1" smtClean="0">
                <a:latin typeface="Courier New" pitchFamily="49" charset="0"/>
              </a:rPr>
              <a:t>gluScaleImage( </a:t>
            </a:r>
            <a:r>
              <a:rPr lang="en-US" altLang="zh-TW" sz="2400" b="1" smtClean="0">
                <a:latin typeface="Courier New" pitchFamily="49" charset="0"/>
              </a:rPr>
              <a:t>format, w_in, h_in,</a:t>
            </a:r>
            <a:br>
              <a:rPr lang="en-US" altLang="zh-TW" sz="2400" b="1" smtClean="0">
                <a:latin typeface="Courier New" pitchFamily="49" charset="0"/>
              </a:rPr>
            </a:br>
            <a:r>
              <a:rPr lang="en-US" altLang="zh-TW" sz="2400" b="1" smtClean="0">
                <a:latin typeface="Courier New" pitchFamily="49" charset="0"/>
              </a:rPr>
              <a:t>   type_in, *data_in, w_out, h_out,</a:t>
            </a:r>
            <a:br>
              <a:rPr lang="en-US" altLang="zh-TW" sz="2400" b="1" smtClean="0">
                <a:latin typeface="Courier New" pitchFamily="49" charset="0"/>
              </a:rPr>
            </a:br>
            <a:r>
              <a:rPr lang="en-US" altLang="zh-TW" sz="2400" b="1" smtClean="0">
                <a:latin typeface="Courier New" pitchFamily="49" charset="0"/>
              </a:rPr>
              <a:t>   type_out, *data_out</a:t>
            </a:r>
            <a:r>
              <a:rPr lang="en-US" altLang="zh-TW" sz="2600" b="1" smtClean="0">
                <a:latin typeface="Courier New" pitchFamily="49" charset="0"/>
              </a:rPr>
              <a:t> );</a:t>
            </a:r>
            <a:endParaRPr lang="en-US" altLang="zh-TW" sz="2800" b="1" smtClean="0">
              <a:latin typeface="Courier New" pitchFamily="49" charset="0"/>
            </a:endParaRPr>
          </a:p>
          <a:p>
            <a:pPr lvl="1" eaLnBrk="1" hangingPunct="1"/>
            <a:r>
              <a:rPr lang="en-US" altLang="zh-TW" b="1" smtClean="0">
                <a:latin typeface="Courier New" pitchFamily="49" charset="0"/>
              </a:rPr>
              <a:t>data_in</a:t>
            </a:r>
            <a:r>
              <a:rPr lang="en-US" altLang="zh-TW" b="1" i="1" smtClean="0"/>
              <a:t> </a:t>
            </a:r>
            <a:r>
              <a:rPr lang="en-US" altLang="zh-TW" smtClean="0"/>
              <a:t>is source image</a:t>
            </a:r>
          </a:p>
          <a:p>
            <a:pPr lvl="1" eaLnBrk="1" hangingPunct="1"/>
            <a:r>
              <a:rPr lang="en-US" altLang="zh-TW" b="1" smtClean="0">
                <a:latin typeface="Courier New" pitchFamily="49" charset="0"/>
              </a:rPr>
              <a:t>data_out</a:t>
            </a:r>
            <a:r>
              <a:rPr lang="en-US" altLang="zh-TW" b="1" i="1" smtClean="0"/>
              <a:t> </a:t>
            </a:r>
            <a:r>
              <a:rPr lang="en-US" altLang="zh-TW" smtClean="0"/>
              <a:t>is for destination image</a:t>
            </a:r>
          </a:p>
          <a:p>
            <a:pPr eaLnBrk="1" hangingPunct="1"/>
            <a:r>
              <a:rPr lang="en-US" altLang="zh-TW" sz="2800" smtClean="0"/>
              <a:t>Image interpolated and filtered during scaling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06E44817-3873-43B3-8456-290E1F0E986A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Mapping a Texture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143000" y="2205038"/>
            <a:ext cx="7762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928813" y="2205038"/>
            <a:ext cx="776287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714625" y="2205038"/>
            <a:ext cx="7762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143000" y="2633663"/>
            <a:ext cx="419100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571625" y="2633663"/>
            <a:ext cx="7762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357438" y="2633663"/>
            <a:ext cx="776287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143250" y="2633663"/>
            <a:ext cx="3571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143000" y="3062288"/>
            <a:ext cx="7762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928813" y="3062288"/>
            <a:ext cx="776287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2714625" y="3062288"/>
            <a:ext cx="7762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143000" y="3490913"/>
            <a:ext cx="419100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571625" y="3490913"/>
            <a:ext cx="7762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2357438" y="3490913"/>
            <a:ext cx="776287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3143250" y="3490913"/>
            <a:ext cx="3571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1143000" y="3919538"/>
            <a:ext cx="7762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1928813" y="3919538"/>
            <a:ext cx="776287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2714625" y="3919538"/>
            <a:ext cx="7762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23" name="直線單箭頭接點 22"/>
          <p:cNvCxnSpPr/>
          <p:nvPr/>
        </p:nvCxnSpPr>
        <p:spPr>
          <a:xfrm>
            <a:off x="1143000" y="4348163"/>
            <a:ext cx="2786063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rot="16200000" flipV="1">
            <a:off x="-71437" y="3133725"/>
            <a:ext cx="2438400" cy="9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6" name="文字方塊 26"/>
          <p:cNvSpPr txBox="1">
            <a:spLocks noChangeArrowheads="1"/>
          </p:cNvSpPr>
          <p:nvPr/>
        </p:nvSpPr>
        <p:spPr bwMode="auto">
          <a:xfrm>
            <a:off x="3786188" y="4143375"/>
            <a:ext cx="642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s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21527" name="文字方塊 27"/>
          <p:cNvSpPr txBox="1">
            <a:spLocks noChangeArrowheads="1"/>
          </p:cNvSpPr>
          <p:nvPr/>
        </p:nvSpPr>
        <p:spPr bwMode="auto">
          <a:xfrm>
            <a:off x="1000125" y="1571625"/>
            <a:ext cx="642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t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000625" y="3786188"/>
            <a:ext cx="2428875" cy="2214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1" name="直線單箭頭接點 30"/>
          <p:cNvCxnSpPr/>
          <p:nvPr/>
        </p:nvCxnSpPr>
        <p:spPr>
          <a:xfrm>
            <a:off x="1143000" y="4357688"/>
            <a:ext cx="3857625" cy="1643062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>
            <a:off x="3571875" y="4357688"/>
            <a:ext cx="3857625" cy="1643062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>
            <a:off x="3500438" y="2214563"/>
            <a:ext cx="3857625" cy="1643062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>
            <a:off x="1214438" y="2143125"/>
            <a:ext cx="3857625" cy="1643063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Mapping a Texture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143000" y="2205038"/>
            <a:ext cx="7762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928813" y="2205038"/>
            <a:ext cx="776287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714625" y="2205038"/>
            <a:ext cx="7762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143000" y="2633663"/>
            <a:ext cx="419100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571625" y="2633663"/>
            <a:ext cx="7762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357438" y="2633663"/>
            <a:ext cx="776287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143250" y="2633663"/>
            <a:ext cx="3571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143000" y="3062288"/>
            <a:ext cx="7762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928813" y="3062288"/>
            <a:ext cx="776287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2714625" y="3062288"/>
            <a:ext cx="7762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143000" y="3490913"/>
            <a:ext cx="419100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571625" y="3490913"/>
            <a:ext cx="7762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2357438" y="3490913"/>
            <a:ext cx="776287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3143250" y="3490913"/>
            <a:ext cx="3571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1143000" y="3919538"/>
            <a:ext cx="7762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1928813" y="3919538"/>
            <a:ext cx="776287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2714625" y="3919538"/>
            <a:ext cx="7762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23" name="直線單箭頭接點 22"/>
          <p:cNvCxnSpPr/>
          <p:nvPr/>
        </p:nvCxnSpPr>
        <p:spPr>
          <a:xfrm>
            <a:off x="1143000" y="4348163"/>
            <a:ext cx="2786063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9" name="文字方塊 26"/>
          <p:cNvSpPr txBox="1">
            <a:spLocks noChangeArrowheads="1"/>
          </p:cNvSpPr>
          <p:nvPr/>
        </p:nvSpPr>
        <p:spPr bwMode="auto">
          <a:xfrm>
            <a:off x="3786188" y="4143375"/>
            <a:ext cx="642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s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22550" name="文字方塊 27"/>
          <p:cNvSpPr txBox="1">
            <a:spLocks noChangeArrowheads="1"/>
          </p:cNvSpPr>
          <p:nvPr/>
        </p:nvSpPr>
        <p:spPr bwMode="auto">
          <a:xfrm>
            <a:off x="1500188" y="1428750"/>
            <a:ext cx="642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t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cxnSp>
        <p:nvCxnSpPr>
          <p:cNvPr id="31" name="直線單箭頭接點 30"/>
          <p:cNvCxnSpPr/>
          <p:nvPr/>
        </p:nvCxnSpPr>
        <p:spPr>
          <a:xfrm>
            <a:off x="1143000" y="4357688"/>
            <a:ext cx="3857625" cy="1643062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>
            <a:off x="3571875" y="4357688"/>
            <a:ext cx="3857625" cy="1643062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直角三角形 29"/>
          <p:cNvSpPr/>
          <p:nvPr/>
        </p:nvSpPr>
        <p:spPr>
          <a:xfrm rot="10800000">
            <a:off x="2286000" y="2143125"/>
            <a:ext cx="1214438" cy="2143125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5" name="直角三角形 34"/>
          <p:cNvSpPr/>
          <p:nvPr/>
        </p:nvSpPr>
        <p:spPr>
          <a:xfrm rot="10800000" flipH="1">
            <a:off x="1143000" y="2143125"/>
            <a:ext cx="1295400" cy="2143125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24" name="直線單箭頭接點 23"/>
          <p:cNvCxnSpPr/>
          <p:nvPr/>
        </p:nvCxnSpPr>
        <p:spPr>
          <a:xfrm rot="16200000" flipV="1">
            <a:off x="-71437" y="3133725"/>
            <a:ext cx="2438400" cy="9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>
            <a:off x="2357438" y="2286000"/>
            <a:ext cx="3857625" cy="1643063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等腰三角形 35"/>
          <p:cNvSpPr/>
          <p:nvPr/>
        </p:nvSpPr>
        <p:spPr>
          <a:xfrm>
            <a:off x="5000625" y="3929063"/>
            <a:ext cx="2357438" cy="2071687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1" name="Rectangle 4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Mapping a Texture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800" smtClean="0"/>
              <a:t>Based on parametric texture coordinates</a:t>
            </a:r>
          </a:p>
          <a:p>
            <a:pPr eaLnBrk="1" hangingPunct="1"/>
            <a:r>
              <a:rPr lang="en-US" altLang="zh-TW" sz="2400" b="1" smtClean="0">
                <a:latin typeface="Courier New" pitchFamily="49" charset="0"/>
              </a:rPr>
              <a:t>glTexCoord*()</a:t>
            </a:r>
            <a:r>
              <a:rPr lang="en-US" altLang="zh-TW" sz="2800" smtClean="0"/>
              <a:t> specified at each vertex</a:t>
            </a:r>
          </a:p>
        </p:txBody>
      </p:sp>
      <p:grpSp>
        <p:nvGrpSpPr>
          <p:cNvPr id="23556" name="Group 3"/>
          <p:cNvGrpSpPr>
            <a:grpSpLocks/>
          </p:cNvGrpSpPr>
          <p:nvPr/>
        </p:nvGrpSpPr>
        <p:grpSpPr bwMode="auto">
          <a:xfrm>
            <a:off x="1377950" y="3563938"/>
            <a:ext cx="1811338" cy="1804987"/>
            <a:chOff x="868" y="2553"/>
            <a:chExt cx="1141" cy="1137"/>
          </a:xfrm>
        </p:grpSpPr>
        <p:sp>
          <p:nvSpPr>
            <p:cNvPr id="23592" name="Rectangle 4"/>
            <p:cNvSpPr>
              <a:spLocks noChangeArrowheads="1"/>
            </p:cNvSpPr>
            <p:nvPr/>
          </p:nvSpPr>
          <p:spPr bwMode="auto">
            <a:xfrm>
              <a:off x="868" y="3124"/>
              <a:ext cx="566" cy="56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3593" name="Rectangle 5"/>
            <p:cNvSpPr>
              <a:spLocks noChangeArrowheads="1"/>
            </p:cNvSpPr>
            <p:nvPr/>
          </p:nvSpPr>
          <p:spPr bwMode="auto">
            <a:xfrm>
              <a:off x="1446" y="3126"/>
              <a:ext cx="563" cy="56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3594" name="Rectangle 6"/>
            <p:cNvSpPr>
              <a:spLocks noChangeArrowheads="1"/>
            </p:cNvSpPr>
            <p:nvPr/>
          </p:nvSpPr>
          <p:spPr bwMode="auto">
            <a:xfrm>
              <a:off x="870" y="2553"/>
              <a:ext cx="1139" cy="561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Arial" charset="0"/>
                <a:ea typeface="新細明體" pitchFamily="18" charset="-120"/>
              </a:endParaRPr>
            </a:p>
          </p:txBody>
        </p:sp>
      </p:grp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1377950" y="3556000"/>
            <a:ext cx="1816100" cy="1816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Arial" charset="0"/>
              <a:ea typeface="新細明體" pitchFamily="18" charset="-120"/>
            </a:endParaRPr>
          </a:p>
        </p:txBody>
      </p:sp>
      <p:sp>
        <p:nvSpPr>
          <p:cNvPr id="23558" name="Line 8"/>
          <p:cNvSpPr>
            <a:spLocks noChangeShapeType="1"/>
          </p:cNvSpPr>
          <p:nvPr/>
        </p:nvSpPr>
        <p:spPr bwMode="auto">
          <a:xfrm>
            <a:off x="1371600" y="3092450"/>
            <a:ext cx="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59" name="Line 9"/>
          <p:cNvSpPr>
            <a:spLocks noChangeShapeType="1"/>
          </p:cNvSpPr>
          <p:nvPr/>
        </p:nvSpPr>
        <p:spPr bwMode="auto">
          <a:xfrm>
            <a:off x="1371600" y="5378450"/>
            <a:ext cx="2362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60" name="Line 10"/>
          <p:cNvSpPr>
            <a:spLocks noChangeShapeType="1"/>
          </p:cNvSpPr>
          <p:nvPr/>
        </p:nvSpPr>
        <p:spPr bwMode="auto">
          <a:xfrm>
            <a:off x="1371600" y="4464050"/>
            <a:ext cx="1828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61" name="Line 11"/>
          <p:cNvSpPr>
            <a:spLocks noChangeShapeType="1"/>
          </p:cNvSpPr>
          <p:nvPr/>
        </p:nvSpPr>
        <p:spPr bwMode="auto">
          <a:xfrm>
            <a:off x="2286000" y="446405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62" name="Rectangle 12"/>
          <p:cNvSpPr>
            <a:spLocks noChangeArrowheads="1"/>
          </p:cNvSpPr>
          <p:nvPr/>
        </p:nvSpPr>
        <p:spPr bwMode="auto">
          <a:xfrm>
            <a:off x="3425825" y="5362575"/>
            <a:ext cx="312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Book Antiqua" pitchFamily="18" charset="0"/>
                <a:ea typeface="新細明體" pitchFamily="18" charset="-120"/>
              </a:rPr>
              <a:t>s</a:t>
            </a:r>
          </a:p>
        </p:txBody>
      </p:sp>
      <p:sp>
        <p:nvSpPr>
          <p:cNvPr id="23563" name="Rectangle 13"/>
          <p:cNvSpPr>
            <a:spLocks noChangeArrowheads="1"/>
          </p:cNvSpPr>
          <p:nvPr/>
        </p:nvSpPr>
        <p:spPr bwMode="auto">
          <a:xfrm>
            <a:off x="1001713" y="2924175"/>
            <a:ext cx="284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Book Antiqua" pitchFamily="18" charset="0"/>
                <a:ea typeface="新細明體" pitchFamily="18" charset="-120"/>
              </a:rPr>
              <a:t>t</a:t>
            </a:r>
          </a:p>
        </p:txBody>
      </p:sp>
      <p:sp>
        <p:nvSpPr>
          <p:cNvPr id="23564" name="Rectangle 14"/>
          <p:cNvSpPr>
            <a:spLocks noChangeArrowheads="1"/>
          </p:cNvSpPr>
          <p:nvPr/>
        </p:nvSpPr>
        <p:spPr bwMode="auto">
          <a:xfrm>
            <a:off x="2994025" y="3122613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Book Antiqua" pitchFamily="18" charset="0"/>
                <a:ea typeface="新細明體" pitchFamily="18" charset="-120"/>
              </a:rPr>
              <a:t>1, 1</a:t>
            </a:r>
          </a:p>
        </p:txBody>
      </p:sp>
      <p:sp>
        <p:nvSpPr>
          <p:cNvPr id="23565" name="Rectangle 15"/>
          <p:cNvSpPr>
            <a:spLocks noChangeArrowheads="1"/>
          </p:cNvSpPr>
          <p:nvPr/>
        </p:nvSpPr>
        <p:spPr bwMode="auto">
          <a:xfrm>
            <a:off x="708025" y="3351213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Book Antiqua" pitchFamily="18" charset="0"/>
                <a:ea typeface="新細明體" pitchFamily="18" charset="-120"/>
              </a:rPr>
              <a:t>0, 1</a:t>
            </a:r>
          </a:p>
        </p:txBody>
      </p:sp>
      <p:sp>
        <p:nvSpPr>
          <p:cNvPr id="23566" name="Rectangle 16"/>
          <p:cNvSpPr>
            <a:spLocks noChangeArrowheads="1"/>
          </p:cNvSpPr>
          <p:nvPr/>
        </p:nvSpPr>
        <p:spPr bwMode="auto">
          <a:xfrm>
            <a:off x="1012825" y="5408613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Book Antiqua" pitchFamily="18" charset="0"/>
                <a:ea typeface="新細明體" pitchFamily="18" charset="-120"/>
              </a:rPr>
              <a:t>0, 0</a:t>
            </a:r>
          </a:p>
        </p:txBody>
      </p:sp>
      <p:sp>
        <p:nvSpPr>
          <p:cNvPr id="23567" name="Rectangle 17"/>
          <p:cNvSpPr>
            <a:spLocks noChangeArrowheads="1"/>
          </p:cNvSpPr>
          <p:nvPr/>
        </p:nvSpPr>
        <p:spPr bwMode="auto">
          <a:xfrm>
            <a:off x="2917825" y="5408613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Book Antiqua" pitchFamily="18" charset="0"/>
                <a:ea typeface="新細明體" pitchFamily="18" charset="-120"/>
              </a:rPr>
              <a:t>1, 0</a:t>
            </a:r>
          </a:p>
        </p:txBody>
      </p:sp>
      <p:sp>
        <p:nvSpPr>
          <p:cNvPr id="23568" name="Freeform 18"/>
          <p:cNvSpPr>
            <a:spLocks/>
          </p:cNvSpPr>
          <p:nvPr/>
        </p:nvSpPr>
        <p:spPr bwMode="auto">
          <a:xfrm>
            <a:off x="5486400" y="3549650"/>
            <a:ext cx="1830388" cy="1754188"/>
          </a:xfrm>
          <a:custGeom>
            <a:avLst/>
            <a:gdLst>
              <a:gd name="T0" fmla="*/ 2147483647 w 1153"/>
              <a:gd name="T1" fmla="*/ 0 h 1105"/>
              <a:gd name="T2" fmla="*/ 0 w 1153"/>
              <a:gd name="T3" fmla="*/ 2147483647 h 1105"/>
              <a:gd name="T4" fmla="*/ 2147483647 w 1153"/>
              <a:gd name="T5" fmla="*/ 2147483647 h 1105"/>
              <a:gd name="T6" fmla="*/ 2147483647 w 1153"/>
              <a:gd name="T7" fmla="*/ 0 h 1105"/>
              <a:gd name="T8" fmla="*/ 0 60000 65536"/>
              <a:gd name="T9" fmla="*/ 0 60000 65536"/>
              <a:gd name="T10" fmla="*/ 0 60000 65536"/>
              <a:gd name="T11" fmla="*/ 0 60000 65536"/>
              <a:gd name="T12" fmla="*/ 0 w 1153"/>
              <a:gd name="T13" fmla="*/ 0 h 1105"/>
              <a:gd name="T14" fmla="*/ 1153 w 1153"/>
              <a:gd name="T15" fmla="*/ 1105 h 1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3" h="1105">
                <a:moveTo>
                  <a:pt x="864" y="0"/>
                </a:moveTo>
                <a:lnTo>
                  <a:pt x="0" y="864"/>
                </a:lnTo>
                <a:lnTo>
                  <a:pt x="1152" y="1104"/>
                </a:lnTo>
                <a:lnTo>
                  <a:pt x="864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69" name="Line 19"/>
          <p:cNvSpPr>
            <a:spLocks noChangeShapeType="1"/>
          </p:cNvSpPr>
          <p:nvPr/>
        </p:nvSpPr>
        <p:spPr bwMode="auto">
          <a:xfrm>
            <a:off x="6124575" y="4287838"/>
            <a:ext cx="1033463" cy="403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70" name="Line 20"/>
          <p:cNvSpPr>
            <a:spLocks noChangeShapeType="1"/>
          </p:cNvSpPr>
          <p:nvPr/>
        </p:nvSpPr>
        <p:spPr bwMode="auto">
          <a:xfrm flipH="1">
            <a:off x="6210300" y="4476750"/>
            <a:ext cx="398463" cy="5921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71" name="Freeform 21"/>
          <p:cNvSpPr>
            <a:spLocks/>
          </p:cNvSpPr>
          <p:nvPr/>
        </p:nvSpPr>
        <p:spPr bwMode="auto">
          <a:xfrm>
            <a:off x="1739900" y="3867150"/>
            <a:ext cx="979488" cy="979488"/>
          </a:xfrm>
          <a:custGeom>
            <a:avLst/>
            <a:gdLst>
              <a:gd name="T0" fmla="*/ 0 w 617"/>
              <a:gd name="T1" fmla="*/ 0 h 617"/>
              <a:gd name="T2" fmla="*/ 2147483647 w 617"/>
              <a:gd name="T3" fmla="*/ 2147483647 h 617"/>
              <a:gd name="T4" fmla="*/ 2147483647 w 617"/>
              <a:gd name="T5" fmla="*/ 2147483647 h 617"/>
              <a:gd name="T6" fmla="*/ 0 w 617"/>
              <a:gd name="T7" fmla="*/ 0 h 617"/>
              <a:gd name="T8" fmla="*/ 0 60000 65536"/>
              <a:gd name="T9" fmla="*/ 0 60000 65536"/>
              <a:gd name="T10" fmla="*/ 0 60000 65536"/>
              <a:gd name="T11" fmla="*/ 0 60000 65536"/>
              <a:gd name="T12" fmla="*/ 0 w 617"/>
              <a:gd name="T13" fmla="*/ 0 h 617"/>
              <a:gd name="T14" fmla="*/ 617 w 617"/>
              <a:gd name="T15" fmla="*/ 617 h 6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7" h="617">
                <a:moveTo>
                  <a:pt x="0" y="0"/>
                </a:moveTo>
                <a:lnTo>
                  <a:pt x="248" y="616"/>
                </a:lnTo>
                <a:lnTo>
                  <a:pt x="616" y="432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bg2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72" name="Line 22"/>
          <p:cNvSpPr>
            <a:spLocks noChangeShapeType="1"/>
          </p:cNvSpPr>
          <p:nvPr/>
        </p:nvSpPr>
        <p:spPr bwMode="auto">
          <a:xfrm flipV="1">
            <a:off x="3195638" y="3549650"/>
            <a:ext cx="3662362" cy="2190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73" name="Line 23"/>
          <p:cNvSpPr>
            <a:spLocks noChangeShapeType="1"/>
          </p:cNvSpPr>
          <p:nvPr/>
        </p:nvSpPr>
        <p:spPr bwMode="auto">
          <a:xfrm>
            <a:off x="3195638" y="4873625"/>
            <a:ext cx="2290762" cy="476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74" name="Line 24"/>
          <p:cNvSpPr>
            <a:spLocks noChangeShapeType="1"/>
          </p:cNvSpPr>
          <p:nvPr/>
        </p:nvSpPr>
        <p:spPr bwMode="auto">
          <a:xfrm>
            <a:off x="2743200" y="4540250"/>
            <a:ext cx="457200" cy="85725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75" name="Rectangle 25"/>
          <p:cNvSpPr>
            <a:spLocks noChangeArrowheads="1"/>
          </p:cNvSpPr>
          <p:nvPr/>
        </p:nvSpPr>
        <p:spPr bwMode="auto">
          <a:xfrm>
            <a:off x="5922963" y="3122613"/>
            <a:ext cx="1881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Book Antiqua" pitchFamily="18" charset="0"/>
                <a:ea typeface="新細明體" pitchFamily="18" charset="-120"/>
              </a:rPr>
              <a:t>(s, t) = (0.2, 0.8)</a:t>
            </a:r>
          </a:p>
        </p:txBody>
      </p:sp>
      <p:sp>
        <p:nvSpPr>
          <p:cNvPr id="23576" name="Rectangle 26"/>
          <p:cNvSpPr>
            <a:spLocks noChangeArrowheads="1"/>
          </p:cNvSpPr>
          <p:nvPr/>
        </p:nvSpPr>
        <p:spPr bwMode="auto">
          <a:xfrm>
            <a:off x="4471988" y="4494213"/>
            <a:ext cx="1114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Book Antiqua" pitchFamily="18" charset="0"/>
                <a:ea typeface="新細明體" pitchFamily="18" charset="-120"/>
              </a:rPr>
              <a:t>(0.4, 0.2)</a:t>
            </a:r>
          </a:p>
        </p:txBody>
      </p:sp>
      <p:sp>
        <p:nvSpPr>
          <p:cNvPr id="23577" name="Rectangle 27"/>
          <p:cNvSpPr>
            <a:spLocks noChangeArrowheads="1"/>
          </p:cNvSpPr>
          <p:nvPr/>
        </p:nvSpPr>
        <p:spPr bwMode="auto">
          <a:xfrm>
            <a:off x="6834188" y="5332413"/>
            <a:ext cx="1114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Book Antiqua" pitchFamily="18" charset="0"/>
                <a:ea typeface="新細明體" pitchFamily="18" charset="-120"/>
              </a:rPr>
              <a:t>(0.8, 0.4)</a:t>
            </a:r>
          </a:p>
        </p:txBody>
      </p:sp>
      <p:sp>
        <p:nvSpPr>
          <p:cNvPr id="23578" name="Rectangle 28"/>
          <p:cNvSpPr>
            <a:spLocks noChangeArrowheads="1"/>
          </p:cNvSpPr>
          <p:nvPr/>
        </p:nvSpPr>
        <p:spPr bwMode="auto">
          <a:xfrm>
            <a:off x="6896100" y="342741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Book Antiqua" pitchFamily="18" charset="0"/>
                <a:ea typeface="新細明體" pitchFamily="18" charset="-120"/>
              </a:rPr>
              <a:t>A</a:t>
            </a:r>
          </a:p>
        </p:txBody>
      </p:sp>
      <p:sp>
        <p:nvSpPr>
          <p:cNvPr id="23579" name="Rectangle 29"/>
          <p:cNvSpPr>
            <a:spLocks noChangeArrowheads="1"/>
          </p:cNvSpPr>
          <p:nvPr/>
        </p:nvSpPr>
        <p:spPr bwMode="auto">
          <a:xfrm>
            <a:off x="5240338" y="5027613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Book Antiqua" pitchFamily="18" charset="0"/>
                <a:ea typeface="新細明體" pitchFamily="18" charset="-120"/>
              </a:rPr>
              <a:t>B</a:t>
            </a:r>
          </a:p>
        </p:txBody>
      </p:sp>
      <p:sp>
        <p:nvSpPr>
          <p:cNvPr id="23580" name="Rectangle 30"/>
          <p:cNvSpPr>
            <a:spLocks noChangeArrowheads="1"/>
          </p:cNvSpPr>
          <p:nvPr/>
        </p:nvSpPr>
        <p:spPr bwMode="auto">
          <a:xfrm>
            <a:off x="7362825" y="5027613"/>
            <a:ext cx="363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Book Antiqua" pitchFamily="18" charset="0"/>
                <a:ea typeface="新細明體" pitchFamily="18" charset="-120"/>
              </a:rPr>
              <a:t>C</a:t>
            </a:r>
          </a:p>
        </p:txBody>
      </p:sp>
      <p:sp>
        <p:nvSpPr>
          <p:cNvPr id="23581" name="Rectangle 31"/>
          <p:cNvSpPr>
            <a:spLocks noChangeArrowheads="1"/>
          </p:cNvSpPr>
          <p:nvPr/>
        </p:nvSpPr>
        <p:spPr bwMode="auto">
          <a:xfrm>
            <a:off x="1446213" y="360997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chemeClr val="bg2"/>
                </a:solidFill>
                <a:latin typeface="Book Antiqua" pitchFamily="18" charset="0"/>
                <a:ea typeface="新細明體" pitchFamily="18" charset="-120"/>
              </a:rPr>
              <a:t>a</a:t>
            </a:r>
          </a:p>
        </p:txBody>
      </p:sp>
      <p:sp>
        <p:nvSpPr>
          <p:cNvPr id="23582" name="Rectangle 32"/>
          <p:cNvSpPr>
            <a:spLocks noChangeArrowheads="1"/>
          </p:cNvSpPr>
          <p:nvPr/>
        </p:nvSpPr>
        <p:spPr bwMode="auto">
          <a:xfrm>
            <a:off x="1895475" y="4799013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rgbClr val="000000"/>
                </a:solidFill>
                <a:latin typeface="Book Antiqua" pitchFamily="18" charset="0"/>
                <a:ea typeface="新細明體" pitchFamily="18" charset="-120"/>
              </a:rPr>
              <a:t>b</a:t>
            </a:r>
          </a:p>
        </p:txBody>
      </p:sp>
      <p:sp>
        <p:nvSpPr>
          <p:cNvPr id="23583" name="Rectangle 33"/>
          <p:cNvSpPr>
            <a:spLocks noChangeArrowheads="1"/>
          </p:cNvSpPr>
          <p:nvPr/>
        </p:nvSpPr>
        <p:spPr bwMode="auto">
          <a:xfrm>
            <a:off x="2595563" y="4494213"/>
            <a:ext cx="296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rgbClr val="000000"/>
                </a:solidFill>
                <a:latin typeface="Book Antiqua" pitchFamily="18" charset="0"/>
                <a:ea typeface="新細明體" pitchFamily="18" charset="-120"/>
              </a:rPr>
              <a:t>c</a:t>
            </a:r>
          </a:p>
        </p:txBody>
      </p:sp>
      <p:sp>
        <p:nvSpPr>
          <p:cNvPr id="23584" name="Rectangle 34"/>
          <p:cNvSpPr>
            <a:spLocks noChangeArrowheads="1"/>
          </p:cNvSpPr>
          <p:nvPr/>
        </p:nvSpPr>
        <p:spPr bwMode="auto">
          <a:xfrm>
            <a:off x="1420813" y="5805488"/>
            <a:ext cx="192087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Arial" charset="0"/>
                <a:ea typeface="新細明體" pitchFamily="18" charset="-120"/>
              </a:rPr>
              <a:t>Texture Space</a:t>
            </a:r>
          </a:p>
        </p:txBody>
      </p:sp>
      <p:sp>
        <p:nvSpPr>
          <p:cNvPr id="23585" name="Rectangle 35"/>
          <p:cNvSpPr>
            <a:spLocks noChangeArrowheads="1"/>
          </p:cNvSpPr>
          <p:nvPr/>
        </p:nvSpPr>
        <p:spPr bwMode="auto">
          <a:xfrm>
            <a:off x="5422900" y="5840413"/>
            <a:ext cx="1811338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Arial" charset="0"/>
                <a:ea typeface="新細明體" pitchFamily="18" charset="-120"/>
              </a:rPr>
              <a:t>Object Space</a:t>
            </a:r>
          </a:p>
        </p:txBody>
      </p:sp>
      <p:sp>
        <p:nvSpPr>
          <p:cNvPr id="23586" name="Freeform 36"/>
          <p:cNvSpPr>
            <a:spLocks/>
          </p:cNvSpPr>
          <p:nvPr/>
        </p:nvSpPr>
        <p:spPr bwMode="auto">
          <a:xfrm>
            <a:off x="5489575" y="4292600"/>
            <a:ext cx="1111250" cy="777875"/>
          </a:xfrm>
          <a:custGeom>
            <a:avLst/>
            <a:gdLst>
              <a:gd name="T0" fmla="*/ 2147483647 w 700"/>
              <a:gd name="T1" fmla="*/ 0 h 490"/>
              <a:gd name="T2" fmla="*/ 2147483647 w 700"/>
              <a:gd name="T3" fmla="*/ 2147483647 h 490"/>
              <a:gd name="T4" fmla="*/ 2147483647 w 700"/>
              <a:gd name="T5" fmla="*/ 2147483647 h 490"/>
              <a:gd name="T6" fmla="*/ 0 w 700"/>
              <a:gd name="T7" fmla="*/ 2147483647 h 490"/>
              <a:gd name="T8" fmla="*/ 2147483647 w 700"/>
              <a:gd name="T9" fmla="*/ 0 h 4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0"/>
              <a:gd name="T16" fmla="*/ 0 h 490"/>
              <a:gd name="T17" fmla="*/ 700 w 700"/>
              <a:gd name="T18" fmla="*/ 490 h 4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0" h="490">
                <a:moveTo>
                  <a:pt x="397" y="0"/>
                </a:moveTo>
                <a:lnTo>
                  <a:pt x="699" y="115"/>
                </a:lnTo>
                <a:lnTo>
                  <a:pt x="452" y="489"/>
                </a:lnTo>
                <a:lnTo>
                  <a:pt x="0" y="396"/>
                </a:lnTo>
                <a:lnTo>
                  <a:pt x="397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587" name="Freeform 37"/>
          <p:cNvSpPr>
            <a:spLocks/>
          </p:cNvSpPr>
          <p:nvPr/>
        </p:nvSpPr>
        <p:spPr bwMode="auto">
          <a:xfrm>
            <a:off x="6210300" y="4479925"/>
            <a:ext cx="1106488" cy="820738"/>
          </a:xfrm>
          <a:custGeom>
            <a:avLst/>
            <a:gdLst>
              <a:gd name="T0" fmla="*/ 2147483647 w 697"/>
              <a:gd name="T1" fmla="*/ 0 h 517"/>
              <a:gd name="T2" fmla="*/ 2147483647 w 697"/>
              <a:gd name="T3" fmla="*/ 2147483647 h 517"/>
              <a:gd name="T4" fmla="*/ 2147483647 w 697"/>
              <a:gd name="T5" fmla="*/ 2147483647 h 517"/>
              <a:gd name="T6" fmla="*/ 0 w 697"/>
              <a:gd name="T7" fmla="*/ 2147483647 h 517"/>
              <a:gd name="T8" fmla="*/ 2147483647 w 697"/>
              <a:gd name="T9" fmla="*/ 0 h 5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7"/>
              <a:gd name="T16" fmla="*/ 0 h 517"/>
              <a:gd name="T17" fmla="*/ 697 w 697"/>
              <a:gd name="T18" fmla="*/ 517 h 5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7" h="517">
                <a:moveTo>
                  <a:pt x="247" y="0"/>
                </a:moveTo>
                <a:lnTo>
                  <a:pt x="593" y="131"/>
                </a:lnTo>
                <a:lnTo>
                  <a:pt x="696" y="516"/>
                </a:lnTo>
                <a:lnTo>
                  <a:pt x="0" y="372"/>
                </a:lnTo>
                <a:lnTo>
                  <a:pt x="247" y="0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588" name="Freeform 38"/>
          <p:cNvSpPr>
            <a:spLocks/>
          </p:cNvSpPr>
          <p:nvPr/>
        </p:nvSpPr>
        <p:spPr bwMode="auto">
          <a:xfrm>
            <a:off x="6130925" y="3557588"/>
            <a:ext cx="1022350" cy="1122362"/>
          </a:xfrm>
          <a:custGeom>
            <a:avLst/>
            <a:gdLst>
              <a:gd name="T0" fmla="*/ 0 w 644"/>
              <a:gd name="T1" fmla="*/ 2147483647 h 707"/>
              <a:gd name="T2" fmla="*/ 2147483647 w 644"/>
              <a:gd name="T3" fmla="*/ 0 h 707"/>
              <a:gd name="T4" fmla="*/ 2147483647 w 644"/>
              <a:gd name="T5" fmla="*/ 2147483647 h 707"/>
              <a:gd name="T6" fmla="*/ 0 w 644"/>
              <a:gd name="T7" fmla="*/ 2147483647 h 707"/>
              <a:gd name="T8" fmla="*/ 0 60000 65536"/>
              <a:gd name="T9" fmla="*/ 0 60000 65536"/>
              <a:gd name="T10" fmla="*/ 0 60000 65536"/>
              <a:gd name="T11" fmla="*/ 0 60000 65536"/>
              <a:gd name="T12" fmla="*/ 0 w 644"/>
              <a:gd name="T13" fmla="*/ 0 h 707"/>
              <a:gd name="T14" fmla="*/ 644 w 644"/>
              <a:gd name="T15" fmla="*/ 707 h 7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4" h="707">
                <a:moveTo>
                  <a:pt x="0" y="458"/>
                </a:moveTo>
                <a:lnTo>
                  <a:pt x="456" y="0"/>
                </a:lnTo>
                <a:lnTo>
                  <a:pt x="643" y="706"/>
                </a:lnTo>
                <a:lnTo>
                  <a:pt x="0" y="458"/>
                </a:lnTo>
              </a:path>
            </a:pathLst>
          </a:custGeom>
          <a:solidFill>
            <a:schemeClr val="tx2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589" name="Line 39"/>
          <p:cNvSpPr>
            <a:spLocks noChangeShapeType="1"/>
          </p:cNvSpPr>
          <p:nvPr/>
        </p:nvSpPr>
        <p:spPr bwMode="auto">
          <a:xfrm flipV="1">
            <a:off x="1752600" y="3773488"/>
            <a:ext cx="1447800" cy="85725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90" name="Line 40"/>
          <p:cNvSpPr>
            <a:spLocks noChangeShapeType="1"/>
          </p:cNvSpPr>
          <p:nvPr/>
        </p:nvSpPr>
        <p:spPr bwMode="auto">
          <a:xfrm>
            <a:off x="3200400" y="4621213"/>
            <a:ext cx="4110038" cy="6810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91" name="Line 41"/>
          <p:cNvSpPr>
            <a:spLocks noChangeShapeType="1"/>
          </p:cNvSpPr>
          <p:nvPr/>
        </p:nvSpPr>
        <p:spPr bwMode="auto">
          <a:xfrm>
            <a:off x="2133600" y="4840288"/>
            <a:ext cx="1057275" cy="33337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Load texture</a:t>
            </a:r>
            <a:endParaRPr lang="zh-TW" altLang="en-US" dirty="0"/>
          </a:p>
        </p:txBody>
      </p:sp>
      <p:sp>
        <p:nvSpPr>
          <p:cNvPr id="2457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zh-TW" smtClean="0">
                <a:solidFill>
                  <a:srgbClr val="00B050"/>
                </a:solidFill>
              </a:rPr>
              <a:t> </a:t>
            </a:r>
            <a:r>
              <a:rPr lang="en-US" altLang="zh-TW" sz="2000" smtClean="0">
                <a:solidFill>
                  <a:srgbClr val="00B050"/>
                </a:solidFill>
              </a:rPr>
              <a:t>// Load texture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GLbyte *pBytes;</a:t>
            </a:r>
            <a:endParaRPr lang="en-US" altLang="zh-TW" sz="2000" smtClean="0">
              <a:solidFill>
                <a:srgbClr val="00B05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glPixelStorei(GL_UNPACK_ALIGNMENT, 1);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pBytes = </a:t>
            </a:r>
            <a:r>
              <a:rPr lang="en-US" altLang="zh-TW" sz="2000" smtClean="0">
                <a:solidFill>
                  <a:srgbClr val="FF0000"/>
                </a:solidFill>
              </a:rPr>
              <a:t>gltLoadTGA</a:t>
            </a:r>
            <a:r>
              <a:rPr lang="en-US" altLang="zh-TW" sz="2000" smtClean="0"/>
              <a:t>("Stone.tga", &amp;iWidth, &amp;iHeight, &amp;iComponents, &amp;eFormat);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>
                <a:solidFill>
                  <a:srgbClr val="FF0000"/>
                </a:solidFill>
              </a:rPr>
              <a:t>glTexImage2D</a:t>
            </a:r>
            <a:r>
              <a:rPr lang="en-US" altLang="zh-TW" sz="2000" smtClean="0"/>
              <a:t>(GL_TEXTURE_2D, 0, iComponents, iWidth, iHeight, 0, eFormat, GL_UNSIGNED_BYTE, pBytes);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zh-TW" sz="200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free(pBytes);</a:t>
            </a:r>
            <a:endParaRPr lang="zh-TW" altLang="en-US" sz="20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Typical Code</a:t>
            </a:r>
          </a:p>
        </p:txBody>
      </p:sp>
      <p:sp>
        <p:nvSpPr>
          <p:cNvPr id="25603" name="Text Box 6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000" smtClean="0"/>
              <a:t>glBegin(GL_TRIANGLES);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            glColor3f(1.0f, 1.0f, 1.0f); </a:t>
            </a:r>
            <a:r>
              <a:rPr lang="en-US" altLang="zh-TW" sz="2000" b="1" smtClean="0">
                <a:solidFill>
                  <a:srgbClr val="00FF00"/>
                </a:solidFill>
                <a:latin typeface="Courier New" pitchFamily="49" charset="0"/>
              </a:rPr>
              <a:t>//if no shading used</a:t>
            </a:r>
            <a:endParaRPr lang="en-US" altLang="zh-TW" sz="2000" smtClean="0">
              <a:solidFill>
                <a:srgbClr val="00FF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            glNormal3f(0.0f, -1.0f, 0.0f); </a:t>
            </a:r>
            <a:r>
              <a:rPr lang="en-US" altLang="zh-TW" sz="2000" b="1" smtClean="0">
                <a:solidFill>
                  <a:srgbClr val="00FF00"/>
                </a:solidFill>
                <a:latin typeface="Courier New" pitchFamily="49" charset="0"/>
              </a:rPr>
              <a:t>// if shading used</a:t>
            </a:r>
            <a:endParaRPr lang="en-US" altLang="zh-TW" sz="2000" smtClean="0">
              <a:solidFill>
                <a:srgbClr val="00FF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            </a:t>
            </a:r>
            <a:r>
              <a:rPr lang="en-US" altLang="zh-TW" sz="2000" smtClean="0">
                <a:solidFill>
                  <a:srgbClr val="FF0000"/>
                </a:solidFill>
              </a:rPr>
              <a:t>glTexCoord2f(1.0f, 1.0f);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            glVertex3fv(vCorners[2]);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2000" smtClean="0"/>
              <a:t>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            </a:t>
            </a:r>
            <a:r>
              <a:rPr lang="en-US" altLang="zh-TW" sz="2000" smtClean="0">
                <a:solidFill>
                  <a:srgbClr val="FF0000"/>
                </a:solidFill>
              </a:rPr>
              <a:t>glTexCoord2f(0.0f, 0.0f);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            glVertex3fv(vCorners[4]);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2000" smtClean="0"/>
              <a:t>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            </a:t>
            </a:r>
            <a:r>
              <a:rPr lang="en-US" altLang="zh-TW" sz="2000" smtClean="0">
                <a:solidFill>
                  <a:srgbClr val="FF0000"/>
                </a:solidFill>
              </a:rPr>
              <a:t>glTexCoord2f(0.0f, 1.0f);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            glVertex3fv(vCorners[1]);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b="1" smtClean="0">
                <a:latin typeface="Courier New" pitchFamily="49" charset="0"/>
              </a:rPr>
              <a:t>glEnd();</a:t>
            </a:r>
          </a:p>
          <a:p>
            <a:pPr eaLnBrk="1" hangingPunct="1">
              <a:buFontTx/>
              <a:buNone/>
            </a:pPr>
            <a:endParaRPr lang="en-US" altLang="zh-TW" sz="2000" b="1" smtClean="0">
              <a:latin typeface="Courier New" pitchFamily="49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D9E1EDD4-86EA-4BDC-A57A-BE11DB6231D1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1403350" y="6021388"/>
            <a:ext cx="6516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Note that we can use vertex arrays to increase efficiency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hangingPunct="1">
              <a:defRPr/>
            </a:pPr>
            <a:endParaRPr lang="zh-TW" altLang="en-US"/>
          </a:p>
        </p:txBody>
      </p:sp>
      <p:sp>
        <p:nvSpPr>
          <p:cNvPr id="2662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571625"/>
            <a:ext cx="5873750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131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文字方塊 5"/>
          <p:cNvSpPr txBox="1">
            <a:spLocks noChangeArrowheads="1"/>
          </p:cNvSpPr>
          <p:nvPr/>
        </p:nvSpPr>
        <p:spPr bwMode="auto">
          <a:xfrm>
            <a:off x="684213" y="5661025"/>
            <a:ext cx="2016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Texture image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331913" y="2565400"/>
            <a:ext cx="6624637" cy="11509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Texture Parameter</a:t>
            </a:r>
            <a:endParaRPr lang="zh-TW" altLang="en-US" dirty="0"/>
          </a:p>
        </p:txBody>
      </p:sp>
      <p:sp>
        <p:nvSpPr>
          <p:cNvPr id="23555" name="副標題 4"/>
          <p:cNvSpPr>
            <a:spLocks noGrp="1"/>
          </p:cNvSpPr>
          <p:nvPr>
            <p:ph type="body" idx="1"/>
          </p:nvPr>
        </p:nvSpPr>
        <p:spPr>
          <a:xfrm>
            <a:off x="1331913" y="3860800"/>
            <a:ext cx="6619875" cy="15001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Texture Parameter</a:t>
            </a:r>
            <a:endParaRPr lang="zh-TW" alt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Interpolation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700" smtClean="0"/>
              <a:t>OpenGL uses interpolation to find proper texels from specified texture coordinates</a:t>
            </a:r>
          </a:p>
          <a:p>
            <a:pPr eaLnBrk="1" hangingPunct="1">
              <a:buFontTx/>
              <a:buNone/>
            </a:pPr>
            <a:r>
              <a:rPr lang="en-US" altLang="zh-TW" sz="2700" smtClean="0"/>
              <a:t>Can be distortions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ADA30D3F-65B6-45D2-A287-333432EE8612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  <p:pic>
        <p:nvPicPr>
          <p:cNvPr id="28677" name="Picture 5" descr="AN07F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8600"/>
            <a:ext cx="7640638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57200" y="3200400"/>
            <a:ext cx="259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good selection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of tex coordinates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352800" y="3200400"/>
            <a:ext cx="259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poor selection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of tex coordinates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6226175" y="2514600"/>
            <a:ext cx="29178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texture stretched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over trapezoid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showing effects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bilinear interpolation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989138"/>
            <a:ext cx="39274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14538"/>
            <a:ext cx="38385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Texture Parameters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altLang="zh-TW" sz="2800" smtClean="0"/>
              <a:t>OpenGL has a variety of parameters that determine how texture is applied</a:t>
            </a:r>
          </a:p>
          <a:p>
            <a:pPr lvl="1" eaLnBrk="1" hangingPunct="1"/>
            <a:r>
              <a:rPr lang="en-US" altLang="zh-TW" sz="2400" smtClean="0">
                <a:solidFill>
                  <a:srgbClr val="FF0000"/>
                </a:solidFill>
              </a:rPr>
              <a:t>Wrapping</a:t>
            </a:r>
            <a:r>
              <a:rPr lang="en-US" altLang="zh-TW" sz="2400" smtClean="0"/>
              <a:t> parameters determine what happens if s and t are outside the (0,1) range</a:t>
            </a:r>
          </a:p>
          <a:p>
            <a:pPr lvl="1" eaLnBrk="1" hangingPunct="1"/>
            <a:r>
              <a:rPr lang="en-US" altLang="zh-TW" sz="2400" smtClean="0"/>
              <a:t>Filter modes allow us to use </a:t>
            </a:r>
            <a:r>
              <a:rPr lang="en-US" altLang="zh-TW" sz="2400" smtClean="0">
                <a:solidFill>
                  <a:srgbClr val="FF0000"/>
                </a:solidFill>
              </a:rPr>
              <a:t>area averaging </a:t>
            </a:r>
            <a:r>
              <a:rPr lang="en-US" altLang="zh-TW" sz="2400" smtClean="0"/>
              <a:t>instead of point samples</a:t>
            </a:r>
          </a:p>
          <a:p>
            <a:pPr lvl="1" eaLnBrk="1" hangingPunct="1"/>
            <a:r>
              <a:rPr lang="en-US" altLang="zh-TW" sz="2400" smtClean="0">
                <a:solidFill>
                  <a:srgbClr val="FF0000"/>
                </a:solidFill>
              </a:rPr>
              <a:t>Mipmapping</a:t>
            </a:r>
            <a:r>
              <a:rPr lang="en-US" altLang="zh-TW" sz="2400" smtClean="0"/>
              <a:t> allows us to use textures at multiple resolutions</a:t>
            </a:r>
          </a:p>
          <a:p>
            <a:pPr lvl="1" eaLnBrk="1" hangingPunct="1"/>
            <a:r>
              <a:rPr lang="en-US" altLang="zh-TW" sz="2400" smtClean="0"/>
              <a:t>Environment parameters determine how texture mapping interacts with shading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B66846A8-C491-4DB6-84A5-38E384F5F8A1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zh-TW" smtClean="0"/>
              <a:t>Wrapping Mode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484313"/>
            <a:ext cx="7089775" cy="2347912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smtClean="0"/>
              <a:t>Clamping: if </a:t>
            </a:r>
            <a:r>
              <a:rPr lang="en-US" altLang="zh-TW" sz="2800" smtClean="0">
                <a:latin typeface="Times New Roman" pitchFamily="18" charset="0"/>
              </a:rPr>
              <a:t>s,t &gt; 1</a:t>
            </a:r>
            <a:r>
              <a:rPr lang="en-US" altLang="zh-TW" sz="2800" smtClean="0"/>
              <a:t> use 1, if </a:t>
            </a:r>
            <a:r>
              <a:rPr lang="en-US" altLang="zh-TW" sz="2800" smtClean="0">
                <a:latin typeface="Times New Roman" pitchFamily="18" charset="0"/>
              </a:rPr>
              <a:t>s,t &lt;0</a:t>
            </a:r>
            <a:r>
              <a:rPr lang="en-US" altLang="zh-TW" sz="2800" smtClean="0"/>
              <a:t> use 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smtClean="0"/>
              <a:t>Wrapping: use </a:t>
            </a:r>
            <a:r>
              <a:rPr lang="en-US" altLang="zh-TW" sz="2800" smtClean="0">
                <a:latin typeface="Times New Roman" pitchFamily="18" charset="0"/>
              </a:rPr>
              <a:t>s,t</a:t>
            </a:r>
            <a:r>
              <a:rPr lang="en-US" altLang="zh-TW" sz="2800" smtClean="0"/>
              <a:t> modulo 1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glTexParameteri( GL_TEXTURE_2D, </a:t>
            </a:r>
            <a:br>
              <a:rPr lang="en-US" altLang="zh-TW" sz="2000" b="1" smtClean="0">
                <a:latin typeface="Courier New" pitchFamily="49" charset="0"/>
              </a:rPr>
            </a:br>
            <a:r>
              <a:rPr lang="en-US" altLang="zh-TW" sz="2000" b="1" smtClean="0">
                <a:latin typeface="Courier New" pitchFamily="49" charset="0"/>
              </a:rPr>
              <a:t>   GL_TEXTURE_WRAP_S, GL_CLAMP )</a:t>
            </a:r>
            <a:endParaRPr lang="en-US" altLang="zh-TW" sz="2000" b="1" i="1" smtClean="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glTexParameteri( GL_TEXTURE_2D, </a:t>
            </a:r>
            <a:br>
              <a:rPr lang="en-US" altLang="zh-TW" sz="2000" b="1" smtClean="0">
                <a:latin typeface="Courier New" pitchFamily="49" charset="0"/>
              </a:rPr>
            </a:br>
            <a:r>
              <a:rPr lang="en-US" altLang="zh-TW" sz="2000" b="1" smtClean="0">
                <a:latin typeface="Courier New" pitchFamily="49" charset="0"/>
              </a:rPr>
              <a:t>   GL_TEXTURE_WRAP_T, GL_REPEAT )</a:t>
            </a:r>
            <a:endParaRPr lang="en-US" altLang="zh-TW" sz="2000" b="1" i="1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3BCEEF43-2C5D-46E8-8484-A0AA240AE8B8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72592" y="4005064"/>
            <a:ext cx="5119688" cy="1989137"/>
            <a:chOff x="1018" y="2717"/>
            <a:chExt cx="3225" cy="1253"/>
          </a:xfrm>
          <a:solidFill>
            <a:schemeClr val="bg1"/>
          </a:solidFill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018" y="2717"/>
              <a:ext cx="864" cy="1205"/>
              <a:chOff x="771" y="2611"/>
              <a:chExt cx="864" cy="1205"/>
            </a:xfrm>
            <a:grpFill/>
          </p:grpSpPr>
          <p:sp>
            <p:nvSpPr>
              <p:cNvPr id="29709" name="Rectangle 6"/>
              <p:cNvSpPr>
                <a:spLocks noChangeArrowheads="1"/>
              </p:cNvSpPr>
              <p:nvPr/>
            </p:nvSpPr>
            <p:spPr bwMode="auto">
              <a:xfrm>
                <a:off x="872" y="3566"/>
                <a:ext cx="559" cy="2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 altLang="zh-TW" sz="2000" dirty="0"/>
                  <a:t>texture</a:t>
                </a:r>
              </a:p>
            </p:txBody>
          </p:sp>
          <p:sp>
            <p:nvSpPr>
              <p:cNvPr id="29710" name="Line 7"/>
              <p:cNvSpPr>
                <a:spLocks noChangeShapeType="1"/>
              </p:cNvSpPr>
              <p:nvPr/>
            </p:nvSpPr>
            <p:spPr bwMode="auto">
              <a:xfrm>
                <a:off x="925" y="3379"/>
                <a:ext cx="480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9711" name="Line 8"/>
              <p:cNvSpPr>
                <a:spLocks noChangeShapeType="1"/>
              </p:cNvSpPr>
              <p:nvPr/>
            </p:nvSpPr>
            <p:spPr bwMode="auto">
              <a:xfrm flipV="1">
                <a:off x="851" y="2899"/>
                <a:ext cx="0" cy="432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9712" name="Rectangle 9"/>
              <p:cNvSpPr>
                <a:spLocks noChangeArrowheads="1"/>
              </p:cNvSpPr>
              <p:nvPr/>
            </p:nvSpPr>
            <p:spPr bwMode="auto">
              <a:xfrm>
                <a:off x="1443" y="3254"/>
                <a:ext cx="178" cy="2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 altLang="zh-TW" sz="2000"/>
                  <a:t>s</a:t>
                </a:r>
              </a:p>
            </p:txBody>
          </p:sp>
          <p:sp>
            <p:nvSpPr>
              <p:cNvPr id="29713" name="Rectangle 10"/>
              <p:cNvSpPr>
                <a:spLocks noChangeArrowheads="1"/>
              </p:cNvSpPr>
              <p:nvPr/>
            </p:nvSpPr>
            <p:spPr bwMode="auto">
              <a:xfrm>
                <a:off x="771" y="2630"/>
                <a:ext cx="160" cy="2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 altLang="zh-TW" sz="2000"/>
                  <a:t>t</a:t>
                </a:r>
              </a:p>
            </p:txBody>
          </p:sp>
          <p:pic>
            <p:nvPicPr>
              <p:cNvPr id="29714" name="Picture 11" descr="C:\SIGGRAPH\tex1x1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1428" t="21428" r="21429" b="21429"/>
              <a:stretch>
                <a:fillRect/>
              </a:stretch>
            </p:blipFill>
            <p:spPr bwMode="auto">
              <a:xfrm>
                <a:off x="915" y="2611"/>
                <a:ext cx="720" cy="72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3281" y="2717"/>
              <a:ext cx="962" cy="1253"/>
              <a:chOff x="3752" y="2659"/>
              <a:chExt cx="962" cy="1253"/>
            </a:xfrm>
            <a:grpFill/>
          </p:grpSpPr>
          <p:sp>
            <p:nvSpPr>
              <p:cNvPr id="29707" name="Rectangle 13"/>
              <p:cNvSpPr>
                <a:spLocks noChangeArrowheads="1"/>
              </p:cNvSpPr>
              <p:nvPr/>
            </p:nvSpPr>
            <p:spPr bwMode="auto">
              <a:xfrm>
                <a:off x="3752" y="3470"/>
                <a:ext cx="962" cy="44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>
                  <a:defRPr/>
                </a:pPr>
                <a:r>
                  <a:rPr lang="en-US" altLang="zh-TW" sz="2000"/>
                  <a:t>GL_CLAMP</a:t>
                </a:r>
              </a:p>
              <a:p>
                <a:pPr algn="ctr">
                  <a:defRPr/>
                </a:pPr>
                <a:r>
                  <a:rPr lang="en-US" altLang="zh-TW" sz="2000"/>
                  <a:t>wrapping</a:t>
                </a:r>
              </a:p>
            </p:txBody>
          </p:sp>
          <p:pic>
            <p:nvPicPr>
              <p:cNvPr id="29708" name="Picture 14" descr="C:\SIGGRAPH\tex2x2c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3599" t="23599" r="23601" b="23601"/>
              <a:stretch>
                <a:fillRect/>
              </a:stretch>
            </p:blipFill>
            <p:spPr bwMode="auto">
              <a:xfrm>
                <a:off x="3843" y="2659"/>
                <a:ext cx="720" cy="72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2073" y="2717"/>
              <a:ext cx="1016" cy="1253"/>
              <a:chOff x="2150" y="2659"/>
              <a:chExt cx="1016" cy="1253"/>
            </a:xfrm>
            <a:grpFill/>
          </p:grpSpPr>
          <p:sp>
            <p:nvSpPr>
              <p:cNvPr id="29705" name="Rectangle 16"/>
              <p:cNvSpPr>
                <a:spLocks noChangeArrowheads="1"/>
              </p:cNvSpPr>
              <p:nvPr/>
            </p:nvSpPr>
            <p:spPr bwMode="auto">
              <a:xfrm>
                <a:off x="2150" y="3470"/>
                <a:ext cx="1016" cy="44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>
                  <a:defRPr/>
                </a:pPr>
                <a:r>
                  <a:rPr lang="en-US" altLang="zh-TW" sz="2000"/>
                  <a:t>GL_REPEAT</a:t>
                </a:r>
              </a:p>
              <a:p>
                <a:pPr algn="ctr">
                  <a:defRPr/>
                </a:pPr>
                <a:r>
                  <a:rPr lang="en-US" altLang="zh-TW" sz="2000"/>
                  <a:t>wrapping</a:t>
                </a:r>
              </a:p>
            </p:txBody>
          </p:sp>
          <p:pic>
            <p:nvPicPr>
              <p:cNvPr id="29706" name="Picture 17" descr="C:\SIGGRAPH\tex2x2r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24001" t="24001" r="23199" b="23199"/>
              <a:stretch>
                <a:fillRect/>
              </a:stretch>
            </p:blipFill>
            <p:spPr bwMode="auto">
              <a:xfrm>
                <a:off x="2307" y="2659"/>
                <a:ext cx="720" cy="72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28600"/>
            <a:ext cx="7529512" cy="1066800"/>
          </a:xfrm>
        </p:spPr>
        <p:txBody>
          <a:bodyPr lIns="90488" tIns="44450" rIns="90488" bIns="44450">
            <a:normAutofit/>
          </a:bodyPr>
          <a:lstStyle/>
          <a:p>
            <a:pPr eaLnBrk="1" hangingPunct="1">
              <a:defRPr/>
            </a:pPr>
            <a:r>
              <a:rPr lang="en-US" altLang="zh-TW" sz="3600" dirty="0" smtClean="0"/>
              <a:t>Magnification and </a:t>
            </a:r>
            <a:r>
              <a:rPr lang="en-US" altLang="zh-TW" sz="3600" dirty="0" err="1" smtClean="0"/>
              <a:t>Minification</a:t>
            </a:r>
            <a:endParaRPr lang="en-US" altLang="zh-TW" sz="3600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9CDE3565-9231-47EE-B0CB-41EA5FC215F2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  <p:grpSp>
        <p:nvGrpSpPr>
          <p:cNvPr id="31748" name="Group 3"/>
          <p:cNvGrpSpPr>
            <a:grpSpLocks/>
          </p:cNvGrpSpPr>
          <p:nvPr/>
        </p:nvGrpSpPr>
        <p:grpSpPr bwMode="auto">
          <a:xfrm>
            <a:off x="684213" y="1557338"/>
            <a:ext cx="7659687" cy="2746375"/>
            <a:chOff x="468" y="2208"/>
            <a:chExt cx="4825" cy="1730"/>
          </a:xfrm>
        </p:grpSpPr>
        <p:sp>
          <p:nvSpPr>
            <p:cNvPr id="31751" name="Rectangle 4"/>
            <p:cNvSpPr>
              <a:spLocks noChangeArrowheads="1"/>
            </p:cNvSpPr>
            <p:nvPr/>
          </p:nvSpPr>
          <p:spPr bwMode="auto">
            <a:xfrm>
              <a:off x="636" y="2784"/>
              <a:ext cx="144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Arial" charset="0"/>
                <a:ea typeface="新細明體" pitchFamily="18" charset="-120"/>
              </a:endParaRPr>
            </a:p>
          </p:txBody>
        </p:sp>
        <p:grpSp>
          <p:nvGrpSpPr>
            <p:cNvPr id="31752" name="Group 5"/>
            <p:cNvGrpSpPr>
              <a:grpSpLocks/>
            </p:cNvGrpSpPr>
            <p:nvPr/>
          </p:nvGrpSpPr>
          <p:grpSpPr bwMode="auto">
            <a:xfrm>
              <a:off x="1438" y="2208"/>
              <a:ext cx="1152" cy="1152"/>
              <a:chOff x="1438" y="2208"/>
              <a:chExt cx="1152" cy="1152"/>
            </a:xfrm>
          </p:grpSpPr>
          <p:sp>
            <p:nvSpPr>
              <p:cNvPr id="31798" name="Rectangle 6"/>
              <p:cNvSpPr>
                <a:spLocks noChangeArrowheads="1"/>
              </p:cNvSpPr>
              <p:nvPr/>
            </p:nvSpPr>
            <p:spPr bwMode="auto">
              <a:xfrm>
                <a:off x="1442" y="2212"/>
                <a:ext cx="1144" cy="1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zh-TW" sz="1800"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31799" name="Line 7"/>
              <p:cNvSpPr>
                <a:spLocks noChangeShapeType="1"/>
              </p:cNvSpPr>
              <p:nvPr/>
            </p:nvSpPr>
            <p:spPr bwMode="auto">
              <a:xfrm>
                <a:off x="1438" y="2640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800" name="Line 8"/>
              <p:cNvSpPr>
                <a:spLocks noChangeShapeType="1"/>
              </p:cNvSpPr>
              <p:nvPr/>
            </p:nvSpPr>
            <p:spPr bwMode="auto">
              <a:xfrm>
                <a:off x="1870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801" name="Line 9"/>
              <p:cNvSpPr>
                <a:spLocks noChangeShapeType="1"/>
              </p:cNvSpPr>
              <p:nvPr/>
            </p:nvSpPr>
            <p:spPr bwMode="auto">
              <a:xfrm>
                <a:off x="1582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802" name="Line 10"/>
              <p:cNvSpPr>
                <a:spLocks noChangeShapeType="1"/>
              </p:cNvSpPr>
              <p:nvPr/>
            </p:nvSpPr>
            <p:spPr bwMode="auto">
              <a:xfrm>
                <a:off x="1726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803" name="Line 11"/>
              <p:cNvSpPr>
                <a:spLocks noChangeShapeType="1"/>
              </p:cNvSpPr>
              <p:nvPr/>
            </p:nvSpPr>
            <p:spPr bwMode="auto">
              <a:xfrm>
                <a:off x="2014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804" name="Line 12"/>
              <p:cNvSpPr>
                <a:spLocks noChangeShapeType="1"/>
              </p:cNvSpPr>
              <p:nvPr/>
            </p:nvSpPr>
            <p:spPr bwMode="auto">
              <a:xfrm>
                <a:off x="2158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805" name="Line 13"/>
              <p:cNvSpPr>
                <a:spLocks noChangeShapeType="1"/>
              </p:cNvSpPr>
              <p:nvPr/>
            </p:nvSpPr>
            <p:spPr bwMode="auto">
              <a:xfrm>
                <a:off x="1438" y="2496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806" name="Line 14"/>
              <p:cNvSpPr>
                <a:spLocks noChangeShapeType="1"/>
              </p:cNvSpPr>
              <p:nvPr/>
            </p:nvSpPr>
            <p:spPr bwMode="auto">
              <a:xfrm>
                <a:off x="1438" y="2352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807" name="Line 15"/>
              <p:cNvSpPr>
                <a:spLocks noChangeShapeType="1"/>
              </p:cNvSpPr>
              <p:nvPr/>
            </p:nvSpPr>
            <p:spPr bwMode="auto">
              <a:xfrm>
                <a:off x="1438" y="2784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808" name="Line 16"/>
              <p:cNvSpPr>
                <a:spLocks noChangeShapeType="1"/>
              </p:cNvSpPr>
              <p:nvPr/>
            </p:nvSpPr>
            <p:spPr bwMode="auto">
              <a:xfrm>
                <a:off x="1438" y="2928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809" name="Line 17"/>
              <p:cNvSpPr>
                <a:spLocks noChangeShapeType="1"/>
              </p:cNvSpPr>
              <p:nvPr/>
            </p:nvSpPr>
            <p:spPr bwMode="auto">
              <a:xfrm>
                <a:off x="2302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810" name="Line 18"/>
              <p:cNvSpPr>
                <a:spLocks noChangeShapeType="1"/>
              </p:cNvSpPr>
              <p:nvPr/>
            </p:nvSpPr>
            <p:spPr bwMode="auto">
              <a:xfrm>
                <a:off x="2446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811" name="Line 19"/>
              <p:cNvSpPr>
                <a:spLocks noChangeShapeType="1"/>
              </p:cNvSpPr>
              <p:nvPr/>
            </p:nvSpPr>
            <p:spPr bwMode="auto">
              <a:xfrm>
                <a:off x="1438" y="3072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812" name="Line 20"/>
              <p:cNvSpPr>
                <a:spLocks noChangeShapeType="1"/>
              </p:cNvSpPr>
              <p:nvPr/>
            </p:nvSpPr>
            <p:spPr bwMode="auto">
              <a:xfrm>
                <a:off x="1438" y="3216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31753" name="Group 21"/>
            <p:cNvGrpSpPr>
              <a:grpSpLocks/>
            </p:cNvGrpSpPr>
            <p:nvPr/>
          </p:nvGrpSpPr>
          <p:grpSpPr bwMode="auto">
            <a:xfrm>
              <a:off x="631" y="2784"/>
              <a:ext cx="288" cy="288"/>
              <a:chOff x="631" y="2784"/>
              <a:chExt cx="288" cy="288"/>
            </a:xfrm>
          </p:grpSpPr>
          <p:sp>
            <p:nvSpPr>
              <p:cNvPr id="31792" name="Line 22"/>
              <p:cNvSpPr>
                <a:spLocks noChangeShapeType="1"/>
              </p:cNvSpPr>
              <p:nvPr/>
            </p:nvSpPr>
            <p:spPr bwMode="auto">
              <a:xfrm>
                <a:off x="775" y="2784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93" name="Line 23"/>
              <p:cNvSpPr>
                <a:spLocks noChangeShapeType="1"/>
              </p:cNvSpPr>
              <p:nvPr/>
            </p:nvSpPr>
            <p:spPr bwMode="auto">
              <a:xfrm>
                <a:off x="631" y="2784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94" name="Line 24"/>
              <p:cNvSpPr>
                <a:spLocks noChangeShapeType="1"/>
              </p:cNvSpPr>
              <p:nvPr/>
            </p:nvSpPr>
            <p:spPr bwMode="auto">
              <a:xfrm>
                <a:off x="919" y="2784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95" name="Line 25"/>
              <p:cNvSpPr>
                <a:spLocks noChangeShapeType="1"/>
              </p:cNvSpPr>
              <p:nvPr/>
            </p:nvSpPr>
            <p:spPr bwMode="auto">
              <a:xfrm flipH="1">
                <a:off x="631" y="2784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96" name="Line 26"/>
              <p:cNvSpPr>
                <a:spLocks noChangeShapeType="1"/>
              </p:cNvSpPr>
              <p:nvPr/>
            </p:nvSpPr>
            <p:spPr bwMode="auto">
              <a:xfrm flipH="1">
                <a:off x="631" y="2928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97" name="Line 27"/>
              <p:cNvSpPr>
                <a:spLocks noChangeShapeType="1"/>
              </p:cNvSpPr>
              <p:nvPr/>
            </p:nvSpPr>
            <p:spPr bwMode="auto">
              <a:xfrm flipH="1">
                <a:off x="631" y="3072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31754" name="Group 28"/>
            <p:cNvGrpSpPr>
              <a:grpSpLocks/>
            </p:cNvGrpSpPr>
            <p:nvPr/>
          </p:nvGrpSpPr>
          <p:grpSpPr bwMode="auto">
            <a:xfrm>
              <a:off x="3262" y="2208"/>
              <a:ext cx="1152" cy="1152"/>
              <a:chOff x="3262" y="2208"/>
              <a:chExt cx="1152" cy="1152"/>
            </a:xfrm>
          </p:grpSpPr>
          <p:sp>
            <p:nvSpPr>
              <p:cNvPr id="31777" name="Rectangle 29"/>
              <p:cNvSpPr>
                <a:spLocks noChangeArrowheads="1"/>
              </p:cNvSpPr>
              <p:nvPr/>
            </p:nvSpPr>
            <p:spPr bwMode="auto">
              <a:xfrm>
                <a:off x="3266" y="2212"/>
                <a:ext cx="1144" cy="1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zh-TW" sz="1800"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31778" name="Line 30"/>
              <p:cNvSpPr>
                <a:spLocks noChangeShapeType="1"/>
              </p:cNvSpPr>
              <p:nvPr/>
            </p:nvSpPr>
            <p:spPr bwMode="auto">
              <a:xfrm>
                <a:off x="3262" y="2640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79" name="Line 31"/>
              <p:cNvSpPr>
                <a:spLocks noChangeShapeType="1"/>
              </p:cNvSpPr>
              <p:nvPr/>
            </p:nvSpPr>
            <p:spPr bwMode="auto">
              <a:xfrm>
                <a:off x="3694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80" name="Line 32"/>
              <p:cNvSpPr>
                <a:spLocks noChangeShapeType="1"/>
              </p:cNvSpPr>
              <p:nvPr/>
            </p:nvSpPr>
            <p:spPr bwMode="auto">
              <a:xfrm>
                <a:off x="3406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81" name="Line 33"/>
              <p:cNvSpPr>
                <a:spLocks noChangeShapeType="1"/>
              </p:cNvSpPr>
              <p:nvPr/>
            </p:nvSpPr>
            <p:spPr bwMode="auto">
              <a:xfrm>
                <a:off x="3550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82" name="Line 34"/>
              <p:cNvSpPr>
                <a:spLocks noChangeShapeType="1"/>
              </p:cNvSpPr>
              <p:nvPr/>
            </p:nvSpPr>
            <p:spPr bwMode="auto">
              <a:xfrm>
                <a:off x="3838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83" name="Line 35"/>
              <p:cNvSpPr>
                <a:spLocks noChangeShapeType="1"/>
              </p:cNvSpPr>
              <p:nvPr/>
            </p:nvSpPr>
            <p:spPr bwMode="auto">
              <a:xfrm>
                <a:off x="3982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84" name="Line 36"/>
              <p:cNvSpPr>
                <a:spLocks noChangeShapeType="1"/>
              </p:cNvSpPr>
              <p:nvPr/>
            </p:nvSpPr>
            <p:spPr bwMode="auto">
              <a:xfrm>
                <a:off x="3262" y="2496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85" name="Line 37"/>
              <p:cNvSpPr>
                <a:spLocks noChangeShapeType="1"/>
              </p:cNvSpPr>
              <p:nvPr/>
            </p:nvSpPr>
            <p:spPr bwMode="auto">
              <a:xfrm>
                <a:off x="3262" y="2352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86" name="Line 38"/>
              <p:cNvSpPr>
                <a:spLocks noChangeShapeType="1"/>
              </p:cNvSpPr>
              <p:nvPr/>
            </p:nvSpPr>
            <p:spPr bwMode="auto">
              <a:xfrm>
                <a:off x="3262" y="2784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87" name="Line 39"/>
              <p:cNvSpPr>
                <a:spLocks noChangeShapeType="1"/>
              </p:cNvSpPr>
              <p:nvPr/>
            </p:nvSpPr>
            <p:spPr bwMode="auto">
              <a:xfrm>
                <a:off x="3262" y="2928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88" name="Line 40"/>
              <p:cNvSpPr>
                <a:spLocks noChangeShapeType="1"/>
              </p:cNvSpPr>
              <p:nvPr/>
            </p:nvSpPr>
            <p:spPr bwMode="auto">
              <a:xfrm>
                <a:off x="4126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89" name="Line 41"/>
              <p:cNvSpPr>
                <a:spLocks noChangeShapeType="1"/>
              </p:cNvSpPr>
              <p:nvPr/>
            </p:nvSpPr>
            <p:spPr bwMode="auto">
              <a:xfrm>
                <a:off x="4270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90" name="Line 42"/>
              <p:cNvSpPr>
                <a:spLocks noChangeShapeType="1"/>
              </p:cNvSpPr>
              <p:nvPr/>
            </p:nvSpPr>
            <p:spPr bwMode="auto">
              <a:xfrm>
                <a:off x="3262" y="3072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91" name="Line 43"/>
              <p:cNvSpPr>
                <a:spLocks noChangeShapeType="1"/>
              </p:cNvSpPr>
              <p:nvPr/>
            </p:nvSpPr>
            <p:spPr bwMode="auto">
              <a:xfrm>
                <a:off x="3262" y="3216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31755" name="Group 44"/>
            <p:cNvGrpSpPr>
              <a:grpSpLocks/>
            </p:cNvGrpSpPr>
            <p:nvPr/>
          </p:nvGrpSpPr>
          <p:grpSpPr bwMode="auto">
            <a:xfrm>
              <a:off x="4824" y="2640"/>
              <a:ext cx="288" cy="288"/>
              <a:chOff x="4824" y="2640"/>
              <a:chExt cx="288" cy="288"/>
            </a:xfrm>
          </p:grpSpPr>
          <p:sp>
            <p:nvSpPr>
              <p:cNvPr id="31771" name="Line 45"/>
              <p:cNvSpPr>
                <a:spLocks noChangeShapeType="1"/>
              </p:cNvSpPr>
              <p:nvPr/>
            </p:nvSpPr>
            <p:spPr bwMode="auto">
              <a:xfrm>
                <a:off x="4968" y="2640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72" name="Line 46"/>
              <p:cNvSpPr>
                <a:spLocks noChangeShapeType="1"/>
              </p:cNvSpPr>
              <p:nvPr/>
            </p:nvSpPr>
            <p:spPr bwMode="auto">
              <a:xfrm>
                <a:off x="4824" y="2640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73" name="Line 47"/>
              <p:cNvSpPr>
                <a:spLocks noChangeShapeType="1"/>
              </p:cNvSpPr>
              <p:nvPr/>
            </p:nvSpPr>
            <p:spPr bwMode="auto">
              <a:xfrm>
                <a:off x="5112" y="2640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74" name="Line 48"/>
              <p:cNvSpPr>
                <a:spLocks noChangeShapeType="1"/>
              </p:cNvSpPr>
              <p:nvPr/>
            </p:nvSpPr>
            <p:spPr bwMode="auto">
              <a:xfrm flipH="1">
                <a:off x="4824" y="2640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75" name="Line 49"/>
              <p:cNvSpPr>
                <a:spLocks noChangeShapeType="1"/>
              </p:cNvSpPr>
              <p:nvPr/>
            </p:nvSpPr>
            <p:spPr bwMode="auto">
              <a:xfrm flipH="1">
                <a:off x="4824" y="2784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76" name="Line 50"/>
              <p:cNvSpPr>
                <a:spLocks noChangeShapeType="1"/>
              </p:cNvSpPr>
              <p:nvPr/>
            </p:nvSpPr>
            <p:spPr bwMode="auto">
              <a:xfrm flipH="1">
                <a:off x="4824" y="2928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1756" name="Rectangle 51"/>
            <p:cNvSpPr>
              <a:spLocks noChangeArrowheads="1"/>
            </p:cNvSpPr>
            <p:nvPr/>
          </p:nvSpPr>
          <p:spPr bwMode="auto">
            <a:xfrm>
              <a:off x="468" y="3456"/>
              <a:ext cx="6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Arial" charset="0"/>
                  <a:ea typeface="新細明體" pitchFamily="18" charset="-120"/>
                </a:rPr>
                <a:t>Texture</a:t>
              </a:r>
            </a:p>
          </p:txBody>
        </p:sp>
        <p:sp>
          <p:nvSpPr>
            <p:cNvPr id="31757" name="Rectangle 52"/>
            <p:cNvSpPr>
              <a:spLocks noChangeArrowheads="1"/>
            </p:cNvSpPr>
            <p:nvPr/>
          </p:nvSpPr>
          <p:spPr bwMode="auto">
            <a:xfrm>
              <a:off x="1690" y="3456"/>
              <a:ext cx="6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Arial" charset="0"/>
                  <a:ea typeface="新細明體" pitchFamily="18" charset="-120"/>
                </a:rPr>
                <a:t>Polygon</a:t>
              </a:r>
            </a:p>
          </p:txBody>
        </p:sp>
        <p:sp>
          <p:nvSpPr>
            <p:cNvPr id="31758" name="Rectangle 53"/>
            <p:cNvSpPr>
              <a:spLocks noChangeArrowheads="1"/>
            </p:cNvSpPr>
            <p:nvPr/>
          </p:nvSpPr>
          <p:spPr bwMode="auto">
            <a:xfrm>
              <a:off x="812" y="3686"/>
              <a:ext cx="10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solidFill>
                    <a:srgbClr val="FF0000"/>
                  </a:solidFill>
                  <a:latin typeface="Arial" charset="0"/>
                  <a:ea typeface="新細明體" pitchFamily="18" charset="-120"/>
                </a:rPr>
                <a:t>Magnification</a:t>
              </a:r>
            </a:p>
          </p:txBody>
        </p:sp>
        <p:sp>
          <p:nvSpPr>
            <p:cNvPr id="31759" name="Rectangle 54"/>
            <p:cNvSpPr>
              <a:spLocks noChangeArrowheads="1"/>
            </p:cNvSpPr>
            <p:nvPr/>
          </p:nvSpPr>
          <p:spPr bwMode="auto">
            <a:xfrm>
              <a:off x="4028" y="3686"/>
              <a:ext cx="92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solidFill>
                    <a:srgbClr val="FF0000"/>
                  </a:solidFill>
                  <a:latin typeface="Arial" charset="0"/>
                  <a:ea typeface="新細明體" pitchFamily="18" charset="-120"/>
                </a:rPr>
                <a:t>Minification</a:t>
              </a:r>
            </a:p>
          </p:txBody>
        </p:sp>
        <p:sp>
          <p:nvSpPr>
            <p:cNvPr id="31760" name="Rectangle 55"/>
            <p:cNvSpPr>
              <a:spLocks noChangeArrowheads="1"/>
            </p:cNvSpPr>
            <p:nvPr/>
          </p:nvSpPr>
          <p:spPr bwMode="auto">
            <a:xfrm>
              <a:off x="3406" y="2352"/>
              <a:ext cx="288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1761" name="Rectangle 56"/>
            <p:cNvSpPr>
              <a:spLocks noChangeArrowheads="1"/>
            </p:cNvSpPr>
            <p:nvPr/>
          </p:nvSpPr>
          <p:spPr bwMode="auto">
            <a:xfrm>
              <a:off x="4644" y="3456"/>
              <a:ext cx="6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Arial" charset="0"/>
                  <a:ea typeface="新細明體" pitchFamily="18" charset="-120"/>
                </a:rPr>
                <a:t>Polygon</a:t>
              </a:r>
            </a:p>
          </p:txBody>
        </p:sp>
        <p:sp>
          <p:nvSpPr>
            <p:cNvPr id="31762" name="Rectangle 57"/>
            <p:cNvSpPr>
              <a:spLocks noChangeArrowheads="1"/>
            </p:cNvSpPr>
            <p:nvPr/>
          </p:nvSpPr>
          <p:spPr bwMode="auto">
            <a:xfrm>
              <a:off x="3531" y="3456"/>
              <a:ext cx="6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Arial" charset="0"/>
                  <a:ea typeface="新細明體" pitchFamily="18" charset="-120"/>
                </a:rPr>
                <a:t>Texture</a:t>
              </a:r>
            </a:p>
          </p:txBody>
        </p:sp>
        <p:sp>
          <p:nvSpPr>
            <p:cNvPr id="31763" name="Line 58"/>
            <p:cNvSpPr>
              <a:spLocks noChangeShapeType="1"/>
            </p:cNvSpPr>
            <p:nvPr/>
          </p:nvSpPr>
          <p:spPr bwMode="auto">
            <a:xfrm flipV="1">
              <a:off x="622" y="2208"/>
              <a:ext cx="816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64" name="Line 59"/>
            <p:cNvSpPr>
              <a:spLocks noChangeShapeType="1"/>
            </p:cNvSpPr>
            <p:nvPr/>
          </p:nvSpPr>
          <p:spPr bwMode="auto">
            <a:xfrm flipV="1">
              <a:off x="766" y="2208"/>
              <a:ext cx="1248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65" name="Line 60"/>
            <p:cNvSpPr>
              <a:spLocks noChangeShapeType="1"/>
            </p:cNvSpPr>
            <p:nvPr/>
          </p:nvSpPr>
          <p:spPr bwMode="auto">
            <a:xfrm flipV="1">
              <a:off x="622" y="2784"/>
              <a:ext cx="816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66" name="Line 61"/>
            <p:cNvSpPr>
              <a:spLocks noChangeShapeType="1"/>
            </p:cNvSpPr>
            <p:nvPr/>
          </p:nvSpPr>
          <p:spPr bwMode="auto">
            <a:xfrm flipV="1">
              <a:off x="814" y="2784"/>
              <a:ext cx="120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67" name="Line 62"/>
            <p:cNvSpPr>
              <a:spLocks noChangeShapeType="1"/>
            </p:cNvSpPr>
            <p:nvPr/>
          </p:nvSpPr>
          <p:spPr bwMode="auto">
            <a:xfrm>
              <a:off x="3694" y="2352"/>
              <a:ext cx="1296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68" name="Line 63"/>
            <p:cNvSpPr>
              <a:spLocks noChangeShapeType="1"/>
            </p:cNvSpPr>
            <p:nvPr/>
          </p:nvSpPr>
          <p:spPr bwMode="auto">
            <a:xfrm>
              <a:off x="3694" y="2640"/>
              <a:ext cx="1296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69" name="Line 64"/>
            <p:cNvSpPr>
              <a:spLocks noChangeShapeType="1"/>
            </p:cNvSpPr>
            <p:nvPr/>
          </p:nvSpPr>
          <p:spPr bwMode="auto">
            <a:xfrm>
              <a:off x="3406" y="2352"/>
              <a:ext cx="144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70" name="Line 65"/>
            <p:cNvSpPr>
              <a:spLocks noChangeShapeType="1"/>
            </p:cNvSpPr>
            <p:nvPr/>
          </p:nvSpPr>
          <p:spPr bwMode="auto">
            <a:xfrm>
              <a:off x="3406" y="2640"/>
              <a:ext cx="1392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1749" name="Text Box 68"/>
          <p:cNvSpPr txBox="1">
            <a:spLocks noChangeArrowheads="1"/>
          </p:cNvSpPr>
          <p:nvPr/>
        </p:nvSpPr>
        <p:spPr bwMode="auto">
          <a:xfrm>
            <a:off x="323850" y="4365625"/>
            <a:ext cx="4176713" cy="1476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more than one pixel can cover a texel (</a:t>
            </a:r>
            <a:r>
              <a:rPr lang="en-US" altLang="zh-TW" sz="1800" i="1">
                <a:latin typeface="Arial" charset="0"/>
                <a:ea typeface="新細明體" pitchFamily="18" charset="-120"/>
              </a:rPr>
              <a:t>magnification</a:t>
            </a:r>
            <a:r>
              <a:rPr lang="en-US" altLang="zh-TW" sz="1800">
                <a:latin typeface="Arial" charset="0"/>
                <a:ea typeface="新細明體" pitchFamily="18" charset="-12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Can use point sampling (nearest texel)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  <a:ea typeface="新細明體" pitchFamily="18" charset="-120"/>
            </a:endParaRPr>
          </a:p>
        </p:txBody>
      </p:sp>
      <p:sp>
        <p:nvSpPr>
          <p:cNvPr id="31750" name="Text Box 68"/>
          <p:cNvSpPr txBox="1">
            <a:spLocks noChangeArrowheads="1"/>
          </p:cNvSpPr>
          <p:nvPr/>
        </p:nvSpPr>
        <p:spPr bwMode="auto">
          <a:xfrm>
            <a:off x="4572000" y="4292600"/>
            <a:ext cx="41767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More than one texel can cover a pixel (</a:t>
            </a:r>
            <a:r>
              <a:rPr lang="en-US" altLang="zh-TW" sz="1800" i="1">
                <a:latin typeface="Arial" charset="0"/>
                <a:ea typeface="新細明體" pitchFamily="18" charset="-120"/>
              </a:rPr>
              <a:t>minification</a:t>
            </a:r>
            <a:r>
              <a:rPr lang="en-US" altLang="zh-TW" sz="1800">
                <a:latin typeface="Arial" charset="0"/>
                <a:ea typeface="新細明體" pitchFamily="18" charset="-12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linear filtering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( 2 x 2 filter) to obtain texture values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Filter Modes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1219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zh-TW" sz="2700" dirty="0" smtClean="0"/>
              <a:t>Modes determined by</a:t>
            </a:r>
          </a:p>
          <a:p>
            <a:pPr lvl="1" eaLnBrk="1" hangingPunct="1">
              <a:defRPr/>
            </a:pPr>
            <a:r>
              <a:rPr lang="en-US" altLang="zh-TW" sz="2400" b="1" dirty="0" err="1" smtClean="0">
                <a:latin typeface="Courier New" charset="0"/>
              </a:rPr>
              <a:t>glTexParameteri</a:t>
            </a:r>
            <a:r>
              <a:rPr lang="en-US" altLang="zh-TW" sz="2400" b="1" dirty="0" smtClean="0">
                <a:latin typeface="Courier New" charset="0"/>
              </a:rPr>
              <a:t>( target, </a:t>
            </a:r>
            <a:r>
              <a:rPr lang="en-US" altLang="zh-TW" sz="2400" b="1" dirty="0" smtClean="0">
                <a:solidFill>
                  <a:srgbClr val="FF0000"/>
                </a:solidFill>
                <a:latin typeface="Courier New" charset="0"/>
              </a:rPr>
              <a:t>type</a:t>
            </a:r>
            <a:r>
              <a:rPr lang="en-US" altLang="zh-TW" sz="2400" b="1" dirty="0" smtClean="0">
                <a:latin typeface="Courier New" charset="0"/>
              </a:rPr>
              <a:t>, </a:t>
            </a:r>
            <a:r>
              <a:rPr lang="en-US" altLang="zh-TW" sz="2400" b="1" dirty="0" smtClean="0">
                <a:solidFill>
                  <a:srgbClr val="00B050"/>
                </a:solidFill>
                <a:latin typeface="Courier New" charset="0"/>
              </a:rPr>
              <a:t>mode</a:t>
            </a:r>
            <a:r>
              <a:rPr lang="en-US" altLang="zh-TW" sz="2400" b="1" dirty="0" smtClean="0">
                <a:latin typeface="Courier New" charset="0"/>
              </a:rPr>
              <a:t> )</a:t>
            </a:r>
            <a:r>
              <a:rPr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938A3DD4-4A41-44D7-884D-5AB18DAE7BE2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116013" y="3213100"/>
            <a:ext cx="7056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b="1">
                <a:latin typeface="Courier New" pitchFamily="49" charset="0"/>
                <a:ea typeface="新細明體" pitchFamily="18" charset="-120"/>
              </a:rPr>
              <a:t>glTexParameteri(GL_TEXTURE_2D, </a:t>
            </a:r>
            <a:r>
              <a:rPr lang="en-US" altLang="zh-TW" sz="1400" b="1">
                <a:solidFill>
                  <a:srgbClr val="FF0000"/>
                </a:solidFill>
                <a:latin typeface="Courier New" pitchFamily="49" charset="0"/>
                <a:ea typeface="新細明體" pitchFamily="18" charset="-120"/>
              </a:rPr>
              <a:t>GL_TEXURE_MAG_FILTER</a:t>
            </a:r>
            <a:r>
              <a:rPr lang="en-US" altLang="zh-TW" sz="1400" b="1">
                <a:latin typeface="Courier New" pitchFamily="49" charset="0"/>
                <a:ea typeface="新細明體" pitchFamily="18" charset="-120"/>
              </a:rPr>
              <a:t>, </a:t>
            </a:r>
            <a:r>
              <a:rPr lang="en-US" altLang="zh-TW" sz="1400" b="1">
                <a:solidFill>
                  <a:srgbClr val="00B050"/>
                </a:solidFill>
                <a:latin typeface="Courier New" pitchFamily="49" charset="0"/>
                <a:ea typeface="新細明體" pitchFamily="18" charset="-120"/>
              </a:rPr>
              <a:t>GL_NEAREST</a:t>
            </a:r>
            <a:r>
              <a:rPr lang="en-US" altLang="zh-TW" sz="1400" b="1">
                <a:latin typeface="Courier New" pitchFamily="49" charset="0"/>
                <a:ea typeface="新細明體" pitchFamily="18" charset="-120"/>
              </a:rPr>
              <a:t>);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533400" y="3962400"/>
            <a:ext cx="8070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b="1">
                <a:latin typeface="Courier New" pitchFamily="49" charset="0"/>
                <a:ea typeface="新細明體" pitchFamily="18" charset="-120"/>
              </a:rPr>
              <a:t>glTexParameteri(GL_TEXTURE_2D, </a:t>
            </a:r>
            <a:r>
              <a:rPr lang="en-US" altLang="zh-TW" sz="1400" b="1">
                <a:solidFill>
                  <a:srgbClr val="FF0000"/>
                </a:solidFill>
                <a:latin typeface="Courier New" pitchFamily="49" charset="0"/>
                <a:ea typeface="新細明體" pitchFamily="18" charset="-120"/>
              </a:rPr>
              <a:t>GL_TEXURE_MIN_FILTER</a:t>
            </a:r>
            <a:r>
              <a:rPr lang="en-US" altLang="zh-TW" sz="1400" b="1">
                <a:latin typeface="Courier New" pitchFamily="49" charset="0"/>
                <a:ea typeface="新細明體" pitchFamily="18" charset="-120"/>
              </a:rPr>
              <a:t>, </a:t>
            </a:r>
            <a:r>
              <a:rPr lang="en-US" altLang="zh-TW" sz="1400" b="1">
                <a:solidFill>
                  <a:srgbClr val="00B050"/>
                </a:solidFill>
                <a:latin typeface="Courier New" pitchFamily="49" charset="0"/>
                <a:ea typeface="新細明體" pitchFamily="18" charset="-120"/>
              </a:rPr>
              <a:t>GL_LINEAR</a:t>
            </a:r>
            <a:r>
              <a:rPr lang="en-US" altLang="zh-TW" sz="1400" b="1">
                <a:latin typeface="Courier New" pitchFamily="49" charset="0"/>
                <a:ea typeface="新細明體" pitchFamily="18" charset="-120"/>
              </a:rPr>
              <a:t>);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990600" y="5029200"/>
            <a:ext cx="65754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Note that linear filtering requires a border of an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extra texel for filtering at edges (border = 1)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Example</a:t>
            </a:r>
          </a:p>
        </p:txBody>
      </p:sp>
      <p:sp>
        <p:nvSpPr>
          <p:cNvPr id="33795" name="Text Box 7"/>
          <p:cNvSpPr>
            <a:spLocks noGrp="1" noChangeArrowheads="1"/>
          </p:cNvSpPr>
          <p:nvPr>
            <p:ph idx="1"/>
          </p:nvPr>
        </p:nvSpPr>
        <p:spPr>
          <a:xfrm>
            <a:off x="179388" y="2133600"/>
            <a:ext cx="1809750" cy="914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zh-TW" sz="2400" smtClean="0"/>
              <a:t>  </a:t>
            </a:r>
            <a:r>
              <a:rPr lang="en-US" altLang="zh-TW" sz="18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point</a:t>
            </a:r>
          </a:p>
          <a:p>
            <a:pPr algn="ctr" eaLnBrk="1" hangingPunct="1">
              <a:buFontTx/>
              <a:buNone/>
            </a:pPr>
            <a:r>
              <a:rPr lang="en-US" altLang="zh-TW" sz="18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sampling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108F808C-C2C1-4966-AF09-DAC2CDC49713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  <p:pic>
        <p:nvPicPr>
          <p:cNvPr id="33797" name="Picture 5" descr="C:\BOOK\OpenGL\Paul Final\Art\jpeg\an07f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4289425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 Box 8"/>
          <p:cNvSpPr txBox="1">
            <a:spLocks noChangeArrowheads="1"/>
          </p:cNvSpPr>
          <p:nvPr/>
        </p:nvSpPr>
        <p:spPr bwMode="auto">
          <a:xfrm>
            <a:off x="304800" y="4419600"/>
            <a:ext cx="1530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mipmapped point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sampling</a:t>
            </a:r>
          </a:p>
        </p:txBody>
      </p:sp>
      <p:sp>
        <p:nvSpPr>
          <p:cNvPr id="33799" name="Text Box 9"/>
          <p:cNvSpPr txBox="1">
            <a:spLocks noChangeArrowheads="1"/>
          </p:cNvSpPr>
          <p:nvPr/>
        </p:nvSpPr>
        <p:spPr bwMode="auto">
          <a:xfrm>
            <a:off x="6934200" y="449580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mipmapped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   linear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  filtering</a:t>
            </a:r>
          </a:p>
        </p:txBody>
      </p:sp>
      <p:sp>
        <p:nvSpPr>
          <p:cNvPr id="33800" name="Text Box 10"/>
          <p:cNvSpPr txBox="1">
            <a:spLocks noChangeArrowheads="1"/>
          </p:cNvSpPr>
          <p:nvPr/>
        </p:nvSpPr>
        <p:spPr bwMode="auto">
          <a:xfrm>
            <a:off x="6659563" y="2349500"/>
            <a:ext cx="198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   linear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  filtering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>
                <a:ea typeface="新細明體" charset="-120"/>
              </a:rPr>
              <a:t>Multiple level of Detail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Mipmaps – many things in a small place</a:t>
            </a:r>
          </a:p>
        </p:txBody>
      </p:sp>
      <p:grpSp>
        <p:nvGrpSpPr>
          <p:cNvPr id="2" name="Group 17"/>
          <p:cNvGrpSpPr>
            <a:grpSpLocks noChangeAspect="1"/>
          </p:cNvGrpSpPr>
          <p:nvPr/>
        </p:nvGrpSpPr>
        <p:grpSpPr bwMode="auto">
          <a:xfrm>
            <a:off x="1213180" y="2852936"/>
            <a:ext cx="6717639" cy="3273976"/>
            <a:chOff x="258" y="1635"/>
            <a:chExt cx="4382" cy="213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pic>
          <p:nvPicPr>
            <p:cNvPr id="13005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/>
            </a:blip>
            <a:srcRect/>
            <a:stretch>
              <a:fillRect/>
            </a:stretch>
          </p:blipFill>
          <p:spPr bwMode="auto">
            <a:xfrm>
              <a:off x="258" y="1635"/>
              <a:ext cx="2880" cy="213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300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3200" y="1807"/>
              <a:ext cx="1440" cy="106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30054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>
              <a:off x="3227" y="3156"/>
              <a:ext cx="720" cy="53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30055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/>
            </a:blip>
            <a:srcRect/>
            <a:stretch>
              <a:fillRect/>
            </a:stretch>
          </p:blipFill>
          <p:spPr bwMode="auto">
            <a:xfrm>
              <a:off x="3978" y="3413"/>
              <a:ext cx="360" cy="27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30056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/>
            </a:blip>
            <a:srcRect/>
            <a:stretch>
              <a:fillRect/>
            </a:stretch>
          </p:blipFill>
          <p:spPr bwMode="auto">
            <a:xfrm>
              <a:off x="4364" y="3531"/>
              <a:ext cx="180" cy="13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zh-TW" smtClean="0"/>
              <a:t>Mipmapped Textures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zh-TW" sz="2800" i="1" smtClean="0"/>
              <a:t>Mipmapping</a:t>
            </a:r>
            <a:r>
              <a:rPr lang="en-US" altLang="zh-TW" sz="2800" smtClean="0"/>
              <a:t> allows for prefiltered texture maps of decreasing resolutions</a:t>
            </a:r>
          </a:p>
          <a:p>
            <a:pPr eaLnBrk="1" hangingPunct="1"/>
            <a:r>
              <a:rPr lang="en-US" altLang="zh-TW" sz="2800" smtClean="0"/>
              <a:t>Lessens interpolation errors for smaller textured objects</a:t>
            </a:r>
          </a:p>
          <a:p>
            <a:pPr eaLnBrk="1" hangingPunct="1"/>
            <a:r>
              <a:rPr lang="en-US" altLang="zh-TW" sz="2800" smtClean="0"/>
              <a:t>Declare mipmap level during texture definition</a:t>
            </a:r>
          </a:p>
          <a:p>
            <a:pPr lvl="1" eaLnBrk="1" hangingPunct="1"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glTexImage2D( GL_TEXTURE_*D, level,</a:t>
            </a:r>
            <a:r>
              <a:rPr lang="en-US" altLang="zh-TW" sz="2400" b="1" i="1" smtClean="0">
                <a:latin typeface="Courier New" pitchFamily="49" charset="0"/>
              </a:rPr>
              <a:t> </a:t>
            </a:r>
            <a:r>
              <a:rPr lang="en-US" altLang="zh-TW" sz="2400" b="1" smtClean="0">
                <a:latin typeface="Courier New" pitchFamily="49" charset="0"/>
              </a:rPr>
              <a:t>… )</a:t>
            </a:r>
            <a:endParaRPr lang="en-US" altLang="zh-TW" smtClean="0"/>
          </a:p>
          <a:p>
            <a:pPr eaLnBrk="1" hangingPunct="1"/>
            <a:r>
              <a:rPr lang="en-US" altLang="zh-TW" sz="2800" smtClean="0"/>
              <a:t>GLU mipmap builder routines will build all the textures from a given image</a:t>
            </a:r>
          </a:p>
          <a:p>
            <a:pPr lvl="1" eaLnBrk="1" hangingPunct="1"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gluBuild*DMipmaps( … )</a:t>
            </a:r>
            <a:endParaRPr lang="en-US" altLang="zh-TW" sz="240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en-US" altLang="zh-TW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888D6255-BE3E-4415-B499-81498522ED05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Cartoons with texture</a:t>
            </a:r>
            <a:endParaRPr lang="zh-TW" altLang="en-US" dirty="0"/>
          </a:p>
        </p:txBody>
      </p:sp>
      <p:sp>
        <p:nvSpPr>
          <p:cNvPr id="368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>
                <a:solidFill>
                  <a:srgbClr val="00B050"/>
                </a:solidFill>
              </a:rPr>
              <a:t>//Set 1D Texture image for toonmap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/>
              <a:t>GLbyte </a:t>
            </a:r>
            <a:r>
              <a:rPr lang="en-US" altLang="zh-TW" sz="2400" smtClean="0">
                <a:solidFill>
                  <a:srgbClr val="FF0000"/>
                </a:solidFill>
              </a:rPr>
              <a:t>toonTable</a:t>
            </a:r>
            <a:r>
              <a:rPr lang="en-US" altLang="zh-TW" sz="2400" smtClean="0"/>
              <a:t>[4][3] = { { 0, 32, 0 }, { 0, 64, 0 },                                     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/>
              <a:t>                                                   { 0, 128, 0 }, { 0, 192, 0 } };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/>
              <a:t>glTexImage1D(GL_TEXTURE_1D, 0, GL_RGB, 4, 0, GL_RGB,    GL_UNSIGNED_BYTE, </a:t>
            </a:r>
            <a:r>
              <a:rPr lang="en-US" altLang="zh-TW" sz="2400" smtClean="0">
                <a:solidFill>
                  <a:srgbClr val="FF0000"/>
                </a:solidFill>
              </a:rPr>
              <a:t>toonTable</a:t>
            </a:r>
            <a:r>
              <a:rPr lang="en-US" altLang="zh-TW" sz="2400" smtClean="0"/>
              <a:t>);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zh-TW" sz="2400" smtClean="0"/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2400" smtClean="0"/>
              <a:t>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>
                <a:solidFill>
                  <a:srgbClr val="00B050"/>
                </a:solidFill>
              </a:rPr>
              <a:t>// Texture coordinate is set by intensity of light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/>
              <a:t>glTexCoord1f(</a:t>
            </a:r>
            <a:r>
              <a:rPr lang="en-US" altLang="zh-TW" sz="2400" smtClean="0">
                <a:solidFill>
                  <a:srgbClr val="FF0000"/>
                </a:solidFill>
              </a:rPr>
              <a:t>m3dDotProduct(vNewLight, vNormal));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/>
              <a:t>glVertex3f(x0*r, y0*r, z);</a:t>
            </a:r>
            <a:endParaRPr lang="zh-TW" altLang="en-US" sz="24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hangingPunct="1">
              <a:defRPr/>
            </a:pPr>
            <a:endParaRPr lang="zh-TW" altLang="en-US"/>
          </a:p>
        </p:txBody>
      </p:sp>
      <p:sp>
        <p:nvSpPr>
          <p:cNvPr id="378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268413"/>
            <a:ext cx="6288088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23850" y="3933825"/>
            <a:ext cx="503238" cy="431800"/>
          </a:xfrm>
          <a:prstGeom prst="rect">
            <a:avLst/>
          </a:prstGeom>
          <a:solidFill>
            <a:srgbClr val="002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827088" y="3933825"/>
            <a:ext cx="504825" cy="431800"/>
          </a:xfrm>
          <a:prstGeom prst="rect">
            <a:avLst/>
          </a:prstGeom>
          <a:solidFill>
            <a:srgbClr val="004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331913" y="3933825"/>
            <a:ext cx="503237" cy="4318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835150" y="3933825"/>
            <a:ext cx="504825" cy="431800"/>
          </a:xfrm>
          <a:prstGeom prst="rect">
            <a:avLst/>
          </a:prstGeom>
          <a:solidFill>
            <a:srgbClr val="00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7897" name="文字方塊 5"/>
          <p:cNvSpPr txBox="1">
            <a:spLocks noChangeArrowheads="1"/>
          </p:cNvSpPr>
          <p:nvPr/>
        </p:nvSpPr>
        <p:spPr bwMode="auto">
          <a:xfrm>
            <a:off x="323850" y="4365625"/>
            <a:ext cx="2016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1D Texture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zh-TW" smtClean="0"/>
              <a:t>Texture Objects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zh-TW" sz="2800" smtClean="0"/>
              <a:t>Texture is part of the OpenGL state </a:t>
            </a:r>
          </a:p>
          <a:p>
            <a:pPr lvl="1" eaLnBrk="1" hangingPunct="1"/>
            <a:r>
              <a:rPr lang="en-US" altLang="zh-TW" sz="2400" smtClean="0"/>
              <a:t>If we have different textures for different objects, OpenGL will be moving large amounts data from processor memory to texture memory</a:t>
            </a:r>
          </a:p>
          <a:p>
            <a:pPr eaLnBrk="1" hangingPunct="1"/>
            <a:r>
              <a:rPr lang="en-US" altLang="zh-TW" sz="2800" smtClean="0"/>
              <a:t>Recent versions of OpenGL have </a:t>
            </a:r>
            <a:r>
              <a:rPr lang="en-US" altLang="zh-TW" sz="2800" i="1" smtClean="0"/>
              <a:t>texture objects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altLang="zh-TW" sz="2400" smtClean="0"/>
              <a:t>one image per texture object</a:t>
            </a:r>
          </a:p>
          <a:p>
            <a:pPr lvl="1" eaLnBrk="1" hangingPunct="1"/>
            <a:r>
              <a:rPr lang="en-US" altLang="zh-TW" sz="2400" smtClean="0"/>
              <a:t>Texture memory can hold multiple texture objects</a:t>
            </a:r>
          </a:p>
          <a:p>
            <a:pPr eaLnBrk="1" hangingPunct="1"/>
            <a:endParaRPr lang="en-US" altLang="zh-TW" sz="2900" smtClean="0"/>
          </a:p>
          <a:p>
            <a:pPr eaLnBrk="1" hangingPunct="1"/>
            <a:endParaRPr lang="en-US" altLang="zh-TW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346567B2-2F6A-4FCF-A0F2-7644838E88E8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satMod val="150000"/>
                  </a:schemeClr>
                </a:solidFill>
              </a:rPr>
              <a:t>Outline</a:t>
            </a:r>
            <a:endParaRPr lang="zh-TW" alt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2291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Texture Mapping: The </a:t>
            </a:r>
            <a:r>
              <a:rPr lang="en-US" altLang="zh-TW" dirty="0" smtClean="0"/>
              <a:t>Basics</a:t>
            </a:r>
          </a:p>
          <a:p>
            <a:pPr lvl="1" eaLnBrk="1" hangingPunct="1"/>
            <a:r>
              <a:rPr lang="en-US" altLang="zh-TW" dirty="0" smtClean="0"/>
              <a:t>Mapping </a:t>
            </a:r>
            <a:r>
              <a:rPr lang="en-US" altLang="zh-TW" dirty="0" smtClean="0"/>
              <a:t>textures to geometry </a:t>
            </a:r>
          </a:p>
          <a:p>
            <a:pPr lvl="1" eaLnBrk="1" hangingPunct="1"/>
            <a:r>
              <a:rPr lang="en-US" altLang="zh-TW" dirty="0" smtClean="0"/>
              <a:t>Change the texture environment</a:t>
            </a:r>
          </a:p>
          <a:p>
            <a:pPr lvl="1" eaLnBrk="1" hangingPunct="1"/>
            <a:r>
              <a:rPr lang="en-US" altLang="zh-TW" dirty="0" smtClean="0"/>
              <a:t>texture </a:t>
            </a:r>
            <a:r>
              <a:rPr lang="en-US" altLang="zh-TW" dirty="0" smtClean="0"/>
              <a:t>mapping parameter</a:t>
            </a:r>
          </a:p>
          <a:p>
            <a:pPr lvl="1" eaLnBrk="1" hangingPunct="1"/>
            <a:r>
              <a:rPr lang="en-US" altLang="zh-TW" dirty="0" err="1" smtClean="0"/>
              <a:t>mipmaps</a:t>
            </a:r>
            <a:endParaRPr lang="en-US" altLang="zh-TW" dirty="0" smtClean="0"/>
          </a:p>
          <a:p>
            <a:pPr eaLnBrk="1" hangingPunct="1"/>
            <a:endParaRPr lang="zh-TW" alt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zh-TW" smtClean="0"/>
              <a:t>Applying Textures II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marL="590550" indent="-5905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zh-TW" sz="2700" smtClean="0">
                <a:solidFill>
                  <a:srgbClr val="FF0000"/>
                </a:solidFill>
              </a:rPr>
              <a:t>specify textures in texture objects</a:t>
            </a:r>
          </a:p>
          <a:p>
            <a:pPr marL="590550" indent="-5905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zh-TW" sz="2700" smtClean="0"/>
              <a:t>set texture filter </a:t>
            </a:r>
          </a:p>
          <a:p>
            <a:pPr marL="590550" indent="-5905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zh-TW" sz="2700" smtClean="0"/>
              <a:t>set texture function </a:t>
            </a:r>
          </a:p>
          <a:p>
            <a:pPr marL="590550" indent="-5905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zh-TW" sz="2700" smtClean="0"/>
              <a:t>set texture wrap mode</a:t>
            </a:r>
          </a:p>
          <a:p>
            <a:pPr marL="590550" indent="-5905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zh-TW" sz="2700" smtClean="0"/>
              <a:t>set optional perspective correction hint</a:t>
            </a:r>
          </a:p>
          <a:p>
            <a:pPr marL="590550" indent="-5905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zh-TW" sz="2700" smtClean="0">
                <a:solidFill>
                  <a:srgbClr val="FF0000"/>
                </a:solidFill>
              </a:rPr>
              <a:t>bind texture object </a:t>
            </a:r>
          </a:p>
          <a:p>
            <a:pPr marL="590550" indent="-5905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zh-TW" sz="2700" smtClean="0"/>
              <a:t>enable texturing</a:t>
            </a:r>
          </a:p>
          <a:p>
            <a:pPr marL="590550" indent="-5905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zh-TW" sz="2700" smtClean="0"/>
              <a:t>supply texture coordinates for vertex</a:t>
            </a:r>
          </a:p>
          <a:p>
            <a:pPr marL="876300" lvl="1" indent="-495300" eaLnBrk="1" hangingPunct="1"/>
            <a:r>
              <a:rPr lang="en-US" altLang="zh-TW" sz="2200" smtClean="0"/>
              <a:t>coordinates can also be generated</a:t>
            </a:r>
          </a:p>
          <a:p>
            <a:pPr marL="590550" indent="-590550" eaLnBrk="1" hangingPunct="1"/>
            <a:endParaRPr lang="en-US" altLang="zh-TW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FF2795BA-33B7-40DA-BF56-8BFDD10ABB8D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600" dirty="0" smtClean="0"/>
              <a:t>Managing Multiple textures</a:t>
            </a:r>
            <a:endParaRPr lang="zh-TW" altLang="en-US" sz="3600" dirty="0"/>
          </a:p>
        </p:txBody>
      </p:sp>
      <p:sp>
        <p:nvSpPr>
          <p:cNvPr id="37891" name="內容版面配置區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5472113"/>
          </a:xfrm>
          <a:solidFill>
            <a:schemeClr val="bg1"/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zh-TW" sz="1600" dirty="0" smtClean="0"/>
              <a:t> #</a:t>
            </a:r>
            <a:r>
              <a:rPr lang="en-US" altLang="zh-TW" sz="1600" dirty="0"/>
              <a:t>define NUM_TEXTURES    3</a:t>
            </a:r>
          </a:p>
          <a:p>
            <a:pPr marL="0" indent="0">
              <a:buFontTx/>
              <a:buNone/>
              <a:defRPr/>
            </a:pPr>
            <a:r>
              <a:rPr lang="en-US" altLang="zh-TW" sz="1600" dirty="0" err="1"/>
              <a:t>GLuint</a:t>
            </a:r>
            <a:r>
              <a:rPr lang="en-US" altLang="zh-TW" sz="1600" dirty="0"/>
              <a:t>  </a:t>
            </a:r>
            <a:r>
              <a:rPr lang="en-US" altLang="zh-TW" sz="1600" dirty="0" err="1"/>
              <a:t>textureObjects</a:t>
            </a:r>
            <a:r>
              <a:rPr lang="en-US" altLang="zh-TW" sz="1600" dirty="0"/>
              <a:t>[NUM_TEXTURES];</a:t>
            </a:r>
            <a:endParaRPr lang="en-US" altLang="zh-TW" sz="1600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altLang="zh-TW" sz="1600" dirty="0" smtClean="0"/>
              <a:t>----------------------------------------------------------------------------------</a:t>
            </a:r>
            <a:endParaRPr lang="en-US" altLang="zh-TW" sz="1600" dirty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altLang="zh-TW" sz="1600" dirty="0">
                <a:solidFill>
                  <a:srgbClr val="00C000"/>
                </a:solidFill>
              </a:rPr>
              <a:t>     //In </a:t>
            </a:r>
            <a:r>
              <a:rPr lang="en-US" altLang="zh-TW" sz="1600" dirty="0" err="1">
                <a:solidFill>
                  <a:srgbClr val="00C000"/>
                </a:solidFill>
              </a:rPr>
              <a:t>init</a:t>
            </a:r>
            <a:r>
              <a:rPr lang="en-US" altLang="zh-TW" sz="1600" dirty="0" smtClean="0">
                <a:solidFill>
                  <a:srgbClr val="00C000"/>
                </a:solidFill>
              </a:rPr>
              <a:t>()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altLang="zh-TW" sz="1600" dirty="0">
                <a:solidFill>
                  <a:srgbClr val="00C000"/>
                </a:solidFill>
              </a:rPr>
              <a:t>  </a:t>
            </a:r>
            <a:r>
              <a:rPr lang="en-US" altLang="zh-TW" sz="1600" dirty="0" smtClean="0">
                <a:solidFill>
                  <a:srgbClr val="00C000"/>
                </a:solidFill>
              </a:rPr>
              <a:t>   </a:t>
            </a:r>
            <a:r>
              <a:rPr lang="en-US" altLang="zh-TW" sz="1600" dirty="0" err="1" smtClean="0"/>
              <a:t>int</a:t>
            </a:r>
            <a:r>
              <a:rPr lang="en-US" altLang="zh-TW" sz="1600" dirty="0" smtClean="0"/>
              <a:t> TEXTURE_COUNT = </a:t>
            </a:r>
            <a:r>
              <a:rPr lang="en-US" altLang="zh-TW" sz="1600" dirty="0"/>
              <a:t>NUM_TEXTURES </a:t>
            </a:r>
            <a:r>
              <a:rPr lang="en-US" altLang="zh-TW" sz="1600" dirty="0" smtClean="0"/>
              <a:t>;</a:t>
            </a:r>
            <a:endParaRPr lang="en-US" altLang="zh-TW" sz="1600" dirty="0">
              <a:solidFill>
                <a:srgbClr val="00C000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altLang="zh-TW" sz="1600" dirty="0"/>
              <a:t> </a:t>
            </a:r>
            <a:r>
              <a:rPr lang="en-US" altLang="zh-TW" sz="1600" dirty="0" smtClean="0"/>
              <a:t>   </a:t>
            </a:r>
            <a:r>
              <a:rPr lang="en-US" altLang="zh-TW" sz="1600" dirty="0" err="1" smtClean="0">
                <a:solidFill>
                  <a:srgbClr val="FF0000"/>
                </a:solidFill>
              </a:rPr>
              <a:t>glGenTextures</a:t>
            </a:r>
            <a:r>
              <a:rPr lang="en-US" altLang="zh-TW" sz="1600" dirty="0" smtClean="0"/>
              <a:t>(TEXTURE_COUNT, </a:t>
            </a:r>
            <a:r>
              <a:rPr lang="en-US" altLang="zh-TW" sz="1600" dirty="0" err="1"/>
              <a:t>textureObjects</a:t>
            </a:r>
            <a:r>
              <a:rPr lang="en-US" altLang="zh-TW" sz="1600" dirty="0" smtClean="0"/>
              <a:t>);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nl-NL" altLang="zh-TW" sz="1600" dirty="0" smtClean="0"/>
              <a:t>    for(iLoop = 0; iLoop &lt; TEXTURE_COUNT; iLoop++)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zh-TW" altLang="en-US" sz="1600" dirty="0" smtClean="0"/>
              <a:t>      </a:t>
            </a:r>
            <a:r>
              <a:rPr lang="en-US" altLang="zh-TW" sz="1600" dirty="0" smtClean="0"/>
              <a:t>{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altLang="zh-TW" sz="1600" dirty="0" smtClean="0"/>
              <a:t>        </a:t>
            </a:r>
            <a:r>
              <a:rPr lang="en-US" altLang="zh-TW" sz="1600" dirty="0" smtClean="0">
                <a:solidFill>
                  <a:srgbClr val="00C000"/>
                </a:solidFill>
              </a:rPr>
              <a:t>// Bind to next texture object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altLang="zh-TW" sz="1600" dirty="0" smtClean="0"/>
              <a:t>        </a:t>
            </a:r>
            <a:r>
              <a:rPr lang="en-US" altLang="zh-TW" sz="1600" dirty="0" err="1" smtClean="0">
                <a:solidFill>
                  <a:srgbClr val="FF0000"/>
                </a:solidFill>
              </a:rPr>
              <a:t>glBindTexture</a:t>
            </a:r>
            <a:r>
              <a:rPr lang="en-US" altLang="zh-TW" sz="1600" dirty="0" smtClean="0"/>
              <a:t>(GL_TEXTURE_2D, </a:t>
            </a:r>
            <a:r>
              <a:rPr lang="en-US" altLang="zh-TW" sz="1600" dirty="0" err="1"/>
              <a:t>textureObjects</a:t>
            </a:r>
            <a:r>
              <a:rPr lang="en-US" altLang="zh-TW" sz="1600" dirty="0" smtClean="0"/>
              <a:t>[</a:t>
            </a:r>
            <a:r>
              <a:rPr lang="en-US" altLang="zh-TW" sz="1600" dirty="0" err="1" smtClean="0"/>
              <a:t>iLoop</a:t>
            </a:r>
            <a:r>
              <a:rPr lang="en-US" altLang="zh-TW" sz="1600" dirty="0" smtClean="0"/>
              <a:t>]);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altLang="zh-TW" sz="1600" dirty="0" smtClean="0"/>
              <a:t>        </a:t>
            </a:r>
            <a:r>
              <a:rPr lang="en-US" altLang="zh-TW" sz="1600" dirty="0" smtClean="0">
                <a:solidFill>
                  <a:srgbClr val="00C000"/>
                </a:solidFill>
              </a:rPr>
              <a:t>// Load texture, set filter and wrap modes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altLang="zh-TW" sz="1600" dirty="0" smtClean="0"/>
              <a:t>        </a:t>
            </a:r>
            <a:r>
              <a:rPr lang="en-US" altLang="zh-TW" sz="1600" dirty="0" err="1" smtClean="0"/>
              <a:t>pBytes</a:t>
            </a:r>
            <a:r>
              <a:rPr lang="en-US" altLang="zh-TW" sz="1600" dirty="0" smtClean="0"/>
              <a:t> = </a:t>
            </a:r>
            <a:r>
              <a:rPr lang="en-US" altLang="zh-TW" sz="1600" dirty="0" err="1" smtClean="0">
                <a:solidFill>
                  <a:srgbClr val="FF0000"/>
                </a:solidFill>
              </a:rPr>
              <a:t>gltLoadTGA</a:t>
            </a:r>
            <a:r>
              <a:rPr lang="en-US" altLang="zh-TW" sz="1600" dirty="0" smtClean="0"/>
              <a:t>(</a:t>
            </a:r>
            <a:r>
              <a:rPr lang="en-US" altLang="zh-TW" sz="1600" dirty="0" err="1" smtClean="0"/>
              <a:t>szTextureFiles</a:t>
            </a:r>
            <a:r>
              <a:rPr lang="en-US" altLang="zh-TW" sz="1600" dirty="0" smtClean="0"/>
              <a:t>[</a:t>
            </a:r>
            <a:r>
              <a:rPr lang="en-US" altLang="zh-TW" sz="1600" dirty="0" err="1" smtClean="0"/>
              <a:t>iLoop</a:t>
            </a:r>
            <a:r>
              <a:rPr lang="en-US" altLang="zh-TW" sz="1600" dirty="0" smtClean="0"/>
              <a:t>],&amp;</a:t>
            </a:r>
            <a:r>
              <a:rPr lang="en-US" altLang="zh-TW" sz="1600" dirty="0" err="1" smtClean="0"/>
              <a:t>iWidth</a:t>
            </a:r>
            <a:r>
              <a:rPr lang="en-US" altLang="zh-TW" sz="1600" dirty="0" smtClean="0"/>
              <a:t>, &amp;</a:t>
            </a:r>
            <a:r>
              <a:rPr lang="en-US" altLang="zh-TW" sz="1600" dirty="0" err="1" smtClean="0"/>
              <a:t>iHeight</a:t>
            </a:r>
            <a:r>
              <a:rPr lang="en-US" altLang="zh-TW" sz="1600" dirty="0" smtClean="0"/>
              <a:t>,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altLang="zh-TW" sz="1600" dirty="0" smtClean="0"/>
              <a:t>                              &amp;</a:t>
            </a:r>
            <a:r>
              <a:rPr lang="en-US" altLang="zh-TW" sz="1600" dirty="0" err="1" smtClean="0"/>
              <a:t>iComponents</a:t>
            </a:r>
            <a:r>
              <a:rPr lang="en-US" altLang="zh-TW" sz="1600" dirty="0" smtClean="0"/>
              <a:t>, &amp;</a:t>
            </a:r>
            <a:r>
              <a:rPr lang="en-US" altLang="zh-TW" sz="1600" dirty="0" err="1" smtClean="0"/>
              <a:t>eFormat</a:t>
            </a:r>
            <a:r>
              <a:rPr lang="en-US" altLang="zh-TW" sz="1600" dirty="0" smtClean="0"/>
              <a:t>);</a:t>
            </a:r>
            <a:endParaRPr lang="zh-TW" altLang="en-US" sz="1600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altLang="zh-TW" sz="1600" dirty="0" smtClean="0"/>
              <a:t>        </a:t>
            </a:r>
            <a:r>
              <a:rPr lang="en-US" altLang="zh-TW" sz="1600" dirty="0" smtClean="0">
                <a:solidFill>
                  <a:srgbClr val="00C000"/>
                </a:solidFill>
              </a:rPr>
              <a:t>// Load texture, set filter and wrap modes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altLang="zh-TW" sz="1600" dirty="0" smtClean="0"/>
              <a:t>        </a:t>
            </a:r>
            <a:r>
              <a:rPr lang="en-US" altLang="zh-TW" sz="1600" dirty="0" smtClean="0">
                <a:solidFill>
                  <a:srgbClr val="FF0000"/>
                </a:solidFill>
              </a:rPr>
              <a:t>gluBuild2DMipmaps</a:t>
            </a:r>
            <a:r>
              <a:rPr lang="en-US" altLang="zh-TW" sz="1600" dirty="0" smtClean="0"/>
              <a:t>(GL_TEXTURE_2D, </a:t>
            </a:r>
            <a:r>
              <a:rPr lang="en-US" altLang="zh-TW" sz="1600" dirty="0" err="1" smtClean="0"/>
              <a:t>iComponents</a:t>
            </a:r>
            <a:r>
              <a:rPr lang="en-US" altLang="zh-TW" sz="1600" dirty="0" smtClean="0"/>
              <a:t>, </a:t>
            </a:r>
            <a:r>
              <a:rPr lang="en-US" altLang="zh-TW" sz="1600" dirty="0" err="1" smtClean="0"/>
              <a:t>iWidth</a:t>
            </a:r>
            <a:r>
              <a:rPr lang="en-US" altLang="zh-TW" sz="1600" dirty="0" smtClean="0"/>
              <a:t>, </a:t>
            </a:r>
            <a:r>
              <a:rPr lang="en-US" altLang="zh-TW" sz="1600" dirty="0" err="1" smtClean="0"/>
              <a:t>iHeight</a:t>
            </a:r>
            <a:r>
              <a:rPr lang="en-US" altLang="zh-TW" sz="1600" dirty="0" smtClean="0"/>
              <a:t>, </a:t>
            </a:r>
            <a:r>
              <a:rPr lang="en-US" altLang="zh-TW" sz="1600" dirty="0" err="1" smtClean="0"/>
              <a:t>eFormat</a:t>
            </a:r>
            <a:r>
              <a:rPr lang="en-US" altLang="zh-TW" sz="1600" dirty="0" smtClean="0"/>
              <a:t>, GL_UNSIGNED_BYTE, </a:t>
            </a:r>
            <a:r>
              <a:rPr lang="en-US" altLang="zh-TW" sz="1600" dirty="0" err="1" smtClean="0"/>
              <a:t>pBytes</a:t>
            </a:r>
            <a:r>
              <a:rPr lang="en-US" altLang="zh-TW" sz="1600" dirty="0" smtClean="0"/>
              <a:t>);       </a:t>
            </a:r>
            <a:r>
              <a:rPr lang="zh-TW" altLang="en-US" sz="1600" dirty="0" smtClean="0"/>
              <a:t>       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altLang="zh-TW" sz="1600" dirty="0" smtClean="0"/>
              <a:t>        </a:t>
            </a:r>
            <a:r>
              <a:rPr lang="en-US" altLang="zh-TW" sz="1600" dirty="0" smtClean="0">
                <a:solidFill>
                  <a:srgbClr val="00C000"/>
                </a:solidFill>
              </a:rPr>
              <a:t>// Don't need original texture data any more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altLang="zh-TW" sz="1600" dirty="0" smtClean="0"/>
              <a:t>        free(</a:t>
            </a:r>
            <a:r>
              <a:rPr lang="en-US" altLang="zh-TW" sz="1600" dirty="0" err="1" smtClean="0"/>
              <a:t>pBytes</a:t>
            </a:r>
            <a:r>
              <a:rPr lang="en-US" altLang="zh-TW" sz="1600" dirty="0" smtClean="0"/>
              <a:t>);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zh-TW" altLang="en-US" sz="1600" dirty="0" smtClean="0"/>
              <a:t>    </a:t>
            </a:r>
            <a:r>
              <a:rPr lang="en-US" altLang="zh-TW" sz="1600" dirty="0" smtClean="0"/>
              <a:t>}</a:t>
            </a:r>
            <a:endParaRPr lang="zh-TW" altLang="en-US" sz="16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內容版面配置區 2"/>
          <p:cNvSpPr>
            <a:spLocks noGrp="1"/>
          </p:cNvSpPr>
          <p:nvPr>
            <p:ph idx="1"/>
          </p:nvPr>
        </p:nvSpPr>
        <p:spPr>
          <a:xfrm>
            <a:off x="539750" y="908050"/>
            <a:ext cx="8229600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>
                <a:solidFill>
                  <a:srgbClr val="FF0000"/>
                </a:solidFill>
              </a:rPr>
              <a:t>         </a:t>
            </a:r>
            <a:r>
              <a:rPr lang="en-US" altLang="zh-TW" sz="2000" smtClean="0">
                <a:solidFill>
                  <a:srgbClr val="00C000"/>
                </a:solidFill>
              </a:rPr>
              <a:t>// In display()</a:t>
            </a:r>
            <a:endParaRPr lang="en-US" altLang="zh-TW" sz="2000" smtClean="0">
              <a:solidFill>
                <a:srgbClr val="FF0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>
                <a:solidFill>
                  <a:srgbClr val="FF0000"/>
                </a:solidFill>
              </a:rPr>
              <a:t>        glBindTexture</a:t>
            </a:r>
            <a:r>
              <a:rPr lang="en-US" altLang="zh-TW" sz="2000" smtClean="0"/>
              <a:t>(GL_TEXTURE_2D, textures[</a:t>
            </a:r>
            <a:r>
              <a:rPr lang="en-US" altLang="zh-TW" sz="2000" smtClean="0">
                <a:solidFill>
                  <a:srgbClr val="FF0000"/>
                </a:solidFill>
              </a:rPr>
              <a:t>TEXTURE_FLOOR</a:t>
            </a:r>
            <a:r>
              <a:rPr lang="en-US" altLang="zh-TW" sz="2000" smtClean="0"/>
              <a:t>]);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        glBegin(GL_QUADS);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            </a:t>
            </a:r>
            <a:r>
              <a:rPr lang="en-US" altLang="zh-TW" sz="2000" smtClean="0">
                <a:solidFill>
                  <a:srgbClr val="FF0000"/>
                </a:solidFill>
              </a:rPr>
              <a:t>glTexCoord2f</a:t>
            </a:r>
            <a:r>
              <a:rPr lang="en-US" altLang="zh-TW" sz="2000" smtClean="0"/>
              <a:t>(0.0f, 0.0f);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            glVertex3f(-10.0f, -10.0f, z);</a:t>
            </a:r>
            <a:endParaRPr lang="zh-TW" altLang="en-US" sz="200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	      </a:t>
            </a:r>
            <a:r>
              <a:rPr lang="en-US" altLang="zh-TW" sz="2000" smtClean="0">
                <a:solidFill>
                  <a:srgbClr val="FF0000"/>
                </a:solidFill>
              </a:rPr>
              <a:t>glTexCoord2f</a:t>
            </a:r>
            <a:r>
              <a:rPr lang="en-US" altLang="zh-TW" sz="2000" smtClean="0"/>
              <a:t>(1.0f, 0.0f);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	      glVertex3f(10.0f, -10.0f, z);</a:t>
            </a:r>
            <a:endParaRPr lang="zh-TW" altLang="en-US" sz="200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	      </a:t>
            </a:r>
            <a:r>
              <a:rPr lang="en-US" altLang="zh-TW" sz="2000" smtClean="0">
                <a:solidFill>
                  <a:srgbClr val="FF0000"/>
                </a:solidFill>
              </a:rPr>
              <a:t>glTexCoord2f</a:t>
            </a:r>
            <a:r>
              <a:rPr lang="en-US" altLang="zh-TW" sz="2000" smtClean="0"/>
              <a:t>(1.0f, 1.0f);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	      glVertex3f(10.0f, -10.0f, z - 10.0f);</a:t>
            </a:r>
            <a:endParaRPr lang="zh-TW" altLang="en-US" sz="200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	      </a:t>
            </a:r>
            <a:r>
              <a:rPr lang="en-US" altLang="zh-TW" sz="2000" smtClean="0">
                <a:solidFill>
                  <a:srgbClr val="FF0000"/>
                </a:solidFill>
              </a:rPr>
              <a:t>glTexCoord2f</a:t>
            </a:r>
            <a:r>
              <a:rPr lang="en-US" altLang="zh-TW" sz="2000" smtClean="0"/>
              <a:t>(0.0f, 1.0f);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	      glVertex3f(-10.0f, -10.0f, z - 10.0f);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	 glEnd();</a:t>
            </a:r>
            <a:endParaRPr lang="zh-TW" altLang="en-US" sz="20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600" dirty="0" smtClean="0"/>
              <a:t>Managing Multiple textures</a:t>
            </a:r>
            <a:endParaRPr lang="zh-TW" altLang="en-US" sz="3600" dirty="0"/>
          </a:p>
        </p:txBody>
      </p:sp>
      <p:sp>
        <p:nvSpPr>
          <p:cNvPr id="4301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28775"/>
            <a:ext cx="5876925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UV mapping</a:t>
            </a:r>
            <a:endParaRPr lang="zh-TW" altLang="en-US" dirty="0"/>
          </a:p>
        </p:txBody>
      </p:sp>
      <p:sp>
        <p:nvSpPr>
          <p:cNvPr id="440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3351213"/>
            <a:ext cx="3598863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644900"/>
            <a:ext cx="2170113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398463"/>
            <a:ext cx="3598863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Complex model</a:t>
            </a:r>
            <a:endParaRPr lang="zh-TW" altLang="en-US" dirty="0"/>
          </a:p>
        </p:txBody>
      </p:sp>
      <p:sp>
        <p:nvSpPr>
          <p:cNvPr id="450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45060" name="Picture 4" descr="http://www.blender.org/typo3temp/pics/f1f9d92d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133600"/>
            <a:ext cx="64897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文字方塊 5"/>
          <p:cNvSpPr txBox="1">
            <a:spLocks noChangeArrowheads="1"/>
          </p:cNvSpPr>
          <p:nvPr/>
        </p:nvSpPr>
        <p:spPr bwMode="auto">
          <a:xfrm>
            <a:off x="2051050" y="5661025"/>
            <a:ext cx="4249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Blender uv mapping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sz="4000" dirty="0" smtClean="0"/>
              <a:t>Build your </a:t>
            </a:r>
            <a:r>
              <a:rPr lang="en-US" altLang="zh-TW" sz="4000" dirty="0" err="1" smtClean="0"/>
              <a:t>TexObject</a:t>
            </a:r>
            <a:r>
              <a:rPr lang="en-US" altLang="zh-TW" sz="4000" dirty="0" smtClean="0"/>
              <a:t> class</a:t>
            </a:r>
            <a:endParaRPr lang="zh-TW" altLang="en-US" sz="4000" dirty="0"/>
          </a:p>
        </p:txBody>
      </p:sp>
      <p:sp>
        <p:nvSpPr>
          <p:cNvPr id="4608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zh-TW" smtClean="0"/>
              <a:t>Class TexObj {</a:t>
            </a:r>
          </a:p>
          <a:p>
            <a:pPr marL="0" indent="0">
              <a:buFontTx/>
              <a:buNone/>
            </a:pPr>
            <a:r>
              <a:rPr lang="en-US" altLang="zh-TW" smtClean="0"/>
              <a:t>	TexObj(const char *filename);</a:t>
            </a:r>
          </a:p>
          <a:p>
            <a:pPr marL="0" indent="0">
              <a:buFontTx/>
              <a:buNone/>
            </a:pPr>
            <a:r>
              <a:rPr lang="en-US" altLang="zh-TW" smtClean="0"/>
              <a:t>	bindtexture();</a:t>
            </a:r>
          </a:p>
          <a:p>
            <a:pPr marL="0" indent="0">
              <a:buFontTx/>
              <a:buNone/>
            </a:pPr>
            <a:r>
              <a:rPr lang="en-US" altLang="zh-TW" smtClean="0"/>
              <a:t>private:</a:t>
            </a:r>
          </a:p>
          <a:p>
            <a:pPr marL="0" indent="0">
              <a:buFontTx/>
              <a:buNone/>
            </a:pPr>
            <a:r>
              <a:rPr lang="en-US" altLang="zh-TW" smtClean="0"/>
              <a:t>	Gluint texid;	</a:t>
            </a:r>
          </a:p>
          <a:p>
            <a:pPr marL="0" indent="0">
              <a:buFontTx/>
              <a:buNone/>
            </a:pPr>
            <a:r>
              <a:rPr lang="en-US" altLang="zh-TW" smtClean="0"/>
              <a:t>}</a:t>
            </a:r>
            <a:endParaRPr lang="zh-TW" alt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zh-TW" smtClean="0"/>
              <a:t>Texture Functions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zh-TW" sz="2700" smtClean="0"/>
              <a:t>Controls how texture is applied</a:t>
            </a:r>
            <a:endParaRPr lang="en-US" altLang="zh-TW" sz="2000" b="1" i="1" smtClean="0">
              <a:latin typeface="Courier New" pitchFamily="49" charset="0"/>
            </a:endParaRPr>
          </a:p>
          <a:p>
            <a:pPr algn="ctr" eaLnBrk="1" hangingPunct="1"/>
            <a:r>
              <a:rPr lang="en-US" altLang="zh-TW" sz="2400" b="1" smtClean="0">
                <a:latin typeface="Courier New" pitchFamily="49" charset="0"/>
              </a:rPr>
              <a:t>glTexEnv{fi}[v](</a:t>
            </a:r>
            <a:r>
              <a:rPr lang="en-US" altLang="zh-TW" sz="1200" b="1" smtClean="0">
                <a:latin typeface="Courier New" pitchFamily="49" charset="0"/>
              </a:rPr>
              <a:t> </a:t>
            </a:r>
            <a:r>
              <a:rPr lang="en-US" altLang="zh-TW" sz="2400" b="1" smtClean="0">
                <a:latin typeface="Courier New" pitchFamily="49" charset="0"/>
              </a:rPr>
              <a:t>GL_TEXTURE_ENV, prop, param )</a:t>
            </a:r>
            <a:r>
              <a:rPr lang="en-US" altLang="zh-TW" sz="2600" b="1" smtClean="0">
                <a:latin typeface="Courier New" pitchFamily="49" charset="0"/>
              </a:rPr>
              <a:t> </a:t>
            </a:r>
            <a:endParaRPr lang="en-US" altLang="zh-TW" b="1" smtClean="0"/>
          </a:p>
          <a:p>
            <a:pPr eaLnBrk="1" hangingPunct="1"/>
            <a:r>
              <a:rPr lang="en-US" altLang="zh-TW" sz="2400" b="1" smtClean="0">
                <a:latin typeface="Courier New" pitchFamily="49" charset="0"/>
              </a:rPr>
              <a:t>GL_TEXTURE_ENV_MODE</a:t>
            </a:r>
            <a:r>
              <a:rPr lang="en-US" altLang="zh-TW" smtClean="0"/>
              <a:t>  </a:t>
            </a:r>
            <a:r>
              <a:rPr lang="en-US" altLang="zh-TW" sz="2700" smtClean="0"/>
              <a:t>modes</a:t>
            </a:r>
          </a:p>
          <a:p>
            <a:pPr lvl="1" eaLnBrk="1" hangingPunct="1"/>
            <a:r>
              <a:rPr lang="en-US" altLang="zh-TW" sz="2200" b="1" smtClean="0">
                <a:latin typeface="Courier New" pitchFamily="49" charset="0"/>
              </a:rPr>
              <a:t>GL_MODULATE: </a:t>
            </a:r>
            <a:r>
              <a:rPr lang="en-US" altLang="zh-TW" sz="2200" smtClean="0"/>
              <a:t>modulates with computed shade	</a:t>
            </a:r>
            <a:endParaRPr lang="en-US" altLang="zh-TW" sz="2000" i="1" smtClean="0"/>
          </a:p>
          <a:p>
            <a:pPr lvl="1" eaLnBrk="1" hangingPunct="1"/>
            <a:r>
              <a:rPr lang="en-US" altLang="zh-TW" sz="2200" b="1" smtClean="0">
                <a:latin typeface="Courier New" pitchFamily="49" charset="0"/>
              </a:rPr>
              <a:t>GL_BLEND: </a:t>
            </a:r>
            <a:r>
              <a:rPr lang="en-US" altLang="zh-TW" sz="2200" smtClean="0"/>
              <a:t>blends with an environmental color	</a:t>
            </a:r>
            <a:endParaRPr lang="en-US" altLang="zh-TW" sz="2000" i="1" smtClean="0"/>
          </a:p>
          <a:p>
            <a:pPr lvl="1" eaLnBrk="1" hangingPunct="1"/>
            <a:r>
              <a:rPr lang="en-US" altLang="zh-TW" sz="2200" b="1" smtClean="0">
                <a:latin typeface="Courier New" pitchFamily="49" charset="0"/>
              </a:rPr>
              <a:t>GL_REPLACE: </a:t>
            </a:r>
            <a:r>
              <a:rPr lang="en-US" altLang="zh-TW" sz="2200" smtClean="0"/>
              <a:t>use only texture color</a:t>
            </a:r>
          </a:p>
          <a:p>
            <a:pPr lvl="1" eaLnBrk="1" hangingPunct="1"/>
            <a:r>
              <a:rPr lang="en-US" altLang="zh-TW" sz="2000" b="1" smtClean="0">
                <a:latin typeface="Courier New" pitchFamily="49" charset="0"/>
              </a:rPr>
              <a:t>GL_TEXTURE_ENV, GL_TEXTURE_ENV_MODE, GL_MODULATE);</a:t>
            </a:r>
            <a:endParaRPr lang="en-US" altLang="zh-TW" sz="1800" b="1" i="1" smtClean="0">
              <a:latin typeface="Courier New" pitchFamily="49" charset="0"/>
            </a:endParaRPr>
          </a:p>
          <a:p>
            <a:pPr eaLnBrk="1" hangingPunct="1"/>
            <a:r>
              <a:rPr lang="en-US" altLang="zh-TW" sz="2700" smtClean="0"/>
              <a:t>Set blend color with</a:t>
            </a:r>
            <a:r>
              <a:rPr lang="en-US" altLang="zh-TW" smtClean="0"/>
              <a:t> </a:t>
            </a:r>
            <a:r>
              <a:rPr lang="en-US" altLang="zh-TW" sz="2500" b="1" smtClean="0">
                <a:latin typeface="Courier New" pitchFamily="49" charset="0"/>
              </a:rPr>
              <a:t>GL_TEXTURE_ENV_COLOR</a:t>
            </a:r>
          </a:p>
          <a:p>
            <a:pPr eaLnBrk="1" hangingPunct="1">
              <a:buFontTx/>
              <a:buNone/>
            </a:pPr>
            <a:endParaRPr lang="en-US" altLang="zh-TW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2FC43DE3-625D-4B45-A3CA-243DE62AA4EF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zh-TW" sz="3600" dirty="0" smtClean="0"/>
              <a:t>Perspective Correction Hint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zh-TW" sz="2700" smtClean="0"/>
              <a:t>Texture coordinate and color interpolation</a:t>
            </a:r>
          </a:p>
          <a:p>
            <a:pPr lvl="1" eaLnBrk="1" hangingPunct="1"/>
            <a:r>
              <a:rPr lang="en-US" altLang="zh-TW" sz="2200" smtClean="0"/>
              <a:t>either linearly in screen space</a:t>
            </a:r>
          </a:p>
          <a:p>
            <a:pPr lvl="1" eaLnBrk="1" hangingPunct="1"/>
            <a:r>
              <a:rPr lang="en-US" altLang="zh-TW" sz="2200" smtClean="0"/>
              <a:t>or using depth/perspective values (slower)</a:t>
            </a:r>
          </a:p>
          <a:p>
            <a:pPr eaLnBrk="1" hangingPunct="1"/>
            <a:r>
              <a:rPr lang="en-US" altLang="zh-TW" sz="2700" smtClean="0"/>
              <a:t>Noticeable for polygons “on edge”</a:t>
            </a:r>
          </a:p>
          <a:p>
            <a:pPr algn="ctr" eaLnBrk="1" hangingPunct="1"/>
            <a:r>
              <a:rPr lang="en-US" altLang="zh-TW" sz="2200" b="1" smtClean="0">
                <a:latin typeface="Courier New" pitchFamily="49" charset="0"/>
              </a:rPr>
              <a:t>glHint(</a:t>
            </a:r>
            <a:r>
              <a:rPr lang="en-US" altLang="zh-TW" sz="1200" b="1" smtClean="0">
                <a:latin typeface="Courier New" pitchFamily="49" charset="0"/>
              </a:rPr>
              <a:t> </a:t>
            </a:r>
            <a:r>
              <a:rPr lang="en-US" altLang="zh-TW" sz="2000" b="1" smtClean="0">
                <a:latin typeface="Courier New" pitchFamily="49" charset="0"/>
              </a:rPr>
              <a:t>GL_PERSPECTIVE_CORRECTION_HINT, hint</a:t>
            </a:r>
            <a:r>
              <a:rPr lang="en-US" altLang="zh-TW" sz="1000" b="1" smtClean="0">
                <a:latin typeface="Courier New" pitchFamily="49" charset="0"/>
              </a:rPr>
              <a:t> </a:t>
            </a:r>
            <a:r>
              <a:rPr lang="en-US" altLang="zh-TW" sz="2200" b="1" smtClean="0">
                <a:latin typeface="Courier New" pitchFamily="49" charset="0"/>
              </a:rPr>
              <a:t>)</a:t>
            </a:r>
            <a:endParaRPr lang="en-US" altLang="zh-TW" sz="2400" b="1" smtClean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en-US" altLang="zh-TW" sz="2000" smtClean="0"/>
              <a:t>where </a:t>
            </a:r>
            <a:r>
              <a:rPr lang="en-US" altLang="zh-TW" sz="2000" b="1" smtClean="0">
                <a:latin typeface="Courier New" pitchFamily="49" charset="0"/>
              </a:rPr>
              <a:t>hint</a:t>
            </a:r>
            <a:r>
              <a:rPr lang="en-US" altLang="zh-TW" sz="2000" smtClean="0"/>
              <a:t> is one of </a:t>
            </a:r>
          </a:p>
          <a:p>
            <a:pPr lvl="2" eaLnBrk="1" hangingPunct="1"/>
            <a:r>
              <a:rPr lang="en-US" altLang="zh-TW" sz="1800" b="1" smtClean="0">
                <a:latin typeface="Courier New" pitchFamily="49" charset="0"/>
              </a:rPr>
              <a:t>GL_DONT_CARE</a:t>
            </a:r>
          </a:p>
          <a:p>
            <a:pPr lvl="2" eaLnBrk="1" hangingPunct="1"/>
            <a:r>
              <a:rPr lang="en-US" altLang="zh-TW" sz="1800" b="1" smtClean="0">
                <a:latin typeface="Courier New" pitchFamily="49" charset="0"/>
              </a:rPr>
              <a:t>GL_NICEST</a:t>
            </a:r>
          </a:p>
          <a:p>
            <a:pPr lvl="2" eaLnBrk="1" hangingPunct="1"/>
            <a:r>
              <a:rPr lang="en-US" altLang="zh-TW" sz="1800" b="1" smtClean="0">
                <a:latin typeface="Courier New" pitchFamily="49" charset="0"/>
              </a:rPr>
              <a:t>GL_FASTEST</a:t>
            </a:r>
          </a:p>
          <a:p>
            <a:pPr eaLnBrk="1" hangingPunct="1"/>
            <a:endParaRPr lang="en-US" altLang="zh-TW" smtClean="0">
              <a:latin typeface="Courier New" pitchFamily="49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58C88ED9-C2A6-40A1-AF79-A906021DFD9C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zh-TW" sz="3200" dirty="0" smtClean="0"/>
              <a:t>Generating Texture Coordinates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altLang="zh-TW" sz="2700" smtClean="0"/>
              <a:t>OpenGL can generate texture coordinates automatically</a:t>
            </a:r>
          </a:p>
          <a:p>
            <a:pPr lvl="1" algn="ctr" eaLnBrk="1" hangingPunct="1">
              <a:buFontTx/>
              <a:buNone/>
            </a:pPr>
            <a:r>
              <a:rPr lang="en-US" altLang="zh-TW" sz="2200" b="1" smtClean="0">
                <a:solidFill>
                  <a:srgbClr val="FF0000"/>
                </a:solidFill>
                <a:latin typeface="Courier New" pitchFamily="49" charset="0"/>
              </a:rPr>
              <a:t>glTexGen</a:t>
            </a:r>
            <a:r>
              <a:rPr lang="en-US" altLang="zh-TW" sz="2200" b="1" smtClean="0">
                <a:latin typeface="Courier New" pitchFamily="49" charset="0"/>
              </a:rPr>
              <a:t>{ifd}[v]()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700" smtClean="0"/>
              <a:t>specify a plane</a:t>
            </a:r>
          </a:p>
          <a:p>
            <a:pPr lvl="1" eaLnBrk="1" hangingPunct="1"/>
            <a:r>
              <a:rPr lang="en-US" altLang="zh-TW" sz="2200" smtClean="0"/>
              <a:t>generate texture coordinates based upon distance from the  plane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700" smtClean="0"/>
              <a:t>generation modes</a:t>
            </a:r>
          </a:p>
          <a:p>
            <a:pPr lvl="1" eaLnBrk="1" hangingPunct="1"/>
            <a:r>
              <a:rPr lang="en-US" altLang="zh-TW" sz="2200" b="1" smtClean="0">
                <a:latin typeface="Courier New" pitchFamily="49" charset="0"/>
              </a:rPr>
              <a:t>GL_OBJECT_LINEAR</a:t>
            </a:r>
            <a:endParaRPr lang="en-US" altLang="zh-TW" sz="2200" smtClean="0"/>
          </a:p>
          <a:p>
            <a:pPr lvl="1" eaLnBrk="1" hangingPunct="1"/>
            <a:r>
              <a:rPr lang="en-US" altLang="zh-TW" sz="2200" b="1" smtClean="0">
                <a:latin typeface="Courier New" pitchFamily="49" charset="0"/>
              </a:rPr>
              <a:t>GL_EYE_LINEAR</a:t>
            </a:r>
            <a:r>
              <a:rPr lang="en-US" altLang="zh-TW" sz="2200" smtClean="0"/>
              <a:t> </a:t>
            </a:r>
          </a:p>
          <a:p>
            <a:pPr lvl="1" eaLnBrk="1" hangingPunct="1"/>
            <a:r>
              <a:rPr lang="en-US" altLang="zh-TW" sz="2200" b="1" smtClean="0">
                <a:latin typeface="Courier New" pitchFamily="49" charset="0"/>
              </a:rPr>
              <a:t>GL_SPHERE_MAP </a:t>
            </a:r>
            <a:r>
              <a:rPr lang="en-US" altLang="zh-TW" sz="2200" smtClean="0"/>
              <a:t>(used for environmental maps)</a:t>
            </a:r>
          </a:p>
          <a:p>
            <a:pPr eaLnBrk="1" hangingPunct="1"/>
            <a:endParaRPr lang="en-US" altLang="zh-TW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5AFD4CAE-8C29-4777-BC63-43542316E70F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Basic Stragegy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90550" indent="-590550" eaLnBrk="1" hangingPunct="1">
              <a:buFontTx/>
              <a:buNone/>
            </a:pPr>
            <a:r>
              <a:rPr lang="en-US" altLang="zh-TW" smtClean="0"/>
              <a:t>Three steps to applying a texture</a:t>
            </a:r>
          </a:p>
          <a:p>
            <a:pPr marL="952500" lvl="1" indent="-495300" eaLnBrk="1" hangingPunct="1">
              <a:buFontTx/>
              <a:buAutoNum type="arabicPeriod"/>
            </a:pPr>
            <a:r>
              <a:rPr lang="en-US" altLang="zh-TW" smtClean="0"/>
              <a:t>specify the texture</a:t>
            </a:r>
          </a:p>
          <a:p>
            <a:pPr marL="1295400" lvl="2" indent="-381000" eaLnBrk="1" hangingPunct="1"/>
            <a:r>
              <a:rPr lang="en-US" altLang="zh-TW" smtClean="0"/>
              <a:t>read or generate image</a:t>
            </a:r>
          </a:p>
          <a:p>
            <a:pPr marL="1295400" lvl="2" indent="-381000" eaLnBrk="1" hangingPunct="1"/>
            <a:r>
              <a:rPr lang="en-US" altLang="zh-TW" smtClean="0"/>
              <a:t>assign to texture</a:t>
            </a:r>
          </a:p>
          <a:p>
            <a:pPr marL="1295400" lvl="2" indent="-381000" eaLnBrk="1" hangingPunct="1"/>
            <a:r>
              <a:rPr lang="en-US" altLang="zh-TW" smtClean="0"/>
              <a:t>enable texturing</a:t>
            </a:r>
          </a:p>
          <a:p>
            <a:pPr marL="952500" lvl="1" indent="-495300" eaLnBrk="1" hangingPunct="1">
              <a:buFontTx/>
              <a:buAutoNum type="arabicPeriod"/>
            </a:pPr>
            <a:r>
              <a:rPr lang="en-US" altLang="zh-TW" smtClean="0"/>
              <a:t>assign texture coordinates to vertices</a:t>
            </a:r>
          </a:p>
          <a:p>
            <a:pPr marL="1295400" lvl="2" indent="-381000" eaLnBrk="1" hangingPunct="1">
              <a:buClr>
                <a:schemeClr val="tx1"/>
              </a:buClr>
            </a:pPr>
            <a:r>
              <a:rPr lang="en-US" altLang="zh-TW" smtClean="0"/>
              <a:t>Proper mapping function is left to application</a:t>
            </a:r>
          </a:p>
          <a:p>
            <a:pPr marL="952500" lvl="1" indent="-495300" eaLnBrk="1" hangingPunct="1">
              <a:buFontTx/>
              <a:buAutoNum type="arabicPeriod"/>
            </a:pPr>
            <a:r>
              <a:rPr lang="en-US" altLang="zh-TW" smtClean="0"/>
              <a:t>specify texture parameters</a:t>
            </a:r>
          </a:p>
          <a:p>
            <a:pPr marL="1295400" lvl="2" indent="-381000" eaLnBrk="1" hangingPunct="1"/>
            <a:r>
              <a:rPr lang="en-US" altLang="zh-TW" smtClean="0"/>
              <a:t>wrapping, filtering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31CB9B11-B1BB-4FD5-A534-C4A4957F3590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Other Texture Features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800" smtClean="0"/>
              <a:t>Environment Maps</a:t>
            </a:r>
          </a:p>
          <a:p>
            <a:pPr lvl="1" eaLnBrk="1" hangingPunct="1"/>
            <a:r>
              <a:rPr lang="en-US" altLang="zh-TW" sz="2400" smtClean="0"/>
              <a:t>Start with image of environment through a wide angle lens </a:t>
            </a:r>
          </a:p>
          <a:p>
            <a:pPr lvl="2" eaLnBrk="1" hangingPunct="1"/>
            <a:r>
              <a:rPr lang="en-US" altLang="zh-TW" sz="2000" smtClean="0"/>
              <a:t>Can be either a real scanned image or an image created in OpenGL</a:t>
            </a:r>
          </a:p>
          <a:p>
            <a:pPr lvl="1" eaLnBrk="1" hangingPunct="1"/>
            <a:r>
              <a:rPr lang="en-US" altLang="zh-TW" sz="2400" smtClean="0"/>
              <a:t>Use this texture to generate a spherical map</a:t>
            </a:r>
          </a:p>
          <a:p>
            <a:pPr lvl="1" eaLnBrk="1" hangingPunct="1"/>
            <a:r>
              <a:rPr lang="en-US" altLang="zh-TW" sz="2400" smtClean="0"/>
              <a:t>Use automatic texture coordinate generation</a:t>
            </a:r>
          </a:p>
          <a:p>
            <a:pPr eaLnBrk="1" hangingPunct="1"/>
            <a:r>
              <a:rPr lang="en-US" altLang="zh-TW" sz="2800" smtClean="0"/>
              <a:t>Multitexturing</a:t>
            </a:r>
          </a:p>
          <a:p>
            <a:pPr lvl="1" eaLnBrk="1" hangingPunct="1"/>
            <a:r>
              <a:rPr lang="en-US" altLang="zh-TW" sz="2400" smtClean="0"/>
              <a:t>Apply a sequence of textures through cascaded texture units</a:t>
            </a:r>
          </a:p>
          <a:p>
            <a:pPr eaLnBrk="1" hangingPunct="1"/>
            <a:endParaRPr lang="en-US" altLang="zh-TW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2DFEBD0C-A454-43A1-8B6A-307BFB5C1FCD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endParaRPr lang="en-US" altLang="zh-TW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mtClean="0"/>
          </a:p>
        </p:txBody>
      </p:sp>
      <p:pic>
        <p:nvPicPr>
          <p:cNvPr id="5" name="Picture 5" descr="hu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92225"/>
            <a:ext cx="4273550" cy="427355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51205" name="文字方塊 5"/>
          <p:cNvSpPr txBox="1">
            <a:spLocks noChangeArrowheads="1"/>
          </p:cNvSpPr>
          <p:nvPr/>
        </p:nvSpPr>
        <p:spPr bwMode="auto">
          <a:xfrm>
            <a:off x="468313" y="5589588"/>
            <a:ext cx="3816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Environment Mapping 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pic>
        <p:nvPicPr>
          <p:cNvPr id="7" name="Picture 5" descr="hu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5500" y="1300163"/>
            <a:ext cx="4257675" cy="4257675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51207" name="文字方塊 7"/>
          <p:cNvSpPr txBox="1">
            <a:spLocks noChangeArrowheads="1"/>
          </p:cNvSpPr>
          <p:nvPr/>
        </p:nvSpPr>
        <p:spPr bwMode="auto">
          <a:xfrm>
            <a:off x="5219700" y="5580063"/>
            <a:ext cx="2952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Bump Mapping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Standard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/>
          </p:nvPr>
        </p:nvGraphicFramePr>
        <p:xfrm>
          <a:off x="4311925" y="274638"/>
          <a:ext cx="4394200" cy="631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Image" r:id="rId3" imgW="8749080" imgH="12609360" progId="Photoshop.Image.16">
                  <p:embed/>
                </p:oleObj>
              </mc:Choice>
              <mc:Fallback>
                <p:oleObj name="Image" r:id="rId3" imgW="8749080" imgH="12609360" progId="Photoshop.Image.16">
                  <p:embed/>
                  <p:pic>
                    <p:nvPicPr>
                      <p:cNvPr id="5" name="物件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1925" y="274638"/>
                        <a:ext cx="4394200" cy="631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/>
          </p:nvPr>
        </p:nvGraphicFramePr>
        <p:xfrm>
          <a:off x="251520" y="3501008"/>
          <a:ext cx="3929177" cy="1494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Image" r:id="rId5" imgW="8749080" imgH="3326760" progId="Photoshop.Image.16">
                  <p:embed/>
                </p:oleObj>
              </mc:Choice>
              <mc:Fallback>
                <p:oleObj name="Image" r:id="rId5" imgW="8749080" imgH="3326760" progId="Photoshop.Image.16">
                  <p:embed/>
                  <p:pic>
                    <p:nvPicPr>
                      <p:cNvPr id="6" name="物件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520" y="3501008"/>
                        <a:ext cx="3929177" cy="1494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>
            <p:extLst/>
          </p:nvPr>
        </p:nvGraphicFramePr>
        <p:xfrm>
          <a:off x="1317579" y="5587876"/>
          <a:ext cx="5857465" cy="720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Image" r:id="rId7" imgW="16329960" imgH="2018880" progId="Photoshop.Image.16">
                  <p:embed/>
                </p:oleObj>
              </mc:Choice>
              <mc:Fallback>
                <p:oleObj name="Image" r:id="rId7" imgW="16329960" imgH="2018880" progId="Photoshop.Image.16">
                  <p:embed/>
                  <p:pic>
                    <p:nvPicPr>
                      <p:cNvPr id="4" name="物件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17579" y="5587876"/>
                        <a:ext cx="5857465" cy="720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380312" y="58052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Metallic</a:t>
            </a:r>
          </a:p>
        </p:txBody>
      </p:sp>
    </p:spTree>
    <p:extLst>
      <p:ext uri="{BB962C8B-B14F-4D97-AF65-F5344CB8AC3E}">
        <p14:creationId xmlns:p14="http://schemas.microsoft.com/office/powerpoint/2010/main" val="3360093556"/>
      </p:ext>
    </p:extLst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Texture </a:t>
            </a:r>
            <a:r>
              <a:rPr lang="en-US" altLang="zh-TW" sz="4000" dirty="0" smtClean="0"/>
              <a:t>Types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/>
          <a:lstStyle/>
          <a:p>
            <a:r>
              <a:rPr lang="en-US" altLang="zh-TW" b="1" dirty="0"/>
              <a:t>Alpha </a:t>
            </a:r>
            <a:r>
              <a:rPr lang="en-US" altLang="zh-TW" b="1" dirty="0" smtClean="0"/>
              <a:t>Source</a:t>
            </a:r>
          </a:p>
          <a:p>
            <a:pPr lvl="1"/>
            <a:r>
              <a:rPr lang="en-US" altLang="zh-TW" sz="2000" dirty="0" smtClean="0"/>
              <a:t>None</a:t>
            </a:r>
          </a:p>
          <a:p>
            <a:pPr lvl="1"/>
            <a:r>
              <a:rPr lang="en-US" altLang="zh-TW" sz="2000" dirty="0" smtClean="0"/>
              <a:t>Input </a:t>
            </a:r>
            <a:r>
              <a:rPr lang="en-US" altLang="zh-TW" sz="2000" dirty="0"/>
              <a:t>Texture </a:t>
            </a:r>
            <a:r>
              <a:rPr lang="en-US" altLang="zh-TW" sz="2000" dirty="0" smtClean="0"/>
              <a:t>Alpha</a:t>
            </a:r>
          </a:p>
          <a:p>
            <a:pPr lvl="1"/>
            <a:r>
              <a:rPr lang="en-US" altLang="zh-TW" sz="2000" dirty="0" smtClean="0"/>
              <a:t>From </a:t>
            </a:r>
            <a:r>
              <a:rPr lang="en-US" altLang="zh-TW" sz="2000" dirty="0"/>
              <a:t>Gray </a:t>
            </a:r>
            <a:r>
              <a:rPr lang="en-US" altLang="zh-TW" sz="2000" dirty="0" smtClean="0"/>
              <a:t>Scale</a:t>
            </a:r>
          </a:p>
          <a:p>
            <a:r>
              <a:rPr lang="en-US" altLang="zh-TW" sz="2400" b="1" dirty="0"/>
              <a:t>Alpha is Transparency</a:t>
            </a:r>
            <a:endParaRPr lang="zh-TW" altLang="en-US" sz="2400" dirty="0"/>
          </a:p>
        </p:txBody>
      </p:sp>
      <p:pic>
        <p:nvPicPr>
          <p:cNvPr id="1026" name="Picture 2" descr="The Texture Inspector wind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8639"/>
            <a:ext cx="4896544" cy="897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133130"/>
      </p:ext>
    </p:extLst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Texture type: Normal </a:t>
            </a:r>
            <a:r>
              <a:rPr lang="en-US" altLang="zh-TW" sz="4000" dirty="0" smtClean="0"/>
              <a:t>Map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 descr="Texture Inspector window - Texture Type:Normal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20031"/>
            <a:ext cx="4562475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164549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Texture Mapping</a:t>
            </a:r>
          </a:p>
        </p:txBody>
      </p:sp>
      <p:sp>
        <p:nvSpPr>
          <p:cNvPr id="14339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434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6D577089-DD38-4538-91E3-6E07C27F5D20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  <p:sp>
        <p:nvSpPr>
          <p:cNvPr id="14341" name="Rectangle 3" descr="P2060066"/>
          <p:cNvSpPr>
            <a:spLocks noChangeArrowheads="1"/>
          </p:cNvSpPr>
          <p:nvPr/>
        </p:nvSpPr>
        <p:spPr bwMode="ltGray">
          <a:xfrm>
            <a:off x="1838325" y="4540250"/>
            <a:ext cx="1901825" cy="155098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Arial" charset="0"/>
              <a:ea typeface="新細明體" pitchFamily="18" charset="-120"/>
            </a:endParaRPr>
          </a:p>
        </p:txBody>
      </p:sp>
      <p:sp>
        <p:nvSpPr>
          <p:cNvPr id="14342" name="AutoShape 4" descr="P2060066"/>
          <p:cNvSpPr>
            <a:spLocks noChangeArrowheads="1"/>
          </p:cNvSpPr>
          <p:nvPr/>
        </p:nvSpPr>
        <p:spPr bwMode="ltGray">
          <a:xfrm>
            <a:off x="5948363" y="1893888"/>
            <a:ext cx="2471737" cy="1323975"/>
          </a:xfrm>
          <a:prstGeom prst="parallelogram">
            <a:avLst>
              <a:gd name="adj" fmla="val 46673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Arial" charset="0"/>
              <a:ea typeface="新細明體" pitchFamily="18" charset="-120"/>
            </a:endParaRPr>
          </a:p>
        </p:txBody>
      </p:sp>
      <p:grpSp>
        <p:nvGrpSpPr>
          <p:cNvPr id="14343" name="Group 5"/>
          <p:cNvGrpSpPr>
            <a:grpSpLocks/>
          </p:cNvGrpSpPr>
          <p:nvPr/>
        </p:nvGrpSpPr>
        <p:grpSpPr bwMode="auto">
          <a:xfrm>
            <a:off x="1258888" y="3795713"/>
            <a:ext cx="2630487" cy="2736850"/>
            <a:chOff x="793" y="2538"/>
            <a:chExt cx="1657" cy="1724"/>
          </a:xfrm>
        </p:grpSpPr>
        <p:sp>
          <p:nvSpPr>
            <p:cNvPr id="14360" name="Line 6"/>
            <p:cNvSpPr>
              <a:spLocks noChangeShapeType="1"/>
            </p:cNvSpPr>
            <p:nvPr/>
          </p:nvSpPr>
          <p:spPr bwMode="auto">
            <a:xfrm flipV="1">
              <a:off x="1148" y="2538"/>
              <a:ext cx="0" cy="14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61" name="Line 7"/>
            <p:cNvSpPr>
              <a:spLocks noChangeShapeType="1"/>
            </p:cNvSpPr>
            <p:nvPr/>
          </p:nvSpPr>
          <p:spPr bwMode="auto">
            <a:xfrm>
              <a:off x="1159" y="3995"/>
              <a:ext cx="129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62" name="Text Box 8"/>
            <p:cNvSpPr txBox="1">
              <a:spLocks noChangeArrowheads="1"/>
            </p:cNvSpPr>
            <p:nvPr/>
          </p:nvSpPr>
          <p:spPr bwMode="auto">
            <a:xfrm>
              <a:off x="1522" y="3974"/>
              <a:ext cx="1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  <a:ea typeface="新細明體" pitchFamily="18" charset="-120"/>
                </a:rPr>
                <a:t>s</a:t>
              </a:r>
            </a:p>
          </p:txBody>
        </p:sp>
        <p:sp>
          <p:nvSpPr>
            <p:cNvPr id="14363" name="Text Box 9"/>
            <p:cNvSpPr txBox="1">
              <a:spLocks noChangeArrowheads="1"/>
            </p:cNvSpPr>
            <p:nvPr/>
          </p:nvSpPr>
          <p:spPr bwMode="auto">
            <a:xfrm>
              <a:off x="793" y="3174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  <a:ea typeface="新細明體" pitchFamily="18" charset="-120"/>
                </a:rPr>
                <a:t>t</a:t>
              </a:r>
            </a:p>
          </p:txBody>
        </p:sp>
      </p:grpSp>
      <p:grpSp>
        <p:nvGrpSpPr>
          <p:cNvPr id="14344" name="Group 10"/>
          <p:cNvGrpSpPr>
            <a:grpSpLocks/>
          </p:cNvGrpSpPr>
          <p:nvPr/>
        </p:nvGrpSpPr>
        <p:grpSpPr bwMode="auto">
          <a:xfrm>
            <a:off x="1112838" y="1860550"/>
            <a:ext cx="1876425" cy="2119313"/>
            <a:chOff x="2482" y="1457"/>
            <a:chExt cx="1182" cy="1335"/>
          </a:xfrm>
        </p:grpSpPr>
        <p:sp>
          <p:nvSpPr>
            <p:cNvPr id="14354" name="Line 11"/>
            <p:cNvSpPr>
              <a:spLocks noChangeShapeType="1"/>
            </p:cNvSpPr>
            <p:nvPr/>
          </p:nvSpPr>
          <p:spPr bwMode="auto">
            <a:xfrm flipV="1">
              <a:off x="2913" y="1457"/>
              <a:ext cx="0" cy="9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55" name="Line 12"/>
            <p:cNvSpPr>
              <a:spLocks noChangeShapeType="1"/>
            </p:cNvSpPr>
            <p:nvPr/>
          </p:nvSpPr>
          <p:spPr bwMode="auto">
            <a:xfrm>
              <a:off x="2908" y="2384"/>
              <a:ext cx="7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56" name="Line 13"/>
            <p:cNvSpPr>
              <a:spLocks noChangeShapeType="1"/>
            </p:cNvSpPr>
            <p:nvPr/>
          </p:nvSpPr>
          <p:spPr bwMode="auto">
            <a:xfrm flipH="1">
              <a:off x="2510" y="2389"/>
              <a:ext cx="403" cy="4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57" name="Text Box 14"/>
            <p:cNvSpPr txBox="1">
              <a:spLocks noChangeArrowheads="1"/>
            </p:cNvSpPr>
            <p:nvPr/>
          </p:nvSpPr>
          <p:spPr bwMode="auto">
            <a:xfrm>
              <a:off x="3138" y="232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  <a:ea typeface="新細明體" pitchFamily="18" charset="-120"/>
                </a:rPr>
                <a:t>x</a:t>
              </a:r>
            </a:p>
          </p:txBody>
        </p:sp>
        <p:sp>
          <p:nvSpPr>
            <p:cNvPr id="14358" name="Text Box 15"/>
            <p:cNvSpPr txBox="1">
              <a:spLocks noChangeArrowheads="1"/>
            </p:cNvSpPr>
            <p:nvPr/>
          </p:nvSpPr>
          <p:spPr bwMode="auto">
            <a:xfrm>
              <a:off x="2631" y="1651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  <a:ea typeface="新細明體" pitchFamily="18" charset="-120"/>
                </a:rPr>
                <a:t>y</a:t>
              </a:r>
            </a:p>
          </p:txBody>
        </p:sp>
        <p:sp>
          <p:nvSpPr>
            <p:cNvPr id="14359" name="Text Box 16"/>
            <p:cNvSpPr txBox="1">
              <a:spLocks noChangeArrowheads="1"/>
            </p:cNvSpPr>
            <p:nvPr/>
          </p:nvSpPr>
          <p:spPr bwMode="auto">
            <a:xfrm>
              <a:off x="2482" y="2313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  <a:ea typeface="新細明體" pitchFamily="18" charset="-120"/>
                </a:rPr>
                <a:t>z</a:t>
              </a:r>
            </a:p>
          </p:txBody>
        </p:sp>
      </p:grpSp>
      <p:sp useBgFill="1">
        <p:nvSpPr>
          <p:cNvPr id="14345" name="Oval 17"/>
          <p:cNvSpPr>
            <a:spLocks noChangeArrowheads="1"/>
          </p:cNvSpPr>
          <p:nvPr/>
        </p:nvSpPr>
        <p:spPr bwMode="auto">
          <a:xfrm>
            <a:off x="2278063" y="4724400"/>
            <a:ext cx="87312" cy="87313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Arial" charset="0"/>
              <a:ea typeface="新細明體" pitchFamily="18" charset="-120"/>
            </a:endParaRPr>
          </a:p>
        </p:txBody>
      </p:sp>
      <p:sp useBgFill="1">
        <p:nvSpPr>
          <p:cNvPr id="14346" name="Oval 18"/>
          <p:cNvSpPr>
            <a:spLocks noChangeArrowheads="1"/>
          </p:cNvSpPr>
          <p:nvPr/>
        </p:nvSpPr>
        <p:spPr bwMode="auto">
          <a:xfrm>
            <a:off x="6880225" y="2065338"/>
            <a:ext cx="87313" cy="87312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Arial" charset="0"/>
              <a:ea typeface="新細明體" pitchFamily="18" charset="-120"/>
            </a:endParaRPr>
          </a:p>
        </p:txBody>
      </p:sp>
      <p:cxnSp>
        <p:nvCxnSpPr>
          <p:cNvPr id="14347" name="AutoShape 19"/>
          <p:cNvCxnSpPr>
            <a:cxnSpLocks noChangeShapeType="1"/>
          </p:cNvCxnSpPr>
          <p:nvPr/>
        </p:nvCxnSpPr>
        <p:spPr bwMode="auto">
          <a:xfrm rot="-5400000">
            <a:off x="3263106" y="1127919"/>
            <a:ext cx="2646363" cy="4632325"/>
          </a:xfrm>
          <a:prstGeom prst="curvedConnector3">
            <a:avLst>
              <a:gd name="adj1" fmla="val 23032"/>
            </a:avLst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8" name="AutoShape 20"/>
          <p:cNvSpPr>
            <a:spLocks noChangeArrowheads="1"/>
          </p:cNvSpPr>
          <p:nvPr/>
        </p:nvSpPr>
        <p:spPr bwMode="auto">
          <a:xfrm>
            <a:off x="2001838" y="2192338"/>
            <a:ext cx="1376362" cy="887412"/>
          </a:xfrm>
          <a:prstGeom prst="parallelogram">
            <a:avLst>
              <a:gd name="adj" fmla="val 38775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Arial" charset="0"/>
              <a:ea typeface="新細明體" pitchFamily="18" charset="-120"/>
            </a:endParaRPr>
          </a:p>
        </p:txBody>
      </p:sp>
      <p:sp>
        <p:nvSpPr>
          <p:cNvPr id="14349" name="Text Box 21"/>
          <p:cNvSpPr txBox="1">
            <a:spLocks noChangeArrowheads="1"/>
          </p:cNvSpPr>
          <p:nvPr/>
        </p:nvSpPr>
        <p:spPr bwMode="auto">
          <a:xfrm>
            <a:off x="4041775" y="5083175"/>
            <a:ext cx="927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image</a:t>
            </a:r>
          </a:p>
        </p:txBody>
      </p:sp>
      <p:sp>
        <p:nvSpPr>
          <p:cNvPr id="14350" name="Text Box 22"/>
          <p:cNvSpPr txBox="1">
            <a:spLocks noChangeArrowheads="1"/>
          </p:cNvSpPr>
          <p:nvPr/>
        </p:nvSpPr>
        <p:spPr bwMode="auto">
          <a:xfrm>
            <a:off x="3189288" y="342900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geometry</a:t>
            </a:r>
          </a:p>
        </p:txBody>
      </p:sp>
      <p:sp>
        <p:nvSpPr>
          <p:cNvPr id="14351" name="Text Box 23"/>
          <p:cNvSpPr txBox="1">
            <a:spLocks noChangeArrowheads="1"/>
          </p:cNvSpPr>
          <p:nvPr/>
        </p:nvSpPr>
        <p:spPr bwMode="auto">
          <a:xfrm>
            <a:off x="6324600" y="3395663"/>
            <a:ext cx="1063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display</a:t>
            </a:r>
          </a:p>
        </p:txBody>
      </p:sp>
      <p:cxnSp>
        <p:nvCxnSpPr>
          <p:cNvPr id="14352" name="AutoShape 24"/>
          <p:cNvCxnSpPr>
            <a:cxnSpLocks noChangeShapeType="1"/>
            <a:stCxn id="14353" idx="6"/>
            <a:endCxn id="14346" idx="2"/>
          </p:cNvCxnSpPr>
          <p:nvPr/>
        </p:nvCxnSpPr>
        <p:spPr bwMode="auto">
          <a:xfrm flipV="1">
            <a:off x="2579688" y="2109788"/>
            <a:ext cx="4300537" cy="314325"/>
          </a:xfrm>
          <a:prstGeom prst="curvedConnector3">
            <a:avLst>
              <a:gd name="adj1" fmla="val 50162"/>
            </a:avLst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 useBgFill="1">
        <p:nvSpPr>
          <p:cNvPr id="14353" name="Oval 25"/>
          <p:cNvSpPr>
            <a:spLocks noChangeArrowheads="1"/>
          </p:cNvSpPr>
          <p:nvPr/>
        </p:nvSpPr>
        <p:spPr bwMode="auto">
          <a:xfrm>
            <a:off x="2492375" y="2379663"/>
            <a:ext cx="87313" cy="87312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Texture Example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5003800" cy="4724400"/>
          </a:xfrm>
        </p:spPr>
        <p:txBody>
          <a:bodyPr/>
          <a:lstStyle/>
          <a:p>
            <a:pPr eaLnBrk="1" hangingPunct="1"/>
            <a:r>
              <a:rPr lang="en-US" altLang="zh-TW" smtClean="0"/>
              <a:t>The texture (below) is a 256 x 256 image that has been mapped to a rectangular polygon which is viewed in perspective</a:t>
            </a:r>
          </a:p>
          <a:p>
            <a:pPr eaLnBrk="1" hangingPunct="1"/>
            <a:endParaRPr lang="en-US" altLang="zh-TW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A7764788-822A-4667-B8F9-D3252E81696C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  <p:pic>
        <p:nvPicPr>
          <p:cNvPr id="15365" name="Picture 4" descr="F:\SIGGRAPH\SIGGRAPH 2000\t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1600200"/>
            <a:ext cx="243205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TW" smtClean="0"/>
              <a:t>Texture Mapping and the OpenGL Pipeline</a:t>
            </a:r>
          </a:p>
        </p:txBody>
      </p:sp>
      <p:sp>
        <p:nvSpPr>
          <p:cNvPr id="16387" name="Rectangle 1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Images and geometry flow through separate pipelines that join during fragment processing</a:t>
            </a:r>
          </a:p>
          <a:p>
            <a:pPr lvl="1" eaLnBrk="1" hangingPunct="1"/>
            <a:r>
              <a:rPr lang="en-US" altLang="zh-TW" smtClean="0"/>
              <a:t>“complex” textures do not affect geometric complexity</a:t>
            </a:r>
          </a:p>
        </p:txBody>
      </p:sp>
      <p:sp>
        <p:nvSpPr>
          <p:cNvPr id="1638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D6810715-758E-4CD1-93F1-3CA53ADE38A9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  <p:grpSp>
        <p:nvGrpSpPr>
          <p:cNvPr id="16389" name="Group 3"/>
          <p:cNvGrpSpPr>
            <a:grpSpLocks/>
          </p:cNvGrpSpPr>
          <p:nvPr/>
        </p:nvGrpSpPr>
        <p:grpSpPr bwMode="auto">
          <a:xfrm>
            <a:off x="1279525" y="4287838"/>
            <a:ext cx="6645275" cy="1606550"/>
            <a:chOff x="878" y="2312"/>
            <a:chExt cx="4186" cy="1012"/>
          </a:xfrm>
        </p:grpSpPr>
        <p:sp useBgFill="1">
          <p:nvSpPr>
            <p:cNvPr id="16390" name="Rectangle 4"/>
            <p:cNvSpPr>
              <a:spLocks noChangeArrowheads="1"/>
            </p:cNvSpPr>
            <p:nvPr/>
          </p:nvSpPr>
          <p:spPr bwMode="auto">
            <a:xfrm>
              <a:off x="4248" y="2683"/>
              <a:ext cx="816" cy="576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Arial" charset="0"/>
                <a:ea typeface="新細明體" pitchFamily="18" charset="-120"/>
              </a:endParaRPr>
            </a:p>
          </p:txBody>
        </p:sp>
        <p:sp useBgFill="1">
          <p:nvSpPr>
            <p:cNvPr id="16391" name="Rectangle 5"/>
            <p:cNvSpPr>
              <a:spLocks noChangeArrowheads="1"/>
            </p:cNvSpPr>
            <p:nvPr/>
          </p:nvSpPr>
          <p:spPr bwMode="auto">
            <a:xfrm>
              <a:off x="2059" y="2312"/>
              <a:ext cx="1479" cy="293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6392" name="Text Box 6"/>
            <p:cNvSpPr txBox="1">
              <a:spLocks noChangeArrowheads="1"/>
            </p:cNvSpPr>
            <p:nvPr/>
          </p:nvSpPr>
          <p:spPr bwMode="auto">
            <a:xfrm>
              <a:off x="2049" y="2324"/>
              <a:ext cx="15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  <a:ea typeface="新細明體" pitchFamily="18" charset="-120"/>
                </a:rPr>
                <a:t>geometry pipeline</a:t>
              </a:r>
            </a:p>
          </p:txBody>
        </p:sp>
        <p:sp>
          <p:nvSpPr>
            <p:cNvPr id="16393" name="Text Box 7"/>
            <p:cNvSpPr txBox="1">
              <a:spLocks noChangeArrowheads="1"/>
            </p:cNvSpPr>
            <p:nvPr/>
          </p:nvSpPr>
          <p:spPr bwMode="auto">
            <a:xfrm>
              <a:off x="878" y="2329"/>
              <a:ext cx="7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  <a:ea typeface="新細明體" pitchFamily="18" charset="-120"/>
                </a:rPr>
                <a:t>vertices</a:t>
              </a:r>
            </a:p>
          </p:txBody>
        </p:sp>
        <p:sp useBgFill="1">
          <p:nvSpPr>
            <p:cNvPr id="16394" name="Rectangle 8"/>
            <p:cNvSpPr>
              <a:spLocks noChangeArrowheads="1"/>
            </p:cNvSpPr>
            <p:nvPr/>
          </p:nvSpPr>
          <p:spPr bwMode="auto">
            <a:xfrm>
              <a:off x="2071" y="3031"/>
              <a:ext cx="1479" cy="293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  <a:ea typeface="新細明體" pitchFamily="18" charset="-120"/>
                </a:rPr>
                <a:t>pixel pipeline</a:t>
              </a:r>
            </a:p>
          </p:txBody>
        </p:sp>
        <p:sp>
          <p:nvSpPr>
            <p:cNvPr id="16395" name="Text Box 9"/>
            <p:cNvSpPr txBox="1">
              <a:spLocks noChangeArrowheads="1"/>
            </p:cNvSpPr>
            <p:nvPr/>
          </p:nvSpPr>
          <p:spPr bwMode="auto">
            <a:xfrm>
              <a:off x="1001" y="2981"/>
              <a:ext cx="5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  <a:ea typeface="新細明體" pitchFamily="18" charset="-120"/>
                </a:rPr>
                <a:t>image</a:t>
              </a:r>
            </a:p>
          </p:txBody>
        </p:sp>
        <p:sp>
          <p:nvSpPr>
            <p:cNvPr id="16396" name="Text Box 10"/>
            <p:cNvSpPr txBox="1">
              <a:spLocks noChangeArrowheads="1"/>
            </p:cNvSpPr>
            <p:nvPr/>
          </p:nvSpPr>
          <p:spPr bwMode="auto">
            <a:xfrm>
              <a:off x="4200" y="2731"/>
              <a:ext cx="86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  <a:ea typeface="新細明體" pitchFamily="18" charset="-120"/>
                </a:rPr>
                <a:t>Fragment processor</a:t>
              </a:r>
            </a:p>
          </p:txBody>
        </p:sp>
        <p:sp>
          <p:nvSpPr>
            <p:cNvPr id="16397" name="Line 11"/>
            <p:cNvSpPr>
              <a:spLocks noChangeShapeType="1"/>
            </p:cNvSpPr>
            <p:nvPr/>
          </p:nvSpPr>
          <p:spPr bwMode="auto">
            <a:xfrm>
              <a:off x="3548" y="2439"/>
              <a:ext cx="629" cy="3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398" name="Line 12"/>
            <p:cNvSpPr>
              <a:spLocks noChangeShapeType="1"/>
            </p:cNvSpPr>
            <p:nvPr/>
          </p:nvSpPr>
          <p:spPr bwMode="auto">
            <a:xfrm flipV="1">
              <a:off x="3548" y="2897"/>
              <a:ext cx="634" cy="2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399" name="Line 13"/>
            <p:cNvSpPr>
              <a:spLocks noChangeShapeType="1"/>
            </p:cNvSpPr>
            <p:nvPr/>
          </p:nvSpPr>
          <p:spPr bwMode="auto">
            <a:xfrm>
              <a:off x="1639" y="2466"/>
              <a:ext cx="4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400" name="Line 14"/>
            <p:cNvSpPr>
              <a:spLocks noChangeShapeType="1"/>
            </p:cNvSpPr>
            <p:nvPr/>
          </p:nvSpPr>
          <p:spPr bwMode="auto">
            <a:xfrm>
              <a:off x="1672" y="3156"/>
              <a:ext cx="3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600" dirty="0" smtClean="0"/>
              <a:t>Specifying a Texture Image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zh-TW" sz="2700" smtClean="0"/>
              <a:t>Define a texture image from an array of </a:t>
            </a:r>
            <a:br>
              <a:rPr lang="en-US" altLang="zh-TW" sz="2700" smtClean="0"/>
            </a:br>
            <a:r>
              <a:rPr lang="en-US" altLang="zh-TW" sz="2700" smtClean="0"/>
              <a:t>   </a:t>
            </a:r>
            <a:r>
              <a:rPr lang="en-US" altLang="zh-TW" sz="2700" i="1" smtClean="0">
                <a:solidFill>
                  <a:srgbClr val="FF0000"/>
                </a:solidFill>
              </a:rPr>
              <a:t>texels</a:t>
            </a:r>
            <a:r>
              <a:rPr lang="en-US" altLang="zh-TW" sz="2700" smtClean="0">
                <a:solidFill>
                  <a:srgbClr val="FF0000"/>
                </a:solidFill>
              </a:rPr>
              <a:t> </a:t>
            </a:r>
            <a:r>
              <a:rPr lang="en-US" altLang="zh-TW" sz="2700" smtClean="0"/>
              <a:t>(texture elements) in CPU memory</a:t>
            </a:r>
          </a:p>
          <a:p>
            <a:pPr lvl="1" eaLnBrk="1" hangingPunct="1">
              <a:buFontTx/>
              <a:buNone/>
            </a:pPr>
            <a:r>
              <a:rPr lang="en-US" altLang="zh-TW" sz="2200" b="1" smtClean="0">
                <a:latin typeface="Courier New" pitchFamily="49" charset="0"/>
              </a:rPr>
              <a:t>   Glubyte my_texels[512][512]</a:t>
            </a:r>
            <a:r>
              <a:rPr lang="en-US" altLang="zh-TW" sz="2200" b="1" smtClean="0">
                <a:solidFill>
                  <a:srgbClr val="FF0000"/>
                </a:solidFill>
                <a:latin typeface="Courier New" pitchFamily="49" charset="0"/>
              </a:rPr>
              <a:t>[3]</a:t>
            </a:r>
            <a:r>
              <a:rPr lang="en-US" altLang="zh-TW" sz="2200" b="1" smtClean="0">
                <a:latin typeface="Courier New" pitchFamily="49" charset="0"/>
              </a:rPr>
              <a:t>; </a:t>
            </a:r>
            <a:r>
              <a:rPr lang="en-US" altLang="zh-TW" sz="2200" b="1" smtClean="0">
                <a:solidFill>
                  <a:srgbClr val="00B050"/>
                </a:solidFill>
                <a:latin typeface="Courier New" pitchFamily="49" charset="0"/>
              </a:rPr>
              <a:t>//3:rgb</a:t>
            </a:r>
          </a:p>
          <a:p>
            <a:pPr eaLnBrk="1" hangingPunct="1"/>
            <a:r>
              <a:rPr lang="en-US" altLang="zh-TW" sz="2700" smtClean="0"/>
              <a:t>Define as any other pixel map</a:t>
            </a:r>
          </a:p>
          <a:p>
            <a:pPr lvl="1" eaLnBrk="1" hangingPunct="1"/>
            <a:r>
              <a:rPr lang="en-US" altLang="zh-TW" sz="2200" smtClean="0"/>
              <a:t>Scanned image</a:t>
            </a:r>
          </a:p>
          <a:p>
            <a:pPr lvl="1" eaLnBrk="1" hangingPunct="1"/>
            <a:r>
              <a:rPr lang="en-US" altLang="zh-TW" sz="2200" smtClean="0"/>
              <a:t>Generate by application code</a:t>
            </a:r>
          </a:p>
          <a:p>
            <a:pPr eaLnBrk="1" hangingPunct="1"/>
            <a:r>
              <a:rPr lang="en-US" altLang="zh-TW" sz="2700" smtClean="0"/>
              <a:t>Enable texture mapping</a:t>
            </a:r>
          </a:p>
          <a:p>
            <a:pPr lvl="1" eaLnBrk="1" hangingPunct="1"/>
            <a:r>
              <a:rPr lang="en-US" altLang="zh-TW" sz="2200" b="1" smtClean="0">
                <a:latin typeface="Courier New" pitchFamily="49" charset="0"/>
              </a:rPr>
              <a:t>glEnable(GL_TEXTURE_2D)</a:t>
            </a:r>
          </a:p>
          <a:p>
            <a:pPr lvl="1" eaLnBrk="1" hangingPunct="1"/>
            <a:r>
              <a:rPr lang="en-US" altLang="zh-TW" sz="2200" smtClean="0"/>
              <a:t>OpenGL supports 1-4 dimensional texture maps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5D522344-16A6-40F5-9A27-8924571BA2C2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300" smtClean="0"/>
              <a:t>Define  Image as a Texture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125538"/>
            <a:ext cx="777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glTexImage2D( target, level, components,</a:t>
            </a:r>
            <a:br>
              <a:rPr lang="en-US" altLang="zh-TW" sz="2000" b="1" smtClean="0">
                <a:latin typeface="Courier New" pitchFamily="49" charset="0"/>
              </a:rPr>
            </a:br>
            <a:r>
              <a:rPr lang="en-US" altLang="zh-TW" sz="2000" b="1" smtClean="0">
                <a:latin typeface="Courier New" pitchFamily="49" charset="0"/>
              </a:rPr>
              <a:t>   </a:t>
            </a:r>
            <a:r>
              <a:rPr lang="en-US" altLang="zh-TW" sz="2000" b="1" smtClean="0">
                <a:solidFill>
                  <a:srgbClr val="FF0000"/>
                </a:solidFill>
                <a:latin typeface="Courier New" pitchFamily="49" charset="0"/>
              </a:rPr>
              <a:t>w, h, border, format, type, texels</a:t>
            </a:r>
            <a:r>
              <a:rPr lang="en-US" altLang="zh-TW" sz="2400" b="1" smtClean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altLang="zh-TW" sz="2400" b="1" smtClean="0">
                <a:latin typeface="Courier New" pitchFamily="49" charset="0"/>
              </a:rPr>
              <a:t>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z="1400" b="1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	</a:t>
            </a:r>
            <a:r>
              <a:rPr lang="en-US" altLang="zh-TW" sz="2000" b="1" smtClean="0">
                <a:solidFill>
                  <a:srgbClr val="FF0000"/>
                </a:solidFill>
                <a:latin typeface="Courier New" pitchFamily="49" charset="0"/>
              </a:rPr>
              <a:t>target</a:t>
            </a:r>
            <a:r>
              <a:rPr lang="en-US" altLang="zh-TW" sz="2000" b="1" smtClean="0">
                <a:latin typeface="Courier New" pitchFamily="49" charset="0"/>
              </a:rPr>
              <a:t>: </a:t>
            </a:r>
            <a:r>
              <a:rPr lang="en-US" altLang="zh-TW" sz="2400" smtClean="0"/>
              <a:t>type of texture, e.g.</a:t>
            </a:r>
            <a:r>
              <a:rPr lang="en-US" altLang="zh-TW" sz="2000" b="1" smtClean="0">
                <a:latin typeface="Courier New" pitchFamily="49" charset="0"/>
              </a:rPr>
              <a:t> GL_TEXTURE_2D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	</a:t>
            </a:r>
            <a:r>
              <a:rPr lang="en-US" altLang="zh-TW" sz="2000" b="1" smtClean="0">
                <a:solidFill>
                  <a:srgbClr val="FF0000"/>
                </a:solidFill>
                <a:latin typeface="Courier New" pitchFamily="49" charset="0"/>
              </a:rPr>
              <a:t>level</a:t>
            </a:r>
            <a:r>
              <a:rPr lang="en-US" altLang="zh-TW" sz="2000" b="1" smtClean="0">
                <a:latin typeface="Courier New" pitchFamily="49" charset="0"/>
              </a:rPr>
              <a:t>: </a:t>
            </a:r>
            <a:r>
              <a:rPr lang="en-US" altLang="zh-TW" sz="2400" smtClean="0"/>
              <a:t>used for mipmapping (discussed later)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	</a:t>
            </a:r>
            <a:r>
              <a:rPr lang="en-US" altLang="zh-TW" sz="2000" b="1" smtClean="0">
                <a:solidFill>
                  <a:srgbClr val="FF0000"/>
                </a:solidFill>
                <a:latin typeface="Courier New" pitchFamily="49" charset="0"/>
              </a:rPr>
              <a:t>components</a:t>
            </a:r>
            <a:r>
              <a:rPr lang="en-US" altLang="zh-TW" sz="2000" b="1" smtClean="0">
                <a:latin typeface="Courier New" pitchFamily="49" charset="0"/>
              </a:rPr>
              <a:t>: </a:t>
            </a:r>
            <a:r>
              <a:rPr lang="en-US" altLang="zh-TW" sz="2400" smtClean="0"/>
              <a:t>elements per texel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	</a:t>
            </a:r>
            <a:r>
              <a:rPr lang="en-US" altLang="zh-TW" sz="2000" b="1" smtClean="0">
                <a:solidFill>
                  <a:srgbClr val="FF0000"/>
                </a:solidFill>
                <a:latin typeface="Courier New" pitchFamily="49" charset="0"/>
              </a:rPr>
              <a:t>w, h</a:t>
            </a:r>
            <a:r>
              <a:rPr lang="en-US" altLang="zh-TW" sz="2000" b="1" smtClean="0">
                <a:latin typeface="Courier New" pitchFamily="49" charset="0"/>
              </a:rPr>
              <a:t>: </a:t>
            </a:r>
            <a:r>
              <a:rPr lang="en-US" altLang="zh-TW" sz="2400" smtClean="0"/>
              <a:t>width and height of</a:t>
            </a:r>
            <a:r>
              <a:rPr lang="en-US" altLang="zh-TW" sz="2000" b="1" smtClean="0">
                <a:latin typeface="Courier New" pitchFamily="49" charset="0"/>
              </a:rPr>
              <a:t> texels </a:t>
            </a:r>
            <a:r>
              <a:rPr lang="en-US" altLang="zh-TW" sz="2400" smtClean="0"/>
              <a:t>in pixels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	</a:t>
            </a:r>
            <a:r>
              <a:rPr lang="en-US" altLang="zh-TW" sz="2000" b="1" smtClean="0">
                <a:solidFill>
                  <a:srgbClr val="FF0000"/>
                </a:solidFill>
                <a:latin typeface="Courier New" pitchFamily="49" charset="0"/>
              </a:rPr>
              <a:t>border</a:t>
            </a:r>
            <a:r>
              <a:rPr lang="en-US" altLang="zh-TW" sz="2000" b="1" smtClean="0">
                <a:latin typeface="Courier New" pitchFamily="49" charset="0"/>
              </a:rPr>
              <a:t>: </a:t>
            </a:r>
            <a:r>
              <a:rPr lang="en-US" altLang="zh-TW" sz="2400" smtClean="0"/>
              <a:t>used for smoothing (discussed later)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	</a:t>
            </a:r>
            <a:r>
              <a:rPr lang="en-US" altLang="zh-TW" sz="2000" b="1" smtClean="0">
                <a:solidFill>
                  <a:srgbClr val="FF0000"/>
                </a:solidFill>
                <a:latin typeface="Courier New" pitchFamily="49" charset="0"/>
              </a:rPr>
              <a:t>format and type</a:t>
            </a:r>
            <a:r>
              <a:rPr lang="en-US" altLang="zh-TW" sz="2000" b="1" smtClean="0">
                <a:latin typeface="Courier New" pitchFamily="49" charset="0"/>
              </a:rPr>
              <a:t>: </a:t>
            </a:r>
            <a:r>
              <a:rPr lang="en-US" altLang="zh-TW" sz="2400" smtClean="0"/>
              <a:t>describe texels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	</a:t>
            </a:r>
            <a:r>
              <a:rPr lang="en-US" altLang="zh-TW" sz="2000" b="1" smtClean="0">
                <a:solidFill>
                  <a:srgbClr val="FF0000"/>
                </a:solidFill>
                <a:latin typeface="Courier New" pitchFamily="49" charset="0"/>
              </a:rPr>
              <a:t>texels</a:t>
            </a:r>
            <a:r>
              <a:rPr lang="en-US" altLang="zh-TW" sz="2000" b="1" smtClean="0">
                <a:latin typeface="Courier New" pitchFamily="49" charset="0"/>
              </a:rPr>
              <a:t>: </a:t>
            </a:r>
            <a:r>
              <a:rPr lang="en-US" altLang="zh-TW" sz="2400" smtClean="0"/>
              <a:t>pointer to texel array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glTexImage2D(GL_TEXTURE_2D, 0, 3, 512, 512, 0, GL_RGB, GL_UNSIGNED_BYTE, my_texels);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z="2000" b="1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sz="270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B93DD2C8-45DC-4A74-9659-238308A12E8C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rse_H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3d11-00-intro</Template>
  <TotalTime>3680</TotalTime>
  <Words>1384</Words>
  <Application>Microsoft Office PowerPoint</Application>
  <PresentationFormat>如螢幕大小 (4:3)</PresentationFormat>
  <Paragraphs>365</Paragraphs>
  <Slides>44</Slides>
  <Notes>22</Notes>
  <HiddenSlides>12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44</vt:i4>
      </vt:variant>
    </vt:vector>
  </HeadingPairs>
  <TitlesOfParts>
    <vt:vector size="56" baseType="lpstr">
      <vt:lpstr>Arial Unicode MS</vt:lpstr>
      <vt:lpstr>微軟正黑體</vt:lpstr>
      <vt:lpstr>新細明體</vt:lpstr>
      <vt:lpstr>標楷體</vt:lpstr>
      <vt:lpstr>Arial</vt:lpstr>
      <vt:lpstr>Book Antiqua</vt:lpstr>
      <vt:lpstr>Calibri</vt:lpstr>
      <vt:lpstr>Courier New</vt:lpstr>
      <vt:lpstr>Times New Roman</vt:lpstr>
      <vt:lpstr>Wingdings 2</vt:lpstr>
      <vt:lpstr>Course_HE</vt:lpstr>
      <vt:lpstr>Image</vt:lpstr>
      <vt:lpstr>  3D Game Programming Texture Mapping</vt:lpstr>
      <vt:lpstr>PowerPoint 簡報</vt:lpstr>
      <vt:lpstr>Outline</vt:lpstr>
      <vt:lpstr>Basic Stragegy</vt:lpstr>
      <vt:lpstr>Texture Mapping</vt:lpstr>
      <vt:lpstr>Texture Example</vt:lpstr>
      <vt:lpstr>Texture Mapping and the OpenGL Pipeline</vt:lpstr>
      <vt:lpstr>Specifying a Texture Image</vt:lpstr>
      <vt:lpstr>Define  Image as a Texture</vt:lpstr>
      <vt:lpstr>Typical Usage</vt:lpstr>
      <vt:lpstr>Converting A Texture Image</vt:lpstr>
      <vt:lpstr>Mapping a Texture</vt:lpstr>
      <vt:lpstr>Mapping a Texture</vt:lpstr>
      <vt:lpstr>Mapping a Texture</vt:lpstr>
      <vt:lpstr>Load texture</vt:lpstr>
      <vt:lpstr>Typical Code</vt:lpstr>
      <vt:lpstr>PowerPoint 簡報</vt:lpstr>
      <vt:lpstr>Texture Parameter</vt:lpstr>
      <vt:lpstr>Interpolation</vt:lpstr>
      <vt:lpstr>Texture Parameters</vt:lpstr>
      <vt:lpstr>Wrapping Mode</vt:lpstr>
      <vt:lpstr>Magnification and Minification</vt:lpstr>
      <vt:lpstr>Filter Modes</vt:lpstr>
      <vt:lpstr>Example</vt:lpstr>
      <vt:lpstr>Multiple level of Detail</vt:lpstr>
      <vt:lpstr>Mipmapped Textures</vt:lpstr>
      <vt:lpstr>Cartoons with texture</vt:lpstr>
      <vt:lpstr>PowerPoint 簡報</vt:lpstr>
      <vt:lpstr>Texture Objects</vt:lpstr>
      <vt:lpstr>Applying Textures II</vt:lpstr>
      <vt:lpstr>Managing Multiple textures</vt:lpstr>
      <vt:lpstr>PowerPoint 簡報</vt:lpstr>
      <vt:lpstr>Managing Multiple textures</vt:lpstr>
      <vt:lpstr>UV mapping</vt:lpstr>
      <vt:lpstr>Complex model</vt:lpstr>
      <vt:lpstr>Build your TexObject class</vt:lpstr>
      <vt:lpstr>Texture Functions</vt:lpstr>
      <vt:lpstr>Perspective Correction Hint</vt:lpstr>
      <vt:lpstr>Generating Texture Coordinates</vt:lpstr>
      <vt:lpstr>Other Texture Features</vt:lpstr>
      <vt:lpstr>PowerPoint 簡報</vt:lpstr>
      <vt:lpstr>Standard</vt:lpstr>
      <vt:lpstr>Texture Types</vt:lpstr>
      <vt:lpstr>Texture type: Normal Map</vt:lpstr>
    </vt:vector>
  </TitlesOfParts>
  <Company>NCCU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Ming-Te Chi</dc:creator>
  <cp:lastModifiedBy>Windows 使用者</cp:lastModifiedBy>
  <cp:revision>92</cp:revision>
  <dcterms:created xsi:type="dcterms:W3CDTF">2010-08-04T16:26:51Z</dcterms:created>
  <dcterms:modified xsi:type="dcterms:W3CDTF">2017-12-25T13:08:00Z</dcterms:modified>
</cp:coreProperties>
</file>