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2" r:id="rId3"/>
    <p:sldId id="309" r:id="rId4"/>
    <p:sldId id="310" r:id="rId5"/>
    <p:sldId id="313" r:id="rId6"/>
    <p:sldId id="271" r:id="rId7"/>
    <p:sldId id="301" r:id="rId8"/>
    <p:sldId id="303" r:id="rId9"/>
    <p:sldId id="273" r:id="rId10"/>
    <p:sldId id="321" r:id="rId11"/>
    <p:sldId id="322" r:id="rId12"/>
    <p:sldId id="300" r:id="rId13"/>
    <p:sldId id="324" r:id="rId14"/>
    <p:sldId id="323" r:id="rId15"/>
    <p:sldId id="304" r:id="rId16"/>
    <p:sldId id="305" r:id="rId17"/>
    <p:sldId id="306" r:id="rId18"/>
    <p:sldId id="307" r:id="rId19"/>
    <p:sldId id="314" r:id="rId20"/>
    <p:sldId id="315" r:id="rId21"/>
    <p:sldId id="320" r:id="rId22"/>
    <p:sldId id="316" r:id="rId23"/>
    <p:sldId id="317" r:id="rId24"/>
    <p:sldId id="319" r:id="rId25"/>
    <p:sldId id="277" r:id="rId26"/>
    <p:sldId id="280" r:id="rId27"/>
    <p:sldId id="278" r:id="rId28"/>
    <p:sldId id="312" r:id="rId29"/>
    <p:sldId id="279" r:id="rId30"/>
    <p:sldId id="281" r:id="rId31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howGuides="1">
      <p:cViewPr varScale="1">
        <p:scale>
          <a:sx n="69" d="100"/>
          <a:sy n="69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FF6E7-C12F-4B24-9FEA-D0FFB01EC210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2DC3E4-C9AF-487C-858F-19F3142E8A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34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0A26C88-ACA2-488B-AFE5-8B18CED05E06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10C47F-3878-4028-B7B8-03F2D6B88A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N1TJP1cxmo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FmYbaAjrfo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UCmlbkkS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l.uic.edu/ralph/508S99/squash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59C727-40D3-48BB-82B1-73AEB9B52F8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https://unity3d.com/learn/tutorials/projects/survival-shooter/camera-setup?playlist=17144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2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一般而言，若</a:t>
            </a:r>
            <a:r>
              <a:rPr lang="en-US" altLang="zh-TW" smtClean="0"/>
              <a:t>viewport</a:t>
            </a:r>
            <a:r>
              <a:rPr lang="zh-TW" altLang="en-US" smtClean="0"/>
              <a:t>和投影方式不會在遊戲中改變，會將這部份的程式碼移到</a:t>
            </a:r>
            <a:r>
              <a:rPr lang="en-US" altLang="zh-TW" smtClean="0"/>
              <a:t>reshape()</a:t>
            </a:r>
            <a:r>
              <a:rPr lang="zh-TW" altLang="en-US" smtClean="0"/>
              <a:t>裡，</a:t>
            </a:r>
            <a:endParaRPr lang="en-US" altLang="zh-TW" smtClean="0"/>
          </a:p>
          <a:p>
            <a:r>
              <a:rPr lang="zh-TW" altLang="en-US" smtClean="0"/>
              <a:t>也就是當視窗大小改變才去更動他</a:t>
            </a:r>
            <a:endParaRPr lang="en-US" altLang="zh-TW" smtClean="0"/>
          </a:p>
          <a:p>
            <a:r>
              <a:rPr lang="zh-TW" altLang="en-US" smtClean="0"/>
              <a:t>但如果會改變</a:t>
            </a:r>
            <a:r>
              <a:rPr lang="en-US" altLang="zh-TW" smtClean="0"/>
              <a:t>(</a:t>
            </a:r>
            <a:r>
              <a:rPr lang="zh-TW" altLang="en-US" smtClean="0"/>
              <a:t>如</a:t>
            </a:r>
            <a:r>
              <a:rPr lang="en-US" altLang="zh-TW" smtClean="0"/>
              <a:t>:</a:t>
            </a:r>
            <a:r>
              <a:rPr lang="zh-TW" altLang="en-US" smtClean="0"/>
              <a:t>有不同視點切換，或</a:t>
            </a:r>
            <a:r>
              <a:rPr lang="en-US" altLang="zh-TW" smtClean="0"/>
              <a:t>2D/3D</a:t>
            </a:r>
            <a:r>
              <a:rPr lang="zh-TW" altLang="en-US" smtClean="0"/>
              <a:t>切換</a:t>
            </a:r>
            <a:endParaRPr lang="en-US" altLang="zh-TW" smtClean="0"/>
          </a:p>
          <a:p>
            <a:r>
              <a:rPr lang="en-US" altLang="zh-TW" smtClean="0"/>
              <a:t>)</a:t>
            </a:r>
            <a:r>
              <a:rPr lang="zh-TW" altLang="en-US" smtClean="0"/>
              <a:t>，就應該要放在</a:t>
            </a:r>
            <a:r>
              <a:rPr lang="en-US" altLang="zh-TW" smtClean="0"/>
              <a:t>display()</a:t>
            </a:r>
            <a:r>
              <a:rPr lang="zh-TW" altLang="en-US" smtClean="0"/>
              <a:t>中隨情況調整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4034D5-E000-4E19-B492-524249CF5DD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目前提到的各種投影其實都是</a:t>
            </a:r>
            <a:r>
              <a:rPr lang="en-US" altLang="zh-TW" smtClean="0"/>
              <a:t>4x4</a:t>
            </a:r>
            <a:r>
              <a:rPr lang="zh-TW" altLang="en-US" smtClean="0"/>
              <a:t>的矩陣轉換，</a:t>
            </a:r>
            <a:endParaRPr lang="en-US" altLang="zh-TW" smtClean="0"/>
          </a:p>
          <a:p>
            <a:r>
              <a:rPr lang="zh-TW" altLang="en-US" smtClean="0"/>
              <a:t>特別注意到</a:t>
            </a:r>
            <a:r>
              <a:rPr lang="en-US" altLang="zh-TW" smtClean="0"/>
              <a:t>OpenGL</a:t>
            </a:r>
            <a:r>
              <a:rPr lang="zh-TW" altLang="en-US" smtClean="0"/>
              <a:t>的矩陣是以</a:t>
            </a:r>
            <a:r>
              <a:rPr lang="en-US" altLang="zh-TW" smtClean="0">
                <a:solidFill>
                  <a:srgbClr val="C00000"/>
                </a:solidFill>
              </a:rPr>
              <a:t>Column major</a:t>
            </a:r>
            <a:r>
              <a:rPr lang="zh-TW" altLang="en-US" smtClean="0">
                <a:solidFill>
                  <a:srgbClr val="C00000"/>
                </a:solidFill>
              </a:rPr>
              <a:t>排列，如投影片所示，與常見的習慣略有不同</a:t>
            </a:r>
          </a:p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CCE7E23-354F-4B47-9220-8485303BE4A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28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</a:t>
            </a:r>
            <a:r>
              <a:rPr lang="en-US" altLang="zh-TW" smtClean="0"/>
              <a:t>transformation</a:t>
            </a:r>
            <a:r>
              <a:rPr lang="zh-TW" altLang="en-US" smtClean="0"/>
              <a:t>和</a:t>
            </a:r>
            <a:r>
              <a:rPr lang="en-US" altLang="zh-TW" smtClean="0"/>
              <a:t>project</a:t>
            </a:r>
            <a:r>
              <a:rPr lang="zh-TW" altLang="en-US" smtClean="0"/>
              <a:t>中也可以讀入自訂的矩陣進行轉換</a:t>
            </a:r>
            <a:endParaRPr lang="en-US" altLang="zh-TW" smtClean="0"/>
          </a:p>
          <a:p>
            <a:r>
              <a:rPr lang="zh-TW" altLang="en-US" smtClean="0"/>
              <a:t>載入矩陣是在直接自行定義的矩陣取代掉</a:t>
            </a:r>
            <a:r>
              <a:rPr lang="en-US" altLang="zh-TW" smtClean="0"/>
              <a:t>Current Matrix</a:t>
            </a:r>
          </a:p>
          <a:p>
            <a:r>
              <a:rPr lang="zh-TW" altLang="en-US" smtClean="0"/>
              <a:t>也就是自行定義的矩陣和</a:t>
            </a:r>
            <a:r>
              <a:rPr lang="en-US" altLang="zh-TW" smtClean="0"/>
              <a:t>vertex position</a:t>
            </a:r>
            <a:r>
              <a:rPr lang="zh-TW" altLang="en-US" smtClean="0"/>
              <a:t>進行計算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6783722-0967-49C3-84FA-EFBFEED630C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或是乘入自行定義的矩陣</a:t>
            </a:r>
            <a:endParaRPr lang="en-US" altLang="zh-TW" smtClean="0"/>
          </a:p>
          <a:p>
            <a:r>
              <a:rPr lang="zh-TW" altLang="en-US" smtClean="0"/>
              <a:t>乘入矩陣是在</a:t>
            </a:r>
            <a:r>
              <a:rPr lang="en-US" altLang="zh-TW" smtClean="0"/>
              <a:t>CurrentMatrix</a:t>
            </a:r>
            <a:r>
              <a:rPr lang="zh-TW" altLang="en-US" smtClean="0"/>
              <a:t>和</a:t>
            </a:r>
            <a:r>
              <a:rPr lang="en-US" altLang="zh-TW" smtClean="0"/>
              <a:t>vertex position</a:t>
            </a:r>
            <a:r>
              <a:rPr lang="zh-TW" altLang="en-US" smtClean="0"/>
              <a:t>中插入自行定義的矩陣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DF8CA8-D0EE-4171-8EA9-AC1F6BDD28F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http://www.youtube.com/watch?v=2N1TJP1cxmo</a:t>
            </a:r>
            <a:r>
              <a:rPr lang="en-US" altLang="zh-TW" dirty="0" smtClean="0"/>
              <a:t>   </a:t>
            </a:r>
            <a:r>
              <a:rPr lang="en-US" altLang="zh-TW" b="1" dirty="0" smtClean="0"/>
              <a:t>Mirror's Edge</a:t>
            </a:r>
          </a:p>
          <a:p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F8C454-F302-453B-A654-5FF8D1A3197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https://www.youtube.com/watch?v=kFmYbaAjrfo</a:t>
            </a:r>
            <a:r>
              <a:rPr lang="en-US" altLang="zh-TW" dirty="0" smtClean="0"/>
              <a:t> </a:t>
            </a:r>
          </a:p>
          <a:p>
            <a:endParaRPr lang="zh-TW" altLang="en-US" dirty="0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3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https://www.youtube.com/watch?v=TqUCmlbkkS0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074A712-E536-4416-91FC-2202ADA6F8CD}" type="slidenum">
              <a:rPr lang="zh-TW" altLang="en-US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27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Prinicples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of Animation, Squash and Stretch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For hw2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4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一般的建模軟體都提供多重視角的畫面，方便理解與建立</a:t>
            </a:r>
            <a:r>
              <a:rPr lang="en-US" altLang="zh-TW" smtClean="0"/>
              <a:t>3D model</a:t>
            </a:r>
          </a:p>
          <a:p>
            <a:r>
              <a:rPr lang="zh-TW" altLang="en-US" smtClean="0"/>
              <a:t>從左上順時鐘方向依序為，正面正交投影、下方正交投影，相機視點透視投影和側面視點正交投影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C9E80E-2B48-4E07-B022-D0EFC56CEC4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以</a:t>
            </a:r>
            <a:r>
              <a:rPr lang="en-US" altLang="zh-TW" smtClean="0"/>
              <a:t>gluLookat() </a:t>
            </a:r>
            <a:r>
              <a:rPr lang="zh-TW" altLang="en-US" smtClean="0"/>
              <a:t>定出相機觀看世界的位置和角度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C95A108-8836-4FC8-A19C-6B89115D6CB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對於</a:t>
            </a:r>
            <a:r>
              <a:rPr lang="en-US" altLang="zh-TW" smtClean="0"/>
              <a:t>3D</a:t>
            </a:r>
            <a:r>
              <a:rPr lang="zh-TW" altLang="en-US" smtClean="0"/>
              <a:t>空間的物件和相機，我們可以透過</a:t>
            </a:r>
            <a:r>
              <a:rPr lang="en-US" altLang="zh-TW" smtClean="0"/>
              <a:t>Frame</a:t>
            </a:r>
            <a:r>
              <a:rPr lang="zh-TW" altLang="en-US" smtClean="0"/>
              <a:t>座標系統描述他在空間中的位置和方向</a:t>
            </a:r>
            <a:endParaRPr lang="en-US" altLang="zh-TW" smtClean="0"/>
          </a:p>
          <a:p>
            <a:r>
              <a:rPr lang="zh-TW" altLang="en-US" smtClean="0"/>
              <a:t>也就是空間座標</a:t>
            </a:r>
            <a:r>
              <a:rPr lang="en-US" altLang="zh-TW" smtClean="0"/>
              <a:t>(x, y, z)</a:t>
            </a:r>
            <a:r>
              <a:rPr lang="zh-TW" altLang="en-US" smtClean="0"/>
              <a:t>和三軸的向量</a:t>
            </a:r>
            <a:r>
              <a:rPr lang="en-US" altLang="zh-TW" smtClean="0"/>
              <a:t>(</a:t>
            </a:r>
            <a:r>
              <a:rPr lang="zh-TW" altLang="en-US" smtClean="0"/>
              <a:t>前方、上方和側邊</a:t>
            </a:r>
            <a:r>
              <a:rPr lang="en-US" altLang="zh-TW" smtClean="0"/>
              <a:t>)</a:t>
            </a:r>
            <a:r>
              <a:rPr lang="zh-TW" altLang="en-US" smtClean="0"/>
              <a:t>，</a:t>
            </a:r>
            <a:endParaRPr lang="en-US" altLang="zh-TW" smtClean="0"/>
          </a:p>
          <a:p>
            <a:r>
              <a:rPr lang="zh-TW" altLang="en-US" smtClean="0"/>
              <a:t>這頁提供了一個</a:t>
            </a:r>
            <a:r>
              <a:rPr lang="en-US" altLang="zh-TW" smtClean="0"/>
              <a:t>GLFrame</a:t>
            </a:r>
            <a:r>
              <a:rPr lang="zh-TW" altLang="en-US" smtClean="0"/>
              <a:t>的</a:t>
            </a:r>
            <a:r>
              <a:rPr lang="en-US" altLang="zh-TW" smtClean="0"/>
              <a:t>C++</a:t>
            </a:r>
            <a:r>
              <a:rPr lang="zh-TW" altLang="en-US" smtClean="0"/>
              <a:t> </a:t>
            </a:r>
            <a:r>
              <a:rPr lang="en-US" altLang="zh-TW" smtClean="0"/>
              <a:t>class</a:t>
            </a:r>
            <a:r>
              <a:rPr lang="zh-TW" altLang="en-US" smtClean="0"/>
              <a:t>，完整的實作可參見實習課的程式範例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由於三個軸是正交垂直，因此在</a:t>
            </a:r>
            <a:r>
              <a:rPr lang="en-US" altLang="zh-TW" smtClean="0"/>
              <a:t>class</a:t>
            </a:r>
            <a:r>
              <a:rPr lang="zh-TW" altLang="en-US" smtClean="0"/>
              <a:t>設計可只設定</a:t>
            </a:r>
            <a:r>
              <a:rPr lang="en-US" altLang="zh-TW" smtClean="0"/>
              <a:t>up</a:t>
            </a:r>
            <a:r>
              <a:rPr lang="zh-TW" altLang="en-US" smtClean="0"/>
              <a:t>和</a:t>
            </a:r>
            <a:r>
              <a:rPr lang="en-US" altLang="zh-TW" smtClean="0"/>
              <a:t>forward</a:t>
            </a:r>
            <a:r>
              <a:rPr lang="zh-TW" altLang="en-US" smtClean="0"/>
              <a:t>兩向量，用外積計算側邊向量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E76D7F-03DB-461E-B385-07D638AA9E8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5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也可以透過這個物件本身座標系統來移動物體，沿著</a:t>
            </a:r>
            <a:r>
              <a:rPr lang="en-US" altLang="zh-TW" smtClean="0"/>
              <a:t>forward vector</a:t>
            </a:r>
            <a:r>
              <a:rPr lang="zh-TW" altLang="en-US" smtClean="0"/>
              <a:t>前進，是比較直覺的作法，</a:t>
            </a:r>
            <a:endParaRPr lang="en-US" altLang="zh-TW" smtClean="0"/>
          </a:p>
          <a:p>
            <a:r>
              <a:rPr lang="zh-TW" altLang="en-US" smtClean="0"/>
              <a:t>特別在遊戲中，上下左右的移動輸入，應該對應於物體本身的方向，而非對應世界座標軸的方向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36442E-E4C5-4539-B52C-14B7DAAD581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另外，物體的旋轉可以</a:t>
            </a:r>
            <a:r>
              <a:rPr lang="en-US" altLang="zh-TW" smtClean="0"/>
              <a:t>Euler Angles</a:t>
            </a:r>
            <a:r>
              <a:rPr lang="zh-TW" altLang="en-US" smtClean="0"/>
              <a:t>定義，就如同飛機飛行移動的三個旋轉方向</a:t>
            </a:r>
            <a:endParaRPr lang="en-US" altLang="zh-TW" smtClean="0"/>
          </a:p>
          <a:p>
            <a:r>
              <a:rPr lang="zh-TW" altLang="en-US" smtClean="0"/>
              <a:t>藉由</a:t>
            </a:r>
            <a:r>
              <a:rPr lang="en-US" altLang="zh-TW" smtClean="0"/>
              <a:t>Frame</a:t>
            </a:r>
            <a:r>
              <a:rPr lang="zh-TW" altLang="en-US" smtClean="0"/>
              <a:t>的定義對三軸做旋轉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A88955-0061-439B-B22D-FF22AC7CE52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4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雖然</a:t>
            </a:r>
            <a:r>
              <a:rPr lang="en-US" altLang="zh-TW" smtClean="0"/>
              <a:t>actor</a:t>
            </a:r>
            <a:r>
              <a:rPr lang="zh-TW" altLang="en-US" smtClean="0"/>
              <a:t>和</a:t>
            </a:r>
            <a:r>
              <a:rPr lang="en-US" altLang="zh-TW" smtClean="0"/>
              <a:t>camera</a:t>
            </a:r>
            <a:r>
              <a:rPr lang="zh-TW" altLang="en-US" smtClean="0"/>
              <a:t>都可以用</a:t>
            </a:r>
            <a:r>
              <a:rPr lang="en-US" altLang="zh-TW" smtClean="0"/>
              <a:t>frame</a:t>
            </a:r>
            <a:r>
              <a:rPr lang="zh-TW" altLang="en-US" smtClean="0"/>
              <a:t>座標系統表示，</a:t>
            </a:r>
            <a:endParaRPr lang="en-US" altLang="zh-TW" smtClean="0"/>
          </a:p>
          <a:p>
            <a:r>
              <a:rPr lang="zh-TW" altLang="en-US" smtClean="0"/>
              <a:t>但由於</a:t>
            </a:r>
            <a:r>
              <a:rPr lang="en-US" altLang="zh-TW" smtClean="0"/>
              <a:t>actor</a:t>
            </a:r>
            <a:r>
              <a:rPr lang="zh-TW" altLang="en-US" smtClean="0"/>
              <a:t>和</a:t>
            </a:r>
            <a:r>
              <a:rPr lang="en-US" altLang="zh-TW" smtClean="0"/>
              <a:t>camera</a:t>
            </a:r>
            <a:r>
              <a:rPr lang="zh-TW" altLang="en-US" smtClean="0"/>
              <a:t>的移動是相對的</a:t>
            </a:r>
            <a:endParaRPr lang="en-US" altLang="zh-TW" smtClean="0"/>
          </a:p>
          <a:p>
            <a:r>
              <a:rPr lang="zh-TW" altLang="en-US" smtClean="0"/>
              <a:t>在實際程式中，如果這個</a:t>
            </a:r>
            <a:r>
              <a:rPr lang="en-US" altLang="zh-TW" smtClean="0"/>
              <a:t>frame object</a:t>
            </a:r>
            <a:r>
              <a:rPr lang="zh-TW" altLang="en-US" smtClean="0"/>
              <a:t>是指</a:t>
            </a:r>
            <a:r>
              <a:rPr lang="en-US" altLang="zh-TW" smtClean="0"/>
              <a:t>camera</a:t>
            </a:r>
            <a:r>
              <a:rPr lang="zh-TW" altLang="en-US" smtClean="0"/>
              <a:t>，當應用時要</a:t>
            </a:r>
            <a:r>
              <a:rPr lang="en-US" altLang="zh-TW" smtClean="0"/>
              <a:t>ApplyCameraTransform()</a:t>
            </a:r>
          </a:p>
          <a:p>
            <a:r>
              <a:rPr lang="zh-TW" altLang="en-US" smtClean="0"/>
              <a:t>並放在所有</a:t>
            </a:r>
            <a:r>
              <a:rPr lang="en-US" altLang="zh-TW" smtClean="0"/>
              <a:t>world</a:t>
            </a:r>
            <a:r>
              <a:rPr lang="zh-TW" altLang="en-US" smtClean="0"/>
              <a:t> </a:t>
            </a:r>
            <a:r>
              <a:rPr lang="en-US" altLang="zh-TW" smtClean="0"/>
              <a:t>object</a:t>
            </a:r>
            <a:r>
              <a:rPr lang="zh-TW" altLang="en-US" smtClean="0"/>
              <a:t>繪圖程式碼之前</a:t>
            </a:r>
            <a:endParaRPr lang="en-US" altLang="zh-TW" smtClean="0"/>
          </a:p>
          <a:p>
            <a:r>
              <a:rPr lang="zh-TW" altLang="en-US" smtClean="0"/>
              <a:t>如果這個</a:t>
            </a:r>
            <a:r>
              <a:rPr lang="en-US" altLang="zh-TW" smtClean="0"/>
              <a:t>frame object</a:t>
            </a:r>
            <a:r>
              <a:rPr lang="zh-TW" altLang="en-US" smtClean="0"/>
              <a:t>是指</a:t>
            </a:r>
            <a:r>
              <a:rPr lang="en-US" altLang="zh-TW" smtClean="0"/>
              <a:t>object</a:t>
            </a:r>
            <a:r>
              <a:rPr lang="zh-TW" altLang="en-US" smtClean="0"/>
              <a:t>，當應用時要</a:t>
            </a:r>
            <a:r>
              <a:rPr lang="en-US" altLang="zh-TW" smtClean="0"/>
              <a:t>ApplyActorTransform()</a:t>
            </a:r>
            <a:endParaRPr lang="zh-TW" altLang="en-US" smtClean="0"/>
          </a:p>
          <a:p>
            <a:r>
              <a:rPr lang="zh-TW" altLang="en-US" smtClean="0"/>
              <a:t>並放在對應的繪圖這個物體的程式碼之前</a:t>
            </a:r>
            <a:endParaRPr lang="en-US" altLang="zh-TW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7A17C25-8B0B-4329-B4B6-48F707245CC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幾種工程繪圖中常見的透視方法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B42EE5-080A-4A48-BBAC-C592E424284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由於成像是會依相機</a:t>
            </a:r>
            <a:r>
              <a:rPr lang="en-US" altLang="zh-TW" smtClean="0"/>
              <a:t>(</a:t>
            </a:r>
            <a:r>
              <a:rPr lang="zh-TW" altLang="en-US" smtClean="0"/>
              <a:t>觀察者</a:t>
            </a:r>
            <a:r>
              <a:rPr lang="en-US" altLang="zh-TW" smtClean="0"/>
              <a:t>)</a:t>
            </a:r>
            <a:r>
              <a:rPr lang="zh-TW" altLang="en-US" smtClean="0"/>
              <a:t>的位置和角度進行繪圖，</a:t>
            </a:r>
            <a:endParaRPr lang="en-US" altLang="zh-TW" smtClean="0"/>
          </a:p>
          <a:p>
            <a:r>
              <a:rPr lang="zh-TW" altLang="en-US" smtClean="0"/>
              <a:t>故整體來說程式碼由下而上需經歷從</a:t>
            </a:r>
            <a:r>
              <a:rPr lang="en-US" altLang="zh-TW" smtClean="0"/>
              <a:t>object space</a:t>
            </a:r>
            <a:r>
              <a:rPr lang="zh-TW" altLang="en-US" smtClean="0"/>
              <a:t>轉換成</a:t>
            </a:r>
            <a:r>
              <a:rPr lang="en-US" altLang="zh-TW" smtClean="0"/>
              <a:t>world space</a:t>
            </a:r>
            <a:r>
              <a:rPr lang="zh-TW" altLang="en-US" smtClean="0"/>
              <a:t>再轉到</a:t>
            </a:r>
            <a:r>
              <a:rPr lang="en-US" altLang="zh-TW" smtClean="0"/>
              <a:t>view space (camera space</a:t>
            </a:r>
            <a:r>
              <a:rPr lang="zh-TW" altLang="en-US" smtClean="0"/>
              <a:t>或</a:t>
            </a:r>
            <a:r>
              <a:rPr lang="en-US" altLang="zh-TW" smtClean="0"/>
              <a:t>Eye coordinates)</a:t>
            </a:r>
          </a:p>
          <a:p>
            <a:r>
              <a:rPr lang="zh-TW" altLang="en-US" smtClean="0"/>
              <a:t>之後再經投影，</a:t>
            </a:r>
            <a:r>
              <a:rPr lang="en-US" altLang="zh-TW" smtClean="0"/>
              <a:t>rasterization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E2BECE-B3B8-4B4D-AA35-BABB1966E8A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以一個中空的立方體模型為例，相同相機觀察角度</a:t>
            </a:r>
            <a:endParaRPr lang="en-US" altLang="zh-TW" smtClean="0"/>
          </a:p>
          <a:p>
            <a:r>
              <a:rPr lang="zh-TW" altLang="en-US" smtClean="0"/>
              <a:t>在正交投影中，看不到中空內側的部份</a:t>
            </a:r>
            <a:endParaRPr lang="en-US" altLang="zh-TW" smtClean="0"/>
          </a:p>
          <a:p>
            <a:r>
              <a:rPr lang="zh-TW" altLang="en-US" smtClean="0"/>
              <a:t>但在透視投影中，距離越遠長度差距越小的透視觀點，便可觀察到中空內側表面的部份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5CBF2E-0ECA-45A4-A4D4-C6707A6EAD8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電腦圖學通常以</a:t>
            </a:r>
            <a:r>
              <a:rPr lang="en-US" altLang="zh-TW" smtClean="0"/>
              <a:t>Pinhole camera(</a:t>
            </a:r>
            <a:r>
              <a:rPr lang="zh-TW" altLang="en-US" smtClean="0"/>
              <a:t>針孔成像原理</a:t>
            </a:r>
            <a:r>
              <a:rPr lang="en-US" altLang="zh-TW" smtClean="0"/>
              <a:t>)</a:t>
            </a:r>
            <a:r>
              <a:rPr lang="zh-TW" altLang="en-US" smtClean="0"/>
              <a:t>，呈現出</a:t>
            </a:r>
            <a:r>
              <a:rPr lang="en-US" altLang="zh-TW" smtClean="0"/>
              <a:t>3D</a:t>
            </a:r>
            <a:r>
              <a:rPr lang="zh-TW" altLang="en-US" smtClean="0"/>
              <a:t>場景、鏡頭和成像平面間的關係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DDB636-B1F7-4B80-B519-2E1D2B41478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2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  </a:t>
            </a:r>
            <a:r>
              <a:rPr lang="zh-TW" altLang="en-US" smtClean="0"/>
              <a:t>平面截頭體</a:t>
            </a:r>
            <a:endParaRPr lang="en-US" altLang="zh-TW" smtClean="0"/>
          </a:p>
          <a:p>
            <a:r>
              <a:rPr lang="zh-TW" altLang="en-US" smtClean="0"/>
              <a:t>可視為由相機為頂點，</a:t>
            </a:r>
            <a:r>
              <a:rPr lang="en-US" altLang="zh-TW" smtClean="0"/>
              <a:t>far plane</a:t>
            </a:r>
            <a:r>
              <a:rPr lang="zh-TW" altLang="en-US" smtClean="0"/>
              <a:t>為底面的大金字塔，截去以</a:t>
            </a:r>
            <a:r>
              <a:rPr lang="en-US" altLang="zh-TW" smtClean="0"/>
              <a:t>near plane</a:t>
            </a:r>
            <a:r>
              <a:rPr lang="zh-TW" altLang="en-US" smtClean="0"/>
              <a:t>為底面的小金字塔</a:t>
            </a:r>
            <a:endParaRPr lang="en-US" altLang="zh-TW" smtClean="0"/>
          </a:p>
          <a:p>
            <a:r>
              <a:rPr lang="zh-TW" altLang="en-US" smtClean="0"/>
              <a:t>這個形狀描述了針孔成像透視頭影的視野範圍</a:t>
            </a:r>
            <a:r>
              <a:rPr lang="en-US" altLang="zh-TW" smtClean="0"/>
              <a:t>(view volume)</a:t>
            </a: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3CB85-1E13-4920-9777-34B643471C1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</a:t>
            </a:r>
            <a:r>
              <a:rPr lang="zh-TW" altLang="en-US" smtClean="0"/>
              <a:t>的參數設定較不直覺</a:t>
            </a:r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zh-TW" altLang="en-US" smtClean="0">
                <a:solidFill>
                  <a:srgbClr val="FF0000"/>
                </a:solidFill>
              </a:rPr>
              <a:t>提供了更方便的方式，讓開發者使用，內部再轉成</a:t>
            </a:r>
            <a:r>
              <a:rPr lang="en-US" altLang="zh-TW" smtClean="0"/>
              <a:t>Frustum</a:t>
            </a:r>
            <a:r>
              <a:rPr lang="zh-TW" altLang="en-US" smtClean="0"/>
              <a:t>的參數</a:t>
            </a:r>
            <a:endParaRPr lang="en-US" altLang="zh-TW" smtClean="0"/>
          </a:p>
          <a:p>
            <a:r>
              <a:rPr lang="en-US" altLang="zh-TW" smtClean="0"/>
              <a:t>Fovy  </a:t>
            </a:r>
            <a:r>
              <a:rPr lang="zh-TW" altLang="en-US" smtClean="0"/>
              <a:t>視角的大小，一般會設在</a:t>
            </a:r>
            <a:r>
              <a:rPr lang="en-US" altLang="zh-TW" smtClean="0"/>
              <a:t>30~60</a:t>
            </a:r>
            <a:r>
              <a:rPr lang="zh-TW" altLang="en-US" smtClean="0"/>
              <a:t>度之間</a:t>
            </a:r>
            <a:endParaRPr lang="en-US" altLang="zh-TW" smtClean="0"/>
          </a:p>
          <a:p>
            <a:r>
              <a:rPr lang="en-US" altLang="zh-TW" smtClean="0"/>
              <a:t>Aspect </a:t>
            </a:r>
            <a:r>
              <a:rPr lang="zh-TW" altLang="en-US" smtClean="0"/>
              <a:t>長寬的比例，可根據視窗或</a:t>
            </a:r>
            <a:r>
              <a:rPr lang="en-US" altLang="zh-TW" smtClean="0"/>
              <a:t>viewport</a:t>
            </a:r>
            <a:r>
              <a:rPr lang="zh-TW" altLang="en-US" smtClean="0"/>
              <a:t>的長寬比例調整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D0AC75F-0E72-4168-96AD-B88C1B5F130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Viewport </a:t>
            </a:r>
            <a:r>
              <a:rPr lang="zh-TW" altLang="en-US" smtClean="0"/>
              <a:t>定義了</a:t>
            </a:r>
            <a:r>
              <a:rPr lang="en-US" altLang="zh-TW" smtClean="0"/>
              <a:t>Clipping space</a:t>
            </a:r>
            <a:r>
              <a:rPr lang="zh-TW" altLang="en-US" smtClean="0"/>
              <a:t>到視窗位置的轉換關係</a:t>
            </a:r>
            <a:endParaRPr lang="en-US" altLang="zh-TW" smtClean="0"/>
          </a:p>
          <a:p>
            <a:r>
              <a:rPr lang="zh-TW" altLang="en-US" smtClean="0"/>
              <a:t>一般而言，若只有一個</a:t>
            </a:r>
            <a:r>
              <a:rPr lang="en-US" altLang="zh-TW" smtClean="0"/>
              <a:t>viewport</a:t>
            </a:r>
            <a:r>
              <a:rPr lang="zh-TW" altLang="en-US" smtClean="0"/>
              <a:t>，會將</a:t>
            </a:r>
            <a:r>
              <a:rPr lang="en-US" altLang="zh-TW" smtClean="0"/>
              <a:t>viewport</a:t>
            </a:r>
            <a:r>
              <a:rPr lang="zh-TW" altLang="en-US" smtClean="0"/>
              <a:t>設定與視窗一樣大小，並根據</a:t>
            </a:r>
            <a:r>
              <a:rPr lang="en-US" altLang="zh-TW" smtClean="0"/>
              <a:t>viewport</a:t>
            </a:r>
            <a:r>
              <a:rPr lang="zh-TW" altLang="en-US" smtClean="0"/>
              <a:t>的長寬比例，調整投影的</a:t>
            </a:r>
            <a:r>
              <a:rPr lang="en-US" altLang="zh-TW" smtClean="0"/>
              <a:t>apsect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en-US" altLang="zh-TW" smtClean="0"/>
              <a:t>()</a:t>
            </a:r>
            <a:r>
              <a:rPr lang="zh-TW" altLang="en-US" smtClean="0"/>
              <a:t>裡的長寬比例 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另外，一個視窗，可以由多個</a:t>
            </a:r>
            <a:r>
              <a:rPr lang="en-US" altLang="zh-TW" smtClean="0"/>
              <a:t>viewport</a:t>
            </a:r>
            <a:r>
              <a:rPr lang="zh-TW" altLang="en-US" smtClean="0"/>
              <a:t>對視窗進行分割顯示，每個</a:t>
            </a:r>
            <a:r>
              <a:rPr lang="en-US" altLang="zh-TW" smtClean="0"/>
              <a:t>viewport</a:t>
            </a:r>
            <a:r>
              <a:rPr lang="zh-TW" altLang="en-US" smtClean="0"/>
              <a:t>再對應到一個</a:t>
            </a:r>
            <a:r>
              <a:rPr lang="en-US" altLang="zh-TW" smtClean="0"/>
              <a:t>world space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022462-6794-4C1D-8B31-5DAC896C1AEC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2E68-0B1C-46D9-BC70-896E6B7FCCD5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B60AC-84E2-414D-BF48-231F076F54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940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BFB6-530C-4662-A8BA-651997ADC658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19ACD-B6A9-435A-81A0-D067EE22AE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610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BB56-C11B-406C-B133-5B11A61E53EE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0CC88-687F-43DF-BA5A-D2DB86C27F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9163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3079-A13F-49C1-9618-752716B559AB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863A9-2495-4BFC-A174-954251BD6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99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606E-9F5D-4166-96D2-F1FA21258865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81A9B-C7FF-4734-B889-DAA707E165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2997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839C-C9EA-40A1-906B-221BDE15ADA5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603CE-22F8-421A-A5CD-E0B1F0C900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692203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C311-4636-4E12-82DF-D47D4AC29C5B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2A98C-7DCF-486D-819D-F2E74B70A7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050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77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BF156-E245-4D63-9B23-D9370D9ECBED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A2B10F-9E9E-4F5D-A668-4E5F782AC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zh-TW" dirty="0"/>
              <a:t>Ming-</a:t>
            </a:r>
            <a:r>
              <a:rPr lang="en-US" altLang="zh-TW" dirty="0" err="1"/>
              <a:t>Te</a:t>
            </a:r>
            <a:r>
              <a:rPr lang="en-US" altLang="zh-TW" dirty="0"/>
              <a:t> Chi</a:t>
            </a:r>
          </a:p>
          <a:p>
            <a:pPr eaLnBrk="1" hangingPunct="1">
              <a:defRPr/>
            </a:pPr>
            <a:r>
              <a:rPr lang="en-US" altLang="zh-TW" dirty="0"/>
              <a:t>Department of Computer Science,</a:t>
            </a:r>
          </a:p>
          <a:p>
            <a:pPr eaLnBrk="1" hangingPunct="1">
              <a:defRPr/>
            </a:pPr>
            <a:r>
              <a:rPr lang="en-US" altLang="zh-TW" dirty="0"/>
              <a:t>National Chengchi University</a:t>
            </a: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Main Camera: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遊戲預設視角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點擊場景中的攝影機，可顯示預覽畫面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82" y="3289638"/>
            <a:ext cx="3816294" cy="23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8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攝影機屬性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Background: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背景顏色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Projection: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投影方式</a:t>
            </a:r>
          </a:p>
          <a:p>
            <a:pPr lvl="2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Perspective: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透視投影</a:t>
            </a:r>
          </a:p>
          <a:p>
            <a:pPr lvl="2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Orthographic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正交投影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Field of View(FOV)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可見視角範圍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Clipping Planes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(Near)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與最遠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(Far)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能看到的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10" y="2868930"/>
            <a:ext cx="2824185" cy="18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655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Viewport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6084888" y="5492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24525" y="13414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48263" y="24209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6732588" y="5810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724525" y="5492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6732588" y="19891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724525" y="19891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5219700" y="13414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219700" y="13414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5219700" y="22050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5219700" y="22050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文字方塊 14"/>
          <p:cNvSpPr txBox="1">
            <a:spLocks noChangeArrowheads="1"/>
          </p:cNvSpPr>
          <p:nvPr/>
        </p:nvSpPr>
        <p:spPr bwMode="auto">
          <a:xfrm>
            <a:off x="5724525" y="24923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Modelview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840538" y="29337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文字方塊 17"/>
          <p:cNvSpPr txBox="1">
            <a:spLocks noChangeArrowheads="1"/>
          </p:cNvSpPr>
          <p:nvPr/>
        </p:nvSpPr>
        <p:spPr bwMode="auto">
          <a:xfrm>
            <a:off x="5580063" y="320357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Clipping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9474" name="群組 23"/>
          <p:cNvGrpSpPr>
            <a:grpSpLocks/>
          </p:cNvGrpSpPr>
          <p:nvPr/>
        </p:nvGrpSpPr>
        <p:grpSpPr bwMode="auto">
          <a:xfrm>
            <a:off x="5364163" y="4221163"/>
            <a:ext cx="2952750" cy="2087562"/>
            <a:chOff x="5364088" y="4221088"/>
            <a:chExt cx="2952328" cy="2088232"/>
          </a:xfrm>
        </p:grpSpPr>
        <p:sp>
          <p:nvSpPr>
            <p:cNvPr id="21" name="矩形 20"/>
            <p:cNvSpPr/>
            <p:nvPr/>
          </p:nvSpPr>
          <p:spPr>
            <a:xfrm>
              <a:off x="5364088" y="4221088"/>
              <a:ext cx="2952328" cy="2088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364088" y="4221088"/>
              <a:ext cx="2952328" cy="215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23" name="等腰三角形 22"/>
          <p:cNvSpPr/>
          <p:nvPr/>
        </p:nvSpPr>
        <p:spPr>
          <a:xfrm>
            <a:off x="6300788" y="1773238"/>
            <a:ext cx="142875" cy="330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6" name="直線單箭頭接點 25"/>
          <p:cNvCxnSpPr>
            <a:stCxn id="19473" idx="2"/>
            <a:endCxn id="21" idx="0"/>
          </p:cNvCxnSpPr>
          <p:nvPr/>
        </p:nvCxnSpPr>
        <p:spPr>
          <a:xfrm>
            <a:off x="6840538" y="3573463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文字方塊 26"/>
          <p:cNvSpPr txBox="1">
            <a:spLocks noChangeArrowheads="1"/>
          </p:cNvSpPr>
          <p:nvPr/>
        </p:nvSpPr>
        <p:spPr bwMode="auto">
          <a:xfrm>
            <a:off x="6840538" y="3644900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  <a:ea typeface="新細明體" pitchFamily="18" charset="-120"/>
              </a:rPr>
              <a:t>Viewport transformation</a:t>
            </a:r>
            <a:endParaRPr lang="zh-TW" altLang="en-US" sz="1400">
              <a:latin typeface="Arial" charset="0"/>
              <a:ea typeface="新細明體" pitchFamily="18" charset="-120"/>
            </a:endParaRPr>
          </a:p>
        </p:txBody>
      </p:sp>
      <p:sp>
        <p:nvSpPr>
          <p:cNvPr id="19478" name="文字方塊 28"/>
          <p:cNvSpPr txBox="1">
            <a:spLocks noChangeArrowheads="1"/>
          </p:cNvSpPr>
          <p:nvPr/>
        </p:nvSpPr>
        <p:spPr bwMode="auto">
          <a:xfrm>
            <a:off x="5580063" y="623728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windows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7343775" y="5516563"/>
            <a:ext cx="323850" cy="5762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CameraFollow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82552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CameraFollow2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public  float </a:t>
            </a:r>
            <a:r>
              <a:rPr lang="en-US" altLang="zh-TW" sz="2400" dirty="0" smtClean="0">
                <a:solidFill>
                  <a:srgbClr val="FF0000"/>
                </a:solidFill>
              </a:rPr>
              <a:t>smooth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   Vector3 </a:t>
            </a:r>
            <a:r>
              <a:rPr lang="en-US" altLang="zh-TW" sz="2400" dirty="0" err="1" smtClean="0"/>
              <a:t>targetPos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 Vector3.</a:t>
            </a:r>
            <a:r>
              <a:rPr lang="en-US" altLang="zh-TW" sz="2400" dirty="0">
                <a:solidFill>
                  <a:srgbClr val="FF0000"/>
                </a:solidFill>
              </a:rPr>
              <a:t>Lerp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targetPos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smooth*</a:t>
            </a:r>
            <a:r>
              <a:rPr lang="en-US" altLang="zh-TW" sz="2400" dirty="0" err="1" smtClean="0"/>
              <a:t>Time.deltaTime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en-US" altLang="zh-TW" sz="2400" dirty="0"/>
              <a:t>;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886773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313" y="188913"/>
            <a:ext cx="7488237" cy="403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smtClean="0"/>
              <a:t>glViewport(…);</a:t>
            </a:r>
          </a:p>
          <a:p>
            <a:pPr marL="0" indent="0">
              <a:buFontTx/>
              <a:buNone/>
            </a:pPr>
            <a:endParaRPr lang="en-US" altLang="zh-TW" sz="2400" smtClean="0"/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GL_PROJECTION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//projection matrix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gluPrespective()/glOrtho()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GL_MODELVIEW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camera 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gluLookat();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model transformation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…..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Draw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zh-TW" altLang="en-US" sz="2400" smtClean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580063" y="198913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Usually set in reshape()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Advance Matrix Manipulation</a:t>
            </a:r>
            <a:endParaRPr lang="zh-TW" altLang="en-US" sz="3200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827213"/>
            <a:ext cx="4043363" cy="46259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TW" dirty="0" err="1" smtClean="0"/>
              <a:t>Glfloat</a:t>
            </a:r>
            <a:r>
              <a:rPr lang="en-US" altLang="zh-TW" dirty="0" smtClean="0"/>
              <a:t> matrix[16] =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{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Xx, </a:t>
            </a:r>
            <a:r>
              <a:rPr lang="en-US" altLang="zh-TW" dirty="0" err="1" smtClean="0"/>
              <a:t>Xy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Xz</a:t>
            </a:r>
            <a:r>
              <a:rPr lang="en-US" altLang="zh-TW" dirty="0" smtClean="0"/>
              <a:t>, 0,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Yx</a:t>
            </a:r>
            <a:r>
              <a:rPr lang="en-US" altLang="zh-TW" dirty="0"/>
              <a:t>, </a:t>
            </a:r>
            <a:r>
              <a:rPr lang="en-US" altLang="zh-TW" dirty="0" err="1" smtClean="0"/>
              <a:t>Yy</a:t>
            </a:r>
            <a:r>
              <a:rPr lang="en-US" altLang="zh-TW" dirty="0"/>
              <a:t>, </a:t>
            </a:r>
            <a:r>
              <a:rPr lang="en-US" altLang="zh-TW" dirty="0" err="1" smtClean="0"/>
              <a:t>Yz</a:t>
            </a:r>
            <a:r>
              <a:rPr lang="en-US" altLang="zh-TW" dirty="0"/>
              <a:t>, 0</a:t>
            </a:r>
            <a:r>
              <a:rPr lang="en-US" altLang="zh-TW" dirty="0" smtClean="0"/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Zx</a:t>
            </a:r>
            <a:r>
              <a:rPr lang="en-US" altLang="zh-TW" dirty="0"/>
              <a:t>, </a:t>
            </a:r>
            <a:r>
              <a:rPr lang="en-US" altLang="zh-TW" dirty="0" err="1" smtClean="0"/>
              <a:t>Zy</a:t>
            </a:r>
            <a:r>
              <a:rPr lang="en-US" altLang="zh-TW" dirty="0"/>
              <a:t>, </a:t>
            </a:r>
            <a:r>
              <a:rPr lang="en-US" altLang="zh-TW" dirty="0" err="1" smtClean="0"/>
              <a:t>Zz</a:t>
            </a:r>
            <a:r>
              <a:rPr lang="en-US" altLang="zh-TW" dirty="0"/>
              <a:t>, 0</a:t>
            </a:r>
            <a:r>
              <a:rPr lang="en-US" altLang="zh-TW" dirty="0" smtClean="0"/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Tx</a:t>
            </a:r>
            <a:r>
              <a:rPr lang="en-US" altLang="zh-TW" dirty="0"/>
              <a:t>, </a:t>
            </a:r>
            <a:r>
              <a:rPr lang="en-US" altLang="zh-TW" dirty="0" smtClean="0"/>
              <a:t>Ty</a:t>
            </a:r>
            <a:r>
              <a:rPr lang="en-US" altLang="zh-TW" dirty="0"/>
              <a:t>, </a:t>
            </a:r>
            <a:r>
              <a:rPr lang="en-US" altLang="zh-TW" dirty="0" err="1" smtClean="0"/>
              <a:t>Tz</a:t>
            </a:r>
            <a:r>
              <a:rPr lang="en-US" altLang="zh-TW" dirty="0"/>
              <a:t>, </a:t>
            </a:r>
            <a:r>
              <a:rPr lang="en-US" altLang="zh-TW" dirty="0" smtClean="0"/>
              <a:t>1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};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zh-TW" altLang="en-US" dirty="0" smtClean="0"/>
          </a:p>
        </p:txBody>
      </p:sp>
      <p:graphicFrame>
        <p:nvGraphicFramePr>
          <p:cNvPr id="21508" name="內容版面配置區 3"/>
          <p:cNvGraphicFramePr>
            <a:graphicFrameLocks noChangeAspect="1"/>
          </p:cNvGraphicFramePr>
          <p:nvPr/>
        </p:nvGraphicFramePr>
        <p:xfrm>
          <a:off x="5148263" y="2492375"/>
          <a:ext cx="3425825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" imgW="1244600" imgH="914400" progId="Equation.3">
                  <p:embed/>
                </p:oleObj>
              </mc:Choice>
              <mc:Fallback>
                <p:oleObj name="Equation" r:id="rId4" imgW="1244600" imgH="914400" progId="Equation.3">
                  <p:embed/>
                  <p:pic>
                    <p:nvPicPr>
                      <p:cNvPr id="0" name="內容版面配置區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3425825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867400" y="515778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00000"/>
                </a:solidFill>
                <a:latin typeface="Arial" charset="0"/>
                <a:ea typeface="新細明體" pitchFamily="18" charset="-120"/>
              </a:rPr>
              <a:t>Column major</a:t>
            </a:r>
            <a:endParaRPr lang="zh-TW" altLang="en-US" sz="1800">
              <a:solidFill>
                <a:srgbClr val="C00000"/>
              </a:solidFill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3779838" y="3860800"/>
            <a:ext cx="2160588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Load a Matrix</a:t>
            </a:r>
            <a:endParaRPr lang="zh-TW" altLang="en-US" dirty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glLoadMatrixf(GLfloat *</a:t>
            </a:r>
            <a:r>
              <a:rPr lang="en-US" altLang="zh-TW" smtClean="0">
                <a:solidFill>
                  <a:srgbClr val="FF0000"/>
                </a:solidFill>
              </a:rPr>
              <a:t>m</a:t>
            </a:r>
            <a:r>
              <a:rPr lang="en-US" altLang="zh-TW" smtClean="0"/>
              <a:t>);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glLoadTransposeMatrixf(Glfloat *</a:t>
            </a:r>
            <a:r>
              <a:rPr lang="en-US" altLang="zh-TW" smtClean="0">
                <a:solidFill>
                  <a:srgbClr val="FF0000"/>
                </a:solidFill>
              </a:rPr>
              <a:t>m</a:t>
            </a:r>
            <a:r>
              <a:rPr lang="en-US" altLang="zh-TW" smtClean="0"/>
              <a:t>);</a:t>
            </a:r>
            <a:endParaRPr lang="zh-TW" altLang="en-US" smtClean="0"/>
          </a:p>
        </p:txBody>
      </p:sp>
      <p:graphicFrame>
        <p:nvGraphicFramePr>
          <p:cNvPr id="22532" name="物件 2"/>
          <p:cNvGraphicFramePr>
            <a:graphicFrameLocks noChangeAspect="1"/>
          </p:cNvGraphicFramePr>
          <p:nvPr/>
        </p:nvGraphicFramePr>
        <p:xfrm>
          <a:off x="4787900" y="2276475"/>
          <a:ext cx="326866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方程式" r:id="rId4" imgW="1536700" imgH="914400" progId="Equation.3">
                  <p:embed/>
                </p:oleObj>
              </mc:Choice>
              <mc:Fallback>
                <p:oleObj name="方程式" r:id="rId4" imgW="1536700" imgH="914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76475"/>
                        <a:ext cx="3268663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16013" y="2349500"/>
            <a:ext cx="2879725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 err="1">
                <a:ea typeface="新細明體" charset="-120"/>
              </a:rPr>
              <a:t>glLoadMatrixf</a:t>
            </a:r>
            <a:r>
              <a:rPr lang="en-US" altLang="zh-TW" dirty="0"/>
              <a:t>(m);</a:t>
            </a:r>
          </a:p>
          <a:p>
            <a:pPr eaLnBrk="1" hangingPunct="1">
              <a:defRPr/>
            </a:pPr>
            <a:r>
              <a:rPr lang="en-US" altLang="zh-TW" dirty="0" err="1"/>
              <a:t>glBegin</a:t>
            </a:r>
            <a:r>
              <a:rPr lang="en-US" altLang="zh-TW" dirty="0"/>
              <a:t>(…);</a:t>
            </a:r>
          </a:p>
          <a:p>
            <a:pPr eaLnBrk="1" hangingPunct="1">
              <a:defRPr/>
            </a:pPr>
            <a:r>
              <a:rPr lang="en-US" altLang="zh-TW" dirty="0"/>
              <a:t>   glVertex3f(x, y, z);</a:t>
            </a:r>
          </a:p>
          <a:p>
            <a:pPr eaLnBrk="1" hangingPunct="1">
              <a:defRPr/>
            </a:pPr>
            <a:r>
              <a:rPr lang="en-US" altLang="zh-TW" dirty="0"/>
              <a:t>   …</a:t>
            </a:r>
          </a:p>
          <a:p>
            <a:pPr eaLnBrk="1" hangingPunct="1">
              <a:defRPr/>
            </a:pPr>
            <a:r>
              <a:rPr lang="en-US" altLang="zh-TW" dirty="0" err="1"/>
              <a:t>glEnd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/>
              <a:t>Adding Transformations Together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 eaLnBrk="1" hangingPunct="1"/>
            <a:r>
              <a:rPr lang="en-US" altLang="zh-TW" smtClean="0"/>
              <a:t>glMultMatrixf(Glfloat *m);</a:t>
            </a:r>
            <a:endParaRPr lang="zh-TW" altLang="en-US" smtClean="0"/>
          </a:p>
        </p:txBody>
      </p:sp>
      <p:graphicFrame>
        <p:nvGraphicFramePr>
          <p:cNvPr id="23556" name="物件 2"/>
          <p:cNvGraphicFramePr>
            <a:graphicFrameLocks noChangeAspect="1"/>
          </p:cNvGraphicFramePr>
          <p:nvPr/>
        </p:nvGraphicFramePr>
        <p:xfrm>
          <a:off x="3563938" y="3068638"/>
          <a:ext cx="532130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方程式" r:id="rId4" imgW="2501900" imgH="914400" progId="Equation.3">
                  <p:embed/>
                </p:oleObj>
              </mc:Choice>
              <mc:Fallback>
                <p:oleObj name="方程式" r:id="rId4" imgW="2501900" imgH="914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068638"/>
                        <a:ext cx="532130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68313" y="3392488"/>
            <a:ext cx="2879725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 err="1"/>
              <a:t>glMultiMatrixf</a:t>
            </a:r>
            <a:r>
              <a:rPr lang="en-US" altLang="zh-TW" dirty="0"/>
              <a:t>(m);</a:t>
            </a:r>
          </a:p>
          <a:p>
            <a:pPr eaLnBrk="1" hangingPunct="1">
              <a:defRPr/>
            </a:pPr>
            <a:r>
              <a:rPr lang="en-US" altLang="zh-TW" dirty="0" err="1"/>
              <a:t>glBegin</a:t>
            </a:r>
            <a:r>
              <a:rPr lang="en-US" altLang="zh-TW" dirty="0"/>
              <a:t>(…);</a:t>
            </a:r>
          </a:p>
          <a:p>
            <a:pPr eaLnBrk="1" hangingPunct="1">
              <a:defRPr/>
            </a:pPr>
            <a:r>
              <a:rPr lang="en-US" altLang="zh-TW" dirty="0"/>
              <a:t>   glVertex3f(x, y, z);</a:t>
            </a:r>
          </a:p>
          <a:p>
            <a:pPr eaLnBrk="1" hangingPunct="1">
              <a:defRPr/>
            </a:pPr>
            <a:r>
              <a:rPr lang="en-US" altLang="zh-TW" dirty="0"/>
              <a:t>   …</a:t>
            </a:r>
          </a:p>
          <a:p>
            <a:pPr eaLnBrk="1" hangingPunct="1">
              <a:defRPr/>
            </a:pPr>
            <a:r>
              <a:rPr lang="en-US" altLang="zh-TW" dirty="0" err="1"/>
              <a:t>glEnd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graphical perspective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First-Person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5603" name="內容版面配置區 4"/>
          <p:cNvSpPr>
            <a:spLocks noGrp="1"/>
          </p:cNvSpPr>
          <p:nvPr>
            <p:ph idx="1"/>
          </p:nvPr>
        </p:nvSpPr>
        <p:spPr>
          <a:xfrm>
            <a:off x="611188" y="1409700"/>
            <a:ext cx="8229600" cy="4525963"/>
          </a:xfrm>
        </p:spPr>
        <p:txBody>
          <a:bodyPr/>
          <a:lstStyle/>
          <a:p>
            <a:r>
              <a:rPr lang="en-US" altLang="zh-TW" smtClean="0"/>
              <a:t> A graphical perspective rendered from the viewpoint of the player character</a:t>
            </a:r>
            <a:endParaRPr lang="zh-TW" altLang="en-US" smtClean="0"/>
          </a:p>
        </p:txBody>
      </p:sp>
      <p:pic>
        <p:nvPicPr>
          <p:cNvPr id="25604" name="Picture 2" descr="http://anthonydamasco.net/blog/wp-content/uploads/d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3131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1331913" y="57324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doom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5606" name="Picture 2" descr="http://i297.photobucket.com/albums/mm224/silent_snake18/mirrors-e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4211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字方塊 7"/>
          <p:cNvSpPr txBox="1">
            <a:spLocks noChangeArrowheads="1"/>
          </p:cNvSpPr>
          <p:nvPr/>
        </p:nvSpPr>
        <p:spPr bwMode="auto">
          <a:xfrm>
            <a:off x="5651500" y="573246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Mirror's Edge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Second-person </a:t>
            </a:r>
            <a:r>
              <a:rPr lang="en-US" altLang="zh-TW" sz="3600" dirty="0"/>
              <a:t>perspective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In second person point of view, the action is shot from the perspective of a character that is not the </a:t>
            </a:r>
            <a:r>
              <a:rPr lang="en-US" altLang="zh-TW" sz="2400" dirty="0" smtClean="0"/>
              <a:t>protagonist.</a:t>
            </a:r>
          </a:p>
          <a:p>
            <a:r>
              <a:rPr lang="en-US" altLang="zh-TW" sz="2400" dirty="0" smtClean="0"/>
              <a:t>Let players feel as if they are actually the character they are controlling</a:t>
            </a:r>
            <a:endParaRPr lang="zh-TW" altLang="en-US" sz="2400" dirty="0" smtClean="0"/>
          </a:p>
        </p:txBody>
      </p:sp>
      <p:pic>
        <p:nvPicPr>
          <p:cNvPr id="7" name="Picture 2" descr="http://img.vidaextra.com/M64CastleGreenH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8283"/>
            <a:ext cx="333823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coolrom.com/screenshots/n64/Super%20Mario%2064%20(2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8283"/>
            <a:ext cx="335907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2843212" y="6044902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Mario 64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419872" y="5301208"/>
            <a:ext cx="1008112" cy="743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27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gajitz.com/wp-content/uploads/2013/01/3rd-person-view-camera-m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909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/>
              <a:t>Third-person </a:t>
            </a:r>
            <a:r>
              <a:rPr lang="en-US" altLang="zh-TW" sz="3600" dirty="0" smtClean="0"/>
              <a:t>shooter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player character is seen at a distance from a number of different possible perspective angles.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player character is visible on-screen, and the gameplay consists primarily of shooting.</a:t>
            </a:r>
            <a:endParaRPr lang="zh-TW" altLang="en-US" sz="2400" dirty="0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86138"/>
            <a:ext cx="46577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文字方塊 3"/>
          <p:cNvSpPr txBox="1">
            <a:spLocks noChangeArrowheads="1"/>
          </p:cNvSpPr>
          <p:nvPr/>
        </p:nvSpPr>
        <p:spPr bwMode="auto">
          <a:xfrm>
            <a:off x="801688" y="6094413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Gear of war 3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Top-down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From God view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398962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文字方塊 3"/>
          <p:cNvSpPr txBox="1">
            <a:spLocks noChangeArrowheads="1"/>
          </p:cNvSpPr>
          <p:nvPr/>
        </p:nvSpPr>
        <p:spPr bwMode="auto">
          <a:xfrm>
            <a:off x="1116013" y="6081713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simcity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6630" name="Picture 4" descr="http://download.gamezone.com/assets/old/screenshots/StarCraftII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852738"/>
            <a:ext cx="42148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6"/>
          <p:cNvSpPr txBox="1">
            <a:spLocks noChangeArrowheads="1"/>
          </p:cNvSpPr>
          <p:nvPr/>
        </p:nvSpPr>
        <p:spPr bwMode="auto">
          <a:xfrm>
            <a:off x="5364163" y="60213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Star craft 2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Animation</a:t>
            </a:r>
            <a:endParaRPr lang="zh-TW" altLang="en-US" dirty="0"/>
          </a:p>
        </p:txBody>
      </p:sp>
      <p:pic>
        <p:nvPicPr>
          <p:cNvPr id="29699" name="Picture 2" descr="http://people.cehd.tamu.edu/%7Elcifuentes/edtc656/Unit_08/reading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475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people.cehd.tamu.edu/%7Elcifuentes/edtc656/Unit_08/reading_files/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503613"/>
            <a:ext cx="3475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字方塊 6"/>
          <p:cNvSpPr txBox="1">
            <a:spLocks noChangeArrowheads="1"/>
          </p:cNvSpPr>
          <p:nvPr/>
        </p:nvSpPr>
        <p:spPr bwMode="auto">
          <a:xfrm>
            <a:off x="3311525" y="530383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dirty="0"/>
              <a:t>Squash &amp; stretch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Cameras and Actors</a:t>
            </a:r>
            <a:endParaRPr lang="zh-TW" altLang="en-US" dirty="0"/>
          </a:p>
        </p:txBody>
      </p:sp>
      <p:sp>
        <p:nvSpPr>
          <p:cNvPr id="29699" name="文字版面配置區 3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Camera Management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gluLookat(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GLdouble </a:t>
            </a:r>
            <a:r>
              <a:rPr lang="en-US" altLang="zh-TW" sz="2000" b="1" smtClean="0">
                <a:solidFill>
                  <a:srgbClr val="00B050"/>
                </a:solidFill>
              </a:rPr>
              <a:t>eyeX</a:t>
            </a:r>
            <a:r>
              <a:rPr lang="en-US" altLang="zh-TW" sz="2000" smtClean="0"/>
              <a:t>,  GLdouble </a:t>
            </a:r>
            <a:r>
              <a:rPr lang="en-US" altLang="zh-TW" sz="2000" b="1" smtClean="0">
                <a:solidFill>
                  <a:srgbClr val="00B050"/>
                </a:solidFill>
              </a:rPr>
              <a:t>eyeY</a:t>
            </a:r>
            <a:r>
              <a:rPr lang="en-US" altLang="zh-TW" sz="2000" smtClean="0"/>
              <a:t>, GLdouble </a:t>
            </a:r>
            <a:r>
              <a:rPr lang="en-US" altLang="zh-TW" sz="2000" b="1" smtClean="0">
                <a:solidFill>
                  <a:srgbClr val="00B050"/>
                </a:solidFill>
              </a:rPr>
              <a:t>eyeZ</a:t>
            </a:r>
            <a:r>
              <a:rPr lang="en-US" altLang="zh-TW" sz="2000" smtClean="0"/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	GLdouble </a:t>
            </a:r>
            <a:r>
              <a:rPr lang="en-US" altLang="zh-TW" sz="2000" b="1" smtClean="0"/>
              <a:t>centerX</a:t>
            </a:r>
            <a:r>
              <a:rPr lang="en-US" altLang="zh-TW" sz="2000" smtClean="0"/>
              <a:t>, GLdouble </a:t>
            </a:r>
            <a:r>
              <a:rPr lang="en-US" altLang="zh-TW" sz="2000" b="1" smtClean="0"/>
              <a:t>centerY</a:t>
            </a:r>
            <a:r>
              <a:rPr lang="en-US" altLang="zh-TW" sz="2000" smtClean="0"/>
              <a:t>, GLdouble </a:t>
            </a:r>
            <a:r>
              <a:rPr lang="en-US" altLang="zh-TW" sz="2000" b="1" smtClean="0"/>
              <a:t>centerZ</a:t>
            </a:r>
            <a:r>
              <a:rPr lang="en-US" altLang="zh-TW" sz="2000" smtClean="0"/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	GLdouble </a:t>
            </a:r>
            <a:r>
              <a:rPr lang="en-US" altLang="zh-TW" sz="2000" b="1" smtClean="0">
                <a:solidFill>
                  <a:srgbClr val="FF0000"/>
                </a:solidFill>
              </a:rPr>
              <a:t>upX</a:t>
            </a:r>
            <a:r>
              <a:rPr lang="en-US" altLang="zh-TW" sz="2000" smtClean="0"/>
              <a:t>, GLdouble </a:t>
            </a:r>
            <a:r>
              <a:rPr lang="en-US" altLang="zh-TW" sz="2000" b="1" smtClean="0">
                <a:solidFill>
                  <a:srgbClr val="FF0000"/>
                </a:solidFill>
              </a:rPr>
              <a:t>upY</a:t>
            </a:r>
            <a:r>
              <a:rPr lang="en-US" altLang="zh-TW" sz="2000" smtClean="0"/>
              <a:t>, GLdouble </a:t>
            </a:r>
            <a:r>
              <a:rPr lang="en-US" altLang="zh-TW" sz="2000" b="1" smtClean="0">
                <a:solidFill>
                  <a:srgbClr val="FF0000"/>
                </a:solidFill>
              </a:rPr>
              <a:t>upZ</a:t>
            </a:r>
            <a:r>
              <a:rPr lang="en-US" altLang="zh-TW" sz="2000" smtClean="0"/>
              <a:t>);</a:t>
            </a:r>
            <a:endParaRPr lang="zh-TW" altLang="en-US" sz="2000" smtClean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3305175" y="4856163"/>
            <a:ext cx="2357438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5400000" flipH="1" flipV="1">
            <a:off x="3267869" y="4891881"/>
            <a:ext cx="25019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5400000">
            <a:off x="3626644" y="4106069"/>
            <a:ext cx="1643063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5662613" y="4713288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31752" name="文字方塊 7"/>
          <p:cNvSpPr txBox="1">
            <a:spLocks noChangeArrowheads="1"/>
          </p:cNvSpPr>
          <p:nvPr/>
        </p:nvSpPr>
        <p:spPr bwMode="auto">
          <a:xfrm>
            <a:off x="4305300" y="3427413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31753" name="文字方塊 8"/>
          <p:cNvSpPr txBox="1">
            <a:spLocks noChangeArrowheads="1"/>
          </p:cNvSpPr>
          <p:nvPr/>
        </p:nvSpPr>
        <p:spPr bwMode="auto">
          <a:xfrm>
            <a:off x="3305175" y="5999163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+z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grpSp>
        <p:nvGrpSpPr>
          <p:cNvPr id="31754" name="群組 24"/>
          <p:cNvGrpSpPr>
            <a:grpSpLocks/>
          </p:cNvGrpSpPr>
          <p:nvPr/>
        </p:nvGrpSpPr>
        <p:grpSpPr bwMode="auto">
          <a:xfrm>
            <a:off x="3492500" y="4292600"/>
            <a:ext cx="1008063" cy="1368425"/>
            <a:chOff x="539552" y="4437112"/>
            <a:chExt cx="1008112" cy="1368152"/>
          </a:xfrm>
        </p:grpSpPr>
        <p:grpSp>
          <p:nvGrpSpPr>
            <p:cNvPr id="31755" name="群組 23"/>
            <p:cNvGrpSpPr>
              <a:grpSpLocks/>
            </p:cNvGrpSpPr>
            <p:nvPr/>
          </p:nvGrpSpPr>
          <p:grpSpPr bwMode="auto">
            <a:xfrm>
              <a:off x="539552" y="4437112"/>
              <a:ext cx="1008112" cy="1141095"/>
              <a:chOff x="611560" y="4520153"/>
              <a:chExt cx="1008112" cy="1141095"/>
            </a:xfrm>
          </p:grpSpPr>
          <p:grpSp>
            <p:nvGrpSpPr>
              <p:cNvPr id="31757" name="群組 21"/>
              <p:cNvGrpSpPr>
                <a:grpSpLocks/>
              </p:cNvGrpSpPr>
              <p:nvPr/>
            </p:nvGrpSpPr>
            <p:grpSpPr bwMode="auto">
              <a:xfrm>
                <a:off x="611560" y="4586510"/>
                <a:ext cx="1008112" cy="1074738"/>
                <a:chOff x="323528" y="4437112"/>
                <a:chExt cx="1008112" cy="1074738"/>
              </a:xfrm>
            </p:grpSpPr>
            <p:cxnSp>
              <p:nvCxnSpPr>
                <p:cNvPr id="13" name="直線單箭頭接點 12"/>
                <p:cNvCxnSpPr/>
                <p:nvPr/>
              </p:nvCxnSpPr>
              <p:spPr bwMode="auto">
                <a:xfrm flipV="1">
                  <a:off x="588654" y="4713587"/>
                  <a:ext cx="742986" cy="58725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單箭頭接點 17"/>
                <p:cNvCxnSpPr/>
                <p:nvPr/>
              </p:nvCxnSpPr>
              <p:spPr>
                <a:xfrm flipV="1">
                  <a:off x="572778" y="4437417"/>
                  <a:ext cx="15876" cy="86342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單箭頭接點 19"/>
                <p:cNvCxnSpPr/>
                <p:nvPr/>
              </p:nvCxnSpPr>
              <p:spPr>
                <a:xfrm>
                  <a:off x="588654" y="5300844"/>
                  <a:ext cx="74298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笑臉 10"/>
                <p:cNvSpPr/>
                <p:nvPr/>
              </p:nvSpPr>
              <p:spPr bwMode="auto">
                <a:xfrm>
                  <a:off x="323528" y="5083401"/>
                  <a:ext cx="500087" cy="428539"/>
                </a:xfrm>
                <a:prstGeom prst="smileyFac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31758" name="文字方塊 22"/>
              <p:cNvSpPr txBox="1">
                <a:spLocks noChangeArrowheads="1"/>
              </p:cNvSpPr>
              <p:nvPr/>
            </p:nvSpPr>
            <p:spPr bwMode="auto">
              <a:xfrm>
                <a:off x="827584" y="4520153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200">
                    <a:solidFill>
                      <a:srgbClr val="FF0000"/>
                    </a:solidFill>
                    <a:latin typeface="Arial" charset="0"/>
                    <a:ea typeface="新細明體" pitchFamily="18" charset="-120"/>
                  </a:rPr>
                  <a:t>up</a:t>
                </a:r>
                <a:endParaRPr lang="zh-TW" altLang="en-US" sz="1200">
                  <a:solidFill>
                    <a:srgbClr val="FF000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31756" name="文字方塊 25"/>
            <p:cNvSpPr txBox="1">
              <a:spLocks noChangeArrowheads="1"/>
            </p:cNvSpPr>
            <p:nvPr/>
          </p:nvSpPr>
          <p:spPr bwMode="auto">
            <a:xfrm>
              <a:off x="755576" y="5528265"/>
              <a:ext cx="4320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solidFill>
                    <a:srgbClr val="00B050"/>
                  </a:solidFill>
                  <a:latin typeface="Arial" charset="0"/>
                  <a:ea typeface="新細明體" pitchFamily="18" charset="-120"/>
                </a:rPr>
                <a:t>eye</a:t>
              </a:r>
              <a:endParaRPr lang="zh-TW" altLang="en-US" sz="1200">
                <a:solidFill>
                  <a:srgbClr val="00B05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An Actor Frame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Class GLFrame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	protected: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		 M3Dvector3f  vLocation;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		 M3Dvector3f  vUp;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		 M3Dvector3f  vForward;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/>
              <a:t>};</a:t>
            </a:r>
            <a:endParaRPr lang="zh-TW" altLang="en-US" smtClean="0"/>
          </a:p>
        </p:txBody>
      </p:sp>
      <p:sp>
        <p:nvSpPr>
          <p:cNvPr id="3" name="橢圓 2"/>
          <p:cNvSpPr/>
          <p:nvPr/>
        </p:nvSpPr>
        <p:spPr>
          <a:xfrm>
            <a:off x="5724525" y="213360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5940425" y="1989138"/>
            <a:ext cx="19446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940425" y="1052513"/>
            <a:ext cx="0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940425" y="2349500"/>
            <a:ext cx="1223963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文字方塊 9"/>
          <p:cNvSpPr txBox="1">
            <a:spLocks noChangeArrowheads="1"/>
          </p:cNvSpPr>
          <p:nvPr/>
        </p:nvSpPr>
        <p:spPr bwMode="auto">
          <a:xfrm>
            <a:off x="7740650" y="2133600"/>
            <a:ext cx="122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vForward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Z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2777" name="文字方塊 11"/>
          <p:cNvSpPr txBox="1">
            <a:spLocks noChangeArrowheads="1"/>
          </p:cNvSpPr>
          <p:nvPr/>
        </p:nvSpPr>
        <p:spPr bwMode="auto">
          <a:xfrm>
            <a:off x="5545138" y="620713"/>
            <a:ext cx="122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Y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2778" name="文字方塊 12"/>
          <p:cNvSpPr txBox="1">
            <a:spLocks noChangeArrowheads="1"/>
          </p:cNvSpPr>
          <p:nvPr/>
        </p:nvSpPr>
        <p:spPr bwMode="auto">
          <a:xfrm>
            <a:off x="4699000" y="24209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vLocation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9" name="文字方塊 9"/>
          <p:cNvSpPr txBox="1">
            <a:spLocks noChangeArrowheads="1"/>
          </p:cNvSpPr>
          <p:nvPr/>
        </p:nvSpPr>
        <p:spPr bwMode="auto">
          <a:xfrm>
            <a:off x="7019925" y="2852738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X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Move object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void MoveForward(float fDelta)</a:t>
            </a:r>
          </a:p>
          <a:p>
            <a:r>
              <a:rPr lang="en-US" altLang="zh-TW" smtClean="0"/>
              <a:t>void MoveUp(float fDelta)</a:t>
            </a:r>
          </a:p>
          <a:p>
            <a:r>
              <a:rPr lang="en-US" altLang="zh-TW" smtClean="0"/>
              <a:t>void MoveRight(float fDelta)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Euler Angles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void RotateLocalX(float fAngle)</a:t>
            </a:r>
          </a:p>
          <a:p>
            <a:pPr eaLnBrk="1" hangingPunct="1"/>
            <a:r>
              <a:rPr lang="en-US" altLang="zh-TW" smtClean="0"/>
              <a:t>void RotateLocalY(float fAngle)</a:t>
            </a:r>
          </a:p>
          <a:p>
            <a:pPr eaLnBrk="1" hangingPunct="1"/>
            <a:r>
              <a:rPr lang="en-US" altLang="zh-TW" smtClean="0"/>
              <a:t>void RotateLocalZ(float fAngle)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字方塊 2"/>
          <p:cNvSpPr txBox="1">
            <a:spLocks noChangeArrowheads="1"/>
          </p:cNvSpPr>
          <p:nvPr/>
        </p:nvSpPr>
        <p:spPr bwMode="auto">
          <a:xfrm>
            <a:off x="4716463" y="2414588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From internet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4822" name="文字方塊 9"/>
          <p:cNvSpPr txBox="1">
            <a:spLocks noChangeArrowheads="1"/>
          </p:cNvSpPr>
          <p:nvPr/>
        </p:nvSpPr>
        <p:spPr bwMode="auto">
          <a:xfrm>
            <a:off x="4511675" y="78581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vForward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Z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3" name="文字方塊 11"/>
          <p:cNvSpPr txBox="1">
            <a:spLocks noChangeArrowheads="1"/>
          </p:cNvSpPr>
          <p:nvPr/>
        </p:nvSpPr>
        <p:spPr bwMode="auto">
          <a:xfrm>
            <a:off x="7092950" y="476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C000"/>
                </a:solidFill>
                <a:latin typeface="Arial" charset="0"/>
                <a:ea typeface="新細明體" pitchFamily="18" charset="-120"/>
              </a:rPr>
              <a:t>Y</a:t>
            </a:r>
            <a:endParaRPr lang="zh-TW" altLang="en-US" sz="1800">
              <a:solidFill>
                <a:srgbClr val="FFC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4" name="文字方塊 9"/>
          <p:cNvSpPr txBox="1">
            <a:spLocks noChangeArrowheads="1"/>
          </p:cNvSpPr>
          <p:nvPr/>
        </p:nvSpPr>
        <p:spPr bwMode="auto">
          <a:xfrm>
            <a:off x="7235825" y="2276475"/>
            <a:ext cx="122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7030A0"/>
                </a:solidFill>
                <a:latin typeface="Arial" charset="0"/>
                <a:ea typeface="新細明體" pitchFamily="18" charset="-120"/>
              </a:rPr>
              <a:t>X</a:t>
            </a:r>
            <a:endParaRPr lang="zh-TW" altLang="en-US" sz="1800">
              <a:solidFill>
                <a:srgbClr val="7030A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Multi-view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96975"/>
            <a:ext cx="7877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Rendering Loop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Load </a:t>
            </a:r>
            <a:r>
              <a:rPr lang="en-US" altLang="zh-TW" sz="2400" dirty="0" smtClean="0">
                <a:solidFill>
                  <a:srgbClr val="FF0000"/>
                </a:solidFill>
              </a:rPr>
              <a:t>Identity Matrix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[Apply camera transformation]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dirty="0" smtClean="0">
              <a:solidFill>
                <a:srgbClr val="92D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92D050"/>
                </a:solidFill>
              </a:rPr>
              <a:t>Draw stuff the doesn’t move</a:t>
            </a:r>
            <a:endParaRPr lang="en-US" altLang="zh-TW" sz="24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Draw moving stuff (Actors)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	Save camera transform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zh-TW" sz="2000" dirty="0" smtClean="0">
                <a:solidFill>
                  <a:srgbClr val="00B050"/>
                </a:solidFill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</a:rPr>
              <a:t>[Apply actor transform]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zh-TW" sz="2000" dirty="0" smtClean="0">
                <a:solidFill>
                  <a:srgbClr val="00B050"/>
                </a:solidFill>
              </a:rPr>
              <a:t>	Draw actor geometry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	Restore camera transform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trike="sngStrike" dirty="0" smtClean="0">
                <a:solidFill>
                  <a:srgbClr val="00B050"/>
                </a:solidFill>
              </a:rPr>
              <a:t>Restore identity Matrix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dirty="0" smtClean="0">
              <a:solidFill>
                <a:srgbClr val="00B050"/>
              </a:solidFill>
            </a:endParaRPr>
          </a:p>
        </p:txBody>
      </p:sp>
      <p:sp>
        <p:nvSpPr>
          <p:cNvPr id="35844" name="文字方塊 2"/>
          <p:cNvSpPr txBox="1">
            <a:spLocks noChangeArrowheads="1"/>
          </p:cNvSpPr>
          <p:nvPr/>
        </p:nvSpPr>
        <p:spPr bwMode="auto">
          <a:xfrm>
            <a:off x="5148263" y="20605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ApplyCameraTransform()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5845" name="文字方塊 4"/>
          <p:cNvSpPr txBox="1">
            <a:spLocks noChangeArrowheads="1"/>
          </p:cNvSpPr>
          <p:nvPr/>
        </p:nvSpPr>
        <p:spPr bwMode="auto">
          <a:xfrm>
            <a:off x="5076825" y="429260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ApplyActorTransform()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BD03C0D-5BCF-488D-B52B-02B204AC26C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Angel</a:t>
            </a:r>
            <a:r>
              <a:rPr lang="en-US" altLang="zh-TW" dirty="0"/>
              <a:t>: Interactive Computer Graphics 5E </a:t>
            </a:r>
            <a:r>
              <a:rPr lang="en-US" altLang="zh-TW" dirty="0" smtClean="0"/>
              <a:t>©</a:t>
            </a:r>
            <a:endParaRPr lang="en-US" altLang="zh-TW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Classical Projections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2294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Eye coordinates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500188" y="3857625"/>
            <a:ext cx="23574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1462882" y="3893344"/>
            <a:ext cx="25019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29188" y="3929063"/>
            <a:ext cx="235743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 flipH="1" flipV="1">
            <a:off x="4893469" y="3964781"/>
            <a:ext cx="25019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5250656" y="3178969"/>
            <a:ext cx="1643063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文字方塊 13"/>
          <p:cNvSpPr txBox="1">
            <a:spLocks noChangeArrowheads="1"/>
          </p:cNvSpPr>
          <p:nvPr/>
        </p:nvSpPr>
        <p:spPr bwMode="auto">
          <a:xfrm>
            <a:off x="3786188" y="371475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1" name="文字方塊 14"/>
          <p:cNvSpPr txBox="1">
            <a:spLocks noChangeArrowheads="1"/>
          </p:cNvSpPr>
          <p:nvPr/>
        </p:nvSpPr>
        <p:spPr bwMode="auto">
          <a:xfrm>
            <a:off x="7286625" y="3786188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2" name="文字方塊 15"/>
          <p:cNvSpPr txBox="1">
            <a:spLocks noChangeArrowheads="1"/>
          </p:cNvSpPr>
          <p:nvPr/>
        </p:nvSpPr>
        <p:spPr bwMode="auto">
          <a:xfrm>
            <a:off x="2571750" y="242887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3" name="文字方塊 16"/>
          <p:cNvSpPr txBox="1">
            <a:spLocks noChangeArrowheads="1"/>
          </p:cNvSpPr>
          <p:nvPr/>
        </p:nvSpPr>
        <p:spPr bwMode="auto">
          <a:xfrm>
            <a:off x="5929313" y="2500313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4" name="文字方塊 17"/>
          <p:cNvSpPr txBox="1">
            <a:spLocks noChangeArrowheads="1"/>
          </p:cNvSpPr>
          <p:nvPr/>
        </p:nvSpPr>
        <p:spPr bwMode="auto">
          <a:xfrm>
            <a:off x="5219700" y="458152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+z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20" name="笑臉 19"/>
          <p:cNvSpPr/>
          <p:nvPr/>
        </p:nvSpPr>
        <p:spPr>
          <a:xfrm>
            <a:off x="4500563" y="4868863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13326" name="群組 21"/>
          <p:cNvGrpSpPr>
            <a:grpSpLocks/>
          </p:cNvGrpSpPr>
          <p:nvPr/>
        </p:nvGrpSpPr>
        <p:grpSpPr bwMode="auto">
          <a:xfrm>
            <a:off x="4787900" y="4292600"/>
            <a:ext cx="936625" cy="865188"/>
            <a:chOff x="4788024" y="4293096"/>
            <a:chExt cx="936104" cy="864096"/>
          </a:xfrm>
        </p:grpSpPr>
        <p:cxnSp>
          <p:nvCxnSpPr>
            <p:cNvPr id="15" name="直線單箭頭接點 14"/>
            <p:cNvCxnSpPr/>
            <p:nvPr/>
          </p:nvCxnSpPr>
          <p:spPr>
            <a:xfrm rot="5400000" flipH="1" flipV="1">
              <a:off x="4716088" y="4509313"/>
              <a:ext cx="719815" cy="575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4788024" y="5012911"/>
              <a:ext cx="936104" cy="144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 flipV="1">
              <a:off x="4428168" y="4652952"/>
              <a:ext cx="864096" cy="144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Projections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Orthographic Projections</a:t>
            </a:r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en-US" altLang="zh-TW" sz="2800" smtClean="0"/>
              <a:t>Perspective Projections</a:t>
            </a:r>
            <a:endParaRPr lang="zh-TW" altLang="en-US" sz="28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7036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06838"/>
            <a:ext cx="37861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Pinhole camera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800" smtClean="0"/>
              <a:t>A pinhole camera is a simple camera without a lens and with a single small aperture – effectively a light-proof box with a small hole in one side.</a:t>
            </a:r>
            <a:endParaRPr lang="zh-TW" altLang="en-US" sz="28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271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868988" y="9810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Frustum</a:t>
            </a:r>
            <a:endParaRPr lang="zh-TW" altLang="en-US" dirty="0"/>
          </a:p>
        </p:txBody>
      </p:sp>
      <p:sp>
        <p:nvSpPr>
          <p:cNvPr id="1741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dirty="0" smtClean="0"/>
              <a:t>void </a:t>
            </a:r>
            <a:r>
              <a:rPr lang="en-US" altLang="zh-TW" dirty="0" err="1" smtClean="0"/>
              <a:t>glFrustum</a:t>
            </a:r>
            <a:r>
              <a:rPr lang="en-US" altLang="zh-TW" dirty="0" smtClean="0"/>
              <a:t>(</a:t>
            </a:r>
          </a:p>
          <a:p>
            <a:pPr marL="400050" lvl="1" indent="0">
              <a:buFontTx/>
              <a:buNone/>
            </a:pP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left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right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bottom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nearVal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farVal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zh-TW" dirty="0" smtClean="0"/>
              <a:t>);</a:t>
            </a: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5508625" y="17732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932363" y="28527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6516688" y="10128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508625" y="9810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516688" y="24209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5508625" y="24209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5003800" y="17732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5003800" y="17732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5003800" y="26368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003800" y="26368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5688013" y="2636838"/>
            <a:ext cx="2484437" cy="12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68988" y="2411413"/>
            <a:ext cx="22320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字方塊 10"/>
          <p:cNvSpPr txBox="1">
            <a:spLocks noChangeArrowheads="1"/>
          </p:cNvSpPr>
          <p:nvPr/>
        </p:nvSpPr>
        <p:spPr bwMode="auto">
          <a:xfrm>
            <a:off x="8101013" y="22050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7426" name="文字方塊 20"/>
          <p:cNvSpPr txBox="1">
            <a:spLocks noChangeArrowheads="1"/>
          </p:cNvSpPr>
          <p:nvPr/>
        </p:nvSpPr>
        <p:spPr bwMode="auto">
          <a:xfrm>
            <a:off x="8101013" y="249237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near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74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06775"/>
            <a:ext cx="3289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Perspective Projections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>
                <a:solidFill>
                  <a:srgbClr val="00B050"/>
                </a:solidFill>
              </a:rPr>
              <a:t> </a:t>
            </a:r>
            <a:r>
              <a:rPr lang="en-US" altLang="zh-TW" sz="2400" smtClean="0">
                <a:solidFill>
                  <a:srgbClr val="00B050"/>
                </a:solidFill>
              </a:rPr>
              <a:t>// Reset coordinate system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000" smtClean="0"/>
              <a:t>glMatrixMode(GL_PROJECTION);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glLoadIdentity();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 Produce the perspective projection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000" smtClean="0">
                <a:solidFill>
                  <a:srgbClr val="FF0000"/>
                </a:solidFill>
              </a:rPr>
              <a:t>gluPerspective</a:t>
            </a:r>
            <a:r>
              <a:rPr lang="en-US" altLang="zh-TW" sz="2000" smtClean="0"/>
              <a:t>(45.0f, fAspect, 1.0, 400.0);</a:t>
            </a:r>
            <a:endParaRPr lang="zh-TW" altLang="en-US" sz="240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273800" y="1628775"/>
            <a:ext cx="2376488" cy="1477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gluPerspective</a:t>
            </a:r>
            <a:r>
              <a:rPr lang="en-US" altLang="zh-TW" dirty="0"/>
              <a:t>(</a:t>
            </a:r>
          </a:p>
          <a:p>
            <a:pPr eaLnBrk="1" hangingPunct="1">
              <a:defRPr/>
            </a:pP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fovy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aspect,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zNear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zFar</a:t>
            </a:r>
            <a:r>
              <a:rPr lang="en-US" altLang="zh-TW" dirty="0"/>
              <a:t>);</a:t>
            </a:r>
            <a:endParaRPr lang="zh-TW" altLang="en-US" dirty="0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440113"/>
            <a:ext cx="2871787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7747</TotalTime>
  <Words>1468</Words>
  <Application>Microsoft Office PowerPoint</Application>
  <PresentationFormat>如螢幕大小 (4:3)</PresentationFormat>
  <Paragraphs>282</Paragraphs>
  <Slides>30</Slides>
  <Notes>24</Notes>
  <HiddenSlides>4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Wingdings 2</vt:lpstr>
      <vt:lpstr>Course_HE</vt:lpstr>
      <vt:lpstr>Equation</vt:lpstr>
      <vt:lpstr>方程式</vt:lpstr>
      <vt:lpstr>3D Game Programming Projection</vt:lpstr>
      <vt:lpstr>Projection</vt:lpstr>
      <vt:lpstr>Multi-view</vt:lpstr>
      <vt:lpstr>Classical Projections</vt:lpstr>
      <vt:lpstr>Eye coordinates</vt:lpstr>
      <vt:lpstr>Projections</vt:lpstr>
      <vt:lpstr>Pinhole camera</vt:lpstr>
      <vt:lpstr>Frustum</vt:lpstr>
      <vt:lpstr>Perspective Projections</vt:lpstr>
      <vt:lpstr>攝影機使用與設定</vt:lpstr>
      <vt:lpstr>攝影機使用與設定</vt:lpstr>
      <vt:lpstr>Viewport</vt:lpstr>
      <vt:lpstr>CameraFollow</vt:lpstr>
      <vt:lpstr>CameraFollow2</vt:lpstr>
      <vt:lpstr>PowerPoint 簡報</vt:lpstr>
      <vt:lpstr>Advance Matrix Manipulation</vt:lpstr>
      <vt:lpstr>Load a Matrix</vt:lpstr>
      <vt:lpstr>Adding Transformations Together</vt:lpstr>
      <vt:lpstr>graphical perspective</vt:lpstr>
      <vt:lpstr>First-Person perspective</vt:lpstr>
      <vt:lpstr>Second-person perspective</vt:lpstr>
      <vt:lpstr>Third-person shooter</vt:lpstr>
      <vt:lpstr>Top-down perspective</vt:lpstr>
      <vt:lpstr>Animation</vt:lpstr>
      <vt:lpstr>Cameras and Actors</vt:lpstr>
      <vt:lpstr>Camera Management</vt:lpstr>
      <vt:lpstr>An Actor Frame</vt:lpstr>
      <vt:lpstr>Move object</vt:lpstr>
      <vt:lpstr>Euler Angles</vt:lpstr>
      <vt:lpstr>Rendering Loop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mtchi</cp:lastModifiedBy>
  <cp:revision>136</cp:revision>
  <dcterms:created xsi:type="dcterms:W3CDTF">2010-08-04T16:26:51Z</dcterms:created>
  <dcterms:modified xsi:type="dcterms:W3CDTF">2017-10-30T16:03:35Z</dcterms:modified>
</cp:coreProperties>
</file>