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980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6068-9C0F-4A5A-A1E0-5F07CC8EA1E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F8D1-8033-4673-8797-B62E0A856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105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6068-9C0F-4A5A-A1E0-5F07CC8EA1E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F8D1-8033-4673-8797-B62E0A856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3209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6068-9C0F-4A5A-A1E0-5F07CC8EA1E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F8D1-8033-4673-8797-B62E0A856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711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6068-9C0F-4A5A-A1E0-5F07CC8EA1E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F8D1-8033-4673-8797-B62E0A856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3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6068-9C0F-4A5A-A1E0-5F07CC8EA1E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F8D1-8033-4673-8797-B62E0A856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344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6068-9C0F-4A5A-A1E0-5F07CC8EA1E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F8D1-8033-4673-8797-B62E0A856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004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6068-9C0F-4A5A-A1E0-5F07CC8EA1E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F8D1-8033-4673-8797-B62E0A856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111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6068-9C0F-4A5A-A1E0-5F07CC8EA1E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F8D1-8033-4673-8797-B62E0A856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901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6068-9C0F-4A5A-A1E0-5F07CC8EA1E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F8D1-8033-4673-8797-B62E0A856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715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6068-9C0F-4A5A-A1E0-5F07CC8EA1E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F8D1-8033-4673-8797-B62E0A856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0508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A6068-9C0F-4A5A-A1E0-5F07CC8EA1E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EF8D1-8033-4673-8797-B62E0A856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72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A6068-9C0F-4A5A-A1E0-5F07CC8EA1E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EF8D1-8033-4673-8797-B62E0A8561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128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Ecological Smart Home Network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6932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Internet of Things</a:t>
            </a:r>
          </a:p>
          <a:p>
            <a:pPr lvl="1"/>
            <a:r>
              <a:rPr lang="en-US" altLang="zh-TW" dirty="0" smtClean="0"/>
              <a:t>Receiver thing needs to respond to sender thing</a:t>
            </a:r>
          </a:p>
          <a:p>
            <a:pPr lvl="1"/>
            <a:r>
              <a:rPr lang="en-US" altLang="zh-TW" dirty="0" smtClean="0"/>
              <a:t>Communication style may be different, and new behaviors and situation occur</a:t>
            </a:r>
          </a:p>
          <a:p>
            <a:pPr lvl="1"/>
            <a:r>
              <a:rPr lang="en-US" altLang="zh-TW" dirty="0" smtClean="0"/>
              <a:t>Similar idea, M2M (machine-to-machine)</a:t>
            </a:r>
          </a:p>
          <a:p>
            <a:pPr lvl="1"/>
            <a:r>
              <a:rPr lang="en-US" altLang="zh-TW" dirty="0" smtClean="0"/>
              <a:t>“The smart home”, itself, is a “thing” to be connected to Internet.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6471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Others,</a:t>
            </a:r>
          </a:p>
          <a:p>
            <a:pPr lvl="1"/>
            <a:r>
              <a:rPr lang="en-US" altLang="zh-TW" dirty="0" smtClean="0"/>
              <a:t>Femtocell</a:t>
            </a:r>
          </a:p>
          <a:p>
            <a:pPr lvl="1"/>
            <a:r>
              <a:rPr lang="en-US" altLang="zh-TW" dirty="0" smtClean="0"/>
              <a:t>Home network gateway</a:t>
            </a:r>
          </a:p>
          <a:p>
            <a:pPr lvl="2"/>
            <a:r>
              <a:rPr lang="en-US" altLang="zh-TW" dirty="0" smtClean="0"/>
              <a:t>Use services provided outside the home</a:t>
            </a:r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7849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1.4.2 Software: platform and user interface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Very important !!</a:t>
            </a:r>
          </a:p>
          <a:p>
            <a:r>
              <a:rPr lang="en-US" altLang="zh-TW" dirty="0" smtClean="0"/>
              <a:t>Communication among components can occur seamlessly</a:t>
            </a:r>
          </a:p>
          <a:p>
            <a:r>
              <a:rPr lang="en-US" altLang="zh-TW" dirty="0" smtClean="0"/>
              <a:t>Well-designed user interface, e.g. voice interface.</a:t>
            </a:r>
          </a:p>
          <a:p>
            <a:r>
              <a:rPr lang="en-US" altLang="zh-TW" dirty="0" smtClean="0"/>
              <a:t>Management: Private information, security invasions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76060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1.4.3 Energy management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HEMS: home energy management system</a:t>
            </a:r>
          </a:p>
          <a:p>
            <a:pPr lvl="1"/>
            <a:r>
              <a:rPr lang="en-US" altLang="zh-TW" dirty="0" smtClean="0"/>
              <a:t>E.g. Automated control of electricity usage though a HEMS meter</a:t>
            </a:r>
          </a:p>
          <a:p>
            <a:pPr lvl="1"/>
            <a:r>
              <a:rPr lang="en-US" altLang="zh-TW" dirty="0" smtClean="0"/>
              <a:t>Possible to group of several houses within a neighborhood.  E.g. smart grid.</a:t>
            </a:r>
          </a:p>
          <a:p>
            <a:r>
              <a:rPr lang="en-US" altLang="zh-TW" dirty="0" smtClean="0"/>
              <a:t>Remote control of home equipment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19869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1.4.4 Integrated applications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Content management in a home theater</a:t>
            </a:r>
          </a:p>
          <a:p>
            <a:pPr lvl="1"/>
            <a:r>
              <a:rPr lang="en-US" altLang="zh-TW" dirty="0" smtClean="0"/>
              <a:t>Take in media content from outside the home</a:t>
            </a:r>
          </a:p>
          <a:p>
            <a:r>
              <a:rPr lang="en-US" altLang="zh-TW" dirty="0" smtClean="0"/>
              <a:t>Human activity recognition, personal behavior monitoring and management</a:t>
            </a:r>
          </a:p>
          <a:p>
            <a:pPr lvl="1"/>
            <a:r>
              <a:rPr lang="en-US" altLang="zh-TW" dirty="0" smtClean="0"/>
              <a:t>Care for older people so that stay happy and safe</a:t>
            </a:r>
          </a:p>
          <a:p>
            <a:r>
              <a:rPr lang="en-US" altLang="zh-TW" dirty="0" smtClean="0"/>
              <a:t>Health care and medical care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9426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1.5 Design considerations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Define specifications</a:t>
            </a:r>
          </a:p>
          <a:p>
            <a:pPr lvl="1"/>
            <a:r>
              <a:rPr lang="en-US" altLang="zh-TW" dirty="0" smtClean="0"/>
              <a:t>Functional requirements</a:t>
            </a:r>
          </a:p>
          <a:p>
            <a:pPr lvl="1"/>
            <a:r>
              <a:rPr lang="en-US" altLang="zh-TW" dirty="0" smtClean="0"/>
              <a:t>Cost and schedule of construction</a:t>
            </a:r>
          </a:p>
          <a:p>
            <a:pPr lvl="1"/>
            <a:r>
              <a:rPr lang="en-US" altLang="zh-TW" dirty="0" smtClean="0"/>
              <a:t>Ease of use and safety considerations</a:t>
            </a:r>
          </a:p>
          <a:p>
            <a:pPr lvl="1"/>
            <a:r>
              <a:rPr lang="en-US" altLang="zh-TW" dirty="0" smtClean="0"/>
              <a:t>Aesthetics (</a:t>
            </a:r>
            <a:r>
              <a:rPr lang="zh-TW" altLang="en-US" dirty="0" smtClean="0"/>
              <a:t>美學</a:t>
            </a:r>
            <a:r>
              <a:rPr lang="en-US" altLang="zh-TW" dirty="0" smtClean="0"/>
              <a:t>) and enjoyment</a:t>
            </a:r>
          </a:p>
          <a:p>
            <a:pPr lvl="1"/>
            <a:r>
              <a:rPr lang="en-US" altLang="zh-TW" dirty="0" smtClean="0"/>
              <a:t>Ecological considerations and sustainability</a:t>
            </a:r>
          </a:p>
          <a:p>
            <a:pPr lvl="2"/>
            <a:r>
              <a:rPr lang="en-US" altLang="zh-TW" dirty="0" smtClean="0"/>
              <a:t>Ecological design does not have to work against the desired technology</a:t>
            </a:r>
          </a:p>
          <a:p>
            <a:pPr lvl="2"/>
            <a:r>
              <a:rPr lang="en-US" altLang="zh-TW" dirty="0" smtClean="0"/>
              <a:t>We need to make efforts to </a:t>
            </a:r>
            <a:r>
              <a:rPr lang="en-US" altLang="zh-TW" u="sng" dirty="0" smtClean="0"/>
              <a:t>develop technologies </a:t>
            </a:r>
            <a:r>
              <a:rPr lang="en-US" altLang="zh-TW" dirty="0" smtClean="0"/>
              <a:t>to support ecological design !!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1153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Samsung Smart House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7854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1.2 Historical transitions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376264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dirty="0" smtClean="0"/>
              <a:t>工業革命後，</a:t>
            </a:r>
            <a:r>
              <a:rPr lang="en-US" altLang="zh-TW" dirty="0" smtClean="0"/>
              <a:t>”modern technology” invent many new mechanisms</a:t>
            </a:r>
          </a:p>
          <a:p>
            <a:r>
              <a:rPr lang="en-US" altLang="zh-TW" dirty="0" smtClean="0"/>
              <a:t>The interrelationship among these 3 components is very vague and shallow (Fig .1), operated independently without “interaction”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56992"/>
            <a:ext cx="8573601" cy="3311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9725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1.2.2 Modern times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第二次世界大戰後，</a:t>
            </a:r>
            <a:r>
              <a:rPr lang="en-US" altLang="zh-TW" dirty="0" smtClean="0"/>
              <a:t>ICT (information and communication technology) widely used </a:t>
            </a:r>
          </a:p>
          <a:p>
            <a:pPr lvl="1"/>
            <a:r>
              <a:rPr lang="en-US" altLang="zh-TW" dirty="0" smtClean="0"/>
              <a:t>Electronic data processors</a:t>
            </a:r>
          </a:p>
          <a:p>
            <a:pPr lvl="1"/>
            <a:r>
              <a:rPr lang="en-US" altLang="zh-TW" dirty="0" smtClean="0"/>
              <a:t>Semiconductor</a:t>
            </a:r>
          </a:p>
          <a:p>
            <a:pPr lvl="1"/>
            <a:r>
              <a:rPr lang="en-US" altLang="zh-TW" dirty="0" smtClean="0"/>
              <a:t>Automobile</a:t>
            </a:r>
          </a:p>
          <a:p>
            <a:pPr lvl="1"/>
            <a:r>
              <a:rPr lang="en-US" altLang="zh-TW" dirty="0" smtClean="0"/>
              <a:t>Energy industry</a:t>
            </a:r>
          </a:p>
          <a:p>
            <a:r>
              <a:rPr lang="en-US" altLang="zh-TW" dirty="0" smtClean="0"/>
              <a:t>ICT supports business management and organizational management (Fig 1.2)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6357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2592289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Mutual interaction started</a:t>
            </a:r>
          </a:p>
          <a:p>
            <a:pPr lvl="1"/>
            <a:r>
              <a:rPr lang="en-US" altLang="zh-TW" dirty="0" smtClean="0"/>
              <a:t>SNS: social networking services</a:t>
            </a:r>
          </a:p>
          <a:p>
            <a:pPr lvl="1"/>
            <a:r>
              <a:rPr lang="en-US" altLang="zh-TW" dirty="0" smtClean="0"/>
              <a:t>Technologies require much energy and materials from natural resources</a:t>
            </a:r>
          </a:p>
          <a:p>
            <a:pPr lvl="1"/>
            <a:r>
              <a:rPr lang="en-US" altLang="zh-TW" dirty="0" smtClean="0"/>
              <a:t>Natural environment may become contaminated</a:t>
            </a:r>
          </a:p>
          <a:p>
            <a:pPr lvl="1"/>
            <a:r>
              <a:rPr lang="en-US" altLang="zh-TW" dirty="0" smtClean="0"/>
              <a:t>Need good solutions to environmental problem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55" y="3573016"/>
            <a:ext cx="7831293" cy="3282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935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1.2.3 The future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592288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Change our thinking to realize better solutions for human happiness in the future (happy and peaceful) (Fig. 1.3)</a:t>
            </a:r>
          </a:p>
          <a:p>
            <a:pPr lvl="1"/>
            <a:r>
              <a:rPr lang="en-US" altLang="zh-TW" dirty="0" smtClean="0"/>
              <a:t>Energy</a:t>
            </a:r>
          </a:p>
          <a:p>
            <a:pPr lvl="1"/>
            <a:r>
              <a:rPr lang="en-US" altLang="zh-TW" dirty="0" smtClean="0"/>
              <a:t>Communication system</a:t>
            </a:r>
          </a:p>
          <a:p>
            <a:pPr lvl="1"/>
            <a:r>
              <a:rPr lang="en-US" altLang="zh-TW" dirty="0" smtClean="0"/>
              <a:t>Entertainment</a:t>
            </a:r>
          </a:p>
          <a:p>
            <a:pPr lvl="1"/>
            <a:r>
              <a:rPr lang="en-US" altLang="zh-TW" dirty="0" smtClean="0"/>
              <a:t>Security system, </a:t>
            </a:r>
            <a:r>
              <a:rPr lang="en-US" altLang="zh-TW" dirty="0" err="1" smtClean="0"/>
              <a:t>etc</a:t>
            </a:r>
            <a:endParaRPr lang="en-US" altLang="zh-TW" dirty="0" smtClean="0"/>
          </a:p>
          <a:p>
            <a:r>
              <a:rPr lang="en-US" altLang="zh-TW" dirty="0" smtClean="0"/>
              <a:t>Make our life more convenient, but is not good for Earth?</a:t>
            </a:r>
          </a:p>
          <a:p>
            <a:r>
              <a:rPr lang="en-US" altLang="zh-TW" dirty="0" smtClean="0"/>
              <a:t>“Smart” : harmonization of technology and ecology</a:t>
            </a:r>
            <a:endParaRPr lang="zh-TW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05064"/>
            <a:ext cx="7494854" cy="299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3880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跨領域新思維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又要</a:t>
            </a:r>
            <a:r>
              <a:rPr lang="en-US" altLang="zh-TW" dirty="0" smtClean="0"/>
              <a:t>smart</a:t>
            </a:r>
            <a:r>
              <a:rPr lang="zh-TW" altLang="en-US" dirty="0" smtClean="0"/>
              <a:t>又要</a:t>
            </a:r>
            <a:r>
              <a:rPr lang="en-US" altLang="zh-TW" dirty="0" smtClean="0"/>
              <a:t>ecological</a:t>
            </a:r>
          </a:p>
          <a:p>
            <a:r>
              <a:rPr lang="zh-TW" altLang="en-US" dirty="0"/>
              <a:t>新增</a:t>
            </a:r>
            <a:r>
              <a:rPr lang="zh-TW" altLang="en-US" dirty="0" smtClean="0"/>
              <a:t>一些</a:t>
            </a:r>
            <a:r>
              <a:rPr lang="en-US" altLang="zh-TW" dirty="0" smtClean="0"/>
              <a:t>knowledge</a:t>
            </a:r>
          </a:p>
          <a:p>
            <a:pPr lvl="1"/>
            <a:r>
              <a:rPr lang="zh-TW" altLang="en-US" dirty="0" smtClean="0"/>
              <a:t>跨領域思維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“new” technology?</a:t>
            </a:r>
          </a:p>
          <a:p>
            <a:pPr lvl="1"/>
            <a:r>
              <a:rPr lang="zh-TW" altLang="en-US" dirty="0" smtClean="0"/>
              <a:t>復古</a:t>
            </a:r>
            <a:r>
              <a:rPr lang="en-US" altLang="zh-TW" dirty="0" smtClean="0"/>
              <a:t>? But? </a:t>
            </a:r>
            <a:r>
              <a:rPr lang="zh-TW" altLang="en-US" dirty="0" smtClean="0"/>
              <a:t>科技的腳色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0522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1.3 Moving toward sustainability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Fig. 3, </a:t>
            </a:r>
            <a:r>
              <a:rPr lang="zh-TW" altLang="en-US" dirty="0" smtClean="0"/>
              <a:t>中間交集</a:t>
            </a:r>
            <a:r>
              <a:rPr lang="en-US" altLang="zh-TW" dirty="0" smtClean="0"/>
              <a:t>, “sustainability”</a:t>
            </a:r>
          </a:p>
          <a:p>
            <a:pPr lvl="1"/>
            <a:r>
              <a:rPr lang="zh-TW" altLang="en-US" dirty="0" smtClean="0"/>
              <a:t>又要省</a:t>
            </a:r>
            <a:r>
              <a:rPr lang="en-US" altLang="zh-TW" dirty="0" smtClean="0"/>
              <a:t>energy, </a:t>
            </a:r>
            <a:r>
              <a:rPr lang="zh-TW" altLang="en-US" dirty="0" smtClean="0"/>
              <a:t>環保</a:t>
            </a:r>
            <a:r>
              <a:rPr lang="en-US" altLang="zh-TW" dirty="0" smtClean="0"/>
              <a:t>, </a:t>
            </a:r>
            <a:r>
              <a:rPr lang="zh-TW" altLang="en-US" dirty="0" smtClean="0"/>
              <a:t>又要舒適</a:t>
            </a:r>
            <a:r>
              <a:rPr lang="en-US" altLang="zh-TW" dirty="0" smtClean="0"/>
              <a:t>smart</a:t>
            </a:r>
          </a:p>
          <a:p>
            <a:pPr lvl="1"/>
            <a:r>
              <a:rPr lang="en-US" altLang="zh-TW" dirty="0" smtClean="0"/>
              <a:t>Requires more elaborate strategy!</a:t>
            </a:r>
          </a:p>
          <a:p>
            <a:pPr lvl="1"/>
            <a:r>
              <a:rPr lang="en-US" altLang="zh-TW" dirty="0" smtClean="0"/>
              <a:t>Sustainability means natural resources are used in such a way that the same usage is assured for future generations.</a:t>
            </a:r>
          </a:p>
          <a:p>
            <a:pPr lvl="1"/>
            <a:r>
              <a:rPr lang="en-US" altLang="zh-TW" dirty="0" smtClean="0"/>
              <a:t>Technologies in a smart or restricted way so that sustainability can be realized.</a:t>
            </a:r>
          </a:p>
          <a:p>
            <a:r>
              <a:rPr lang="en-US" altLang="zh-TW" dirty="0" smtClean="0"/>
              <a:t>E.g. oil and coal cannot be reproduced</a:t>
            </a:r>
          </a:p>
          <a:p>
            <a:pPr lvl="1"/>
            <a:r>
              <a:rPr lang="en-US" altLang="zh-TW" dirty="0" smtClean="0"/>
              <a:t>Invent artificial oil or gasoline</a:t>
            </a:r>
          </a:p>
          <a:p>
            <a:pPr lvl="1"/>
            <a:r>
              <a:rPr lang="en-US" altLang="zh-TW" dirty="0" smtClean="0"/>
              <a:t>Invent an alternative to gas-powered automobiles.</a:t>
            </a:r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9360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1.4 Technology elements that support smart home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270223"/>
          </a:xfrm>
        </p:spPr>
        <p:txBody>
          <a:bodyPr>
            <a:normAutofit fontScale="77500" lnSpcReduction="20000"/>
          </a:bodyPr>
          <a:lstStyle/>
          <a:p>
            <a:r>
              <a:rPr lang="en-US" altLang="zh-TW" dirty="0" smtClean="0"/>
              <a:t>Networks, and relevant environments, and equipment</a:t>
            </a:r>
          </a:p>
          <a:p>
            <a:pPr lvl="1"/>
            <a:r>
              <a:rPr lang="en-US" altLang="zh-TW" dirty="0" smtClean="0"/>
              <a:t>Rapid exchange of information without delay is most important in an operating smart home (efficient and reliable)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348880"/>
            <a:ext cx="707707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1279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smtClean="0"/>
              <a:t>Wireless networks and mobile telephones</a:t>
            </a:r>
          </a:p>
          <a:p>
            <a:pPr lvl="1"/>
            <a:r>
              <a:rPr lang="en-US" altLang="zh-TW" dirty="0" smtClean="0"/>
              <a:t>LAN</a:t>
            </a:r>
          </a:p>
          <a:p>
            <a:pPr lvl="1"/>
            <a:r>
              <a:rPr lang="en-US" altLang="zh-TW" dirty="0" smtClean="0"/>
              <a:t>IEEE 802.11, </a:t>
            </a:r>
            <a:r>
              <a:rPr lang="en-US" altLang="zh-TW" dirty="0" err="1" smtClean="0"/>
              <a:t>WiFi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Smartphones</a:t>
            </a:r>
          </a:p>
          <a:p>
            <a:r>
              <a:rPr lang="en-US" altLang="zh-TW" dirty="0" smtClean="0"/>
              <a:t>Sensors and their network</a:t>
            </a:r>
          </a:p>
          <a:p>
            <a:pPr lvl="1"/>
            <a:r>
              <a:rPr lang="en-US" altLang="zh-TW" dirty="0" smtClean="0"/>
              <a:t>Humidity, Motion direction, Sound, Biosensors</a:t>
            </a:r>
          </a:p>
          <a:p>
            <a:pPr lvl="1"/>
            <a:r>
              <a:rPr lang="en-US" altLang="zh-TW" dirty="0" smtClean="0"/>
              <a:t>Information collected by sensors should be accessible as possible</a:t>
            </a:r>
          </a:p>
          <a:p>
            <a:pPr lvl="1"/>
            <a:r>
              <a:rPr lang="en-US" altLang="zh-TW" dirty="0" smtClean="0"/>
              <a:t>Bluetooth, ZigBee, IrDA, NFC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92538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567</Words>
  <Application>Microsoft Office PowerPoint</Application>
  <PresentationFormat>如螢幕大小 (4:3)</PresentationFormat>
  <Paragraphs>85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Ecological Smart Home Network</vt:lpstr>
      <vt:lpstr>1.2 Historical transitions</vt:lpstr>
      <vt:lpstr>1.2.2 Modern times</vt:lpstr>
      <vt:lpstr>PowerPoint 簡報</vt:lpstr>
      <vt:lpstr>1.2.3 The future</vt:lpstr>
      <vt:lpstr>跨領域新思維</vt:lpstr>
      <vt:lpstr>1.3 Moving toward sustainability</vt:lpstr>
      <vt:lpstr>1.4 Technology elements that support smart home</vt:lpstr>
      <vt:lpstr>PowerPoint 簡報</vt:lpstr>
      <vt:lpstr>PowerPoint 簡報</vt:lpstr>
      <vt:lpstr>PowerPoint 簡報</vt:lpstr>
      <vt:lpstr>1.4.2 Software: platform and user interface</vt:lpstr>
      <vt:lpstr>1.4.3 Energy management</vt:lpstr>
      <vt:lpstr>1.4.4 Integrated applications</vt:lpstr>
      <vt:lpstr>1.5 Design considerations</vt:lpstr>
      <vt:lpstr>Samsung Smart House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Ecological Smart Home Network</dc:title>
  <dc:creator>User</dc:creator>
  <cp:lastModifiedBy>User</cp:lastModifiedBy>
  <cp:revision>12</cp:revision>
  <dcterms:created xsi:type="dcterms:W3CDTF">2016-09-19T08:04:33Z</dcterms:created>
  <dcterms:modified xsi:type="dcterms:W3CDTF">2016-09-19T09:00:19Z</dcterms:modified>
</cp:coreProperties>
</file>