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2" r:id="rId4"/>
    <p:sldId id="269" r:id="rId5"/>
    <p:sldId id="270" r:id="rId6"/>
    <p:sldId id="333" r:id="rId7"/>
    <p:sldId id="337" r:id="rId8"/>
    <p:sldId id="339" r:id="rId9"/>
    <p:sldId id="278" r:id="rId10"/>
    <p:sldId id="285" r:id="rId11"/>
    <p:sldId id="358" r:id="rId12"/>
    <p:sldId id="359" r:id="rId13"/>
    <p:sldId id="345" r:id="rId14"/>
    <p:sldId id="346" r:id="rId15"/>
    <p:sldId id="348" r:id="rId16"/>
    <p:sldId id="349" r:id="rId17"/>
    <p:sldId id="350" r:id="rId18"/>
    <p:sldId id="351" r:id="rId19"/>
    <p:sldId id="352" r:id="rId20"/>
    <p:sldId id="353" r:id="rId21"/>
    <p:sldId id="347" r:id="rId22"/>
    <p:sldId id="354" r:id="rId23"/>
    <p:sldId id="355" r:id="rId24"/>
    <p:sldId id="356" r:id="rId25"/>
    <p:sldId id="357" r:id="rId26"/>
    <p:sldId id="286" r:id="rId27"/>
    <p:sldId id="287" r:id="rId28"/>
    <p:sldId id="302" r:id="rId29"/>
    <p:sldId id="340" r:id="rId30"/>
    <p:sldId id="271" r:id="rId31"/>
    <p:sldId id="272" r:id="rId32"/>
    <p:sldId id="304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  <p:sldId id="324" r:id="rId47"/>
    <p:sldId id="325" r:id="rId48"/>
    <p:sldId id="326" r:id="rId49"/>
    <p:sldId id="343" r:id="rId50"/>
    <p:sldId id="344" r:id="rId51"/>
    <p:sldId id="360" r:id="rId52"/>
    <p:sldId id="361" r:id="rId53"/>
    <p:sldId id="362" r:id="rId54"/>
    <p:sldId id="363" r:id="rId55"/>
    <p:sldId id="364" r:id="rId56"/>
    <p:sldId id="365" r:id="rId57"/>
    <p:sldId id="366" r:id="rId58"/>
    <p:sldId id="367" r:id="rId59"/>
    <p:sldId id="327" r:id="rId60"/>
    <p:sldId id="328" r:id="rId61"/>
    <p:sldId id="341" r:id="rId62"/>
    <p:sldId id="342" r:id="rId63"/>
    <p:sldId id="329" r:id="rId64"/>
    <p:sldId id="330" r:id="rId65"/>
    <p:sldId id="331" r:id="rId66"/>
    <p:sldId id="306" r:id="rId67"/>
    <p:sldId id="274" r:id="rId68"/>
    <p:sldId id="276" r:id="rId69"/>
    <p:sldId id="258" r:id="rId7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0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2446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46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9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3110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68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081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353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05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53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969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74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921CA-9CD8-46E0-B169-83411FD89AA0}" type="datetimeFigureOut">
              <a:rPr lang="zh-TW" altLang="en-US" smtClean="0"/>
              <a:t>2019/8/15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93AAF-BBBC-4CF3-8764-0AEC51BE30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227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oc.or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youtube.com/watch?v=Cwp5EY_AZIo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Introduction to Network, Multimedia, Application Scenario &amp; Design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蔡子傑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113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Text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Unformatted plain text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Formatted text, such as mathematical expressions, hypertext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ym typeface="Wingdings" pitchFamily="2" charset="2"/>
              </a:rPr>
              <a:t>inherently digital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Visual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Drawing, maps, images, animation, etc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ym typeface="Wingdings" pitchFamily="2" charset="2"/>
              </a:rPr>
              <a:t>can be analog and converted into digital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Sound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Voice, audio, music, etc.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ym typeface="Wingdings" pitchFamily="2" charset="2"/>
              </a:rPr>
              <a:t>can be analog and converted into digital</a:t>
            </a:r>
            <a:endParaRPr lang="en-US" altLang="zh-TW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69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mtClean="0"/>
              <a:t>Multimedia classification from network perspective</a:t>
            </a:r>
            <a:endParaRPr lang="zh-TW" altLang="en-US" dirty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mtClean="0"/>
              <a:t>Real-Time (RT)</a:t>
            </a:r>
          </a:p>
          <a:p>
            <a:pPr lvl="1">
              <a:defRPr/>
            </a:pPr>
            <a:r>
              <a:rPr lang="en-US" altLang="zh-TW" smtClean="0"/>
              <a:t>Bounds on the end-to-end packet delay/jitter</a:t>
            </a:r>
          </a:p>
          <a:p>
            <a:pPr lvl="1">
              <a:defRPr/>
            </a:pPr>
            <a:r>
              <a:rPr lang="en-US" altLang="zh-TW" smtClean="0"/>
              <a:t>Further classified as</a:t>
            </a:r>
          </a:p>
          <a:p>
            <a:pPr lvl="2">
              <a:defRPr/>
            </a:pPr>
            <a:r>
              <a:rPr lang="en-US" altLang="zh-TW" smtClean="0"/>
              <a:t> Discrete media (DM): discrete quantum as a file or message, e.g. </a:t>
            </a:r>
          </a:p>
          <a:p>
            <a:pPr lvl="3">
              <a:defRPr/>
            </a:pPr>
            <a:r>
              <a:rPr lang="en-US" altLang="zh-TW" smtClean="0"/>
              <a:t>MSN/Yahoo messengers (error-intolerant)</a:t>
            </a:r>
          </a:p>
          <a:p>
            <a:pPr lvl="3">
              <a:defRPr/>
            </a:pPr>
            <a:r>
              <a:rPr lang="en-US" altLang="zh-TW" smtClean="0"/>
              <a:t>Instant messaging services like stock quote updates (error-tolerant)</a:t>
            </a:r>
          </a:p>
          <a:p>
            <a:pPr lvl="2">
              <a:defRPr/>
            </a:pPr>
            <a:r>
              <a:rPr lang="en-US" altLang="zh-TW" smtClean="0"/>
              <a:t>Continuous media (CM): continuously as a stream of messages , </a:t>
            </a:r>
          </a:p>
          <a:p>
            <a:pPr lvl="3">
              <a:defRPr/>
            </a:pPr>
            <a:r>
              <a:rPr lang="en-US" altLang="zh-TW" smtClean="0"/>
              <a:t>Further classified as</a:t>
            </a:r>
          </a:p>
          <a:p>
            <a:pPr lvl="4">
              <a:defRPr/>
            </a:pPr>
            <a:r>
              <a:rPr lang="en-US" altLang="zh-TW" smtClean="0"/>
              <a:t>Delay tolerant: Internet webcast</a:t>
            </a:r>
          </a:p>
          <a:p>
            <a:pPr lvl="4">
              <a:defRPr/>
            </a:pPr>
            <a:r>
              <a:rPr lang="en-US" altLang="zh-TW" smtClean="0"/>
              <a:t>Delay intolerant: audio, video streaming in conferencing systems</a:t>
            </a:r>
          </a:p>
          <a:p>
            <a:pPr>
              <a:defRPr/>
            </a:pPr>
            <a:r>
              <a:rPr lang="en-US" altLang="zh-TW" smtClean="0"/>
              <a:t>Non Real-Time (NRT)</a:t>
            </a:r>
          </a:p>
          <a:p>
            <a:pPr lvl="1">
              <a:defRPr/>
            </a:pPr>
            <a:r>
              <a:rPr lang="en-US" altLang="zh-TW" smtClean="0"/>
              <a:t>Do not have strict delay constraints</a:t>
            </a:r>
          </a:p>
          <a:p>
            <a:pPr lvl="1">
              <a:defRPr/>
            </a:pPr>
            <a:r>
              <a:rPr lang="en-US" altLang="zh-TW" smtClean="0"/>
              <a:t>E.g. text and image files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092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mtClean="0"/>
              <a:t>Network oriented classification of Media Types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2638"/>
            <a:ext cx="8229600" cy="36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05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Text</a:t>
            </a:r>
            <a:endParaRPr lang="zh-TW" altLang="en-US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Most popular</a:t>
            </a:r>
          </a:p>
          <a:p>
            <a:r>
              <a:rPr lang="en-US" altLang="zh-TW" smtClean="0"/>
              <a:t>Transfer protocols</a:t>
            </a:r>
          </a:p>
          <a:p>
            <a:pPr lvl="1"/>
            <a:r>
              <a:rPr lang="en-US" altLang="zh-TW" smtClean="0"/>
              <a:t>ftp, http, SMTP(Simple Mail Transfer Protocol)</a:t>
            </a:r>
          </a:p>
          <a:p>
            <a:r>
              <a:rPr lang="en-US" altLang="zh-TW" smtClean="0"/>
              <a:t>Represented in binary as </a:t>
            </a:r>
          </a:p>
          <a:p>
            <a:pPr lvl="1"/>
            <a:r>
              <a:rPr lang="en-US" altLang="zh-TW" smtClean="0"/>
              <a:t>7-bit ASCII</a:t>
            </a:r>
          </a:p>
          <a:p>
            <a:pPr lvl="1"/>
            <a:r>
              <a:rPr lang="en-US" altLang="zh-TW" smtClean="0"/>
              <a:t>8-bit ISO-8859</a:t>
            </a:r>
          </a:p>
          <a:p>
            <a:pPr lvl="1"/>
            <a:r>
              <a:rPr lang="en-US" altLang="zh-TW" smtClean="0"/>
              <a:t>16-bit Unicode</a:t>
            </a:r>
          </a:p>
          <a:p>
            <a:pPr lvl="1"/>
            <a:r>
              <a:rPr lang="en-US" altLang="zh-TW" smtClean="0"/>
              <a:t>32-bit ISO 10646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85650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mtClean="0"/>
              <a:t>Error depend on applications</a:t>
            </a:r>
          </a:p>
          <a:p>
            <a:pPr lvl="1">
              <a:defRPr/>
            </a:pPr>
            <a:r>
              <a:rPr lang="en-US" altLang="zh-TW" smtClean="0"/>
              <a:t>Loss/error free, use TCP for transport</a:t>
            </a:r>
          </a:p>
          <a:p>
            <a:pPr lvl="2">
              <a:defRPr/>
            </a:pPr>
            <a:r>
              <a:rPr lang="en-US" altLang="zh-TW" smtClean="0"/>
              <a:t>E.g. File transfer</a:t>
            </a:r>
          </a:p>
          <a:p>
            <a:pPr lvl="1">
              <a:defRPr/>
            </a:pPr>
            <a:r>
              <a:rPr lang="en-US" altLang="zh-TW" smtClean="0"/>
              <a:t>Error-tolerant, can use UDP for transport</a:t>
            </a:r>
          </a:p>
          <a:p>
            <a:pPr lvl="2">
              <a:defRPr/>
            </a:pPr>
            <a:r>
              <a:rPr lang="en-US" altLang="zh-TW" smtClean="0"/>
              <a:t>E.g. Instant messaging</a:t>
            </a:r>
          </a:p>
          <a:p>
            <a:pPr>
              <a:defRPr/>
            </a:pPr>
            <a:r>
              <a:rPr lang="en-US" altLang="zh-TW" smtClean="0"/>
              <a:t>Applications that use text as primary media do not have any real-time constraints</a:t>
            </a:r>
          </a:p>
          <a:p>
            <a:pPr lvl="1">
              <a:defRPr/>
            </a:pPr>
            <a:r>
              <a:rPr lang="en-US" altLang="zh-TW" smtClean="0"/>
              <a:t>Elastic applications</a:t>
            </a:r>
          </a:p>
          <a:p>
            <a:pPr lvl="1">
              <a:defRPr/>
            </a:pPr>
            <a:r>
              <a:rPr lang="en-US" altLang="zh-TW" smtClean="0"/>
              <a:t>E.g. web browsing</a:t>
            </a:r>
          </a:p>
          <a:p>
            <a:pPr>
              <a:defRPr/>
            </a:pPr>
            <a:r>
              <a:rPr lang="en-US" altLang="zh-TW" smtClean="0"/>
              <a:t>However, applications like instant messaging do require some guarantees on experienced delay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7260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2071688"/>
            <a:ext cx="8229600" cy="280035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mtClean="0"/>
              <a:t>Bandwidth vs. compression scheme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451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Audio</a:t>
            </a:r>
            <a:endParaRPr lang="zh-TW" altLang="en-US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Sound/speech converted into digital form using sampling and quantization</a:t>
            </a:r>
          </a:p>
          <a:p>
            <a:r>
              <a:rPr lang="en-US" altLang="zh-TW" smtClean="0"/>
              <a:t>Digitized audio media is transmitted as a stream of discrete packets over the network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57383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Bandwidth vs compression</a:t>
            </a:r>
            <a:endParaRPr lang="zh-TW" altLang="en-US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98713"/>
            <a:ext cx="8229600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0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Audio loss and delay</a:t>
            </a:r>
            <a:endParaRPr lang="zh-TW" altLang="en-US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mtClean="0"/>
              <a:t>Loose requirement on packet loss/errors (or error-tolerant)</a:t>
            </a:r>
          </a:p>
          <a:p>
            <a:pPr lvl="1">
              <a:defRPr/>
            </a:pPr>
            <a:r>
              <a:rPr lang="en-US" altLang="zh-TW" smtClean="0"/>
              <a:t>1 to 2% packet loss/error without much degradation</a:t>
            </a:r>
          </a:p>
          <a:p>
            <a:pPr>
              <a:defRPr/>
            </a:pPr>
            <a:r>
              <a:rPr lang="en-US" altLang="zh-TW" smtClean="0"/>
              <a:t>Strict real-time requirement</a:t>
            </a:r>
          </a:p>
          <a:p>
            <a:pPr lvl="1">
              <a:defRPr/>
            </a:pPr>
            <a:r>
              <a:rPr lang="en-US" altLang="zh-TW" smtClean="0"/>
              <a:t>Highly interactive and shorter response time</a:t>
            </a:r>
          </a:p>
          <a:p>
            <a:pPr lvl="1">
              <a:defRPr/>
            </a:pPr>
            <a:r>
              <a:rPr lang="en-US" altLang="zh-TW" smtClean="0"/>
              <a:t>Bounds on end-to-end delay/jitter to be of acceptable quality, e.g. limited to ~200ms.</a:t>
            </a:r>
          </a:p>
          <a:p>
            <a:pPr lvl="1">
              <a:defRPr/>
            </a:pPr>
            <a:r>
              <a:rPr lang="en-US" altLang="zh-TW" smtClean="0"/>
              <a:t>Real-Time Intolerant (RTI) applications, e.g. Internet-Telephony</a:t>
            </a:r>
          </a:p>
          <a:p>
            <a:pPr>
              <a:defRPr/>
            </a:pPr>
            <a:r>
              <a:rPr lang="en-US" altLang="zh-TW" smtClean="0"/>
              <a:t>Weaker bounds on delay/jitter</a:t>
            </a:r>
          </a:p>
          <a:p>
            <a:pPr lvl="1">
              <a:defRPr/>
            </a:pPr>
            <a:r>
              <a:rPr lang="en-US" altLang="zh-TW" smtClean="0"/>
              <a:t>Real-Time Tolerant (RTT) application</a:t>
            </a:r>
          </a:p>
          <a:p>
            <a:pPr lvl="1">
              <a:defRPr/>
            </a:pPr>
            <a:r>
              <a:rPr lang="en-US" altLang="zh-TW" smtClean="0"/>
              <a:t>Involves one-way communication, relatively low interactivity, e.g. Internet webcast, streaming audio</a:t>
            </a:r>
          </a:p>
          <a:p>
            <a:pPr lvl="1">
              <a:defRPr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1996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Graphics and Animation</a:t>
            </a:r>
            <a:endParaRPr lang="zh-TW" altLang="en-US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mtClean="0"/>
              <a:t>Static media like digital images, and dynamic media like flash presentations</a:t>
            </a:r>
          </a:p>
          <a:p>
            <a:pPr>
              <a:defRPr/>
            </a:pPr>
            <a:r>
              <a:rPr lang="en-US" altLang="zh-TW" smtClean="0"/>
              <a:t>An uncompressed, digitally encoded image consists of </a:t>
            </a:r>
          </a:p>
          <a:p>
            <a:pPr lvl="1">
              <a:defRPr/>
            </a:pPr>
            <a:r>
              <a:rPr lang="en-US" altLang="zh-TW" smtClean="0"/>
              <a:t>Array of pixels, with each pixel encoded in bits to represent luminance and color</a:t>
            </a:r>
          </a:p>
          <a:p>
            <a:pPr lvl="1">
              <a:defRPr/>
            </a:pPr>
            <a:r>
              <a:rPr lang="en-US" altLang="zh-TW" smtClean="0"/>
              <a:t>Tend to be large in size</a:t>
            </a:r>
          </a:p>
          <a:p>
            <a:pPr lvl="2">
              <a:defRPr/>
            </a:pPr>
            <a:r>
              <a:rPr lang="en-US" altLang="zh-TW" smtClean="0"/>
              <a:t>E.g. 480x640 pixels and color resolution of 24 bits, requires ~1MBytes.</a:t>
            </a:r>
          </a:p>
          <a:p>
            <a:pPr>
              <a:defRPr/>
            </a:pPr>
            <a:r>
              <a:rPr lang="en-US" altLang="zh-TW" smtClean="0"/>
              <a:t>Compression utilizes spatial redundancy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0488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網路科技概論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What is “network”?</a:t>
            </a:r>
          </a:p>
          <a:p>
            <a:pPr lvl="1"/>
            <a:r>
              <a:rPr lang="en-US" altLang="zh-TW" dirty="0" smtClean="0"/>
              <a:t>Computer network</a:t>
            </a:r>
          </a:p>
          <a:p>
            <a:pPr lvl="1"/>
            <a:r>
              <a:rPr lang="en-US" altLang="zh-TW" dirty="0" smtClean="0"/>
              <a:t>Communication network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Why “networking”?</a:t>
            </a:r>
          </a:p>
          <a:p>
            <a:endParaRPr lang="en-US" altLang="zh-TW" dirty="0"/>
          </a:p>
          <a:p>
            <a:r>
              <a:rPr lang="en-US" altLang="zh-TW" dirty="0" smtClean="0"/>
              <a:t>How “networking”?</a:t>
            </a:r>
          </a:p>
        </p:txBody>
      </p:sp>
    </p:spTree>
    <p:extLst>
      <p:ext uri="{BB962C8B-B14F-4D97-AF65-F5344CB8AC3E}">
        <p14:creationId xmlns:p14="http://schemas.microsoft.com/office/powerpoint/2010/main" val="470788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Graphics and Animation</a:t>
            </a:r>
            <a:endParaRPr lang="zh-TW" altLang="en-US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mtClean="0"/>
              <a:t>Static media like digital images, and dynamic media like flash presentations</a:t>
            </a:r>
          </a:p>
          <a:p>
            <a:pPr>
              <a:defRPr/>
            </a:pPr>
            <a:r>
              <a:rPr lang="en-US" altLang="zh-TW" smtClean="0"/>
              <a:t>An uncompressed, digitally encoded image consists of </a:t>
            </a:r>
          </a:p>
          <a:p>
            <a:pPr lvl="1">
              <a:defRPr/>
            </a:pPr>
            <a:r>
              <a:rPr lang="en-US" altLang="zh-TW" smtClean="0"/>
              <a:t>Array of pixels, with each pixel encoded in bits to represent luminance and color</a:t>
            </a:r>
          </a:p>
          <a:p>
            <a:pPr lvl="1">
              <a:defRPr/>
            </a:pPr>
            <a:r>
              <a:rPr lang="en-US" altLang="zh-TW" smtClean="0"/>
              <a:t>Tend to be large in size</a:t>
            </a:r>
          </a:p>
          <a:p>
            <a:pPr lvl="2">
              <a:defRPr/>
            </a:pPr>
            <a:r>
              <a:rPr lang="en-US" altLang="zh-TW" smtClean="0"/>
              <a:t>E.g. 480x640 pixels and color resolution of 24 bits, requires ~1MBytes.</a:t>
            </a:r>
          </a:p>
          <a:p>
            <a:pPr>
              <a:defRPr/>
            </a:pPr>
            <a:r>
              <a:rPr lang="en-US" altLang="zh-TW" smtClean="0"/>
              <a:t>Compression utilizes spatial redundancy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141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Graphics and Animation</a:t>
            </a:r>
            <a:endParaRPr lang="zh-TW" altLang="en-US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mtClean="0"/>
              <a:t>Static media like digital images, and dynamic media like flash presentations</a:t>
            </a:r>
          </a:p>
          <a:p>
            <a:pPr>
              <a:defRPr/>
            </a:pPr>
            <a:r>
              <a:rPr lang="en-US" altLang="zh-TW" smtClean="0"/>
              <a:t>An uncompressed, digitally encoded image consists of </a:t>
            </a:r>
          </a:p>
          <a:p>
            <a:pPr lvl="1">
              <a:defRPr/>
            </a:pPr>
            <a:r>
              <a:rPr lang="en-US" altLang="zh-TW" smtClean="0"/>
              <a:t>Array of pixels, with each pixel encoded in bits to represent luminance and color</a:t>
            </a:r>
          </a:p>
          <a:p>
            <a:pPr lvl="1">
              <a:defRPr/>
            </a:pPr>
            <a:r>
              <a:rPr lang="en-US" altLang="zh-TW" smtClean="0"/>
              <a:t>Tend to be large in size</a:t>
            </a:r>
          </a:p>
          <a:p>
            <a:pPr lvl="2">
              <a:defRPr/>
            </a:pPr>
            <a:r>
              <a:rPr lang="en-US" altLang="zh-TW" smtClean="0"/>
              <a:t>E.g. 480x640 pixels and color resolution of 24 bits, requires ~1MBytes.</a:t>
            </a:r>
          </a:p>
          <a:p>
            <a:pPr>
              <a:defRPr/>
            </a:pPr>
            <a:r>
              <a:rPr lang="en-US" altLang="zh-TW" smtClean="0"/>
              <a:t>Compression utilizes spatial redundancy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3003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Image loss and delay</a:t>
            </a:r>
            <a:endParaRPr lang="zh-TW" altLang="en-US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Images are error-tolerant and can sustain packet loss</a:t>
            </a:r>
          </a:p>
          <a:p>
            <a:pPr lvl="1"/>
            <a:r>
              <a:rPr lang="en-US" altLang="zh-TW" smtClean="0"/>
              <a:t>Provided the application used to render them knows how to handle lost packets</a:t>
            </a:r>
          </a:p>
          <a:p>
            <a:r>
              <a:rPr lang="en-US" altLang="zh-TW" smtClean="0"/>
              <a:t>Like text file, Do not have any real-time constraints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20083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Image loss and delay</a:t>
            </a:r>
            <a:endParaRPr lang="zh-TW" altLang="en-US" smtClean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Images are error-tolerant and can sustain packet loss</a:t>
            </a:r>
          </a:p>
          <a:p>
            <a:pPr lvl="1"/>
            <a:r>
              <a:rPr lang="en-US" altLang="zh-TW" smtClean="0"/>
              <a:t>Provided the application used to render them knows how to handle lost packets</a:t>
            </a:r>
          </a:p>
          <a:p>
            <a:r>
              <a:rPr lang="en-US" altLang="zh-TW" smtClean="0"/>
              <a:t>Like text file, Do not have any real-time constraints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80429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Bandwidth vs compression</a:t>
            </a:r>
            <a:endParaRPr lang="zh-TW" altLang="en-US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285875"/>
            <a:ext cx="8786813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23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Video loss and delay</a:t>
            </a:r>
            <a:endParaRPr lang="zh-TW" altLang="en-US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Error- and real-time requirements are similar to audio media type.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58495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Multimedia classification from network perspective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Real-Time (RT)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Bounds on the end-to-end packet delay/jitter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Further classified as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 Discrete media (DM): discrete quantum as a file or message, e.g.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MSN/Yahoo messengers (error-intolerant)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Instant messaging services like stock quote updates (error-tolerant)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Continuous media (CM): continuously as a stream of messages , </a:t>
            </a:r>
          </a:p>
          <a:p>
            <a:pPr lvl="3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Further classified as</a:t>
            </a:r>
          </a:p>
          <a:p>
            <a:pPr lvl="4"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 altLang="zh-TW" dirty="0" smtClean="0"/>
              <a:t>Delay tolerant: Internet webcast</a:t>
            </a:r>
          </a:p>
          <a:p>
            <a:pPr lvl="4" eaLnBrk="1" fontAlgn="auto" hangingPunct="1"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 altLang="zh-TW" dirty="0" smtClean="0"/>
              <a:t>Delay intolerant: audio, video streaming in conferencing systems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Non Real-Time (NRT)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Do not have strict delay constraints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E.g. text and image files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331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Network oriented classification of Media Types</a:t>
            </a:r>
            <a:endParaRPr lang="zh-TW" altLang="en-US" dirty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052638"/>
            <a:ext cx="8229600" cy="3621087"/>
          </a:xfrm>
        </p:spPr>
      </p:pic>
    </p:spTree>
    <p:extLst>
      <p:ext uri="{BB962C8B-B14F-4D97-AF65-F5344CB8AC3E}">
        <p14:creationId xmlns:p14="http://schemas.microsoft.com/office/powerpoint/2010/main" val="346028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Multimedia expectations from a communication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Traffic requirement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Real-time characteristics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Audio and video must be played back continuously at the rate at which they are sampled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High bandwidth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Congestion control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See table 5, bandwidth requirement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smtClean="0"/>
              <a:t>Compressed media still requires significantly high bandwidth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dirty="0" err="1" smtClean="0"/>
              <a:t>Lossy</a:t>
            </a:r>
            <a:r>
              <a:rPr lang="en-US" altLang="zh-TW" dirty="0" smtClean="0"/>
              <a:t> </a:t>
            </a:r>
            <a:r>
              <a:rPr lang="en-US" altLang="zh-TW" smtClean="0"/>
              <a:t>(introduce distortion</a:t>
            </a:r>
            <a:r>
              <a:rPr lang="en-US" altLang="zh-TW" dirty="0" smtClean="0"/>
              <a:t>) and lossless compression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dirty="0" smtClean="0"/>
              <a:t>error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0485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Error control on networking</a:t>
            </a:r>
            <a:endParaRPr lang="zh-TW" altLang="en-US" dirty="0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mtClean="0"/>
              <a:t>Error detection followed by Automatic Retransmission reQuest (ARQ)</a:t>
            </a:r>
          </a:p>
          <a:p>
            <a:pPr lvl="1">
              <a:defRPr/>
            </a:pPr>
            <a:r>
              <a:rPr lang="en-US" altLang="zh-TW" smtClean="0"/>
              <a:t>Used by TCP (Transport Control Protocol)</a:t>
            </a:r>
          </a:p>
          <a:p>
            <a:pPr lvl="2">
              <a:defRPr/>
            </a:pPr>
            <a:r>
              <a:rPr lang="en-US" altLang="zh-TW" smtClean="0"/>
              <a:t>Provide reliable connection-oriented service</a:t>
            </a:r>
          </a:p>
          <a:p>
            <a:pPr>
              <a:defRPr/>
            </a:pPr>
            <a:r>
              <a:rPr lang="en-US" altLang="zh-TW" smtClean="0"/>
              <a:t>Forward Error Correction (FEC)</a:t>
            </a:r>
          </a:p>
          <a:p>
            <a:pPr lvl="1">
              <a:defRPr/>
            </a:pPr>
            <a:r>
              <a:rPr lang="en-US" altLang="zh-TW" smtClean="0"/>
              <a:t>Provide sufficient redundancy to correct errors without retransmission</a:t>
            </a:r>
          </a:p>
          <a:p>
            <a:pPr lvl="1">
              <a:defRPr/>
            </a:pPr>
            <a:r>
              <a:rPr lang="en-US" altLang="zh-TW" smtClean="0"/>
              <a:t>May be used by UDP (User Datagram Protocol), because UDP provides connectionless un-reliable service</a:t>
            </a:r>
          </a:p>
          <a:p>
            <a:pPr lvl="1">
              <a:defRPr/>
            </a:pPr>
            <a:r>
              <a:rPr lang="en-US" altLang="zh-TW" smtClean="0"/>
              <a:t>Applications that exchange error-tolerant media types (both RT and NRT) typically use UDP for eliminating time lost in retransmissions.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45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Communication Network</a:t>
            </a:r>
          </a:p>
          <a:p>
            <a:pPr marL="0" indent="0">
              <a:buNone/>
            </a:pPr>
            <a:r>
              <a:rPr lang="en-US" altLang="zh-TW" dirty="0" smtClean="0"/>
              <a:t>             vs.</a:t>
            </a:r>
            <a:endParaRPr lang="en-US" altLang="zh-TW" dirty="0"/>
          </a:p>
          <a:p>
            <a:r>
              <a:rPr lang="en-US" altLang="zh-TW" dirty="0" smtClean="0"/>
              <a:t>TCP/IP Internet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0566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Internet </a:t>
            </a:r>
            <a:r>
              <a:rPr lang="zh-TW" altLang="en-US" dirty="0" smtClean="0"/>
              <a:t>與物聯網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Computer Network vs Internet</a:t>
            </a:r>
          </a:p>
          <a:p>
            <a:endParaRPr lang="en-US" altLang="zh-TW" dirty="0"/>
          </a:p>
          <a:p>
            <a:r>
              <a:rPr lang="en-US" altLang="zh-TW" dirty="0" smtClean="0"/>
              <a:t>Internet of “Things”</a:t>
            </a:r>
          </a:p>
          <a:p>
            <a:pPr lvl="1"/>
            <a:r>
              <a:rPr lang="zh-TW" altLang="en-US" dirty="0" smtClean="0"/>
              <a:t>輸入 </a:t>
            </a:r>
            <a:r>
              <a:rPr lang="en-US" altLang="zh-TW" dirty="0" smtClean="0"/>
              <a:t>(sensor)</a:t>
            </a:r>
          </a:p>
          <a:p>
            <a:pPr lvl="1"/>
            <a:r>
              <a:rPr lang="zh-TW" altLang="en-US" dirty="0" smtClean="0"/>
              <a:t>計算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輸出、通訊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Applications?  Data where (cloud)?  Computing where (cloud)?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4069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IoT</a:t>
            </a:r>
            <a:r>
              <a:rPr lang="en-US" altLang="zh-TW" dirty="0" smtClean="0"/>
              <a:t> 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Smart Home</a:t>
            </a:r>
          </a:p>
          <a:p>
            <a:r>
              <a:rPr lang="en-US" altLang="zh-TW" dirty="0" smtClean="0"/>
              <a:t>Vehicular Network</a:t>
            </a:r>
          </a:p>
          <a:p>
            <a:r>
              <a:rPr lang="en-US" altLang="zh-TW" dirty="0" smtClean="0"/>
              <a:t>Body Area Network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8361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mtClean="0"/>
              <a:t>DLNA (Digital Living Network Alliance) </a:t>
            </a:r>
            <a:endParaRPr lang="zh-TW" altLang="en-US" dirty="0" smtClean="0"/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mtClean="0"/>
              <a:t>A digital home</a:t>
            </a:r>
          </a:p>
          <a:p>
            <a:endParaRPr lang="en-US" altLang="zh-TW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66938"/>
            <a:ext cx="73437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33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Wire to wireless</a:t>
            </a:r>
            <a:endParaRPr lang="zh-TW" altLang="en-US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220788"/>
            <a:ext cx="6100763" cy="4905375"/>
          </a:xfrm>
          <a:noFill/>
        </p:spPr>
      </p:pic>
    </p:spTree>
    <p:extLst>
      <p:ext uri="{BB962C8B-B14F-4D97-AF65-F5344CB8AC3E}">
        <p14:creationId xmlns:p14="http://schemas.microsoft.com/office/powerpoint/2010/main" val="3852918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Wireless technologies</a:t>
            </a:r>
            <a:endParaRPr lang="zh-TW" altLang="en-US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625" y="1600200"/>
            <a:ext cx="75247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862234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Basic Home Use Cases</a:t>
            </a:r>
            <a:endParaRPr lang="zh-TW" altLang="en-US" smtClean="0"/>
          </a:p>
        </p:txBody>
      </p:sp>
      <p:pic>
        <p:nvPicPr>
          <p:cNvPr id="81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5325" y="1600200"/>
            <a:ext cx="5213350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18209107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Basic Home Use Cases</a:t>
            </a:r>
            <a:endParaRPr lang="zh-TW" altLang="en-US" smtClean="0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16088"/>
            <a:ext cx="8229600" cy="4294187"/>
          </a:xfrm>
          <a:noFill/>
        </p:spPr>
      </p:pic>
    </p:spTree>
    <p:extLst>
      <p:ext uri="{BB962C8B-B14F-4D97-AF65-F5344CB8AC3E}">
        <p14:creationId xmlns:p14="http://schemas.microsoft.com/office/powerpoint/2010/main" val="26863911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err="1" smtClean="0"/>
              <a:t>Telematics</a:t>
            </a:r>
            <a:r>
              <a:rPr lang="en-US" altLang="zh-TW" dirty="0" smtClean="0"/>
              <a:t>: infotainment in automobiles</a:t>
            </a:r>
            <a:endParaRPr lang="zh-TW" altLang="en-US" dirty="0" smtClean="0"/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Information and entertainment</a:t>
            </a:r>
          </a:p>
          <a:p>
            <a:pPr lvl="1" eaLnBrk="1" hangingPunct="1"/>
            <a:r>
              <a:rPr lang="en-US" altLang="zh-TW" smtClean="0"/>
              <a:t>Navigation</a:t>
            </a:r>
          </a:p>
          <a:p>
            <a:pPr lvl="1" eaLnBrk="1" hangingPunct="1"/>
            <a:r>
              <a:rPr lang="en-US" altLang="zh-TW" smtClean="0"/>
              <a:t>Traffic status</a:t>
            </a:r>
          </a:p>
          <a:p>
            <a:pPr lvl="1" eaLnBrk="1" hangingPunct="1"/>
            <a:r>
              <a:rPr lang="en-US" altLang="zh-TW" smtClean="0"/>
              <a:t>Hand-free communcation</a:t>
            </a:r>
          </a:p>
          <a:p>
            <a:pPr lvl="1" eaLnBrk="1" hangingPunct="1"/>
            <a:r>
              <a:rPr lang="en-US" altLang="zh-TW" smtClean="0"/>
              <a:t>Location-aware services</a:t>
            </a:r>
          </a:p>
          <a:p>
            <a:pPr lvl="1" eaLnBrk="1" hangingPunct="1"/>
            <a:r>
              <a:rPr lang="en-US" altLang="zh-TW" smtClean="0"/>
              <a:t>Back-seat infotainment, multimedia entertainment and gaming</a:t>
            </a:r>
          </a:p>
          <a:p>
            <a:pPr lvl="1" eaLnBrk="1" hangingPunct="1"/>
            <a:r>
              <a:rPr lang="en-US" altLang="zh-TW" smtClean="0"/>
              <a:t>Internet browsing, email access</a:t>
            </a: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5567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563" y="1600200"/>
            <a:ext cx="750887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8432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Vehicular Networking</a:t>
            </a:r>
            <a:endParaRPr lang="zh-TW" altLang="en-US" sz="4400">
              <a:latin typeface="Calibri" pitchFamily="34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7296150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327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4" charset="-128"/>
              </a:rPr>
              <a:t>Communication Protocols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 b="1" dirty="0">
                <a:ea typeface="ＭＳ Ｐゴシック" pitchFamily="34" charset="-128"/>
              </a:rPr>
              <a:t>Protocol</a:t>
            </a:r>
            <a:r>
              <a:rPr lang="en-US" altLang="en-US" dirty="0">
                <a:ea typeface="ＭＳ Ｐゴシック" pitchFamily="34" charset="-128"/>
              </a:rPr>
              <a:t>: a standard set of rules for communicating</a:t>
            </a:r>
          </a:p>
          <a:p>
            <a:r>
              <a:rPr lang="en-US" altLang="en-US" dirty="0">
                <a:ea typeface="ＭＳ Ｐゴシック" pitchFamily="34" charset="-128"/>
              </a:rPr>
              <a:t>Standards evolve over time</a:t>
            </a:r>
          </a:p>
          <a:p>
            <a:r>
              <a:rPr lang="en-US" altLang="en-US" dirty="0">
                <a:ea typeface="ＭＳ Ｐゴシック" pitchFamily="34" charset="-128"/>
              </a:rPr>
              <a:t>International agreements make Internet possible</a:t>
            </a:r>
          </a:p>
          <a:p>
            <a:r>
              <a:rPr lang="en-US" altLang="en-US" b="1" dirty="0">
                <a:ea typeface="ＭＳ Ｐゴシック" pitchFamily="34" charset="-128"/>
              </a:rPr>
              <a:t>Internet Society</a:t>
            </a:r>
            <a:r>
              <a:rPr lang="en-US" altLang="en-US" dirty="0">
                <a:ea typeface="ＭＳ Ｐゴシック" pitchFamily="34" charset="-128"/>
              </a:rPr>
              <a:t> makes standards and promotes research</a:t>
            </a:r>
            <a:r>
              <a:rPr lang="en-US" altLang="en-US" dirty="0">
                <a:ea typeface="ＭＳ Ｐゴシック" pitchFamily="34" charset="-128"/>
                <a:hlinkClick r:id="rId2"/>
              </a:rPr>
              <a:t>www.isoc.org</a:t>
            </a:r>
            <a:endParaRPr lang="en-US" altLang="en-US" dirty="0">
              <a:ea typeface="ＭＳ Ｐゴシック" pitchFamily="34" charset="-128"/>
            </a:endParaRPr>
          </a:p>
          <a:p>
            <a:r>
              <a:rPr lang="en-US" altLang="en-US" b="1" dirty="0">
                <a:ea typeface="ＭＳ Ｐゴシック" pitchFamily="34" charset="-128"/>
              </a:rPr>
              <a:t>Protocol hierarchy/protocol stack</a:t>
            </a:r>
            <a:r>
              <a:rPr lang="en-US" altLang="en-US" dirty="0">
                <a:ea typeface="ＭＳ Ｐゴシック" pitchFamily="34" charset="-128"/>
              </a:rPr>
              <a:t>, </a:t>
            </a:r>
            <a:r>
              <a:rPr lang="en-US" altLang="en-US" b="1" dirty="0">
                <a:ea typeface="ＭＳ Ｐゴシック" pitchFamily="34" charset="-128"/>
              </a:rPr>
              <a:t>TCP/IP</a:t>
            </a:r>
            <a:endParaRPr lang="en-US" altLang="en-US" dirty="0">
              <a:ea typeface="ＭＳ Ｐゴシック" pitchFamily="34" charset="-128"/>
            </a:endParaRPr>
          </a:p>
          <a:p>
            <a:pPr lvl="1"/>
            <a:r>
              <a:rPr lang="en-US" altLang="en-US" dirty="0">
                <a:ea typeface="ＭＳ Ｐゴシック" pitchFamily="34" charset="-128"/>
              </a:rPr>
              <a:t>Layers of protocols </a:t>
            </a:r>
          </a:p>
          <a:p>
            <a:pPr lvl="1"/>
            <a:r>
              <a:rPr lang="en-US" altLang="en-US" dirty="0">
                <a:ea typeface="ＭＳ Ｐゴシック" pitchFamily="34" charset="-128"/>
              </a:rPr>
              <a:t>Physical transmission to end application rules and standards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6939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 txBox="1">
            <a:spLocks/>
          </p:cNvSpPr>
          <p:nvPr/>
        </p:nvSpPr>
        <p:spPr bwMode="auto">
          <a:xfrm>
            <a:off x="457200" y="274638"/>
            <a:ext cx="8229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3200">
                <a:latin typeface="Calibri" pitchFamily="34" charset="0"/>
              </a:rPr>
              <a:t>Vehicular application classification</a:t>
            </a:r>
            <a:endParaRPr lang="zh-TW" altLang="en-US" sz="3200">
              <a:latin typeface="Calibri" pitchFamily="34" charset="0"/>
            </a:endParaRPr>
          </a:p>
        </p:txBody>
      </p:sp>
      <p:sp>
        <p:nvSpPr>
          <p:cNvPr id="13315" name="內容版面配置區 2"/>
          <p:cNvSpPr txBox="1">
            <a:spLocks/>
          </p:cNvSpPr>
          <p:nvPr/>
        </p:nvSpPr>
        <p:spPr bwMode="auto">
          <a:xfrm>
            <a:off x="457200" y="1412875"/>
            <a:ext cx="82296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Mobile data gathering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zh-TW" sz="2800">
                <a:latin typeface="Calibri" pitchFamily="34" charset="0"/>
              </a:rPr>
              <a:t>Vehicle can sense events (image from street or presence of toxic chemicals), process sensed data (recognize license plate), and route to other vehicles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Consumer of content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zh-TW" sz="2800">
                <a:latin typeface="Calibri" pitchFamily="34" charset="0"/>
              </a:rPr>
              <a:t>Location-aware information, entertainment (movies, music, ads)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Both producers and consumers of content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zh-TW" sz="2800">
                <a:latin typeface="Calibri" pitchFamily="34" charset="0"/>
              </a:rPr>
              <a:t>Report on road conditions, traffic congestion monitoring, emergency alert</a:t>
            </a:r>
            <a:endParaRPr lang="zh-TW" altLang="en-US" sz="2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26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 txBox="1">
            <a:spLocks/>
          </p:cNvSpPr>
          <p:nvPr/>
        </p:nvSpPr>
        <p:spPr bwMode="auto">
          <a:xfrm>
            <a:off x="457200" y="115888"/>
            <a:ext cx="84359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MobEyes: proactive urban monitoring services</a:t>
            </a:r>
            <a:endParaRPr lang="zh-TW" altLang="en-US" sz="4400">
              <a:latin typeface="Calibri" pitchFamily="3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412875"/>
            <a:ext cx="6481763" cy="524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932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Spawn: content distribution</a:t>
            </a:r>
            <a:endParaRPr lang="zh-TW" altLang="en-US" sz="4400">
              <a:latin typeface="Calibri" pitchFamily="34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6113"/>
            <a:ext cx="71628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09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Emergency location-aware live video streaming</a:t>
            </a:r>
            <a:endParaRPr lang="zh-TW" altLang="en-US" sz="4400">
              <a:latin typeface="Calibri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557338"/>
            <a:ext cx="65055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2433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Fleanet: a virtual market place</a:t>
            </a:r>
            <a:endParaRPr lang="zh-TW" altLang="en-US" sz="4400">
              <a:latin typeface="Calibri" pitchFamily="34" charset="0"/>
            </a:endParaRP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81150"/>
            <a:ext cx="5738812" cy="487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256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Vehicular: Interactive applications</a:t>
            </a:r>
            <a:endParaRPr lang="zh-TW" altLang="en-US" sz="4400">
              <a:latin typeface="Calibri" pitchFamily="34" charset="0"/>
            </a:endParaRPr>
          </a:p>
        </p:txBody>
      </p:sp>
      <p:sp>
        <p:nvSpPr>
          <p:cNvPr id="18435" name="內容版面配置區 2"/>
          <p:cNvSpPr txBox="1">
            <a:spLocks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RoadSpeak: Voice Chatting in Vehicular Social Networks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Online “Passenger” Games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zh-TW" altLang="en-US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670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TW" altLang="en-US" sz="4400">
                <a:latin typeface="Calibri" pitchFamily="34" charset="0"/>
              </a:rPr>
              <a:t>台北市公車站系統</a:t>
            </a:r>
          </a:p>
        </p:txBody>
      </p:sp>
      <p:pic>
        <p:nvPicPr>
          <p:cNvPr id="19459" name="內容版面配置區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600200"/>
            <a:ext cx="6296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3916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TW" altLang="en-US" sz="4400">
                <a:latin typeface="Calibri" pitchFamily="34" charset="0"/>
              </a:rPr>
              <a:t>遠端互動藝術</a:t>
            </a:r>
          </a:p>
        </p:txBody>
      </p:sp>
      <p:sp>
        <p:nvSpPr>
          <p:cNvPr id="20483" name="內容版面配置區 2"/>
          <p:cNvSpPr txBox="1">
            <a:spLocks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zh-TW" altLang="en-US" sz="3200">
                <a:latin typeface="Calibri" pitchFamily="34" charset="0"/>
              </a:rPr>
              <a:t>弄偶者、表演者或虛擬人─ 在無線網路空間內的感觀差異時間</a:t>
            </a:r>
            <a:r>
              <a:rPr lang="en-US" altLang="zh-TW" sz="3200">
                <a:latin typeface="Calibri" pitchFamily="34" charset="0"/>
              </a:rPr>
              <a:t>: 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zh-TW" altLang="en-US" sz="2800">
                <a:latin typeface="Calibri" pitchFamily="34" charset="0"/>
              </a:rPr>
              <a:t>保羅</a:t>
            </a:r>
            <a:r>
              <a:rPr lang="en-US" altLang="zh-TW" sz="2800">
                <a:latin typeface="Calibri" pitchFamily="34" charset="0"/>
              </a:rPr>
              <a:t>‧</a:t>
            </a:r>
            <a:r>
              <a:rPr lang="zh-TW" altLang="en-US" sz="2800">
                <a:latin typeface="Calibri" pitchFamily="34" charset="0"/>
              </a:rPr>
              <a:t>瑟曼喜歡探索在遠端網絡的世界，並與遠端參與者在網域間互動。</a:t>
            </a:r>
            <a:endParaRPr lang="en-US" altLang="zh-TW" sz="28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zh-TW" altLang="en-US" sz="2800">
                <a:latin typeface="Calibri" pitchFamily="34" charset="0"/>
              </a:rPr>
              <a:t>他透過色彩的調和以及視訊會議技術的運用，讓兩個空間內的參與觀眾，同時被連結在一個虛擬的空間中，變成一個可以互動的視覺裝置作品。</a:t>
            </a:r>
            <a:endParaRPr lang="en-US" altLang="zh-TW" sz="2800">
              <a:latin typeface="Calibri" pitchFamily="34" charset="0"/>
            </a:endParaRP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zh-TW" altLang="en-US" sz="2800">
                <a:latin typeface="Calibri" pitchFamily="34" charset="0"/>
              </a:rPr>
              <a:t>藉由遠端視訊空間，以及觀者與表演者間親密的接觸，傳達自我反射的裝置作品。</a:t>
            </a:r>
            <a:endParaRPr lang="en-US" altLang="zh-TW" sz="28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zh-TW" altLang="en-US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131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zh-TW" altLang="en-US" sz="4400">
                <a:latin typeface="Calibri" pitchFamily="34" charset="0"/>
              </a:rPr>
              <a:t>無線</a:t>
            </a:r>
            <a:r>
              <a:rPr lang="en-US" altLang="zh-TW" sz="4400">
                <a:latin typeface="Calibri" pitchFamily="34" charset="0"/>
              </a:rPr>
              <a:t>Ad hoc</a:t>
            </a:r>
            <a:r>
              <a:rPr lang="zh-TW" altLang="en-US" sz="4400">
                <a:latin typeface="Calibri" pitchFamily="34" charset="0"/>
              </a:rPr>
              <a:t>網路在群體異地互動應用</a:t>
            </a:r>
          </a:p>
        </p:txBody>
      </p:sp>
      <p:sp>
        <p:nvSpPr>
          <p:cNvPr id="21507" name="內容版面配置區 2"/>
          <p:cNvSpPr txBox="1">
            <a:spLocks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  <a:hlinkClick r:id="rId2"/>
              </a:rPr>
              <a:t>http://www.youtube.com/watch?v=Cwp5EY_AZIo</a:t>
            </a:r>
            <a:endParaRPr lang="zh-TW" altLang="en-US" sz="3200">
              <a:latin typeface="Calibri" pitchFamily="34" charset="0"/>
            </a:endParaRPr>
          </a:p>
        </p:txBody>
      </p:sp>
      <p:pic>
        <p:nvPicPr>
          <p:cNvPr id="21508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708275"/>
            <a:ext cx="712946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935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53" y="1036112"/>
            <a:ext cx="5980694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4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5" descr="C:\Users\PaulRefurb\Documents\Ch 10-17-14\Books\952 Schneider Invitation to CS 7e - Alyssa - xxx\02_NEW PDFs and Figures\Figures\C8814_ch07\C8814_f07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7"/>
          <a:stretch>
            <a:fillRect/>
          </a:stretch>
        </p:blipFill>
        <p:spPr bwMode="auto">
          <a:xfrm>
            <a:off x="211404" y="2060848"/>
            <a:ext cx="853665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9716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20" y="1033064"/>
            <a:ext cx="6742760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405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16" y="1033064"/>
            <a:ext cx="6730567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00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16" y="1033064"/>
            <a:ext cx="6730567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980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703" y="395977"/>
            <a:ext cx="6858594" cy="606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388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37" y="911134"/>
            <a:ext cx="6626926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300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37" y="911134"/>
            <a:ext cx="6626926" cy="503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7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78" y="777010"/>
            <a:ext cx="8352244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689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13" y="725189"/>
            <a:ext cx="8474174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671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16" y="1033064"/>
            <a:ext cx="6730567" cy="479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081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How to design &amp; innovation</a:t>
            </a:r>
            <a:endParaRPr lang="zh-TW" altLang="en-US" sz="4400">
              <a:latin typeface="Calibri" pitchFamily="34" charset="0"/>
            </a:endParaRPr>
          </a:p>
        </p:txBody>
      </p:sp>
      <p:sp>
        <p:nvSpPr>
          <p:cNvPr id="22531" name="內容版面配置區 2"/>
          <p:cNvSpPr txBox="1">
            <a:spLocks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Design issues?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zh-TW" altLang="en-US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77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74675"/>
            <a:ext cx="8639175" cy="591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3929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Design issues</a:t>
            </a:r>
            <a:endParaRPr lang="zh-TW" altLang="en-US" sz="4400">
              <a:latin typeface="Calibri" pitchFamily="34" charset="0"/>
            </a:endParaRPr>
          </a:p>
        </p:txBody>
      </p:sp>
      <p:sp>
        <p:nvSpPr>
          <p:cNvPr id="23555" name="內容版面配置區 2"/>
          <p:cNvSpPr txBox="1">
            <a:spLocks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Client device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zh-TW" sz="2800">
                <a:latin typeface="Calibri" pitchFamily="34" charset="0"/>
              </a:rPr>
              <a:t>Small/large, mobile/fixed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Network platform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zh-TW" sz="2800">
                <a:latin typeface="Calibri" pitchFamily="34" charset="0"/>
              </a:rPr>
              <a:t>Broadband, mobile/fixed, always connected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Users</a:t>
            </a:r>
          </a:p>
          <a:p>
            <a:pPr lvl="1">
              <a:spcBef>
                <a:spcPct val="20000"/>
              </a:spcBef>
              <a:buFont typeface="Arial" charset="0"/>
              <a:buChar char="–"/>
            </a:pPr>
            <a:r>
              <a:rPr lang="en-US" altLang="zh-TW" sz="2800">
                <a:latin typeface="Calibri" pitchFamily="34" charset="0"/>
              </a:rPr>
              <a:t>Service or application needs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Others?</a:t>
            </a:r>
            <a:endParaRPr lang="zh-TW" altLang="en-US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435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338" y="2903538"/>
            <a:ext cx="8907462" cy="449262"/>
          </a:xfrm>
          <a:prstGeom prst="rect">
            <a:avLst/>
          </a:prstGeom>
          <a:solidFill>
            <a:srgbClr val="CCFF99"/>
          </a:solidFill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Figure 10.6</a:t>
            </a:r>
            <a:r>
              <a:rPr lang="en-US" sz="2400" smtClean="0"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b="1" smtClean="0">
                <a:ea typeface="Tahoma" panose="020B0604030504040204" pitchFamily="34" charset="0"/>
                <a:cs typeface="Tahoma" panose="020B0604030504040204" pitchFamily="34" charset="0"/>
              </a:rPr>
              <a:t>An example of use case diagram</a:t>
            </a:r>
            <a:endParaRPr lang="en-US" sz="2400" b="1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3" y="3519488"/>
            <a:ext cx="4827587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i="0">
                <a:solidFill>
                  <a:srgbClr val="660066"/>
                </a:solidFill>
                <a:latin typeface="Times New Roman" panose="02020603050405020304" pitchFamily="18" charset="0"/>
              </a:rPr>
              <a:t>Use case diagrams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515938"/>
            <a:ext cx="8915400" cy="2227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TW" sz="2800" b="0" i="0">
                <a:latin typeface="Times New Roman" panose="02020603050405020304" pitchFamily="18" charset="0"/>
              </a:rPr>
              <a:t>A </a:t>
            </a:r>
            <a:r>
              <a:rPr lang="en-US" altLang="zh-TW" sz="2800" i="0">
                <a:solidFill>
                  <a:srgbClr val="0000CC"/>
                </a:solidFill>
                <a:latin typeface="Times New Roman" panose="02020603050405020304" pitchFamily="18" charset="0"/>
              </a:rPr>
              <a:t>use-case diagram </a:t>
            </a:r>
            <a:r>
              <a:rPr lang="en-US" altLang="zh-TW" sz="2800" b="0" i="0">
                <a:latin typeface="Times New Roman" panose="02020603050405020304" pitchFamily="18" charset="0"/>
              </a:rPr>
              <a:t>gives the user’s view of a system: it shows how users communicate with the system. A use-case diagram uses four components: system, use cases, actors and relationships. A system, shown by a rectangle, performs a function.</a:t>
            </a:r>
          </a:p>
        </p:txBody>
      </p:sp>
    </p:spTree>
    <p:extLst>
      <p:ext uri="{BB962C8B-B14F-4D97-AF65-F5344CB8AC3E}">
        <p14:creationId xmlns:p14="http://schemas.microsoft.com/office/powerpoint/2010/main" val="314645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84138" y="2293938"/>
            <a:ext cx="8907462" cy="525462"/>
          </a:xfrm>
          <a:prstGeom prst="rect">
            <a:avLst/>
          </a:prstGeom>
          <a:solidFill>
            <a:srgbClr val="CCFF99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400" b="1" smtClean="0">
                <a:solidFill>
                  <a:srgbClr val="FF0000"/>
                </a:solidFill>
                <a:ea typeface="新細明體" panose="02020500000000000000" pitchFamily="18" charset="-120"/>
                <a:cs typeface="Tahoma" panose="020B0604030504040204" pitchFamily="34" charset="0"/>
              </a:rPr>
              <a:t>Figure 10.4</a:t>
            </a:r>
            <a:r>
              <a:rPr lang="en-US" altLang="zh-TW" sz="2400" smtClean="0">
                <a:ea typeface="新細明體" panose="02020500000000000000" pitchFamily="18" charset="-120"/>
                <a:cs typeface="Tahoma" panose="020B0604030504040204" pitchFamily="34" charset="0"/>
              </a:rPr>
              <a:t>: </a:t>
            </a:r>
            <a:r>
              <a:rPr lang="en-US" altLang="zh-TW" sz="2400" b="1" smtClean="0">
                <a:ea typeface="新細明體" panose="02020500000000000000" pitchFamily="18" charset="-120"/>
                <a:cs typeface="Tahoma" panose="020B0604030504040204" pitchFamily="34" charset="0"/>
              </a:rPr>
              <a:t>An example of a data flow diagram</a:t>
            </a:r>
            <a:endParaRPr lang="en-US" altLang="zh-TW" sz="2400" b="1" smtClean="0">
              <a:ea typeface="新細明體" panose="02020500000000000000" pitchFamily="18" charset="-12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974975"/>
            <a:ext cx="767556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654050"/>
            <a:ext cx="3886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9pPr>
          </a:lstStyle>
          <a:p>
            <a:r>
              <a:rPr lang="en-US" altLang="zh-TW" sz="2800" i="0">
                <a:solidFill>
                  <a:srgbClr val="660066"/>
                </a:solidFill>
                <a:latin typeface="Times New Roman" panose="02020603050405020304" pitchFamily="18" charset="0"/>
              </a:rPr>
              <a:t>Data flow diagrams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" y="1111250"/>
            <a:ext cx="89154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Baby Kruffy"/>
                <a:ea typeface="新細明體" panose="02020500000000000000" pitchFamily="18" charset="-120"/>
              </a:defRPr>
            </a:lvl9pPr>
          </a:lstStyle>
          <a:p>
            <a:pPr algn="just"/>
            <a:r>
              <a:rPr lang="en-US" altLang="zh-TW" sz="2800" i="0" dirty="0">
                <a:solidFill>
                  <a:srgbClr val="0000CC"/>
                </a:solidFill>
                <a:latin typeface="Times New Roman" panose="02020603050405020304" pitchFamily="18" charset="0"/>
              </a:rPr>
              <a:t>Data flow diagrams </a:t>
            </a:r>
            <a:r>
              <a:rPr lang="en-US" altLang="zh-TW" sz="2800" b="0" i="0" dirty="0">
                <a:latin typeface="Times New Roman" panose="02020603050405020304" pitchFamily="18" charset="0"/>
              </a:rPr>
              <a:t>show the movement of data in the system.</a:t>
            </a:r>
          </a:p>
        </p:txBody>
      </p:sp>
    </p:spTree>
    <p:extLst>
      <p:ext uri="{BB962C8B-B14F-4D97-AF65-F5344CB8AC3E}">
        <p14:creationId xmlns:p14="http://schemas.microsoft.com/office/powerpoint/2010/main" val="165379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innovation</a:t>
            </a:r>
            <a:endParaRPr lang="zh-TW" altLang="en-US" sz="4400">
              <a:latin typeface="Calibri" pitchFamily="34" charset="0"/>
            </a:endParaRPr>
          </a:p>
        </p:txBody>
      </p:sp>
      <p:sp>
        <p:nvSpPr>
          <p:cNvPr id="24579" name="內容版面配置區 2"/>
          <p:cNvSpPr txBox="1">
            <a:spLocks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Do you have any idea for any “innovation” of  application scenario?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What is your thinking about this?</a:t>
            </a:r>
            <a:endParaRPr lang="zh-TW" altLang="en-US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779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標題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/>
            <a:r>
              <a:rPr lang="en-US" altLang="zh-TW" sz="4400">
                <a:latin typeface="Calibri" pitchFamily="34" charset="0"/>
              </a:rPr>
              <a:t>innovation</a:t>
            </a:r>
            <a:endParaRPr lang="zh-TW" altLang="en-US" sz="4400">
              <a:latin typeface="Calibri" pitchFamily="34" charset="0"/>
            </a:endParaRPr>
          </a:p>
        </p:txBody>
      </p:sp>
      <p:sp>
        <p:nvSpPr>
          <p:cNvPr id="25603" name="內容版面配置區 2"/>
          <p:cNvSpPr txBox="1">
            <a:spLocks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What is a good innovation?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What is the flow of innovation?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zh-TW" sz="3200">
                <a:latin typeface="Calibri" pitchFamily="34" charset="0"/>
              </a:rPr>
              <a:t>“executable” is important?</a:t>
            </a:r>
            <a:endParaRPr lang="zh-TW" altLang="en-US" sz="3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403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 smtClean="0"/>
              <a:t>More applications?</a:t>
            </a:r>
            <a:endParaRPr lang="zh-TW" altLang="en-US" dirty="0" smtClean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47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1987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多媒體網路概論 影片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30301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你</a:t>
            </a:r>
            <a:r>
              <a:rPr lang="zh-TW" altLang="en-US" dirty="0"/>
              <a:t>可以找一個或設計一個物聯網的情境嗎？並說明這個情境，需要收集怎樣的資料？這些資料是透過何種通訊管道收集的？資料又可能會怎麼處理？以及處理完後會有那些回饋或反應？</a:t>
            </a:r>
          </a:p>
        </p:txBody>
      </p:sp>
    </p:spTree>
    <p:extLst>
      <p:ext uri="{BB962C8B-B14F-4D97-AF65-F5344CB8AC3E}">
        <p14:creationId xmlns:p14="http://schemas.microsoft.com/office/powerpoint/2010/main" val="184416780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穿戴科技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What to wear?</a:t>
            </a:r>
          </a:p>
          <a:p>
            <a:pPr lvl="1"/>
            <a:r>
              <a:rPr lang="en-US" altLang="zh-TW" dirty="0" smtClean="0"/>
              <a:t>Sensor?  Sensing what? (bio, health, motion…)</a:t>
            </a:r>
          </a:p>
          <a:p>
            <a:pPr lvl="1"/>
            <a:r>
              <a:rPr lang="en-US" altLang="zh-TW" dirty="0" smtClean="0"/>
              <a:t>Vision?  VR or AR or others</a:t>
            </a:r>
          </a:p>
          <a:p>
            <a:pPr lvl="1"/>
            <a:r>
              <a:rPr lang="en-US" altLang="zh-TW" dirty="0" smtClean="0"/>
              <a:t>Audio?  Music or others</a:t>
            </a:r>
          </a:p>
          <a:p>
            <a:r>
              <a:rPr lang="en-US" altLang="zh-TW" dirty="0" smtClean="0"/>
              <a:t>Networking?</a:t>
            </a:r>
          </a:p>
          <a:p>
            <a:pPr lvl="1"/>
            <a:r>
              <a:rPr lang="en-US" altLang="zh-TW" dirty="0" smtClean="0"/>
              <a:t>Multi-players?</a:t>
            </a:r>
          </a:p>
          <a:p>
            <a:r>
              <a:rPr lang="en-US" altLang="zh-TW" dirty="0" smtClean="0"/>
              <a:t>Application domain?</a:t>
            </a:r>
          </a:p>
          <a:p>
            <a:pPr lvl="1"/>
            <a:r>
              <a:rPr lang="en-US" altLang="zh-TW" dirty="0" smtClean="0"/>
              <a:t>Game, education, performance, exercise, health…</a:t>
            </a:r>
          </a:p>
          <a:p>
            <a:pPr lvl="1"/>
            <a:endParaRPr lang="en-US" altLang="zh-TW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158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357313"/>
            <a:ext cx="8296275" cy="1751012"/>
          </a:xfrm>
          <a:prstGeom prst="rect">
            <a:avLst/>
          </a:prstGeom>
          <a:noFill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mtClean="0"/>
              <a:t>IP data packet</a:t>
            </a:r>
            <a:endParaRPr lang="zh-TW" altLang="en-US" smtClean="0"/>
          </a:p>
        </p:txBody>
      </p:sp>
      <p:sp>
        <p:nvSpPr>
          <p:cNvPr id="4" name="文字方塊 4"/>
          <p:cNvSpPr txBox="1">
            <a:spLocks noChangeArrowheads="1"/>
          </p:cNvSpPr>
          <p:nvPr/>
        </p:nvSpPr>
        <p:spPr bwMode="auto">
          <a:xfrm>
            <a:off x="785813" y="3143250"/>
            <a:ext cx="63023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VERS: IP version number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HLEN: header length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Type of service (TOS)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Total length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Identification: a unique number assigned to a datagram fragment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Flags: fragmented or not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Frag offset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TTL: time to live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Protocol: layer-4 protocol, e.g. UDP, TCP, ICMP, IGRP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Header checksum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IP options</a:t>
            </a:r>
          </a:p>
          <a:p>
            <a:pPr eaLnBrk="1" hangingPunct="1"/>
            <a:r>
              <a:rPr kumimoji="0" lang="en-US" altLang="zh-TW">
                <a:latin typeface="Calibri" panose="020F0502020204030204" pitchFamily="34" charset="0"/>
              </a:rPr>
              <a:t>Padding</a:t>
            </a:r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28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Network layer provides an unreliable service (i.e. only best-effort delivery)</a:t>
            </a:r>
          </a:p>
          <a:p>
            <a:pPr lvl="1"/>
            <a:r>
              <a:rPr lang="en-US" altLang="zh-TW" dirty="0" smtClean="0"/>
              <a:t>No guarantees about packet loss, data corruption, out-of-order packet arrival, duplicate arrival.</a:t>
            </a:r>
          </a:p>
        </p:txBody>
      </p:sp>
    </p:spTree>
    <p:extLst>
      <p:ext uri="{BB962C8B-B14F-4D97-AF65-F5344CB8AC3E}">
        <p14:creationId xmlns:p14="http://schemas.microsoft.com/office/powerpoint/2010/main" val="1215280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TW" smtClean="0"/>
              <a:t>Diversity of multimedia data signals</a:t>
            </a:r>
            <a:endParaRPr lang="zh-TW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59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1626</Words>
  <Application>Microsoft Office PowerPoint</Application>
  <PresentationFormat>如螢幕大小 (4:3)</PresentationFormat>
  <Paragraphs>247</Paragraphs>
  <Slides>69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69</vt:i4>
      </vt:variant>
    </vt:vector>
  </HeadingPairs>
  <TitlesOfParts>
    <vt:vector size="77" baseType="lpstr">
      <vt:lpstr>MS PGothic</vt:lpstr>
      <vt:lpstr>新細明體</vt:lpstr>
      <vt:lpstr>Arial</vt:lpstr>
      <vt:lpstr>Calibri</vt:lpstr>
      <vt:lpstr>Tahoma</vt:lpstr>
      <vt:lpstr>Times New Roman</vt:lpstr>
      <vt:lpstr>Wingdings</vt:lpstr>
      <vt:lpstr>Office 佈景主題</vt:lpstr>
      <vt:lpstr>Introduction to Network, Multimedia, Application Scenario &amp; Design</vt:lpstr>
      <vt:lpstr>網路科技概論</vt:lpstr>
      <vt:lpstr>PowerPoint 簡報</vt:lpstr>
      <vt:lpstr>Communication Protocols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Multimedia classification from network perspective</vt:lpstr>
      <vt:lpstr>Network oriented classification of Media Types</vt:lpstr>
      <vt:lpstr>Multimedia expectations from a communication network</vt:lpstr>
      <vt:lpstr>PowerPoint 簡報</vt:lpstr>
      <vt:lpstr>Internet 與物聯網</vt:lpstr>
      <vt:lpstr>IoT Applications</vt:lpstr>
      <vt:lpstr>PowerPoint 簡報</vt:lpstr>
      <vt:lpstr>Wire to wireless</vt:lpstr>
      <vt:lpstr>Wireless technologies</vt:lpstr>
      <vt:lpstr>Basic Home Use Cases</vt:lpstr>
      <vt:lpstr>Basic Home Use Cases</vt:lpstr>
      <vt:lpstr>Telematics: infotainment in automobiles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More applications?</vt:lpstr>
      <vt:lpstr>PowerPoint 簡報</vt:lpstr>
      <vt:lpstr>PowerPoint 簡報</vt:lpstr>
      <vt:lpstr>Discussion</vt:lpstr>
      <vt:lpstr>穿戴科技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資訊科技簡介、研究與應用領域</dc:title>
  <dc:creator>User</dc:creator>
  <cp:lastModifiedBy>ttsai</cp:lastModifiedBy>
  <cp:revision>35</cp:revision>
  <dcterms:created xsi:type="dcterms:W3CDTF">2017-02-13T07:19:04Z</dcterms:created>
  <dcterms:modified xsi:type="dcterms:W3CDTF">2019-08-15T09:10:07Z</dcterms:modified>
</cp:coreProperties>
</file>