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8" autoAdjust="0"/>
    <p:restoredTop sz="94660"/>
  </p:normalViewPr>
  <p:slideViewPr>
    <p:cSldViewPr snapToGrid="0">
      <p:cViewPr varScale="1">
        <p:scale>
          <a:sx n="69" d="100"/>
          <a:sy n="69" d="100"/>
        </p:scale>
        <p:origin x="62" y="2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C4687944-99EC-4595-BA0D-EE929F9ACA39}" type="datetimeFigureOut">
              <a:rPr lang="zh-TW" altLang="en-US" smtClean="0"/>
              <a:t>2019/8/15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250BFCC-DE65-407B-B4B2-352D5AAC6C63}" type="slidenum">
              <a:rPr lang="zh-TW" altLang="en-US" smtClean="0"/>
              <a:t>‹#›</a:t>
            </a:fld>
            <a:endParaRPr lang="zh-TW" altLang="en-US"/>
          </a:p>
        </p:txBody>
      </p:sp>
    </p:spTree>
    <p:extLst>
      <p:ext uri="{BB962C8B-B14F-4D97-AF65-F5344CB8AC3E}">
        <p14:creationId xmlns:p14="http://schemas.microsoft.com/office/powerpoint/2010/main" val="1770270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4687944-99EC-4595-BA0D-EE929F9ACA39}" type="datetimeFigureOut">
              <a:rPr lang="zh-TW" altLang="en-US" smtClean="0"/>
              <a:t>2019/8/15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250BFCC-DE65-407B-B4B2-352D5AAC6C63}" type="slidenum">
              <a:rPr lang="zh-TW" altLang="en-US" smtClean="0"/>
              <a:t>‹#›</a:t>
            </a:fld>
            <a:endParaRPr lang="zh-TW" altLang="en-US"/>
          </a:p>
        </p:txBody>
      </p:sp>
    </p:spTree>
    <p:extLst>
      <p:ext uri="{BB962C8B-B14F-4D97-AF65-F5344CB8AC3E}">
        <p14:creationId xmlns:p14="http://schemas.microsoft.com/office/powerpoint/2010/main" val="2509074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4687944-99EC-4595-BA0D-EE929F9ACA39}" type="datetimeFigureOut">
              <a:rPr lang="zh-TW" altLang="en-US" smtClean="0"/>
              <a:t>2019/8/15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250BFCC-DE65-407B-B4B2-352D5AAC6C63}" type="slidenum">
              <a:rPr lang="zh-TW" altLang="en-US" smtClean="0"/>
              <a:t>‹#›</a:t>
            </a:fld>
            <a:endParaRPr lang="zh-TW" altLang="en-US"/>
          </a:p>
        </p:txBody>
      </p:sp>
    </p:spTree>
    <p:extLst>
      <p:ext uri="{BB962C8B-B14F-4D97-AF65-F5344CB8AC3E}">
        <p14:creationId xmlns:p14="http://schemas.microsoft.com/office/powerpoint/2010/main" val="1314358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4687944-99EC-4595-BA0D-EE929F9ACA39}" type="datetimeFigureOut">
              <a:rPr lang="zh-TW" altLang="en-US" smtClean="0"/>
              <a:t>2019/8/15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250BFCC-DE65-407B-B4B2-352D5AAC6C63}" type="slidenum">
              <a:rPr lang="zh-TW" altLang="en-US" smtClean="0"/>
              <a:t>‹#›</a:t>
            </a:fld>
            <a:endParaRPr lang="zh-TW" altLang="en-US"/>
          </a:p>
        </p:txBody>
      </p:sp>
    </p:spTree>
    <p:extLst>
      <p:ext uri="{BB962C8B-B14F-4D97-AF65-F5344CB8AC3E}">
        <p14:creationId xmlns:p14="http://schemas.microsoft.com/office/powerpoint/2010/main" val="146897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C4687944-99EC-4595-BA0D-EE929F9ACA39}" type="datetimeFigureOut">
              <a:rPr lang="zh-TW" altLang="en-US" smtClean="0"/>
              <a:t>2019/8/15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250BFCC-DE65-407B-B4B2-352D5AAC6C63}" type="slidenum">
              <a:rPr lang="zh-TW" altLang="en-US" smtClean="0"/>
              <a:t>‹#›</a:t>
            </a:fld>
            <a:endParaRPr lang="zh-TW" altLang="en-US"/>
          </a:p>
        </p:txBody>
      </p:sp>
    </p:spTree>
    <p:extLst>
      <p:ext uri="{BB962C8B-B14F-4D97-AF65-F5344CB8AC3E}">
        <p14:creationId xmlns:p14="http://schemas.microsoft.com/office/powerpoint/2010/main" val="1200356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C4687944-99EC-4595-BA0D-EE929F9ACA39}" type="datetimeFigureOut">
              <a:rPr lang="zh-TW" altLang="en-US" smtClean="0"/>
              <a:t>2019/8/15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250BFCC-DE65-407B-B4B2-352D5AAC6C63}" type="slidenum">
              <a:rPr lang="zh-TW" altLang="en-US" smtClean="0"/>
              <a:t>‹#›</a:t>
            </a:fld>
            <a:endParaRPr lang="zh-TW" altLang="en-US"/>
          </a:p>
        </p:txBody>
      </p:sp>
    </p:spTree>
    <p:extLst>
      <p:ext uri="{BB962C8B-B14F-4D97-AF65-F5344CB8AC3E}">
        <p14:creationId xmlns:p14="http://schemas.microsoft.com/office/powerpoint/2010/main" val="7189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C4687944-99EC-4595-BA0D-EE929F9ACA39}" type="datetimeFigureOut">
              <a:rPr lang="zh-TW" altLang="en-US" smtClean="0"/>
              <a:t>2019/8/15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1250BFCC-DE65-407B-B4B2-352D5AAC6C63}" type="slidenum">
              <a:rPr lang="zh-TW" altLang="en-US" smtClean="0"/>
              <a:t>‹#›</a:t>
            </a:fld>
            <a:endParaRPr lang="zh-TW" altLang="en-US"/>
          </a:p>
        </p:txBody>
      </p:sp>
    </p:spTree>
    <p:extLst>
      <p:ext uri="{BB962C8B-B14F-4D97-AF65-F5344CB8AC3E}">
        <p14:creationId xmlns:p14="http://schemas.microsoft.com/office/powerpoint/2010/main" val="2174114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C4687944-99EC-4595-BA0D-EE929F9ACA39}" type="datetimeFigureOut">
              <a:rPr lang="zh-TW" altLang="en-US" smtClean="0"/>
              <a:t>2019/8/15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1250BFCC-DE65-407B-B4B2-352D5AAC6C63}" type="slidenum">
              <a:rPr lang="zh-TW" altLang="en-US" smtClean="0"/>
              <a:t>‹#›</a:t>
            </a:fld>
            <a:endParaRPr lang="zh-TW" altLang="en-US"/>
          </a:p>
        </p:txBody>
      </p:sp>
    </p:spTree>
    <p:extLst>
      <p:ext uri="{BB962C8B-B14F-4D97-AF65-F5344CB8AC3E}">
        <p14:creationId xmlns:p14="http://schemas.microsoft.com/office/powerpoint/2010/main" val="4047367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4687944-99EC-4595-BA0D-EE929F9ACA39}" type="datetimeFigureOut">
              <a:rPr lang="zh-TW" altLang="en-US" smtClean="0"/>
              <a:t>2019/8/15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1250BFCC-DE65-407B-B4B2-352D5AAC6C63}" type="slidenum">
              <a:rPr lang="zh-TW" altLang="en-US" smtClean="0"/>
              <a:t>‹#›</a:t>
            </a:fld>
            <a:endParaRPr lang="zh-TW" altLang="en-US"/>
          </a:p>
        </p:txBody>
      </p:sp>
    </p:spTree>
    <p:extLst>
      <p:ext uri="{BB962C8B-B14F-4D97-AF65-F5344CB8AC3E}">
        <p14:creationId xmlns:p14="http://schemas.microsoft.com/office/powerpoint/2010/main" val="356866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C4687944-99EC-4595-BA0D-EE929F9ACA39}" type="datetimeFigureOut">
              <a:rPr lang="zh-TW" altLang="en-US" smtClean="0"/>
              <a:t>2019/8/15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250BFCC-DE65-407B-B4B2-352D5AAC6C63}" type="slidenum">
              <a:rPr lang="zh-TW" altLang="en-US" smtClean="0"/>
              <a:t>‹#›</a:t>
            </a:fld>
            <a:endParaRPr lang="zh-TW" altLang="en-US"/>
          </a:p>
        </p:txBody>
      </p:sp>
    </p:spTree>
    <p:extLst>
      <p:ext uri="{BB962C8B-B14F-4D97-AF65-F5344CB8AC3E}">
        <p14:creationId xmlns:p14="http://schemas.microsoft.com/office/powerpoint/2010/main" val="1330329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C4687944-99EC-4595-BA0D-EE929F9ACA39}" type="datetimeFigureOut">
              <a:rPr lang="zh-TW" altLang="en-US" smtClean="0"/>
              <a:t>2019/8/15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250BFCC-DE65-407B-B4B2-352D5AAC6C63}" type="slidenum">
              <a:rPr lang="zh-TW" altLang="en-US" smtClean="0"/>
              <a:t>‹#›</a:t>
            </a:fld>
            <a:endParaRPr lang="zh-TW" altLang="en-US"/>
          </a:p>
        </p:txBody>
      </p:sp>
    </p:spTree>
    <p:extLst>
      <p:ext uri="{BB962C8B-B14F-4D97-AF65-F5344CB8AC3E}">
        <p14:creationId xmlns:p14="http://schemas.microsoft.com/office/powerpoint/2010/main" val="3688162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687944-99EC-4595-BA0D-EE929F9ACA39}" type="datetimeFigureOut">
              <a:rPr lang="zh-TW" altLang="en-US" smtClean="0"/>
              <a:t>2019/8/15</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50BFCC-DE65-407B-B4B2-352D5AAC6C63}" type="slidenum">
              <a:rPr lang="zh-TW" altLang="en-US" smtClean="0"/>
              <a:t>‹#›</a:t>
            </a:fld>
            <a:endParaRPr lang="zh-TW" altLang="en-US"/>
          </a:p>
        </p:txBody>
      </p:sp>
    </p:spTree>
    <p:extLst>
      <p:ext uri="{BB962C8B-B14F-4D97-AF65-F5344CB8AC3E}">
        <p14:creationId xmlns:p14="http://schemas.microsoft.com/office/powerpoint/2010/main" val="4232149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err="1" smtClean="0"/>
              <a:t>IoT</a:t>
            </a:r>
            <a:endParaRPr lang="zh-TW" altLang="en-US" dirty="0"/>
          </a:p>
        </p:txBody>
      </p:sp>
      <p:sp>
        <p:nvSpPr>
          <p:cNvPr id="3" name="副標題 2"/>
          <p:cNvSpPr>
            <a:spLocks noGrp="1"/>
          </p:cNvSpPr>
          <p:nvPr>
            <p:ph type="subTitle" idx="1"/>
          </p:nvPr>
        </p:nvSpPr>
        <p:spPr/>
        <p:txBody>
          <a:bodyPr>
            <a:normAutofit lnSpcReduction="10000"/>
          </a:bodyPr>
          <a:lstStyle/>
          <a:p>
            <a:endParaRPr lang="en-US" altLang="zh-TW" dirty="0" smtClean="0"/>
          </a:p>
          <a:p>
            <a:endParaRPr lang="en-US" altLang="zh-TW" dirty="0" smtClean="0"/>
          </a:p>
          <a:p>
            <a:r>
              <a:rPr lang="en-US" altLang="zh-TW" dirty="0" smtClean="0"/>
              <a:t>https://medium.com/datadriveninvestor/4-stages-of-iot-architecture-explained-in-simple-words-b2ea8b4f777f</a:t>
            </a:r>
            <a:endParaRPr lang="zh-TW" altLang="en-US" dirty="0"/>
          </a:p>
        </p:txBody>
      </p:sp>
    </p:spTree>
    <p:extLst>
      <p:ext uri="{BB962C8B-B14F-4D97-AF65-F5344CB8AC3E}">
        <p14:creationId xmlns:p14="http://schemas.microsoft.com/office/powerpoint/2010/main" val="3173385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t>IoT</a:t>
            </a:r>
            <a:r>
              <a:rPr lang="en-US" altLang="zh-TW" dirty="0" smtClean="0"/>
              <a:t> Architecture Layers</a:t>
            </a:r>
            <a:endParaRPr lang="zh-TW" altLang="en-US" dirty="0"/>
          </a:p>
        </p:txBody>
      </p:sp>
      <p:sp>
        <p:nvSpPr>
          <p:cNvPr id="3" name="內容版面配置區 2"/>
          <p:cNvSpPr>
            <a:spLocks noGrp="1"/>
          </p:cNvSpPr>
          <p:nvPr>
            <p:ph idx="1"/>
          </p:nvPr>
        </p:nvSpPr>
        <p:spPr/>
        <p:txBody>
          <a:bodyPr/>
          <a:lstStyle/>
          <a:p>
            <a:r>
              <a:rPr lang="en-US" altLang="zh-TW" dirty="0" smtClean="0"/>
              <a:t>Basically, there are three </a:t>
            </a:r>
            <a:r>
              <a:rPr lang="en-US" altLang="zh-TW" dirty="0" err="1" smtClean="0"/>
              <a:t>IoT</a:t>
            </a:r>
            <a:r>
              <a:rPr lang="en-US" altLang="zh-TW" dirty="0" smtClean="0"/>
              <a:t> architecture layers:</a:t>
            </a:r>
          </a:p>
          <a:p>
            <a:r>
              <a:rPr lang="en-US" altLang="zh-TW" dirty="0" smtClean="0"/>
              <a:t>1. The client side (</a:t>
            </a:r>
            <a:r>
              <a:rPr lang="en-US" altLang="zh-TW" dirty="0" err="1" smtClean="0"/>
              <a:t>IoT</a:t>
            </a:r>
            <a:r>
              <a:rPr lang="en-US" altLang="zh-TW" dirty="0" smtClean="0"/>
              <a:t> Device Layer)</a:t>
            </a:r>
          </a:p>
          <a:p>
            <a:r>
              <a:rPr lang="en-US" altLang="zh-TW" dirty="0" smtClean="0"/>
              <a:t>2. Operators on the server side (</a:t>
            </a:r>
            <a:r>
              <a:rPr lang="en-US" altLang="zh-TW" dirty="0" err="1" smtClean="0"/>
              <a:t>IoT</a:t>
            </a:r>
            <a:r>
              <a:rPr lang="en-US" altLang="zh-TW" dirty="0" smtClean="0"/>
              <a:t> Getaway Layer)</a:t>
            </a:r>
          </a:p>
          <a:p>
            <a:r>
              <a:rPr lang="en-US" altLang="zh-TW" dirty="0" smtClean="0"/>
              <a:t>3. A pathway for connecting clients and operators (</a:t>
            </a:r>
            <a:r>
              <a:rPr lang="en-US" altLang="zh-TW" dirty="0" err="1" smtClean="0"/>
              <a:t>IoT</a:t>
            </a:r>
            <a:r>
              <a:rPr lang="en-US" altLang="zh-TW" dirty="0" smtClean="0"/>
              <a:t> Platform Layer)</a:t>
            </a:r>
            <a:endParaRPr lang="zh-TW" altLang="en-US" dirty="0"/>
          </a:p>
        </p:txBody>
      </p:sp>
    </p:spTree>
    <p:extLst>
      <p:ext uri="{BB962C8B-B14F-4D97-AF65-F5344CB8AC3E}">
        <p14:creationId xmlns:p14="http://schemas.microsoft.com/office/powerpoint/2010/main" val="2988504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An Overview of the Main Stages in the </a:t>
            </a:r>
            <a:r>
              <a:rPr lang="en-US" altLang="zh-TW" dirty="0" err="1" smtClean="0"/>
              <a:t>IoT</a:t>
            </a:r>
            <a:r>
              <a:rPr lang="en-US" altLang="zh-TW" dirty="0" smtClean="0"/>
              <a:t> Architecture Diagram</a:t>
            </a:r>
            <a:endParaRPr lang="zh-TW" altLang="en-US" dirty="0"/>
          </a:p>
        </p:txBody>
      </p:sp>
      <p:sp>
        <p:nvSpPr>
          <p:cNvPr id="3" name="內容版面配置區 2"/>
          <p:cNvSpPr>
            <a:spLocks noGrp="1"/>
          </p:cNvSpPr>
          <p:nvPr>
            <p:ph idx="1"/>
          </p:nvPr>
        </p:nvSpPr>
        <p:spPr/>
        <p:txBody>
          <a:bodyPr/>
          <a:lstStyle/>
          <a:p>
            <a:r>
              <a:rPr lang="en-US" altLang="zh-TW" dirty="0" smtClean="0"/>
              <a:t>1. Sensors and actuators</a:t>
            </a:r>
          </a:p>
          <a:p>
            <a:r>
              <a:rPr lang="en-US" altLang="zh-TW" dirty="0" smtClean="0"/>
              <a:t>2. Internet getaways and Data Acquisition Systems</a:t>
            </a:r>
          </a:p>
          <a:p>
            <a:r>
              <a:rPr lang="en-US" altLang="zh-TW" dirty="0" smtClean="0"/>
              <a:t>3. Edge IT</a:t>
            </a:r>
          </a:p>
          <a:p>
            <a:r>
              <a:rPr lang="en-US" altLang="zh-TW" dirty="0" smtClean="0"/>
              <a:t>4. Data center and cloud.</a:t>
            </a:r>
            <a:endParaRPr lang="zh-TW" altLang="en-US" dirty="0"/>
          </a:p>
        </p:txBody>
      </p:sp>
    </p:spTree>
    <p:extLst>
      <p:ext uri="{BB962C8B-B14F-4D97-AF65-F5344CB8AC3E}">
        <p14:creationId xmlns:p14="http://schemas.microsoft.com/office/powerpoint/2010/main" val="676057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2109" y="747683"/>
            <a:ext cx="10058400" cy="5582412"/>
          </a:xfrm>
          <a:prstGeom prst="rect">
            <a:avLst/>
          </a:prstGeom>
        </p:spPr>
      </p:pic>
    </p:spTree>
    <p:extLst>
      <p:ext uri="{BB962C8B-B14F-4D97-AF65-F5344CB8AC3E}">
        <p14:creationId xmlns:p14="http://schemas.microsoft.com/office/powerpoint/2010/main" val="742966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Stage 1. Networked things (wireless sensors and actuators)</a:t>
            </a:r>
            <a:endParaRPr lang="zh-TW" altLang="en-US" dirty="0"/>
          </a:p>
        </p:txBody>
      </p:sp>
      <p:sp>
        <p:nvSpPr>
          <p:cNvPr id="3" name="內容版面配置區 2"/>
          <p:cNvSpPr>
            <a:spLocks noGrp="1"/>
          </p:cNvSpPr>
          <p:nvPr>
            <p:ph idx="1"/>
          </p:nvPr>
        </p:nvSpPr>
        <p:spPr/>
        <p:txBody>
          <a:bodyPr>
            <a:normAutofit lnSpcReduction="10000"/>
          </a:bodyPr>
          <a:lstStyle/>
          <a:p>
            <a:r>
              <a:rPr lang="en-US" altLang="zh-TW" dirty="0" smtClean="0"/>
              <a:t>The outstanding feature about sensors is their ability to convert the information obtained in the outer world into data for analysis. In other words, it’s important to start with the inclusion of sensors in the 4 stages of an </a:t>
            </a:r>
            <a:r>
              <a:rPr lang="en-US" altLang="zh-TW" dirty="0" err="1" smtClean="0"/>
              <a:t>IoT</a:t>
            </a:r>
            <a:r>
              <a:rPr lang="en-US" altLang="zh-TW" dirty="0" smtClean="0"/>
              <a:t> architecture framework to get information in an appearance that can be actually processed.</a:t>
            </a:r>
          </a:p>
          <a:p>
            <a:r>
              <a:rPr lang="en-US" altLang="zh-TW" dirty="0" smtClean="0"/>
              <a:t>For actuators, the process goes even further — these devices are able to intervene the physical reality. For example, they can switch off the light and adjust the temperature in a room.</a:t>
            </a:r>
          </a:p>
          <a:p>
            <a:r>
              <a:rPr lang="en-US" altLang="zh-TW" dirty="0" smtClean="0"/>
              <a:t>Because of this, sensing and actuating stage covers and adjusts everything needed in the physical world to gain the necessary insights for further analysis.</a:t>
            </a:r>
            <a:endParaRPr lang="zh-TW" altLang="en-US" dirty="0"/>
          </a:p>
        </p:txBody>
      </p:sp>
    </p:spTree>
    <p:extLst>
      <p:ext uri="{BB962C8B-B14F-4D97-AF65-F5344CB8AC3E}">
        <p14:creationId xmlns:p14="http://schemas.microsoft.com/office/powerpoint/2010/main" val="31900659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Stage 2. Sensor data aggregation systems and analog-to-digital data conversion</a:t>
            </a:r>
            <a:endParaRPr lang="zh-TW" altLang="en-US" dirty="0"/>
          </a:p>
        </p:txBody>
      </p:sp>
      <p:sp>
        <p:nvSpPr>
          <p:cNvPr id="3" name="內容版面配置區 2"/>
          <p:cNvSpPr>
            <a:spLocks noGrp="1"/>
          </p:cNvSpPr>
          <p:nvPr>
            <p:ph idx="1"/>
          </p:nvPr>
        </p:nvSpPr>
        <p:spPr/>
        <p:txBody>
          <a:bodyPr>
            <a:normAutofit lnSpcReduction="10000"/>
          </a:bodyPr>
          <a:lstStyle/>
          <a:p>
            <a:r>
              <a:rPr lang="en-US" altLang="zh-TW" dirty="0" smtClean="0"/>
              <a:t>Even though this stage of </a:t>
            </a:r>
            <a:r>
              <a:rPr lang="en-US" altLang="zh-TW" dirty="0" err="1" smtClean="0"/>
              <a:t>IoT</a:t>
            </a:r>
            <a:r>
              <a:rPr lang="en-US" altLang="zh-TW" dirty="0" smtClean="0"/>
              <a:t> architecture still means working in a close proximity with sensors and actuators, Internet getaways and data acquisition systems (DAS) appear here too. Specifically, the later connect to the sensor network and aggregate output, while Internet getaways work through Wi-Fi, wired LANs and perform further processing.</a:t>
            </a:r>
          </a:p>
          <a:p>
            <a:r>
              <a:rPr lang="en-US" altLang="zh-TW" dirty="0" smtClean="0"/>
              <a:t>The vital importance of this stage is to process the enormous amount of information collected on the previous stage and squeeze it to the optimal size for further analysis. Besides, the necessary conversion in terms of timing and structure happens here.</a:t>
            </a:r>
          </a:p>
          <a:p>
            <a:r>
              <a:rPr lang="en-US" altLang="zh-TW" dirty="0" smtClean="0"/>
              <a:t>In short, Stage 2 makes data both digitalized and aggregated.</a:t>
            </a:r>
            <a:endParaRPr lang="zh-TW" altLang="en-US" dirty="0"/>
          </a:p>
        </p:txBody>
      </p:sp>
    </p:spTree>
    <p:extLst>
      <p:ext uri="{BB962C8B-B14F-4D97-AF65-F5344CB8AC3E}">
        <p14:creationId xmlns:p14="http://schemas.microsoft.com/office/powerpoint/2010/main" val="3622687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Stage 3. The appearance of edge IT systems</a:t>
            </a:r>
            <a:endParaRPr lang="zh-TW" altLang="en-US" dirty="0"/>
          </a:p>
        </p:txBody>
      </p:sp>
      <p:sp>
        <p:nvSpPr>
          <p:cNvPr id="3" name="內容版面配置區 2"/>
          <p:cNvSpPr>
            <a:spLocks noGrp="1"/>
          </p:cNvSpPr>
          <p:nvPr>
            <p:ph idx="1"/>
          </p:nvPr>
        </p:nvSpPr>
        <p:spPr/>
        <p:txBody>
          <a:bodyPr>
            <a:normAutofit lnSpcReduction="10000"/>
          </a:bodyPr>
          <a:lstStyle/>
          <a:p>
            <a:r>
              <a:rPr lang="en-US" altLang="zh-TW" dirty="0" smtClean="0"/>
              <a:t>During this moment among the stages of </a:t>
            </a:r>
            <a:r>
              <a:rPr lang="en-US" altLang="zh-TW" dirty="0" err="1" smtClean="0"/>
              <a:t>IoT</a:t>
            </a:r>
            <a:r>
              <a:rPr lang="en-US" altLang="zh-TW" dirty="0" smtClean="0"/>
              <a:t> architecture, the prepared data is transferred to the IT world. In particular, edge IT systems perform enhanced analytics and pre-processing here. For example, it refers to machine learning and visualization technologies. At the same time, some additional processing may happen here, prior to the stage of entering the data center.</a:t>
            </a:r>
          </a:p>
          <a:p>
            <a:r>
              <a:rPr lang="en-US" altLang="zh-TW" dirty="0" smtClean="0"/>
              <a:t>Likewise, Stage 3 is closely linked to the previous phases in the building of an architecture of </a:t>
            </a:r>
            <a:r>
              <a:rPr lang="en-US" altLang="zh-TW" dirty="0" err="1" smtClean="0"/>
              <a:t>IoT</a:t>
            </a:r>
            <a:r>
              <a:rPr lang="en-US" altLang="zh-TW" dirty="0" smtClean="0"/>
              <a:t>. Because of this, the location of edge IT systems is close to the one where sensors and actuators are situated, creating a wiring closet. At the same time, the residing in remote offices is also possible.</a:t>
            </a:r>
            <a:endParaRPr lang="zh-TW" altLang="en-US" dirty="0"/>
          </a:p>
        </p:txBody>
      </p:sp>
    </p:spTree>
    <p:extLst>
      <p:ext uri="{BB962C8B-B14F-4D97-AF65-F5344CB8AC3E}">
        <p14:creationId xmlns:p14="http://schemas.microsoft.com/office/powerpoint/2010/main" val="4128000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Stage 4. Analysis, management, and storage of data</a:t>
            </a:r>
            <a:endParaRPr lang="zh-TW" altLang="en-US" dirty="0"/>
          </a:p>
        </p:txBody>
      </p:sp>
      <p:sp>
        <p:nvSpPr>
          <p:cNvPr id="3" name="內容版面配置區 2"/>
          <p:cNvSpPr>
            <a:spLocks noGrp="1"/>
          </p:cNvSpPr>
          <p:nvPr>
            <p:ph idx="1"/>
          </p:nvPr>
        </p:nvSpPr>
        <p:spPr/>
        <p:txBody>
          <a:bodyPr/>
          <a:lstStyle/>
          <a:p>
            <a:r>
              <a:rPr lang="en-US" altLang="zh-TW" dirty="0" smtClean="0"/>
              <a:t>The main processes on the last stage of </a:t>
            </a:r>
            <a:r>
              <a:rPr lang="en-US" altLang="zh-TW" dirty="0" err="1" smtClean="0"/>
              <a:t>IoT</a:t>
            </a:r>
            <a:r>
              <a:rPr lang="en-US" altLang="zh-TW" dirty="0" smtClean="0"/>
              <a:t> architecture happen in data center or cloud. Precisely, it enables in-depth processing, along with a follow-up revision for feedback. Here, the skills of both IT and OT (operational technology) professionals are needed. In other words, the phase already includes the analytical skills of the highest rank, both in digital and human worlds. Therefore, the data from other sources may be included here to ensure an in-depth analysis.</a:t>
            </a:r>
          </a:p>
          <a:p>
            <a:r>
              <a:rPr lang="en-US" altLang="zh-TW" dirty="0" smtClean="0"/>
              <a:t>After meeting all the quality standards and requirements, the information is brought back to the physical world — but in a processed and precisely analyzed appearance already.</a:t>
            </a:r>
            <a:endParaRPr lang="zh-TW" altLang="en-US" dirty="0"/>
          </a:p>
        </p:txBody>
      </p:sp>
    </p:spTree>
    <p:extLst>
      <p:ext uri="{BB962C8B-B14F-4D97-AF65-F5344CB8AC3E}">
        <p14:creationId xmlns:p14="http://schemas.microsoft.com/office/powerpoint/2010/main" val="2012069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Stage 5 of </a:t>
            </a:r>
            <a:r>
              <a:rPr lang="en-US" altLang="zh-TW" dirty="0" err="1" smtClean="0"/>
              <a:t>IoT</a:t>
            </a:r>
            <a:r>
              <a:rPr lang="en-US" altLang="zh-TW" dirty="0" smtClean="0"/>
              <a:t> Architecture?</a:t>
            </a:r>
            <a:endParaRPr lang="zh-TW" altLang="en-US" dirty="0"/>
          </a:p>
        </p:txBody>
      </p:sp>
      <p:sp>
        <p:nvSpPr>
          <p:cNvPr id="3" name="內容版面配置區 2"/>
          <p:cNvSpPr>
            <a:spLocks noGrp="1"/>
          </p:cNvSpPr>
          <p:nvPr>
            <p:ph idx="1"/>
          </p:nvPr>
        </p:nvSpPr>
        <p:spPr/>
        <p:txBody>
          <a:bodyPr/>
          <a:lstStyle/>
          <a:p>
            <a:r>
              <a:rPr lang="en-US" altLang="zh-TW" dirty="0" smtClean="0"/>
              <a:t>In fact, there is an option to extend the process of building a sustainable </a:t>
            </a:r>
            <a:r>
              <a:rPr lang="en-US" altLang="zh-TW" dirty="0" err="1" smtClean="0"/>
              <a:t>IoT</a:t>
            </a:r>
            <a:r>
              <a:rPr lang="en-US" altLang="zh-TW" dirty="0" smtClean="0"/>
              <a:t> architecture by introducing an extra stage in it. It refers to initiating a user’s control over the structure — if only your result doesn’t include full automation, of course. The main tasks here are visualization and management. After including Stage 5, the system turns into a circle where a user sends commands to sensors/actuators (Stage 1) to perform some actions.</a:t>
            </a:r>
            <a:endParaRPr lang="zh-TW" altLang="en-US" dirty="0"/>
          </a:p>
        </p:txBody>
      </p:sp>
    </p:spTree>
    <p:extLst>
      <p:ext uri="{BB962C8B-B14F-4D97-AF65-F5344CB8AC3E}">
        <p14:creationId xmlns:p14="http://schemas.microsoft.com/office/powerpoint/2010/main" val="2069238598"/>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698</Words>
  <Application>Microsoft Office PowerPoint</Application>
  <PresentationFormat>寬螢幕</PresentationFormat>
  <Paragraphs>30</Paragraphs>
  <Slides>9</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9</vt:i4>
      </vt:variant>
    </vt:vector>
  </HeadingPairs>
  <TitlesOfParts>
    <vt:vector size="14" baseType="lpstr">
      <vt:lpstr>新細明體</vt:lpstr>
      <vt:lpstr>Arial</vt:lpstr>
      <vt:lpstr>Calibri</vt:lpstr>
      <vt:lpstr>Calibri Light</vt:lpstr>
      <vt:lpstr>Office 佈景主題</vt:lpstr>
      <vt:lpstr>IoT</vt:lpstr>
      <vt:lpstr>IoT Architecture Layers</vt:lpstr>
      <vt:lpstr>An Overview of the Main Stages in the IoT Architecture Diagram</vt:lpstr>
      <vt:lpstr>PowerPoint 簡報</vt:lpstr>
      <vt:lpstr>Stage 1. Networked things (wireless sensors and actuators)</vt:lpstr>
      <vt:lpstr>Stage 2. Sensor data aggregation systems and analog-to-digital data conversion</vt:lpstr>
      <vt:lpstr>Stage 3. The appearance of edge IT systems</vt:lpstr>
      <vt:lpstr>Stage 4. Analysis, management, and storage of data</vt:lpstr>
      <vt:lpstr>Stage 5 of IoT Architecture?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IoT</dc:title>
  <dc:creator>ttsai</dc:creator>
  <cp:lastModifiedBy>ttsai</cp:lastModifiedBy>
  <cp:revision>4</cp:revision>
  <dcterms:created xsi:type="dcterms:W3CDTF">2019-08-15T11:37:41Z</dcterms:created>
  <dcterms:modified xsi:type="dcterms:W3CDTF">2019-08-15T11:44:49Z</dcterms:modified>
</cp:coreProperties>
</file>