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28ca00336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8ca00336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35a9e1c0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5a9e1c0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35a9e1bf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a9e1bf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35a9e1bff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5a9e1bff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35a9e1bff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5a9e1bff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28bd82557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8bd82557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2712611f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12611f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28bd82557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8bd82557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28bd82557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8bd82557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28ca00336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8ca00336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35a9e1c090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5a9e1c090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28ca00336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8ca00336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28ca00336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8ca00336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28ca003368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8ca003368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28ca003368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8ca003368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28ca00336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8ca003368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28bd82557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8bd82557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28bd82557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8bd82557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28bd82557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8bd82557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28bd825573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8bd825573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28bd825573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8bd825573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28ca003368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ca00336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28bd82557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8bd82557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28ca00336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8ca00336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28ca00336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8ca00336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28bd82557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8bd82557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28ce8f5a8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8ce8f5a8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35a9e1c090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5a9e1c090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35a9e1c090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5a9e1c090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35a9e1c09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5a9e1c09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35a9e1c09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5a9e1c09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28ce8f5a8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8ce8f5a8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28bd82557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8bd82557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28ca003368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8ca00336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28ca00336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8ca00336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28ca003368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8ca003368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28bd82557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8bd82557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28ce8f5a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8ce8f5a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28ca003368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8ca003368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28ca00336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8ca00336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28ce8f5a86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8ce8f5a86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t>LED</a:t>
            </a:r>
            <a:endParaRPr/>
          </a:p>
          <a:p>
            <a:pPr indent="0" lvl="0" marL="0" rtl="0" algn="l">
              <a:spcBef>
                <a:spcPts val="0"/>
              </a:spcBef>
              <a:spcAft>
                <a:spcPts val="0"/>
              </a:spcAft>
              <a:buNone/>
            </a:pPr>
            <a:r>
              <a:rPr lang="zh-TW"/>
              <a:t>button</a:t>
            </a:r>
            <a:endParaRPr/>
          </a:p>
          <a:p>
            <a:pPr indent="0" lvl="0" marL="0" rtl="0" algn="l">
              <a:spcBef>
                <a:spcPts val="0"/>
              </a:spcBef>
              <a:spcAft>
                <a:spcPts val="0"/>
              </a:spcAft>
              <a:buNone/>
            </a:pPr>
            <a:r>
              <a:rPr lang="zh-TW"/>
              <a:t>搖桿</a:t>
            </a:r>
            <a:endParaRPr/>
          </a:p>
          <a:p>
            <a:pPr indent="0" lvl="0" marL="0" rtl="0" algn="l">
              <a:spcBef>
                <a:spcPts val="0"/>
              </a:spcBef>
              <a:spcAft>
                <a:spcPts val="0"/>
              </a:spcAft>
              <a:buNone/>
            </a:pPr>
            <a:r>
              <a:rPr lang="zh-TW"/>
              <a:t>超音波</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push dir="r"/>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ERSiHetDOV8"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1bu7IDnhpMw" TargetMode="Externa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xkohbr9ApMo" TargetMode="Externa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G6QHeNoqe9U" TargetMode="Externa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arduino.cc/en/Main/Softwar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7.png"/><Relationship Id="rId4" Type="http://schemas.openxmlformats.org/officeDocument/2006/relationships/image" Target="../media/image19.png"/><Relationship Id="rId5"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29.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hyperlink" Target="http://coopermaa2nd.blogspot.tw/2010/12/arduino-lab2-led.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www.youtube.com/watch?v=XCRcQcmDOc8" TargetMode="External"/><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arduino.cc/" TargetMode="External"/><Relationship Id="rId4" Type="http://schemas.openxmlformats.org/officeDocument/2006/relationships/hyperlink" Target="http://arduino.cc/" TargetMode="External"/><Relationship Id="rId10" Type="http://schemas.openxmlformats.org/officeDocument/2006/relationships/hyperlink" Target="http://coopermaa2nd.blogspot.tw/2011/05/arduino.html" TargetMode="External"/><Relationship Id="rId9" Type="http://schemas.openxmlformats.org/officeDocument/2006/relationships/hyperlink" Target="http://coopermaa2nd.blogspot.tw/2011/05/arduino.html" TargetMode="External"/><Relationship Id="rId5" Type="http://schemas.openxmlformats.org/officeDocument/2006/relationships/hyperlink" Target="http://arduino.cc/" TargetMode="External"/><Relationship Id="rId6" Type="http://schemas.openxmlformats.org/officeDocument/2006/relationships/hyperlink" Target="http://arduino.tw/" TargetMode="External"/><Relationship Id="rId7" Type="http://schemas.openxmlformats.org/officeDocument/2006/relationships/hyperlink" Target="http://arduino.tw/" TargetMode="External"/><Relationship Id="rId8" Type="http://schemas.openxmlformats.org/officeDocument/2006/relationships/hyperlink" Target="http://arduino.tw/"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3" name="Shape 53"/>
        <p:cNvGrpSpPr/>
        <p:nvPr/>
      </p:nvGrpSpPr>
      <p:grpSpPr>
        <a:xfrm>
          <a:off x="0" y="0"/>
          <a:ext cx="0" cy="0"/>
          <a:chOff x="0" y="0"/>
          <a:chExt cx="0" cy="0"/>
        </a:xfrm>
      </p:grpSpPr>
      <p:sp>
        <p:nvSpPr>
          <p:cNvPr id="54" name="Google Shape;54;p13"/>
          <p:cNvSpPr/>
          <p:nvPr/>
        </p:nvSpPr>
        <p:spPr>
          <a:xfrm>
            <a:off x="0" y="0"/>
            <a:ext cx="9144000" cy="5143500"/>
          </a:xfrm>
          <a:prstGeom prst="rect">
            <a:avLst/>
          </a:prstGeom>
          <a:solidFill>
            <a:srgbClr val="00979C"/>
          </a:solidFill>
          <a:ln cap="flat" cmpd="sng" w="228600">
            <a:solidFill>
              <a:srgbClr val="00979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2163300" y="163050"/>
            <a:ext cx="4817400" cy="4817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ph type="ctrTitle"/>
          </p:nvPr>
        </p:nvSpPr>
        <p:spPr>
          <a:xfrm>
            <a:off x="311708" y="1164450"/>
            <a:ext cx="8520600" cy="2052600"/>
          </a:xfrm>
          <a:prstGeom prst="rect">
            <a:avLst/>
          </a:prstGeom>
          <a:noFill/>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lang="zh-TW">
                <a:solidFill>
                  <a:srgbClr val="666666"/>
                </a:solidFill>
              </a:rPr>
              <a:t>多媒體網路</a:t>
            </a:r>
            <a:endParaRPr>
              <a:solidFill>
                <a:srgbClr val="666666"/>
              </a:solidFill>
            </a:endParaRPr>
          </a:p>
          <a:p>
            <a:pPr indent="0" lvl="0" marL="0" rtl="0" algn="ctr">
              <a:lnSpc>
                <a:spcPct val="100000"/>
              </a:lnSpc>
              <a:spcBef>
                <a:spcPts val="0"/>
              </a:spcBef>
              <a:spcAft>
                <a:spcPts val="0"/>
              </a:spcAft>
              <a:buNone/>
            </a:pPr>
            <a:r>
              <a:rPr b="1" lang="zh-TW" sz="2400">
                <a:solidFill>
                  <a:srgbClr val="666666"/>
                </a:solidFill>
              </a:rPr>
              <a:t>Multimedia Network</a:t>
            </a:r>
            <a:endParaRPr b="1" sz="2400">
              <a:solidFill>
                <a:srgbClr val="666666"/>
              </a:solidFill>
            </a:endParaRPr>
          </a:p>
        </p:txBody>
      </p:sp>
      <p:sp>
        <p:nvSpPr>
          <p:cNvPr id="57" name="Google Shape;57;p13"/>
          <p:cNvSpPr txBox="1"/>
          <p:nvPr>
            <p:ph idx="1" type="subTitle"/>
          </p:nvPr>
        </p:nvSpPr>
        <p:spPr>
          <a:xfrm>
            <a:off x="3622500" y="3312125"/>
            <a:ext cx="1899000" cy="724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Clr>
                <a:schemeClr val="dk1"/>
              </a:buClr>
              <a:buSzPts val="1100"/>
              <a:buFont typeface="Arial"/>
              <a:buNone/>
            </a:pPr>
            <a:r>
              <a:rPr lang="zh-TW" sz="1400">
                <a:solidFill>
                  <a:schemeClr val="accent1"/>
                </a:solidFill>
              </a:rPr>
              <a:t>資訊科學 曾珧彰</a:t>
            </a:r>
            <a:endParaRPr sz="1400">
              <a:solidFill>
                <a:schemeClr val="accent1"/>
              </a:solidFill>
            </a:endParaRPr>
          </a:p>
          <a:p>
            <a:pPr indent="0" lvl="0" marL="0" rtl="0" algn="ctr">
              <a:lnSpc>
                <a:spcPct val="150000"/>
              </a:lnSpc>
              <a:spcBef>
                <a:spcPts val="0"/>
              </a:spcBef>
              <a:spcAft>
                <a:spcPts val="0"/>
              </a:spcAft>
              <a:buNone/>
            </a:pPr>
            <a:r>
              <a:rPr lang="zh-TW" sz="1400">
                <a:solidFill>
                  <a:schemeClr val="accent1"/>
                </a:solidFill>
              </a:rPr>
              <a:t>數位內容 李威霖</a:t>
            </a:r>
            <a:endParaRPr sz="14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1113150" y="1794425"/>
            <a:ext cx="7070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sz="4800">
                <a:latin typeface="LiHei Pro"/>
                <a:ea typeface="LiHei Pro"/>
                <a:cs typeface="LiHei Pro"/>
                <a:sym typeface="LiHei Pro"/>
              </a:rPr>
              <a:t>Arduino</a:t>
            </a:r>
            <a:r>
              <a:rPr lang="zh-TW" sz="4800">
                <a:latin typeface="LiHei Pro"/>
                <a:ea typeface="LiHei Pro"/>
                <a:cs typeface="LiHei Pro"/>
                <a:sym typeface="LiHei Pro"/>
              </a:rPr>
              <a:t>能做到的事？</a:t>
            </a:r>
            <a:endParaRPr sz="4800">
              <a:latin typeface="LiHei Pro"/>
              <a:ea typeface="LiHei Pro"/>
              <a:cs typeface="LiHei Pro"/>
              <a:sym typeface="LiHei Pro"/>
            </a:endParaRPr>
          </a:p>
        </p:txBody>
      </p:sp>
      <p:sp>
        <p:nvSpPr>
          <p:cNvPr id="122" name="Google Shape;122;p22"/>
          <p:cNvSpPr txBox="1"/>
          <p:nvPr>
            <p:ph idx="1" type="body"/>
          </p:nvPr>
        </p:nvSpPr>
        <p:spPr>
          <a:xfrm>
            <a:off x="2407500" y="3203000"/>
            <a:ext cx="4329000" cy="1365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zh-TW">
                <a:latin typeface="LiHei Pro"/>
                <a:ea typeface="LiHei Pro"/>
                <a:cs typeface="LiHei Pro"/>
                <a:sym typeface="LiHei Pro"/>
              </a:rPr>
              <a:t>自走車、智慧家電、玩具、穿戴式 ...</a:t>
            </a:r>
            <a:endParaRPr>
              <a:latin typeface="LiHei Pro"/>
              <a:ea typeface="LiHei Pro"/>
              <a:cs typeface="LiHei Pro"/>
              <a:sym typeface="LiHei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p:nvPr/>
        </p:nvSpPr>
        <p:spPr>
          <a:xfrm>
            <a:off x="-17550" y="-202550"/>
            <a:ext cx="9179100" cy="5166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23" title="TED 中英雙語字幕:  Arduino 是如何打開想像力的">
            <a:hlinkClick r:id="rId3"/>
          </p:cNvPr>
          <p:cNvPicPr preferRelativeResize="0"/>
          <p:nvPr/>
        </p:nvPicPr>
        <p:blipFill>
          <a:blip r:embed="rId4">
            <a:alphaModFix/>
          </a:blip>
          <a:stretch>
            <a:fillRect/>
          </a:stretch>
        </p:blipFill>
        <p:spPr>
          <a:xfrm>
            <a:off x="1651850" y="190788"/>
            <a:ext cx="5840300" cy="4380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2" name="Shape 132"/>
        <p:cNvGrpSpPr/>
        <p:nvPr/>
      </p:nvGrpSpPr>
      <p:grpSpPr>
        <a:xfrm>
          <a:off x="0" y="0"/>
          <a:ext cx="0" cy="0"/>
          <a:chOff x="0" y="0"/>
          <a:chExt cx="0" cy="0"/>
        </a:xfrm>
      </p:grpSpPr>
      <p:pic>
        <p:nvPicPr>
          <p:cNvPr descr="An Arduino based robot for those who don't want a lot of wires. This baby version of Mr. General has an Arduino Nano (atmega 168) built directly onto the PCB. Comes with the demo software pre-loaded so it will work as soon as you feed it some batteries. &#10;&#10;Just plug it in with a USB cable and it's ready to program with free software from the internet." id="133" name="Google Shape;133;p24" title="Baby Arduino Robot.mpg">
            <a:hlinkClick r:id="rId3"/>
          </p:cNvPr>
          <p:cNvPicPr preferRelativeResize="0"/>
          <p:nvPr/>
        </p:nvPicPr>
        <p:blipFill>
          <a:blip r:embed="rId4">
            <a:alphaModFix/>
          </a:blip>
          <a:stretch>
            <a:fillRect/>
          </a:stretch>
        </p:blipFill>
        <p:spPr>
          <a:xfrm>
            <a:off x="1419963" y="224850"/>
            <a:ext cx="6304075" cy="4728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Completion of a project. Two 24&quot; x 26&quot; boards (pegboard) filled with 818 blue LEDs, 160 IR emitters, and 190 IR receivers. All organized into 190 &quot;nodes&quot; and powered by two Arduino micro-controllers. I built the coffee table and sized the inner cabinet to accommodate these pegboard reactive surfaces. &#10;&#10;The two pieces of pegboard (as well as a good view of the wire &quot;nest&quot; beneath them) can be seen being tested here: http://youtu.be/ZO-9DszzpI8&#10;&#10;The original prototype board can be seen here: http://youtu.be/oKPUU21ReZg&#10;This link also contains a vast amount of information such as motivation, similar projects by others, and more on components used.&#10;&#10;Camera is a bit old, and low quality. Also, the IR doesn't show up on the camera (IR is invisible to the naked eye, but digital cameras tend to pick it up). Another video was taken with a newer camera, but the IR is more visible on this one: http://youtu.be/OLfF4b49MLs&#10;&#10;The &quot;making of&quot; video: http://youtu.be/fxkEPKGgv8o" id="140" name="Google Shape;140;p25" title="Reactive LED Coffee Table - Arduino">
            <a:hlinkClick r:id="rId3"/>
          </p:cNvPr>
          <p:cNvPicPr preferRelativeResize="0"/>
          <p:nvPr/>
        </p:nvPicPr>
        <p:blipFill>
          <a:blip r:embed="rId4">
            <a:alphaModFix/>
          </a:blip>
          <a:stretch>
            <a:fillRect/>
          </a:stretch>
        </p:blipFill>
        <p:spPr>
          <a:xfrm>
            <a:off x="1493750" y="263063"/>
            <a:ext cx="6156500" cy="4617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nstructions at http://www.geekmomprojects.com/led-matrix-shirt/ Demonstration of a T-shirt with a removable fabric panel that contains an 8x6 matrix of LilyPad LEDs controlled by an Arduino LilyPad controller.  It plays four different games controlled by a small joystick.  For more information on this project, visit my blog at www.geekmomprojects.com" id="147" name="Google Shape;147;p26" title="Arduino LilyPad LED Matrix T-Shirt">
            <a:hlinkClick r:id="rId3"/>
          </p:cNvPr>
          <p:cNvPicPr preferRelativeResize="0"/>
          <p:nvPr/>
        </p:nvPicPr>
        <p:blipFill>
          <a:blip r:embed="rId4">
            <a:alphaModFix/>
          </a:blip>
          <a:stretch>
            <a:fillRect/>
          </a:stretch>
        </p:blipFill>
        <p:spPr>
          <a:xfrm>
            <a:off x="1646575" y="377675"/>
            <a:ext cx="5850850" cy="4388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ph type="ctrTitle"/>
          </p:nvPr>
        </p:nvSpPr>
        <p:spPr>
          <a:xfrm>
            <a:off x="311700" y="80525"/>
            <a:ext cx="8520600" cy="85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3600">
                <a:latin typeface="LiHei Pro"/>
                <a:ea typeface="LiHei Pro"/>
                <a:cs typeface="LiHei Pro"/>
                <a:sym typeface="LiHei Pro"/>
              </a:rPr>
              <a:t>麵包板</a:t>
            </a:r>
            <a:r>
              <a:rPr lang="zh-TW" sz="3600">
                <a:latin typeface="LiHei Pro"/>
                <a:ea typeface="LiHei Pro"/>
                <a:cs typeface="LiHei Pro"/>
                <a:sym typeface="LiHei Pro"/>
              </a:rPr>
              <a:t>介紹</a:t>
            </a:r>
            <a:endParaRPr sz="3600">
              <a:latin typeface="LiHei Pro"/>
              <a:ea typeface="LiHei Pro"/>
              <a:cs typeface="LiHei Pro"/>
              <a:sym typeface="LiHei Pro"/>
            </a:endParaRPr>
          </a:p>
        </p:txBody>
      </p:sp>
      <p:pic>
        <p:nvPicPr>
          <p:cNvPr id="153" name="Google Shape;153;p27"/>
          <p:cNvPicPr preferRelativeResize="0"/>
          <p:nvPr/>
        </p:nvPicPr>
        <p:blipFill>
          <a:blip r:embed="rId3">
            <a:alphaModFix/>
          </a:blip>
          <a:stretch>
            <a:fillRect/>
          </a:stretch>
        </p:blipFill>
        <p:spPr>
          <a:xfrm>
            <a:off x="526475" y="1448525"/>
            <a:ext cx="7972000" cy="2678500"/>
          </a:xfrm>
          <a:prstGeom prst="rect">
            <a:avLst/>
          </a:prstGeom>
          <a:noFill/>
          <a:ln>
            <a:noFill/>
          </a:ln>
        </p:spPr>
      </p:pic>
      <p:cxnSp>
        <p:nvCxnSpPr>
          <p:cNvPr id="154" name="Google Shape;154;p27"/>
          <p:cNvCxnSpPr/>
          <p:nvPr/>
        </p:nvCxnSpPr>
        <p:spPr>
          <a:xfrm>
            <a:off x="1011325" y="1852600"/>
            <a:ext cx="7002300" cy="0"/>
          </a:xfrm>
          <a:prstGeom prst="straightConnector1">
            <a:avLst/>
          </a:prstGeom>
          <a:noFill/>
          <a:ln cap="flat" cmpd="sng" w="38100">
            <a:solidFill>
              <a:srgbClr val="CC0000"/>
            </a:solidFill>
            <a:prstDash val="solid"/>
            <a:round/>
            <a:headEnd len="med" w="med" type="none"/>
            <a:tailEnd len="med" w="med" type="none"/>
          </a:ln>
        </p:spPr>
      </p:cxnSp>
      <p:cxnSp>
        <p:nvCxnSpPr>
          <p:cNvPr id="155" name="Google Shape;155;p27"/>
          <p:cNvCxnSpPr/>
          <p:nvPr/>
        </p:nvCxnSpPr>
        <p:spPr>
          <a:xfrm>
            <a:off x="8328750" y="2057400"/>
            <a:ext cx="6600" cy="572700"/>
          </a:xfrm>
          <a:prstGeom prst="straightConnector1">
            <a:avLst/>
          </a:prstGeom>
          <a:noFill/>
          <a:ln cap="flat" cmpd="sng" w="38100">
            <a:solidFill>
              <a:srgbClr val="6AA84F"/>
            </a:solidFill>
            <a:prstDash val="solid"/>
            <a:round/>
            <a:headEnd len="med" w="med" type="none"/>
            <a:tailEnd len="med" w="med" type="none"/>
          </a:ln>
        </p:spPr>
      </p:cxnSp>
      <p:cxnSp>
        <p:nvCxnSpPr>
          <p:cNvPr id="156" name="Google Shape;156;p27"/>
          <p:cNvCxnSpPr/>
          <p:nvPr/>
        </p:nvCxnSpPr>
        <p:spPr>
          <a:xfrm>
            <a:off x="1011325" y="1572025"/>
            <a:ext cx="7002300" cy="0"/>
          </a:xfrm>
          <a:prstGeom prst="straightConnector1">
            <a:avLst/>
          </a:prstGeom>
          <a:noFill/>
          <a:ln cap="flat" cmpd="sng" w="38100">
            <a:solidFill>
              <a:srgbClr val="3D85C6"/>
            </a:solidFill>
            <a:prstDash val="solid"/>
            <a:round/>
            <a:headEnd len="med" w="med" type="none"/>
            <a:tailEnd len="med" w="med" type="none"/>
          </a:ln>
        </p:spPr>
      </p:cxnSp>
      <p:sp>
        <p:nvSpPr>
          <p:cNvPr id="157" name="Google Shape;157;p27"/>
          <p:cNvSpPr txBox="1"/>
          <p:nvPr/>
        </p:nvSpPr>
        <p:spPr>
          <a:xfrm>
            <a:off x="1010950" y="1104025"/>
            <a:ext cx="1017000" cy="3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a:latin typeface="LiHei Pro"/>
                <a:ea typeface="LiHei Pro"/>
                <a:cs typeface="LiHei Pro"/>
                <a:sym typeface="LiHei Pro"/>
              </a:rPr>
              <a:t>橫向連通</a:t>
            </a:r>
            <a:endParaRPr>
              <a:latin typeface="LiHei Pro"/>
              <a:ea typeface="LiHei Pro"/>
              <a:cs typeface="LiHei Pro"/>
              <a:sym typeface="LiHei Pro"/>
            </a:endParaRPr>
          </a:p>
        </p:txBody>
      </p:sp>
      <p:sp>
        <p:nvSpPr>
          <p:cNvPr id="158" name="Google Shape;158;p27"/>
          <p:cNvSpPr txBox="1"/>
          <p:nvPr/>
        </p:nvSpPr>
        <p:spPr>
          <a:xfrm>
            <a:off x="8398450" y="1628775"/>
            <a:ext cx="397500" cy="10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a:latin typeface="LiHei Pro"/>
                <a:ea typeface="LiHei Pro"/>
                <a:cs typeface="LiHei Pro"/>
                <a:sym typeface="LiHei Pro"/>
              </a:rPr>
              <a:t>直</a:t>
            </a:r>
            <a:endParaRPr>
              <a:latin typeface="LiHei Pro"/>
              <a:ea typeface="LiHei Pro"/>
              <a:cs typeface="LiHei Pro"/>
              <a:sym typeface="LiHei Pro"/>
            </a:endParaRPr>
          </a:p>
          <a:p>
            <a:pPr indent="0" lvl="0" marL="0" rtl="0" algn="l">
              <a:spcBef>
                <a:spcPts val="0"/>
              </a:spcBef>
              <a:spcAft>
                <a:spcPts val="0"/>
              </a:spcAft>
              <a:buNone/>
            </a:pPr>
            <a:r>
              <a:rPr lang="zh-TW">
                <a:latin typeface="LiHei Pro"/>
                <a:ea typeface="LiHei Pro"/>
                <a:cs typeface="LiHei Pro"/>
                <a:sym typeface="LiHei Pro"/>
              </a:rPr>
              <a:t>向</a:t>
            </a:r>
            <a:endParaRPr>
              <a:latin typeface="LiHei Pro"/>
              <a:ea typeface="LiHei Pro"/>
              <a:cs typeface="LiHei Pro"/>
              <a:sym typeface="LiHei Pro"/>
            </a:endParaRPr>
          </a:p>
          <a:p>
            <a:pPr indent="0" lvl="0" marL="0" rtl="0" algn="l">
              <a:spcBef>
                <a:spcPts val="0"/>
              </a:spcBef>
              <a:spcAft>
                <a:spcPts val="0"/>
              </a:spcAft>
              <a:buNone/>
            </a:pPr>
            <a:r>
              <a:rPr lang="zh-TW">
                <a:latin typeface="LiHei Pro"/>
                <a:ea typeface="LiHei Pro"/>
                <a:cs typeface="LiHei Pro"/>
                <a:sym typeface="LiHei Pro"/>
              </a:rPr>
              <a:t>連</a:t>
            </a:r>
            <a:endParaRPr>
              <a:latin typeface="LiHei Pro"/>
              <a:ea typeface="LiHei Pro"/>
              <a:cs typeface="LiHei Pro"/>
              <a:sym typeface="LiHei Pro"/>
            </a:endParaRPr>
          </a:p>
          <a:p>
            <a:pPr indent="0" lvl="0" marL="0" rtl="0" algn="l">
              <a:spcBef>
                <a:spcPts val="0"/>
              </a:spcBef>
              <a:spcAft>
                <a:spcPts val="0"/>
              </a:spcAft>
              <a:buNone/>
            </a:pPr>
            <a:r>
              <a:rPr lang="zh-TW">
                <a:latin typeface="LiHei Pro"/>
                <a:ea typeface="LiHei Pro"/>
                <a:cs typeface="LiHei Pro"/>
                <a:sym typeface="LiHei Pro"/>
              </a:rPr>
              <a:t>通</a:t>
            </a:r>
            <a:endParaRPr>
              <a:latin typeface="LiHei Pro"/>
              <a:ea typeface="LiHei Pro"/>
              <a:cs typeface="LiHei Pro"/>
              <a:sym typeface="LiHei Pro"/>
            </a:endParaRPr>
          </a:p>
        </p:txBody>
      </p:sp>
      <p:cxnSp>
        <p:nvCxnSpPr>
          <p:cNvPr id="159" name="Google Shape;159;p27"/>
          <p:cNvCxnSpPr>
            <a:stCxn id="160" idx="3"/>
          </p:cNvCxnSpPr>
          <p:nvPr/>
        </p:nvCxnSpPr>
        <p:spPr>
          <a:xfrm flipH="1" rot="10800000">
            <a:off x="374550" y="2782075"/>
            <a:ext cx="8544900" cy="5700"/>
          </a:xfrm>
          <a:prstGeom prst="straightConnector1">
            <a:avLst/>
          </a:prstGeom>
          <a:noFill/>
          <a:ln cap="flat" cmpd="sng" w="38100">
            <a:solidFill>
              <a:srgbClr val="F1C232"/>
            </a:solidFill>
            <a:prstDash val="dash"/>
            <a:round/>
            <a:headEnd len="med" w="med" type="none"/>
            <a:tailEnd len="med" w="med" type="none"/>
          </a:ln>
        </p:spPr>
      </p:cxnSp>
      <p:sp>
        <p:nvSpPr>
          <p:cNvPr id="160" name="Google Shape;160;p27"/>
          <p:cNvSpPr txBox="1"/>
          <p:nvPr/>
        </p:nvSpPr>
        <p:spPr>
          <a:xfrm>
            <a:off x="-22950" y="2273425"/>
            <a:ext cx="397500" cy="10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a:latin typeface="LiHei Pro"/>
                <a:ea typeface="LiHei Pro"/>
                <a:cs typeface="LiHei Pro"/>
                <a:sym typeface="LiHei Pro"/>
              </a:rPr>
              <a:t>上</a:t>
            </a:r>
            <a:endParaRPr>
              <a:latin typeface="LiHei Pro"/>
              <a:ea typeface="LiHei Pro"/>
              <a:cs typeface="LiHei Pro"/>
              <a:sym typeface="LiHei Pro"/>
            </a:endParaRPr>
          </a:p>
          <a:p>
            <a:pPr indent="0" lvl="0" marL="0" rtl="0" algn="l">
              <a:spcBef>
                <a:spcPts val="0"/>
              </a:spcBef>
              <a:spcAft>
                <a:spcPts val="0"/>
              </a:spcAft>
              <a:buNone/>
            </a:pPr>
            <a:r>
              <a:rPr lang="zh-TW">
                <a:latin typeface="LiHei Pro"/>
                <a:ea typeface="LiHei Pro"/>
                <a:cs typeface="LiHei Pro"/>
                <a:sym typeface="LiHei Pro"/>
              </a:rPr>
              <a:t>下</a:t>
            </a:r>
            <a:endParaRPr>
              <a:latin typeface="LiHei Pro"/>
              <a:ea typeface="LiHei Pro"/>
              <a:cs typeface="LiHei Pro"/>
              <a:sym typeface="LiHei Pro"/>
            </a:endParaRPr>
          </a:p>
          <a:p>
            <a:pPr indent="0" lvl="0" marL="0" rtl="0" algn="l">
              <a:spcBef>
                <a:spcPts val="0"/>
              </a:spcBef>
              <a:spcAft>
                <a:spcPts val="0"/>
              </a:spcAft>
              <a:buNone/>
            </a:pPr>
            <a:r>
              <a:rPr lang="zh-TW">
                <a:latin typeface="LiHei Pro"/>
                <a:ea typeface="LiHei Pro"/>
                <a:cs typeface="LiHei Pro"/>
                <a:sym typeface="LiHei Pro"/>
              </a:rPr>
              <a:t>不</a:t>
            </a:r>
            <a:endParaRPr>
              <a:latin typeface="LiHei Pro"/>
              <a:ea typeface="LiHei Pro"/>
              <a:cs typeface="LiHei Pro"/>
              <a:sym typeface="LiHei Pro"/>
            </a:endParaRPr>
          </a:p>
          <a:p>
            <a:pPr indent="0" lvl="0" marL="0" rtl="0" algn="l">
              <a:spcBef>
                <a:spcPts val="0"/>
              </a:spcBef>
              <a:spcAft>
                <a:spcPts val="0"/>
              </a:spcAft>
              <a:buNone/>
            </a:pPr>
            <a:r>
              <a:rPr lang="zh-TW">
                <a:latin typeface="LiHei Pro"/>
                <a:ea typeface="LiHei Pro"/>
                <a:cs typeface="LiHei Pro"/>
                <a:sym typeface="LiHei Pro"/>
              </a:rPr>
              <a:t>通</a:t>
            </a:r>
            <a:endParaRPr>
              <a:latin typeface="LiHei Pro"/>
              <a:ea typeface="LiHei Pro"/>
              <a:cs typeface="LiHei Pro"/>
              <a:sym typeface="LiHei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zh-TW" sz="3600">
                <a:latin typeface="LiHei Pro"/>
                <a:ea typeface="LiHei Pro"/>
                <a:cs typeface="LiHei Pro"/>
                <a:sym typeface="LiHei Pro"/>
              </a:rPr>
              <a:t>麵包板介紹</a:t>
            </a:r>
            <a:endParaRPr sz="3600">
              <a:latin typeface="LiHei Pro"/>
              <a:ea typeface="LiHei Pro"/>
              <a:cs typeface="LiHei Pro"/>
              <a:sym typeface="LiHei Pro"/>
            </a:endParaRPr>
          </a:p>
          <a:p>
            <a:pPr indent="0" lvl="0" marL="0" rtl="0" algn="l">
              <a:spcBef>
                <a:spcPts val="0"/>
              </a:spcBef>
              <a:spcAft>
                <a:spcPts val="0"/>
              </a:spcAft>
              <a:buNone/>
            </a:pPr>
            <a:r>
              <a:t/>
            </a:r>
            <a:endParaRPr/>
          </a:p>
        </p:txBody>
      </p:sp>
      <p:sp>
        <p:nvSpPr>
          <p:cNvPr id="166" name="Google Shape;16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7" name="Google Shape;167;p28"/>
          <p:cNvPicPr preferRelativeResize="0"/>
          <p:nvPr/>
        </p:nvPicPr>
        <p:blipFill>
          <a:blip r:embed="rId3">
            <a:alphaModFix/>
          </a:blip>
          <a:stretch>
            <a:fillRect/>
          </a:stretch>
        </p:blipFill>
        <p:spPr>
          <a:xfrm>
            <a:off x="1586250" y="1497700"/>
            <a:ext cx="5631550" cy="2941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9"/>
          <p:cNvSpPr txBox="1"/>
          <p:nvPr>
            <p:ph type="ctrTitle"/>
          </p:nvPr>
        </p:nvSpPr>
        <p:spPr>
          <a:xfrm>
            <a:off x="311700" y="80525"/>
            <a:ext cx="8520600" cy="85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3600">
                <a:latin typeface="LiHei Pro"/>
                <a:ea typeface="LiHei Pro"/>
                <a:cs typeface="LiHei Pro"/>
                <a:sym typeface="LiHei Pro"/>
              </a:rPr>
              <a:t>形成通路</a:t>
            </a:r>
            <a:endParaRPr sz="3600">
              <a:latin typeface="LiHei Pro"/>
              <a:ea typeface="LiHei Pro"/>
              <a:cs typeface="LiHei Pro"/>
              <a:sym typeface="LiHei Pro"/>
            </a:endParaRPr>
          </a:p>
        </p:txBody>
      </p:sp>
      <p:pic>
        <p:nvPicPr>
          <p:cNvPr id="173" name="Google Shape;173;p29"/>
          <p:cNvPicPr preferRelativeResize="0"/>
          <p:nvPr/>
        </p:nvPicPr>
        <p:blipFill>
          <a:blip r:embed="rId3">
            <a:alphaModFix/>
          </a:blip>
          <a:stretch>
            <a:fillRect/>
          </a:stretch>
        </p:blipFill>
        <p:spPr>
          <a:xfrm>
            <a:off x="2420000" y="1004275"/>
            <a:ext cx="3919491" cy="3904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0"/>
          <p:cNvSpPr txBox="1"/>
          <p:nvPr>
            <p:ph type="ctrTitle"/>
          </p:nvPr>
        </p:nvSpPr>
        <p:spPr>
          <a:xfrm>
            <a:off x="311700" y="80525"/>
            <a:ext cx="8520600" cy="85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3600">
                <a:latin typeface="LiHei Pro"/>
                <a:ea typeface="LiHei Pro"/>
                <a:cs typeface="LiHei Pro"/>
                <a:sym typeface="LiHei Pro"/>
              </a:rPr>
              <a:t>串並聯介紹</a:t>
            </a:r>
            <a:endParaRPr sz="3600">
              <a:latin typeface="LiHei Pro"/>
              <a:ea typeface="LiHei Pro"/>
              <a:cs typeface="LiHei Pro"/>
              <a:sym typeface="LiHei Pro"/>
            </a:endParaRPr>
          </a:p>
        </p:txBody>
      </p:sp>
      <p:pic>
        <p:nvPicPr>
          <p:cNvPr id="179" name="Google Shape;179;p30"/>
          <p:cNvPicPr preferRelativeResize="0"/>
          <p:nvPr/>
        </p:nvPicPr>
        <p:blipFill>
          <a:blip r:embed="rId3">
            <a:alphaModFix/>
          </a:blip>
          <a:stretch>
            <a:fillRect/>
          </a:stretch>
        </p:blipFill>
        <p:spPr>
          <a:xfrm>
            <a:off x="2742925" y="1161200"/>
            <a:ext cx="3764887" cy="3904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電阻</a:t>
            </a:r>
            <a:endParaRPr>
              <a:latin typeface="LiHei Pro"/>
              <a:ea typeface="LiHei Pro"/>
              <a:cs typeface="LiHei Pro"/>
              <a:sym typeface="LiHei Pro"/>
            </a:endParaRPr>
          </a:p>
        </p:txBody>
      </p:sp>
      <p:pic>
        <p:nvPicPr>
          <p:cNvPr id="185" name="Google Shape;185;p31"/>
          <p:cNvPicPr preferRelativeResize="0"/>
          <p:nvPr/>
        </p:nvPicPr>
        <p:blipFill>
          <a:blip r:embed="rId3">
            <a:alphaModFix/>
          </a:blip>
          <a:stretch>
            <a:fillRect/>
          </a:stretch>
        </p:blipFill>
        <p:spPr>
          <a:xfrm>
            <a:off x="2188675" y="1175875"/>
            <a:ext cx="4766650" cy="3574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799850" y="684950"/>
            <a:ext cx="5544300" cy="3773600"/>
          </a:xfrm>
          <a:prstGeom prst="rect">
            <a:avLst/>
          </a:prstGeom>
          <a:noFill/>
          <a:ln>
            <a:noFill/>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電阻</a:t>
            </a:r>
            <a:endParaRPr>
              <a:latin typeface="LiHei Pro"/>
              <a:ea typeface="LiHei Pro"/>
              <a:cs typeface="LiHei Pro"/>
              <a:sym typeface="LiHei Pro"/>
            </a:endParaRPr>
          </a:p>
        </p:txBody>
      </p:sp>
      <p:pic>
        <p:nvPicPr>
          <p:cNvPr id="191" name="Google Shape;191;p32"/>
          <p:cNvPicPr preferRelativeResize="0"/>
          <p:nvPr/>
        </p:nvPicPr>
        <p:blipFill>
          <a:blip r:embed="rId3">
            <a:alphaModFix/>
          </a:blip>
          <a:stretch>
            <a:fillRect/>
          </a:stretch>
        </p:blipFill>
        <p:spPr>
          <a:xfrm>
            <a:off x="1975338" y="1152463"/>
            <a:ext cx="5343525" cy="3629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4800">
                <a:latin typeface="LiHei Pro"/>
                <a:ea typeface="LiHei Pro"/>
                <a:cs typeface="LiHei Pro"/>
                <a:sym typeface="LiHei Pro"/>
              </a:rPr>
              <a:t>Ardunio 開發環境介紹</a:t>
            </a:r>
            <a:endParaRPr sz="4800">
              <a:latin typeface="LiHei Pro"/>
              <a:ea typeface="LiHei Pro"/>
              <a:cs typeface="LiHei Pro"/>
              <a:sym typeface="LiHei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首先</a:t>
            </a:r>
            <a:endParaRPr>
              <a:latin typeface="LiHei Pro"/>
              <a:ea typeface="LiHei Pro"/>
              <a:cs typeface="LiHei Pro"/>
              <a:sym typeface="LiHei Pro"/>
            </a:endParaRPr>
          </a:p>
        </p:txBody>
      </p:sp>
      <p:pic>
        <p:nvPicPr>
          <p:cNvPr id="202" name="Google Shape;202;p34"/>
          <p:cNvPicPr preferRelativeResize="0"/>
          <p:nvPr/>
        </p:nvPicPr>
        <p:blipFill>
          <a:blip r:embed="rId3">
            <a:alphaModFix/>
          </a:blip>
          <a:stretch>
            <a:fillRect/>
          </a:stretch>
        </p:blipFill>
        <p:spPr>
          <a:xfrm>
            <a:off x="1557313" y="1532688"/>
            <a:ext cx="6029375" cy="2655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下載開發環境</a:t>
            </a:r>
            <a:endParaRPr>
              <a:latin typeface="LiHei Pro"/>
              <a:ea typeface="LiHei Pro"/>
              <a:cs typeface="LiHei Pro"/>
              <a:sym typeface="LiHei Pro"/>
            </a:endParaRPr>
          </a:p>
        </p:txBody>
      </p:sp>
      <p:sp>
        <p:nvSpPr>
          <p:cNvPr id="208" name="Google Shape;208;p35"/>
          <p:cNvSpPr txBox="1"/>
          <p:nvPr>
            <p:ph idx="1" type="body"/>
          </p:nvPr>
        </p:nvSpPr>
        <p:spPr>
          <a:xfrm>
            <a:off x="683150" y="2136900"/>
            <a:ext cx="7637400" cy="869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sz="2800" u="sng">
                <a:solidFill>
                  <a:schemeClr val="hlink"/>
                </a:solidFill>
                <a:latin typeface="LiHei Pro"/>
                <a:ea typeface="LiHei Pro"/>
                <a:cs typeface="LiHei Pro"/>
                <a:sym typeface="LiHei Pro"/>
                <a:hlinkClick r:id="rId3"/>
              </a:rPr>
              <a:t>https://www.arduino.cc/en/Main/Software</a:t>
            </a:r>
            <a:endParaRPr>
              <a:latin typeface="LiHei Pro"/>
              <a:ea typeface="LiHei Pro"/>
              <a:cs typeface="LiHei Pro"/>
              <a:sym typeface="LiHei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驅動程式</a:t>
            </a:r>
            <a:endParaRPr>
              <a:latin typeface="LiHei Pro"/>
              <a:ea typeface="LiHei Pro"/>
              <a:cs typeface="LiHei Pro"/>
              <a:sym typeface="LiHei Pro"/>
            </a:endParaRPr>
          </a:p>
        </p:txBody>
      </p:sp>
      <p:sp>
        <p:nvSpPr>
          <p:cNvPr id="214" name="Google Shape;214;p36"/>
          <p:cNvSpPr txBox="1"/>
          <p:nvPr>
            <p:ph idx="1" type="body"/>
          </p:nvPr>
        </p:nvSpPr>
        <p:spPr>
          <a:xfrm>
            <a:off x="311700" y="2052575"/>
            <a:ext cx="4878600" cy="13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TW">
                <a:latin typeface="LiHei Pro"/>
                <a:ea typeface="LiHei Pro"/>
                <a:cs typeface="LiHei Pro"/>
                <a:sym typeface="LiHei Pro"/>
              </a:rPr>
              <a:t>USB</a:t>
            </a:r>
            <a:r>
              <a:rPr lang="zh-TW">
                <a:latin typeface="LiHei Pro"/>
                <a:ea typeface="LiHei Pro"/>
                <a:cs typeface="LiHei Pro"/>
                <a:sym typeface="LiHei Pro"/>
              </a:rPr>
              <a:t>裝上去便會開始安裝。</a:t>
            </a:r>
            <a:endParaRPr>
              <a:latin typeface="LiHei Pro"/>
              <a:ea typeface="LiHei Pro"/>
              <a:cs typeface="LiHei Pro"/>
              <a:sym typeface="LiHei Pro"/>
            </a:endParaRPr>
          </a:p>
          <a:p>
            <a:pPr indent="0" lvl="0" marL="0" rtl="0" algn="l">
              <a:spcBef>
                <a:spcPts val="1600"/>
              </a:spcBef>
              <a:spcAft>
                <a:spcPts val="0"/>
              </a:spcAft>
              <a:buClr>
                <a:schemeClr val="dk1"/>
              </a:buClr>
              <a:buSzPts val="1100"/>
              <a:buFont typeface="Arial"/>
              <a:buNone/>
            </a:pPr>
            <a:r>
              <a:rPr lang="zh-TW">
                <a:latin typeface="LiHei Pro"/>
                <a:ea typeface="LiHei Pro"/>
                <a:cs typeface="LiHei Pro"/>
                <a:sym typeface="LiHei Pro"/>
              </a:rPr>
              <a:t>–</a:t>
            </a:r>
            <a:r>
              <a:rPr lang="zh-TW">
                <a:solidFill>
                  <a:srgbClr val="42607C"/>
                </a:solidFill>
                <a:latin typeface="LiHei Pro"/>
                <a:ea typeface="LiHei Pro"/>
                <a:cs typeface="LiHei Pro"/>
                <a:sym typeface="LiHei Pro"/>
              </a:rPr>
              <a:t>若一直失敗，則改安裝Driver - CH341SER</a:t>
            </a:r>
            <a:r>
              <a:rPr lang="zh-TW" sz="2400">
                <a:solidFill>
                  <a:srgbClr val="42607C"/>
                </a:solidFill>
                <a:latin typeface="LiHei Pro"/>
                <a:ea typeface="LiHei Pro"/>
                <a:cs typeface="LiHei Pro"/>
                <a:sym typeface="LiHei Pro"/>
              </a:rPr>
              <a:t> </a:t>
            </a:r>
            <a:endParaRPr sz="2400">
              <a:solidFill>
                <a:srgbClr val="42607C"/>
              </a:solidFill>
              <a:latin typeface="LiHei Pro"/>
              <a:ea typeface="LiHei Pro"/>
              <a:cs typeface="LiHei Pro"/>
              <a:sym typeface="LiHei Pro"/>
            </a:endParaRPr>
          </a:p>
          <a:p>
            <a:pPr indent="0" lvl="0" marL="0" rtl="0" algn="l">
              <a:spcBef>
                <a:spcPts val="0"/>
              </a:spcBef>
              <a:spcAft>
                <a:spcPts val="1600"/>
              </a:spcAft>
              <a:buNone/>
            </a:pPr>
            <a:r>
              <a:t/>
            </a:r>
            <a:endParaRPr>
              <a:latin typeface="LiHei Pro"/>
              <a:ea typeface="LiHei Pro"/>
              <a:cs typeface="LiHei Pro"/>
              <a:sym typeface="LiHei Pro"/>
            </a:endParaRPr>
          </a:p>
        </p:txBody>
      </p:sp>
      <p:pic>
        <p:nvPicPr>
          <p:cNvPr id="215" name="Google Shape;215;p36"/>
          <p:cNvPicPr preferRelativeResize="0"/>
          <p:nvPr/>
        </p:nvPicPr>
        <p:blipFill>
          <a:blip r:embed="rId3">
            <a:alphaModFix/>
          </a:blip>
          <a:stretch>
            <a:fillRect/>
          </a:stretch>
        </p:blipFill>
        <p:spPr>
          <a:xfrm>
            <a:off x="5272100" y="1422725"/>
            <a:ext cx="3790075" cy="2732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37"/>
          <p:cNvPicPr preferRelativeResize="0"/>
          <p:nvPr/>
        </p:nvPicPr>
        <p:blipFill>
          <a:blip r:embed="rId3">
            <a:alphaModFix/>
          </a:blip>
          <a:stretch>
            <a:fillRect/>
          </a:stretch>
        </p:blipFill>
        <p:spPr>
          <a:xfrm>
            <a:off x="316475" y="292250"/>
            <a:ext cx="3436924" cy="4553911"/>
          </a:xfrm>
          <a:prstGeom prst="rect">
            <a:avLst/>
          </a:prstGeom>
          <a:noFill/>
          <a:ln>
            <a:noFill/>
          </a:ln>
        </p:spPr>
      </p:pic>
      <p:cxnSp>
        <p:nvCxnSpPr>
          <p:cNvPr id="221" name="Google Shape;221;p37"/>
          <p:cNvCxnSpPr/>
          <p:nvPr/>
        </p:nvCxnSpPr>
        <p:spPr>
          <a:xfrm>
            <a:off x="3951150" y="829775"/>
            <a:ext cx="210300" cy="0"/>
          </a:xfrm>
          <a:prstGeom prst="straightConnector1">
            <a:avLst/>
          </a:prstGeom>
          <a:noFill/>
          <a:ln cap="flat" cmpd="sng" w="38100">
            <a:solidFill>
              <a:schemeClr val="dk2"/>
            </a:solidFill>
            <a:prstDash val="solid"/>
            <a:round/>
            <a:headEnd len="med" w="med" type="none"/>
            <a:tailEnd len="med" w="med" type="none"/>
          </a:ln>
        </p:spPr>
      </p:cxnSp>
      <p:cxnSp>
        <p:nvCxnSpPr>
          <p:cNvPr id="222" name="Google Shape;222;p37"/>
          <p:cNvCxnSpPr/>
          <p:nvPr/>
        </p:nvCxnSpPr>
        <p:spPr>
          <a:xfrm>
            <a:off x="4161450" y="809300"/>
            <a:ext cx="0" cy="2829000"/>
          </a:xfrm>
          <a:prstGeom prst="straightConnector1">
            <a:avLst/>
          </a:prstGeom>
          <a:noFill/>
          <a:ln cap="flat" cmpd="sng" w="38100">
            <a:solidFill>
              <a:schemeClr val="dk2"/>
            </a:solidFill>
            <a:prstDash val="solid"/>
            <a:round/>
            <a:headEnd len="med" w="med" type="none"/>
            <a:tailEnd len="med" w="med" type="none"/>
          </a:ln>
        </p:spPr>
      </p:cxnSp>
      <p:cxnSp>
        <p:nvCxnSpPr>
          <p:cNvPr id="223" name="Google Shape;223;p37"/>
          <p:cNvCxnSpPr/>
          <p:nvPr/>
        </p:nvCxnSpPr>
        <p:spPr>
          <a:xfrm>
            <a:off x="3951150" y="3617800"/>
            <a:ext cx="210300" cy="0"/>
          </a:xfrm>
          <a:prstGeom prst="straightConnector1">
            <a:avLst/>
          </a:prstGeom>
          <a:noFill/>
          <a:ln cap="flat" cmpd="sng" w="38100">
            <a:solidFill>
              <a:schemeClr val="dk2"/>
            </a:solidFill>
            <a:prstDash val="solid"/>
            <a:round/>
            <a:headEnd len="med" w="med" type="none"/>
            <a:tailEnd len="med" w="med" type="none"/>
          </a:ln>
        </p:spPr>
      </p:cxnSp>
      <p:sp>
        <p:nvSpPr>
          <p:cNvPr id="224" name="Google Shape;224;p37"/>
          <p:cNvSpPr txBox="1"/>
          <p:nvPr/>
        </p:nvSpPr>
        <p:spPr>
          <a:xfrm>
            <a:off x="4667250" y="1985600"/>
            <a:ext cx="2895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2400">
                <a:latin typeface="LiHei Pro"/>
                <a:ea typeface="LiHei Pro"/>
                <a:cs typeface="LiHei Pro"/>
                <a:sym typeface="LiHei Pro"/>
              </a:rPr>
              <a:t>程式內容編輯區</a:t>
            </a:r>
            <a:endParaRPr sz="2400">
              <a:latin typeface="LiHei Pro"/>
              <a:ea typeface="LiHei Pro"/>
              <a:cs typeface="LiHei Pro"/>
              <a:sym typeface="LiHei Pro"/>
            </a:endParaRPr>
          </a:p>
        </p:txBody>
      </p:sp>
      <p:cxnSp>
        <p:nvCxnSpPr>
          <p:cNvPr id="225" name="Google Shape;225;p37"/>
          <p:cNvCxnSpPr/>
          <p:nvPr/>
        </p:nvCxnSpPr>
        <p:spPr>
          <a:xfrm>
            <a:off x="3951150" y="3953975"/>
            <a:ext cx="210300" cy="0"/>
          </a:xfrm>
          <a:prstGeom prst="straightConnector1">
            <a:avLst/>
          </a:prstGeom>
          <a:noFill/>
          <a:ln cap="flat" cmpd="sng" w="38100">
            <a:solidFill>
              <a:schemeClr val="dk2"/>
            </a:solidFill>
            <a:prstDash val="solid"/>
            <a:round/>
            <a:headEnd len="med" w="med" type="none"/>
            <a:tailEnd len="med" w="med" type="none"/>
          </a:ln>
        </p:spPr>
      </p:cxnSp>
      <p:cxnSp>
        <p:nvCxnSpPr>
          <p:cNvPr id="226" name="Google Shape;226;p37"/>
          <p:cNvCxnSpPr/>
          <p:nvPr/>
        </p:nvCxnSpPr>
        <p:spPr>
          <a:xfrm>
            <a:off x="4161450" y="3933500"/>
            <a:ext cx="0" cy="726600"/>
          </a:xfrm>
          <a:prstGeom prst="straightConnector1">
            <a:avLst/>
          </a:prstGeom>
          <a:noFill/>
          <a:ln cap="flat" cmpd="sng" w="38100">
            <a:solidFill>
              <a:schemeClr val="dk2"/>
            </a:solidFill>
            <a:prstDash val="solid"/>
            <a:round/>
            <a:headEnd len="med" w="med" type="none"/>
            <a:tailEnd len="med" w="med" type="none"/>
          </a:ln>
        </p:spPr>
      </p:cxnSp>
      <p:cxnSp>
        <p:nvCxnSpPr>
          <p:cNvPr id="227" name="Google Shape;227;p37"/>
          <p:cNvCxnSpPr/>
          <p:nvPr/>
        </p:nvCxnSpPr>
        <p:spPr>
          <a:xfrm>
            <a:off x="3951150" y="4646500"/>
            <a:ext cx="210300" cy="0"/>
          </a:xfrm>
          <a:prstGeom prst="straightConnector1">
            <a:avLst/>
          </a:prstGeom>
          <a:noFill/>
          <a:ln cap="flat" cmpd="sng" w="38100">
            <a:solidFill>
              <a:schemeClr val="dk2"/>
            </a:solidFill>
            <a:prstDash val="solid"/>
            <a:round/>
            <a:headEnd len="med" w="med" type="none"/>
            <a:tailEnd len="med" w="med" type="none"/>
          </a:ln>
        </p:spPr>
      </p:cxnSp>
      <p:sp>
        <p:nvSpPr>
          <p:cNvPr id="228" name="Google Shape;228;p37"/>
          <p:cNvSpPr txBox="1"/>
          <p:nvPr/>
        </p:nvSpPr>
        <p:spPr>
          <a:xfrm>
            <a:off x="4667250" y="4014425"/>
            <a:ext cx="28956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2400">
                <a:latin typeface="LiHei Pro"/>
                <a:ea typeface="LiHei Pro"/>
                <a:cs typeface="LiHei Pro"/>
                <a:sym typeface="LiHei Pro"/>
              </a:rPr>
              <a:t>訊息顯示</a:t>
            </a:r>
            <a:r>
              <a:rPr lang="zh-TW" sz="2400">
                <a:latin typeface="LiHei Pro"/>
                <a:ea typeface="LiHei Pro"/>
                <a:cs typeface="LiHei Pro"/>
                <a:sym typeface="LiHei Pro"/>
              </a:rPr>
              <a:t>區</a:t>
            </a:r>
            <a:endParaRPr sz="2400">
              <a:latin typeface="LiHei Pro"/>
              <a:ea typeface="LiHei Pro"/>
              <a:cs typeface="LiHei Pro"/>
              <a:sym typeface="LiHei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8"/>
          <p:cNvSpPr txBox="1"/>
          <p:nvPr>
            <p:ph type="ctrTitle"/>
          </p:nvPr>
        </p:nvSpPr>
        <p:spPr>
          <a:xfrm>
            <a:off x="311700" y="2610300"/>
            <a:ext cx="8520600" cy="85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3600">
                <a:latin typeface="LiHei Pro"/>
                <a:ea typeface="LiHei Pro"/>
                <a:cs typeface="LiHei Pro"/>
                <a:sym typeface="LiHei Pro"/>
              </a:rPr>
              <a:t>程式要素</a:t>
            </a:r>
            <a:endParaRPr sz="3600">
              <a:latin typeface="LiHei Pro"/>
              <a:ea typeface="LiHei Pro"/>
              <a:cs typeface="LiHei Pro"/>
              <a:sym typeface="LiHei Pro"/>
            </a:endParaRPr>
          </a:p>
          <a:p>
            <a:pPr indent="0" lvl="0" marL="0" rtl="0" algn="ctr">
              <a:spcBef>
                <a:spcPts val="0"/>
              </a:spcBef>
              <a:spcAft>
                <a:spcPts val="0"/>
              </a:spcAft>
              <a:buNone/>
            </a:pPr>
            <a:r>
              <a:t/>
            </a:r>
            <a:endParaRPr sz="3600">
              <a:latin typeface="LiHei Pro"/>
              <a:ea typeface="LiHei Pro"/>
              <a:cs typeface="LiHei Pro"/>
              <a:sym typeface="LiHei Pro"/>
            </a:endParaRPr>
          </a:p>
          <a:p>
            <a:pPr indent="0" lvl="0" marL="0" rtl="0" algn="ctr">
              <a:spcBef>
                <a:spcPts val="0"/>
              </a:spcBef>
              <a:spcAft>
                <a:spcPts val="0"/>
              </a:spcAft>
              <a:buClr>
                <a:schemeClr val="dk1"/>
              </a:buClr>
              <a:buSzPts val="1100"/>
              <a:buFont typeface="Arial"/>
              <a:buNone/>
            </a:pPr>
            <a:r>
              <a:rPr lang="zh-TW" sz="4800">
                <a:latin typeface="LiHei Pro"/>
                <a:ea typeface="LiHei Pro"/>
                <a:cs typeface="LiHei Pro"/>
                <a:sym typeface="LiHei Pro"/>
              </a:rPr>
              <a:t>變數、結構、函式</a:t>
            </a:r>
            <a:endParaRPr sz="4800">
              <a:latin typeface="LiHei Pro"/>
              <a:ea typeface="LiHei Pro"/>
              <a:cs typeface="LiHei Pro"/>
              <a:sym typeface="LiHei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9"/>
          <p:cNvSpPr txBox="1"/>
          <p:nvPr>
            <p:ph type="ctrTitle"/>
          </p:nvPr>
        </p:nvSpPr>
        <p:spPr>
          <a:xfrm>
            <a:off x="311700" y="80525"/>
            <a:ext cx="8520600" cy="85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3600">
                <a:latin typeface="LiHei Pro"/>
                <a:ea typeface="LiHei Pro"/>
                <a:cs typeface="LiHei Pro"/>
                <a:sym typeface="LiHei Pro"/>
              </a:rPr>
              <a:t>變數</a:t>
            </a:r>
            <a:endParaRPr sz="3600">
              <a:latin typeface="LiHei Pro"/>
              <a:ea typeface="LiHei Pro"/>
              <a:cs typeface="LiHei Pro"/>
              <a:sym typeface="LiHei Pro"/>
            </a:endParaRPr>
          </a:p>
        </p:txBody>
      </p:sp>
      <p:sp>
        <p:nvSpPr>
          <p:cNvPr id="239" name="Google Shape;239;p39"/>
          <p:cNvSpPr txBox="1"/>
          <p:nvPr/>
        </p:nvSpPr>
        <p:spPr>
          <a:xfrm>
            <a:off x="809625" y="2206050"/>
            <a:ext cx="3775800" cy="130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zh-TW" sz="3000">
                <a:solidFill>
                  <a:schemeClr val="dk1"/>
                </a:solidFill>
                <a:latin typeface="LiHei Pro"/>
                <a:ea typeface="LiHei Pro"/>
                <a:cs typeface="LiHei Pro"/>
                <a:sym typeface="LiHei Pro"/>
              </a:rPr>
              <a:t>是一個容器</a:t>
            </a:r>
            <a:endParaRPr sz="30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rPr lang="zh-TW" sz="3000">
                <a:solidFill>
                  <a:schemeClr val="dk1"/>
                </a:solidFill>
                <a:latin typeface="LiHei Pro"/>
                <a:ea typeface="LiHei Pro"/>
                <a:cs typeface="LiHei Pro"/>
                <a:sym typeface="LiHei Pro"/>
              </a:rPr>
              <a:t>宣告型態、名稱</a:t>
            </a:r>
            <a:endParaRPr sz="3000">
              <a:solidFill>
                <a:schemeClr val="dk1"/>
              </a:solidFill>
              <a:latin typeface="LiHei Pro"/>
              <a:ea typeface="LiHei Pro"/>
              <a:cs typeface="LiHei Pro"/>
              <a:sym typeface="LiHei Pro"/>
            </a:endParaRPr>
          </a:p>
        </p:txBody>
      </p:sp>
      <p:pic>
        <p:nvPicPr>
          <p:cNvPr id="240" name="Google Shape;240;p39"/>
          <p:cNvPicPr preferRelativeResize="0"/>
          <p:nvPr/>
        </p:nvPicPr>
        <p:blipFill>
          <a:blip r:embed="rId3">
            <a:alphaModFix/>
          </a:blip>
          <a:stretch>
            <a:fillRect/>
          </a:stretch>
        </p:blipFill>
        <p:spPr>
          <a:xfrm>
            <a:off x="4697725" y="2056375"/>
            <a:ext cx="3619500" cy="1828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0"/>
          <p:cNvSpPr txBox="1"/>
          <p:nvPr>
            <p:ph type="ctrTitle"/>
          </p:nvPr>
        </p:nvSpPr>
        <p:spPr>
          <a:xfrm>
            <a:off x="311700" y="80525"/>
            <a:ext cx="8520600" cy="85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3600">
                <a:latin typeface="LiHei Pro"/>
                <a:ea typeface="LiHei Pro"/>
                <a:cs typeface="LiHei Pro"/>
                <a:sym typeface="LiHei Pro"/>
              </a:rPr>
              <a:t>結構</a:t>
            </a:r>
            <a:endParaRPr sz="3600">
              <a:latin typeface="LiHei Pro"/>
              <a:ea typeface="LiHei Pro"/>
              <a:cs typeface="LiHei Pro"/>
              <a:sym typeface="LiHei Pro"/>
            </a:endParaRPr>
          </a:p>
        </p:txBody>
      </p:sp>
      <p:sp>
        <p:nvSpPr>
          <p:cNvPr id="246" name="Google Shape;246;p40"/>
          <p:cNvSpPr txBox="1"/>
          <p:nvPr/>
        </p:nvSpPr>
        <p:spPr>
          <a:xfrm>
            <a:off x="397475" y="1765175"/>
            <a:ext cx="5470800" cy="291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zh-TW" sz="3000">
                <a:solidFill>
                  <a:srgbClr val="CC0000"/>
                </a:solidFill>
                <a:latin typeface="LiHei Pro"/>
                <a:ea typeface="LiHei Pro"/>
                <a:cs typeface="LiHei Pro"/>
                <a:sym typeface="LiHei Pro"/>
              </a:rPr>
              <a:t>初始化 setup()</a:t>
            </a:r>
            <a:endParaRPr sz="3000">
              <a:solidFill>
                <a:srgbClr val="CC0000"/>
              </a:solidFill>
              <a:latin typeface="LiHei Pro"/>
              <a:ea typeface="LiHei Pro"/>
              <a:cs typeface="LiHei Pro"/>
              <a:sym typeface="LiHei Pro"/>
            </a:endParaRPr>
          </a:p>
          <a:p>
            <a:pPr indent="0" lvl="0" marL="0" rtl="0" algn="l">
              <a:lnSpc>
                <a:spcPct val="115000"/>
              </a:lnSpc>
              <a:spcBef>
                <a:spcPts val="0"/>
              </a:spcBef>
              <a:spcAft>
                <a:spcPts val="0"/>
              </a:spcAft>
              <a:buNone/>
            </a:pPr>
            <a:r>
              <a:rPr lang="zh-TW" sz="1800">
                <a:solidFill>
                  <a:schemeClr val="dk1"/>
                </a:solidFill>
                <a:latin typeface="LiHei Pro"/>
                <a:ea typeface="LiHei Pro"/>
                <a:cs typeface="LiHei Pro"/>
                <a:sym typeface="LiHei Pro"/>
              </a:rPr>
              <a:t>                 在主程式開始撰寫前</a:t>
            </a:r>
            <a:endParaRPr sz="18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rPr lang="zh-TW" sz="1800">
                <a:solidFill>
                  <a:schemeClr val="dk1"/>
                </a:solidFill>
                <a:latin typeface="LiHei Pro"/>
                <a:ea typeface="LiHei Pro"/>
                <a:cs typeface="LiHei Pro"/>
                <a:sym typeface="LiHei Pro"/>
              </a:rPr>
              <a:t>                 使Arduino板子設置妥當的指令</a:t>
            </a:r>
            <a:endParaRPr sz="18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t/>
            </a:r>
            <a:endParaRPr sz="18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rPr lang="zh-TW" sz="3000">
                <a:solidFill>
                  <a:srgbClr val="3D85C6"/>
                </a:solidFill>
                <a:latin typeface="LiHei Pro"/>
                <a:ea typeface="LiHei Pro"/>
                <a:cs typeface="LiHei Pro"/>
                <a:sym typeface="LiHei Pro"/>
              </a:rPr>
              <a:t>執行 loop()</a:t>
            </a:r>
            <a:endParaRPr sz="3000">
              <a:solidFill>
                <a:srgbClr val="3D85C6"/>
              </a:solidFill>
              <a:latin typeface="LiHei Pro"/>
              <a:ea typeface="LiHei Pro"/>
              <a:cs typeface="LiHei Pro"/>
              <a:sym typeface="LiHei Pro"/>
            </a:endParaRPr>
          </a:p>
          <a:p>
            <a:pPr indent="0" lvl="0" marL="0" rtl="0" algn="l">
              <a:lnSpc>
                <a:spcPct val="115000"/>
              </a:lnSpc>
              <a:spcBef>
                <a:spcPts val="0"/>
              </a:spcBef>
              <a:spcAft>
                <a:spcPts val="0"/>
              </a:spcAft>
              <a:buNone/>
            </a:pPr>
            <a:r>
              <a:rPr lang="zh-TW" sz="1800">
                <a:solidFill>
                  <a:schemeClr val="dk1"/>
                </a:solidFill>
                <a:latin typeface="LiHei Pro"/>
                <a:ea typeface="LiHei Pro"/>
                <a:cs typeface="LiHei Pro"/>
                <a:sym typeface="LiHei Pro"/>
              </a:rPr>
              <a:t>                 這裡寫Arduino腳本</a:t>
            </a:r>
            <a:endParaRPr sz="18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rPr lang="zh-TW" sz="1800">
                <a:solidFill>
                  <a:schemeClr val="dk1"/>
                </a:solidFill>
                <a:latin typeface="LiHei Pro"/>
                <a:ea typeface="LiHei Pro"/>
                <a:cs typeface="LiHei Pro"/>
                <a:sym typeface="LiHei Pro"/>
              </a:rPr>
              <a:t>                 程式重複執行直到板子關閉</a:t>
            </a:r>
            <a:endParaRPr sz="1800">
              <a:solidFill>
                <a:schemeClr val="dk1"/>
              </a:solidFill>
              <a:latin typeface="LiHei Pro"/>
              <a:ea typeface="LiHei Pro"/>
              <a:cs typeface="LiHei Pro"/>
              <a:sym typeface="LiHei Pro"/>
            </a:endParaRPr>
          </a:p>
        </p:txBody>
      </p:sp>
      <p:pic>
        <p:nvPicPr>
          <p:cNvPr id="247" name="Google Shape;247;p40"/>
          <p:cNvPicPr preferRelativeResize="0"/>
          <p:nvPr/>
        </p:nvPicPr>
        <p:blipFill>
          <a:blip r:embed="rId3">
            <a:alphaModFix/>
          </a:blip>
          <a:stretch>
            <a:fillRect/>
          </a:stretch>
        </p:blipFill>
        <p:spPr>
          <a:xfrm>
            <a:off x="912250" y="3996875"/>
            <a:ext cx="433525" cy="433525"/>
          </a:xfrm>
          <a:prstGeom prst="rect">
            <a:avLst/>
          </a:prstGeom>
          <a:noFill/>
          <a:ln>
            <a:noFill/>
          </a:ln>
        </p:spPr>
      </p:pic>
      <p:pic>
        <p:nvPicPr>
          <p:cNvPr id="248" name="Google Shape;248;p40"/>
          <p:cNvPicPr preferRelativeResize="0"/>
          <p:nvPr/>
        </p:nvPicPr>
        <p:blipFill>
          <a:blip r:embed="rId4">
            <a:alphaModFix/>
          </a:blip>
          <a:stretch>
            <a:fillRect/>
          </a:stretch>
        </p:blipFill>
        <p:spPr>
          <a:xfrm>
            <a:off x="953313" y="2442150"/>
            <a:ext cx="351400" cy="515375"/>
          </a:xfrm>
          <a:prstGeom prst="rect">
            <a:avLst/>
          </a:prstGeom>
          <a:noFill/>
          <a:ln>
            <a:noFill/>
          </a:ln>
        </p:spPr>
      </p:pic>
      <p:pic>
        <p:nvPicPr>
          <p:cNvPr id="249" name="Google Shape;249;p40"/>
          <p:cNvPicPr preferRelativeResize="0"/>
          <p:nvPr/>
        </p:nvPicPr>
        <p:blipFill>
          <a:blip r:embed="rId5">
            <a:alphaModFix/>
          </a:blip>
          <a:stretch>
            <a:fillRect/>
          </a:stretch>
        </p:blipFill>
        <p:spPr>
          <a:xfrm>
            <a:off x="5775200" y="1765175"/>
            <a:ext cx="2970925" cy="26784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1"/>
          <p:cNvSpPr txBox="1"/>
          <p:nvPr>
            <p:ph type="ctrTitle"/>
          </p:nvPr>
        </p:nvSpPr>
        <p:spPr>
          <a:xfrm>
            <a:off x="311700" y="80525"/>
            <a:ext cx="8520600" cy="85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3600">
                <a:latin typeface="LiHei Pro"/>
                <a:ea typeface="LiHei Pro"/>
                <a:cs typeface="LiHei Pro"/>
                <a:sym typeface="LiHei Pro"/>
              </a:rPr>
              <a:t>函式</a:t>
            </a:r>
            <a:endParaRPr sz="3600">
              <a:latin typeface="LiHei Pro"/>
              <a:ea typeface="LiHei Pro"/>
              <a:cs typeface="LiHei Pro"/>
              <a:sym typeface="LiHei Pro"/>
            </a:endParaRPr>
          </a:p>
        </p:txBody>
      </p:sp>
      <p:sp>
        <p:nvSpPr>
          <p:cNvPr id="255" name="Google Shape;255;p41"/>
          <p:cNvSpPr txBox="1"/>
          <p:nvPr/>
        </p:nvSpPr>
        <p:spPr>
          <a:xfrm>
            <a:off x="2228250" y="1151150"/>
            <a:ext cx="4687500" cy="70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zh-TW" sz="1800">
                <a:solidFill>
                  <a:schemeClr val="dk1"/>
                </a:solidFill>
                <a:latin typeface="LiHei Pro"/>
                <a:ea typeface="LiHei Pro"/>
                <a:cs typeface="LiHei Pro"/>
                <a:sym typeface="LiHei Pro"/>
              </a:rPr>
              <a:t>已經編輯好的功能，照格式輸入就能使用。</a:t>
            </a:r>
            <a:endParaRPr sz="1800">
              <a:solidFill>
                <a:schemeClr val="dk1"/>
              </a:solidFill>
              <a:latin typeface="LiHei Pro"/>
              <a:ea typeface="LiHei Pro"/>
              <a:cs typeface="LiHei Pro"/>
              <a:sym typeface="LiHei Pro"/>
            </a:endParaRPr>
          </a:p>
        </p:txBody>
      </p:sp>
      <p:pic>
        <p:nvPicPr>
          <p:cNvPr id="256" name="Google Shape;256;p41"/>
          <p:cNvPicPr preferRelativeResize="0"/>
          <p:nvPr/>
        </p:nvPicPr>
        <p:blipFill>
          <a:blip r:embed="rId3">
            <a:alphaModFix/>
          </a:blip>
          <a:stretch>
            <a:fillRect/>
          </a:stretch>
        </p:blipFill>
        <p:spPr>
          <a:xfrm>
            <a:off x="3162737" y="2057425"/>
            <a:ext cx="2970925" cy="2678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mt="15000"/>
          </a:blip>
          <a:stretch>
            <a:fillRect/>
          </a:stretch>
        </p:blipFill>
        <p:spPr>
          <a:xfrm>
            <a:off x="1799850" y="684950"/>
            <a:ext cx="5544300" cy="3773600"/>
          </a:xfrm>
          <a:prstGeom prst="rect">
            <a:avLst/>
          </a:prstGeom>
          <a:noFill/>
          <a:ln>
            <a:noFill/>
          </a:ln>
        </p:spPr>
      </p:pic>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什麼是Arduino?</a:t>
            </a:r>
            <a:endParaRPr>
              <a:latin typeface="LiHei Pro"/>
              <a:ea typeface="LiHei Pro"/>
              <a:cs typeface="LiHei Pro"/>
              <a:sym typeface="LiHei Pro"/>
            </a:endParaRPr>
          </a:p>
        </p:txBody>
      </p:sp>
      <p:sp>
        <p:nvSpPr>
          <p:cNvPr id="69" name="Google Shape;69;p15"/>
          <p:cNvSpPr txBox="1"/>
          <p:nvPr>
            <p:ph idx="1" type="body"/>
          </p:nvPr>
        </p:nvSpPr>
        <p:spPr>
          <a:xfrm>
            <a:off x="1764450" y="1838275"/>
            <a:ext cx="5615100" cy="2611500"/>
          </a:xfrm>
          <a:prstGeom prst="rect">
            <a:avLst/>
          </a:prstGeom>
        </p:spPr>
        <p:txBody>
          <a:bodyPr anchorCtr="0" anchor="t" bIns="91425" lIns="91425" spcFirstLastPara="1" rIns="91425" wrap="square" tIns="91425">
            <a:noAutofit/>
          </a:bodyPr>
          <a:lstStyle/>
          <a:p>
            <a:pPr indent="0" lvl="0" marL="0" rtl="0" algn="l">
              <a:lnSpc>
                <a:spcPct val="150000"/>
              </a:lnSpc>
              <a:spcBef>
                <a:spcPts val="700"/>
              </a:spcBef>
              <a:spcAft>
                <a:spcPts val="0"/>
              </a:spcAft>
              <a:buClr>
                <a:schemeClr val="dk1"/>
              </a:buClr>
              <a:buSzPts val="1100"/>
              <a:buFont typeface="Arial"/>
              <a:buNone/>
            </a:pPr>
            <a:r>
              <a:rPr lang="zh-TW">
                <a:solidFill>
                  <a:srgbClr val="42607C"/>
                </a:solidFill>
                <a:latin typeface="LiHei Pro"/>
                <a:ea typeface="LiHei Pro"/>
                <a:cs typeface="LiHei Pro"/>
                <a:sym typeface="LiHei Pro"/>
              </a:rPr>
              <a:t>Arduino，是一個</a:t>
            </a:r>
            <a:r>
              <a:rPr b="1" lang="zh-TW">
                <a:solidFill>
                  <a:srgbClr val="42607C"/>
                </a:solidFill>
                <a:latin typeface="LiHei Pro"/>
                <a:ea typeface="LiHei Pro"/>
                <a:cs typeface="LiHei Pro"/>
                <a:sym typeface="LiHei Pro"/>
              </a:rPr>
              <a:t>開放原始碼</a:t>
            </a:r>
            <a:r>
              <a:rPr lang="zh-TW">
                <a:solidFill>
                  <a:srgbClr val="42607C"/>
                </a:solidFill>
                <a:latin typeface="LiHei Pro"/>
                <a:ea typeface="LiHei Pro"/>
                <a:cs typeface="LiHei Pro"/>
                <a:sym typeface="LiHei Pro"/>
              </a:rPr>
              <a:t>的</a:t>
            </a:r>
            <a:r>
              <a:rPr b="1" lang="zh-TW">
                <a:solidFill>
                  <a:srgbClr val="42607C"/>
                </a:solidFill>
                <a:latin typeface="LiHei Pro"/>
                <a:ea typeface="LiHei Pro"/>
                <a:cs typeface="LiHei Pro"/>
                <a:sym typeface="LiHei Pro"/>
              </a:rPr>
              <a:t>單晶片微控制器</a:t>
            </a:r>
            <a:r>
              <a:rPr lang="zh-TW">
                <a:solidFill>
                  <a:srgbClr val="42607C"/>
                </a:solidFill>
                <a:latin typeface="LiHei Pro"/>
                <a:ea typeface="LiHei Pro"/>
                <a:cs typeface="LiHei Pro"/>
                <a:sym typeface="LiHei Pro"/>
              </a:rPr>
              <a:t>，它使用了Atmel AVR單片機，採用了開放原始碼的軟硬體平台，建構於簡易輸出/輸入（simple I/O）介面板，並且具有使用類似Java、C語言的Processing/Wiring開發環境。 </a:t>
            </a:r>
            <a:endParaRPr>
              <a:solidFill>
                <a:srgbClr val="42607C"/>
              </a:solidFill>
              <a:latin typeface="LiHei Pro"/>
              <a:ea typeface="LiHei Pro"/>
              <a:cs typeface="LiHei Pro"/>
              <a:sym typeface="LiHei Pro"/>
            </a:endParaRPr>
          </a:p>
          <a:p>
            <a:pPr indent="0" lvl="0" marL="0" rtl="0" algn="l">
              <a:lnSpc>
                <a:spcPct val="150000"/>
              </a:lnSpc>
              <a:spcBef>
                <a:spcPts val="0"/>
              </a:spcBef>
              <a:spcAft>
                <a:spcPts val="1600"/>
              </a:spcAft>
              <a:buNone/>
            </a:pPr>
            <a:r>
              <a:t/>
            </a:r>
            <a:endParaRPr>
              <a:latin typeface="LiHei Pro"/>
              <a:ea typeface="LiHei Pro"/>
              <a:cs typeface="LiHei Pro"/>
              <a:sym typeface="LiHei Pr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2"/>
          <p:cNvSpPr txBox="1"/>
          <p:nvPr>
            <p:ph type="ctrTitle"/>
          </p:nvPr>
        </p:nvSpPr>
        <p:spPr>
          <a:xfrm>
            <a:off x="311700" y="80525"/>
            <a:ext cx="8520600" cy="85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3600">
                <a:latin typeface="LiHei Pro"/>
                <a:ea typeface="LiHei Pro"/>
                <a:cs typeface="LiHei Pro"/>
                <a:sym typeface="LiHei Pro"/>
              </a:rPr>
              <a:t>序列埠傳輸</a:t>
            </a:r>
            <a:endParaRPr sz="3600">
              <a:latin typeface="LiHei Pro"/>
              <a:ea typeface="LiHei Pro"/>
              <a:cs typeface="LiHei Pro"/>
              <a:sym typeface="LiHei Pro"/>
            </a:endParaRPr>
          </a:p>
        </p:txBody>
      </p:sp>
      <p:sp>
        <p:nvSpPr>
          <p:cNvPr id="262" name="Google Shape;262;p42"/>
          <p:cNvSpPr txBox="1"/>
          <p:nvPr/>
        </p:nvSpPr>
        <p:spPr>
          <a:xfrm>
            <a:off x="544925" y="1268025"/>
            <a:ext cx="4687500" cy="360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zh-TW" sz="2400">
                <a:solidFill>
                  <a:schemeClr val="dk1"/>
                </a:solidFill>
                <a:latin typeface="LiHei Pro"/>
                <a:ea typeface="LiHei Pro"/>
                <a:cs typeface="LiHei Pro"/>
                <a:sym typeface="LiHei Pro"/>
              </a:rPr>
              <a:t>Serial begin(9600);</a:t>
            </a:r>
            <a:endParaRPr sz="24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rPr lang="zh-TW" sz="1800">
                <a:solidFill>
                  <a:schemeClr val="dk1"/>
                </a:solidFill>
                <a:latin typeface="LiHei Pro"/>
                <a:ea typeface="LiHei Pro"/>
                <a:cs typeface="LiHei Pro"/>
                <a:sym typeface="LiHei Pro"/>
              </a:rPr>
              <a:t>           指定傳輸的鮑率，</a:t>
            </a:r>
            <a:endParaRPr sz="18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rPr lang="zh-TW" sz="1800">
                <a:solidFill>
                  <a:schemeClr val="dk1"/>
                </a:solidFill>
                <a:latin typeface="LiHei Pro"/>
                <a:ea typeface="LiHei Pro"/>
                <a:cs typeface="LiHei Pro"/>
                <a:sym typeface="LiHei Pro"/>
              </a:rPr>
              <a:t>           兩端設定相同即可傳輸資料。</a:t>
            </a:r>
            <a:endParaRPr sz="18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t/>
            </a:r>
            <a:endParaRPr sz="18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rPr lang="zh-TW" sz="2400">
                <a:solidFill>
                  <a:schemeClr val="dk1"/>
                </a:solidFill>
                <a:latin typeface="LiHei Pro"/>
                <a:ea typeface="LiHei Pro"/>
                <a:cs typeface="LiHei Pro"/>
                <a:sym typeface="LiHei Pro"/>
              </a:rPr>
              <a:t>Serial.print(data);</a:t>
            </a:r>
            <a:endParaRPr sz="24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rPr lang="zh-TW" sz="1800">
                <a:solidFill>
                  <a:schemeClr val="dk1"/>
                </a:solidFill>
                <a:latin typeface="LiHei Pro"/>
                <a:ea typeface="LiHei Pro"/>
                <a:cs typeface="LiHei Pro"/>
                <a:sym typeface="LiHei Pro"/>
              </a:rPr>
              <a:t>           經序列埠傳遞資料。</a:t>
            </a:r>
            <a:endParaRPr sz="18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t/>
            </a:r>
            <a:endParaRPr sz="18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rPr lang="zh-TW" sz="2400">
                <a:solidFill>
                  <a:schemeClr val="dk1"/>
                </a:solidFill>
                <a:latin typeface="LiHei Pro"/>
                <a:ea typeface="LiHei Pro"/>
                <a:cs typeface="LiHei Pro"/>
                <a:sym typeface="LiHei Pro"/>
              </a:rPr>
              <a:t>Serial.println(data);</a:t>
            </a:r>
            <a:endParaRPr sz="2400">
              <a:solidFill>
                <a:schemeClr val="dk1"/>
              </a:solidFill>
              <a:latin typeface="LiHei Pro"/>
              <a:ea typeface="LiHei Pro"/>
              <a:cs typeface="LiHei Pro"/>
              <a:sym typeface="LiHei Pro"/>
            </a:endParaRPr>
          </a:p>
          <a:p>
            <a:pPr indent="0" lvl="0" marL="0" rtl="0" algn="l">
              <a:lnSpc>
                <a:spcPct val="115000"/>
              </a:lnSpc>
              <a:spcBef>
                <a:spcPts val="0"/>
              </a:spcBef>
              <a:spcAft>
                <a:spcPts val="0"/>
              </a:spcAft>
              <a:buNone/>
            </a:pPr>
            <a:r>
              <a:rPr lang="zh-TW" sz="1800">
                <a:solidFill>
                  <a:schemeClr val="dk1"/>
                </a:solidFill>
                <a:latin typeface="LiHei Pro"/>
                <a:ea typeface="LiHei Pro"/>
                <a:cs typeface="LiHei Pro"/>
                <a:sym typeface="LiHei Pro"/>
              </a:rPr>
              <a:t>           將資料以換行方式呈現。</a:t>
            </a:r>
            <a:endParaRPr sz="1800">
              <a:solidFill>
                <a:schemeClr val="dk1"/>
              </a:solidFill>
              <a:latin typeface="LiHei Pro"/>
              <a:ea typeface="LiHei Pro"/>
              <a:cs typeface="LiHei Pro"/>
              <a:sym typeface="LiHei Pro"/>
            </a:endParaRPr>
          </a:p>
        </p:txBody>
      </p:sp>
      <p:pic>
        <p:nvPicPr>
          <p:cNvPr id="263" name="Google Shape;263;p42"/>
          <p:cNvPicPr preferRelativeResize="0"/>
          <p:nvPr/>
        </p:nvPicPr>
        <p:blipFill>
          <a:blip r:embed="rId3">
            <a:alphaModFix/>
          </a:blip>
          <a:stretch>
            <a:fillRect/>
          </a:stretch>
        </p:blipFill>
        <p:spPr>
          <a:xfrm>
            <a:off x="5232425" y="1134675"/>
            <a:ext cx="3172525" cy="37399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第一個程式</a:t>
            </a:r>
            <a:endParaRPr>
              <a:latin typeface="LiHei Pro"/>
              <a:ea typeface="LiHei Pro"/>
              <a:cs typeface="LiHei Pro"/>
              <a:sym typeface="LiHei Pro"/>
            </a:endParaRPr>
          </a:p>
        </p:txBody>
      </p:sp>
      <p:sp>
        <p:nvSpPr>
          <p:cNvPr id="269" name="Google Shape;269;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TW">
                <a:solidFill>
                  <a:srgbClr val="333333"/>
                </a:solidFill>
                <a:highlight>
                  <a:srgbClr val="FFFFFF"/>
                </a:highlight>
                <a:latin typeface="LiHei Pro"/>
                <a:ea typeface="LiHei Pro"/>
                <a:cs typeface="LiHei Pro"/>
                <a:sym typeface="LiHei Pro"/>
              </a:rPr>
              <a:t>雙擊 Arduino.exe 啟動 Arduino 主程式，點選</a:t>
            </a:r>
            <a:r>
              <a:rPr b="1" lang="zh-TW">
                <a:solidFill>
                  <a:srgbClr val="333333"/>
                </a:solidFill>
                <a:highlight>
                  <a:srgbClr val="FFFFFF"/>
                </a:highlight>
                <a:latin typeface="LiHei Pro"/>
                <a:ea typeface="LiHei Pro"/>
                <a:cs typeface="LiHei Pro"/>
                <a:sym typeface="LiHei Pro"/>
              </a:rPr>
              <a:t> File &gt; Examples &gt; 1.Basics &gt; Blink</a:t>
            </a:r>
            <a:r>
              <a:rPr lang="zh-TW">
                <a:solidFill>
                  <a:srgbClr val="333333"/>
                </a:solidFill>
                <a:highlight>
                  <a:srgbClr val="FFFFFF"/>
                </a:highlight>
                <a:latin typeface="LiHei Pro"/>
                <a:ea typeface="LiHei Pro"/>
                <a:cs typeface="LiHei Pro"/>
                <a:sym typeface="LiHei Pro"/>
              </a:rPr>
              <a:t>. 打開 Blink 範例程式。且確認</a:t>
            </a:r>
            <a:endParaRPr>
              <a:latin typeface="LiHei Pro"/>
              <a:ea typeface="LiHei Pro"/>
              <a:cs typeface="LiHei Pro"/>
              <a:sym typeface="LiHei Pro"/>
            </a:endParaRPr>
          </a:p>
        </p:txBody>
      </p:sp>
      <p:pic>
        <p:nvPicPr>
          <p:cNvPr id="270" name="Google Shape;270;p43"/>
          <p:cNvPicPr preferRelativeResize="0"/>
          <p:nvPr/>
        </p:nvPicPr>
        <p:blipFill>
          <a:blip r:embed="rId3">
            <a:alphaModFix/>
          </a:blip>
          <a:stretch>
            <a:fillRect/>
          </a:stretch>
        </p:blipFill>
        <p:spPr>
          <a:xfrm>
            <a:off x="600075" y="2170688"/>
            <a:ext cx="7943850" cy="28670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Upload</a:t>
            </a:r>
            <a:endParaRPr>
              <a:latin typeface="LiHei Pro"/>
              <a:ea typeface="LiHei Pro"/>
              <a:cs typeface="LiHei Pro"/>
              <a:sym typeface="LiHei Pro"/>
            </a:endParaRPr>
          </a:p>
        </p:txBody>
      </p:sp>
      <p:pic>
        <p:nvPicPr>
          <p:cNvPr id="276" name="Google Shape;276;p44"/>
          <p:cNvPicPr preferRelativeResize="0"/>
          <p:nvPr/>
        </p:nvPicPr>
        <p:blipFill>
          <a:blip r:embed="rId3">
            <a:alphaModFix/>
          </a:blip>
          <a:stretch>
            <a:fillRect/>
          </a:stretch>
        </p:blipFill>
        <p:spPr>
          <a:xfrm>
            <a:off x="2819400" y="1152475"/>
            <a:ext cx="3505200" cy="37569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5"/>
          <p:cNvSpPr txBox="1"/>
          <p:nvPr>
            <p:ph type="ctrTitle"/>
          </p:nvPr>
        </p:nvSpPr>
        <p:spPr>
          <a:xfrm>
            <a:off x="311700" y="20675"/>
            <a:ext cx="8520600" cy="85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zh-TW" sz="3600">
                <a:latin typeface="LiHei Pro"/>
                <a:ea typeface="LiHei Pro"/>
                <a:cs typeface="LiHei Pro"/>
                <a:sym typeface="LiHei Pro"/>
              </a:rPr>
              <a:t>數位訊號與類比訊號</a:t>
            </a:r>
            <a:endParaRPr sz="3600">
              <a:latin typeface="LiHei Pro"/>
              <a:ea typeface="LiHei Pro"/>
              <a:cs typeface="LiHei Pro"/>
              <a:sym typeface="LiHei Pro"/>
            </a:endParaRPr>
          </a:p>
        </p:txBody>
      </p:sp>
      <p:cxnSp>
        <p:nvCxnSpPr>
          <p:cNvPr id="282" name="Google Shape;282;p45"/>
          <p:cNvCxnSpPr/>
          <p:nvPr/>
        </p:nvCxnSpPr>
        <p:spPr>
          <a:xfrm>
            <a:off x="4572000" y="1133400"/>
            <a:ext cx="0" cy="3029100"/>
          </a:xfrm>
          <a:prstGeom prst="straightConnector1">
            <a:avLst/>
          </a:prstGeom>
          <a:noFill/>
          <a:ln cap="flat" cmpd="sng" w="38100">
            <a:solidFill>
              <a:schemeClr val="dk2"/>
            </a:solidFill>
            <a:prstDash val="dash"/>
            <a:round/>
            <a:headEnd len="med" w="med" type="none"/>
            <a:tailEnd len="med" w="med" type="none"/>
          </a:ln>
        </p:spPr>
      </p:cxnSp>
      <p:sp>
        <p:nvSpPr>
          <p:cNvPr id="283" name="Google Shape;283;p45"/>
          <p:cNvSpPr txBox="1"/>
          <p:nvPr/>
        </p:nvSpPr>
        <p:spPr>
          <a:xfrm>
            <a:off x="1209675" y="1038225"/>
            <a:ext cx="2152800" cy="4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TW" sz="2400"/>
              <a:t>Digital Singal</a:t>
            </a:r>
            <a:endParaRPr b="1" sz="2400"/>
          </a:p>
        </p:txBody>
      </p:sp>
      <p:sp>
        <p:nvSpPr>
          <p:cNvPr id="284" name="Google Shape;284;p45"/>
          <p:cNvSpPr txBox="1"/>
          <p:nvPr/>
        </p:nvSpPr>
        <p:spPr>
          <a:xfrm>
            <a:off x="5772000" y="1038225"/>
            <a:ext cx="2219400" cy="42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zh-TW" sz="2400"/>
              <a:t>Analog</a:t>
            </a:r>
            <a:r>
              <a:rPr b="1" lang="zh-TW" sz="2400"/>
              <a:t> Singal</a:t>
            </a:r>
            <a:endParaRPr b="1" sz="2400"/>
          </a:p>
        </p:txBody>
      </p:sp>
      <p:pic>
        <p:nvPicPr>
          <p:cNvPr id="285" name="Google Shape;285;p45"/>
          <p:cNvPicPr preferRelativeResize="0"/>
          <p:nvPr/>
        </p:nvPicPr>
        <p:blipFill>
          <a:blip r:embed="rId3">
            <a:alphaModFix/>
          </a:blip>
          <a:stretch>
            <a:fillRect/>
          </a:stretch>
        </p:blipFill>
        <p:spPr>
          <a:xfrm>
            <a:off x="795400" y="1995500"/>
            <a:ext cx="2981355" cy="428700"/>
          </a:xfrm>
          <a:prstGeom prst="rect">
            <a:avLst/>
          </a:prstGeom>
          <a:noFill/>
          <a:ln>
            <a:noFill/>
          </a:ln>
        </p:spPr>
      </p:pic>
      <p:pic>
        <p:nvPicPr>
          <p:cNvPr id="286" name="Google Shape;286;p45"/>
          <p:cNvPicPr preferRelativeResize="0"/>
          <p:nvPr/>
        </p:nvPicPr>
        <p:blipFill>
          <a:blip r:embed="rId4">
            <a:alphaModFix/>
          </a:blip>
          <a:stretch>
            <a:fillRect/>
          </a:stretch>
        </p:blipFill>
        <p:spPr>
          <a:xfrm>
            <a:off x="5988650" y="1628875"/>
            <a:ext cx="1786125" cy="1009550"/>
          </a:xfrm>
          <a:prstGeom prst="rect">
            <a:avLst/>
          </a:prstGeom>
          <a:noFill/>
          <a:ln>
            <a:noFill/>
          </a:ln>
        </p:spPr>
      </p:pic>
      <p:sp>
        <p:nvSpPr>
          <p:cNvPr id="287" name="Google Shape;287;p45"/>
          <p:cNvSpPr txBox="1"/>
          <p:nvPr/>
        </p:nvSpPr>
        <p:spPr>
          <a:xfrm>
            <a:off x="204975" y="2790825"/>
            <a:ext cx="4162200" cy="485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zh-TW">
                <a:solidFill>
                  <a:schemeClr val="dk1"/>
                </a:solidFill>
                <a:latin typeface="LiHei Pro"/>
                <a:ea typeface="LiHei Pro"/>
                <a:cs typeface="LiHei Pro"/>
                <a:sym typeface="LiHei Pro"/>
              </a:rPr>
              <a:t>數位訊號是一個離散時間（時間不連續）的訊號</a:t>
            </a:r>
            <a:endParaRPr>
              <a:solidFill>
                <a:schemeClr val="dk1"/>
              </a:solidFill>
              <a:latin typeface="LiHei Pro"/>
              <a:ea typeface="LiHei Pro"/>
              <a:cs typeface="LiHei Pro"/>
              <a:sym typeface="LiHei Pro"/>
            </a:endParaRPr>
          </a:p>
          <a:p>
            <a:pPr indent="0" lvl="0" marL="0" rtl="0" algn="ctr">
              <a:lnSpc>
                <a:spcPct val="150000"/>
              </a:lnSpc>
              <a:spcBef>
                <a:spcPts val="0"/>
              </a:spcBef>
              <a:spcAft>
                <a:spcPts val="0"/>
              </a:spcAft>
              <a:buNone/>
            </a:pPr>
            <a:r>
              <a:rPr b="1" lang="zh-TW" sz="2400">
                <a:solidFill>
                  <a:srgbClr val="990000"/>
                </a:solidFill>
                <a:latin typeface="LiHei Pro"/>
                <a:ea typeface="LiHei Pro"/>
                <a:cs typeface="LiHei Pro"/>
                <a:sym typeface="LiHei Pro"/>
              </a:rPr>
              <a:t>不是1，就是0</a:t>
            </a:r>
            <a:endParaRPr b="1" sz="2400">
              <a:solidFill>
                <a:srgbClr val="990000"/>
              </a:solidFill>
              <a:latin typeface="LiHei Pro"/>
              <a:ea typeface="LiHei Pro"/>
              <a:cs typeface="LiHei Pro"/>
              <a:sym typeface="LiHei Pro"/>
            </a:endParaRPr>
          </a:p>
          <a:p>
            <a:pPr indent="0" lvl="0" marL="0" rtl="0" algn="ctr">
              <a:lnSpc>
                <a:spcPct val="150000"/>
              </a:lnSpc>
              <a:spcBef>
                <a:spcPts val="0"/>
              </a:spcBef>
              <a:spcAft>
                <a:spcPts val="0"/>
              </a:spcAft>
              <a:buNone/>
            </a:pPr>
            <a:r>
              <a:t/>
            </a:r>
            <a:endParaRPr b="1" sz="1800">
              <a:solidFill>
                <a:srgbClr val="990000"/>
              </a:solidFill>
              <a:latin typeface="LiHei Pro"/>
              <a:ea typeface="LiHei Pro"/>
              <a:cs typeface="LiHei Pro"/>
              <a:sym typeface="LiHei Pro"/>
            </a:endParaRPr>
          </a:p>
          <a:p>
            <a:pPr indent="0" lvl="0" marL="0" rtl="0" algn="ctr">
              <a:lnSpc>
                <a:spcPct val="150000"/>
              </a:lnSpc>
              <a:spcBef>
                <a:spcPts val="0"/>
              </a:spcBef>
              <a:spcAft>
                <a:spcPts val="0"/>
              </a:spcAft>
              <a:buNone/>
            </a:pPr>
            <a:r>
              <a:rPr lang="zh-TW" sz="1200">
                <a:solidFill>
                  <a:schemeClr val="dk1"/>
                </a:solidFill>
                <a:latin typeface="LiHei Pro"/>
                <a:ea typeface="LiHei Pro"/>
                <a:cs typeface="LiHei Pro"/>
                <a:sym typeface="LiHei Pro"/>
              </a:rPr>
              <a:t>e.g. 開關、⽔銀開關、磁簧開關</a:t>
            </a:r>
            <a:endParaRPr b="1" sz="1200">
              <a:solidFill>
                <a:srgbClr val="990000"/>
              </a:solidFill>
              <a:latin typeface="LiHei Pro"/>
              <a:ea typeface="LiHei Pro"/>
              <a:cs typeface="LiHei Pro"/>
              <a:sym typeface="LiHei Pro"/>
            </a:endParaRPr>
          </a:p>
        </p:txBody>
      </p:sp>
      <p:sp>
        <p:nvSpPr>
          <p:cNvPr id="288" name="Google Shape;288;p45"/>
          <p:cNvSpPr txBox="1"/>
          <p:nvPr/>
        </p:nvSpPr>
        <p:spPr>
          <a:xfrm>
            <a:off x="4800613" y="2790825"/>
            <a:ext cx="4162200" cy="485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zh-TW">
                <a:solidFill>
                  <a:schemeClr val="dk1"/>
                </a:solidFill>
                <a:latin typeface="LiHei Pro"/>
                <a:ea typeface="LiHei Pro"/>
                <a:cs typeface="LiHei Pro"/>
                <a:sym typeface="LiHei Pro"/>
              </a:rPr>
              <a:t>類比</a:t>
            </a:r>
            <a:r>
              <a:rPr lang="zh-TW">
                <a:solidFill>
                  <a:schemeClr val="dk1"/>
                </a:solidFill>
                <a:latin typeface="LiHei Pro"/>
                <a:ea typeface="LiHei Pro"/>
                <a:cs typeface="LiHei Pro"/>
                <a:sym typeface="LiHei Pro"/>
              </a:rPr>
              <a:t>訊號</a:t>
            </a:r>
            <a:r>
              <a:rPr lang="zh-TW">
                <a:solidFill>
                  <a:schemeClr val="dk1"/>
                </a:solidFill>
                <a:latin typeface="LiHei Pro"/>
                <a:ea typeface="LiHei Pro"/>
                <a:cs typeface="LiHei Pro"/>
                <a:sym typeface="LiHei Pro"/>
              </a:rPr>
              <a:t>一般任何一個時間點都會有變化值</a:t>
            </a:r>
            <a:endParaRPr>
              <a:solidFill>
                <a:schemeClr val="dk1"/>
              </a:solidFill>
              <a:latin typeface="LiHei Pro"/>
              <a:ea typeface="LiHei Pro"/>
              <a:cs typeface="LiHei Pro"/>
              <a:sym typeface="LiHei Pro"/>
            </a:endParaRPr>
          </a:p>
          <a:p>
            <a:pPr indent="0" lvl="0" marL="0" rtl="0" algn="ctr">
              <a:lnSpc>
                <a:spcPct val="150000"/>
              </a:lnSpc>
              <a:spcBef>
                <a:spcPts val="0"/>
              </a:spcBef>
              <a:spcAft>
                <a:spcPts val="0"/>
              </a:spcAft>
              <a:buNone/>
            </a:pPr>
            <a:r>
              <a:rPr b="1" lang="zh-TW" sz="2400">
                <a:solidFill>
                  <a:srgbClr val="990000"/>
                </a:solidFill>
                <a:latin typeface="LiHei Pro"/>
                <a:ea typeface="LiHei Pro"/>
                <a:cs typeface="LiHei Pro"/>
                <a:sym typeface="LiHei Pro"/>
              </a:rPr>
              <a:t>漸變的、有連續性</a:t>
            </a:r>
            <a:endParaRPr b="1" sz="2400">
              <a:solidFill>
                <a:srgbClr val="990000"/>
              </a:solidFill>
              <a:latin typeface="LiHei Pro"/>
              <a:ea typeface="LiHei Pro"/>
              <a:cs typeface="LiHei Pro"/>
              <a:sym typeface="LiHei Pro"/>
            </a:endParaRPr>
          </a:p>
          <a:p>
            <a:pPr indent="0" lvl="0" marL="0" rtl="0" algn="ctr">
              <a:lnSpc>
                <a:spcPct val="150000"/>
              </a:lnSpc>
              <a:spcBef>
                <a:spcPts val="0"/>
              </a:spcBef>
              <a:spcAft>
                <a:spcPts val="0"/>
              </a:spcAft>
              <a:buNone/>
            </a:pPr>
            <a:r>
              <a:t/>
            </a:r>
            <a:endParaRPr b="1" sz="1800">
              <a:solidFill>
                <a:srgbClr val="990000"/>
              </a:solidFill>
              <a:latin typeface="LiHei Pro"/>
              <a:ea typeface="LiHei Pro"/>
              <a:cs typeface="LiHei Pro"/>
              <a:sym typeface="LiHei Pro"/>
            </a:endParaRPr>
          </a:p>
          <a:p>
            <a:pPr indent="0" lvl="0" marL="0" rtl="0" algn="ctr">
              <a:lnSpc>
                <a:spcPct val="150000"/>
              </a:lnSpc>
              <a:spcBef>
                <a:spcPts val="0"/>
              </a:spcBef>
              <a:spcAft>
                <a:spcPts val="0"/>
              </a:spcAft>
              <a:buNone/>
            </a:pPr>
            <a:r>
              <a:rPr lang="zh-TW" sz="1200">
                <a:solidFill>
                  <a:schemeClr val="dk1"/>
                </a:solidFill>
                <a:latin typeface="LiHei Pro"/>
                <a:ea typeface="LiHei Pro"/>
                <a:cs typeface="LiHei Pro"/>
                <a:sym typeface="LiHei Pro"/>
              </a:rPr>
              <a:t>e.g. 可變電阻、光敏電阻、壓力感測器</a:t>
            </a:r>
            <a:endParaRPr b="1" sz="1200">
              <a:solidFill>
                <a:srgbClr val="990000"/>
              </a:solidFill>
              <a:latin typeface="LiHei Pro"/>
              <a:ea typeface="LiHei Pro"/>
              <a:cs typeface="LiHei Pro"/>
              <a:sym typeface="LiHei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pic>
        <p:nvPicPr>
          <p:cNvPr id="293" name="Google Shape;293;p46"/>
          <p:cNvPicPr preferRelativeResize="0"/>
          <p:nvPr/>
        </p:nvPicPr>
        <p:blipFill>
          <a:blip r:embed="rId3">
            <a:alphaModFix/>
          </a:blip>
          <a:stretch>
            <a:fillRect/>
          </a:stretch>
        </p:blipFill>
        <p:spPr>
          <a:xfrm>
            <a:off x="3533388" y="152400"/>
            <a:ext cx="5210068" cy="4838701"/>
          </a:xfrm>
          <a:prstGeom prst="rect">
            <a:avLst/>
          </a:prstGeom>
          <a:noFill/>
          <a:ln>
            <a:noFill/>
          </a:ln>
        </p:spPr>
      </p:pic>
      <p:pic>
        <p:nvPicPr>
          <p:cNvPr id="294" name="Google Shape;294;p46"/>
          <p:cNvPicPr preferRelativeResize="0"/>
          <p:nvPr/>
        </p:nvPicPr>
        <p:blipFill>
          <a:blip r:embed="rId4">
            <a:alphaModFix/>
          </a:blip>
          <a:stretch>
            <a:fillRect/>
          </a:stretch>
        </p:blipFill>
        <p:spPr>
          <a:xfrm>
            <a:off x="152400" y="1256450"/>
            <a:ext cx="2994788" cy="29700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pic>
        <p:nvPicPr>
          <p:cNvPr id="299" name="Google Shape;299;p47"/>
          <p:cNvPicPr preferRelativeResize="0"/>
          <p:nvPr/>
        </p:nvPicPr>
        <p:blipFill>
          <a:blip r:embed="rId3">
            <a:alphaModFix/>
          </a:blip>
          <a:stretch>
            <a:fillRect/>
          </a:stretch>
        </p:blipFill>
        <p:spPr>
          <a:xfrm>
            <a:off x="3972049" y="0"/>
            <a:ext cx="5125453" cy="5143500"/>
          </a:xfrm>
          <a:prstGeom prst="rect">
            <a:avLst/>
          </a:prstGeom>
          <a:noFill/>
          <a:ln>
            <a:noFill/>
          </a:ln>
        </p:spPr>
      </p:pic>
      <p:sp>
        <p:nvSpPr>
          <p:cNvPr id="300" name="Google Shape;300;p47"/>
          <p:cNvSpPr txBox="1"/>
          <p:nvPr/>
        </p:nvSpPr>
        <p:spPr>
          <a:xfrm>
            <a:off x="200275" y="4563775"/>
            <a:ext cx="3531000" cy="400500"/>
          </a:xfrm>
          <a:prstGeom prst="rect">
            <a:avLst/>
          </a:prstGeom>
          <a:noFill/>
          <a:ln>
            <a:noFill/>
          </a:ln>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zh-TW" sz="1200">
                <a:solidFill>
                  <a:srgbClr val="333333"/>
                </a:solidFill>
                <a:uFill>
                  <a:noFill/>
                </a:uFill>
                <a:latin typeface="Verdana"/>
                <a:ea typeface="Verdana"/>
                <a:cs typeface="Verdana"/>
                <a:sym typeface="Verdana"/>
                <a:hlinkClick r:id="rId4"/>
              </a:rPr>
              <a:t>Arduino 筆記 - Lab2 使用按鍵控制 LED 燈號</a:t>
            </a:r>
            <a:endParaRPr sz="1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48"/>
          <p:cNvPicPr preferRelativeResize="0"/>
          <p:nvPr/>
        </p:nvPicPr>
        <p:blipFill>
          <a:blip r:embed="rId3">
            <a:alphaModFix/>
          </a:blip>
          <a:stretch>
            <a:fillRect/>
          </a:stretch>
        </p:blipFill>
        <p:spPr>
          <a:xfrm>
            <a:off x="967663" y="152400"/>
            <a:ext cx="7208677" cy="48387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id="310" name="Google Shape;310;p49"/>
          <p:cNvPicPr preferRelativeResize="0"/>
          <p:nvPr/>
        </p:nvPicPr>
        <p:blipFill>
          <a:blip r:embed="rId3">
            <a:alphaModFix/>
          </a:blip>
          <a:stretch>
            <a:fillRect/>
          </a:stretch>
        </p:blipFill>
        <p:spPr>
          <a:xfrm>
            <a:off x="1977500" y="166225"/>
            <a:ext cx="4619278" cy="4562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pic>
        <p:nvPicPr>
          <p:cNvPr id="315" name="Google Shape;315;p50"/>
          <p:cNvPicPr preferRelativeResize="0"/>
          <p:nvPr/>
        </p:nvPicPr>
        <p:blipFill>
          <a:blip r:embed="rId3">
            <a:alphaModFix/>
          </a:blip>
          <a:stretch>
            <a:fillRect/>
          </a:stretch>
        </p:blipFill>
        <p:spPr>
          <a:xfrm>
            <a:off x="0" y="566300"/>
            <a:ext cx="5254099" cy="3124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51"/>
          <p:cNvSpPr/>
          <p:nvPr/>
        </p:nvSpPr>
        <p:spPr>
          <a:xfrm>
            <a:off x="-35075" y="-23375"/>
            <a:ext cx="9179100" cy="5166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Oongsung Oongsung: the mechanical cartoon. &#10;&#10;What are they gazing at?&#10;Why do they follow you?&#10;&#10;Are they interested in you?&#10;Are they suspicious of you?&#10;Are they surveilling you?&#10;&#10;Interactive media art installation 2013 @Aalto (Helsinki Media Lab)&#10;It's the final project of two courses : Programming for Artist &amp; Media Art Installation &#10;Special thanks to Matti Niinimäki" id="321" name="Google Shape;321;p51" title="Oongsung Oongsung">
            <a:hlinkClick r:id="rId3"/>
          </p:cNvPr>
          <p:cNvPicPr preferRelativeResize="0"/>
          <p:nvPr/>
        </p:nvPicPr>
        <p:blipFill>
          <a:blip r:embed="rId4">
            <a:alphaModFix/>
          </a:blip>
          <a:stretch>
            <a:fillRect/>
          </a:stretch>
        </p:blipFill>
        <p:spPr>
          <a:xfrm>
            <a:off x="1143000" y="0"/>
            <a:ext cx="685799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5827125" y="1821663"/>
            <a:ext cx="2095500" cy="1628775"/>
          </a:xfrm>
          <a:prstGeom prst="rect">
            <a:avLst/>
          </a:prstGeom>
          <a:noFill/>
          <a:ln>
            <a:noFill/>
          </a:ln>
        </p:spPr>
      </p:pic>
      <p:sp>
        <p:nvSpPr>
          <p:cNvPr id="75" name="Google Shape;75;p16"/>
          <p:cNvSpPr txBox="1"/>
          <p:nvPr/>
        </p:nvSpPr>
        <p:spPr>
          <a:xfrm>
            <a:off x="420825" y="1582763"/>
            <a:ext cx="4932900" cy="2106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zh-TW" sz="2400">
                <a:latin typeface="LiHei Pro"/>
                <a:ea typeface="LiHei Pro"/>
                <a:cs typeface="LiHei Pro"/>
                <a:sym typeface="LiHei Pro"/>
              </a:rPr>
              <a:t>微控制器</a:t>
            </a:r>
            <a:endParaRPr sz="2400">
              <a:latin typeface="LiHei Pro"/>
              <a:ea typeface="LiHei Pro"/>
              <a:cs typeface="LiHei Pro"/>
              <a:sym typeface="LiHei Pro"/>
            </a:endParaRPr>
          </a:p>
          <a:p>
            <a:pPr indent="0" lvl="0" marL="0" rtl="0" algn="r">
              <a:lnSpc>
                <a:spcPct val="115000"/>
              </a:lnSpc>
              <a:spcBef>
                <a:spcPts val="0"/>
              </a:spcBef>
              <a:spcAft>
                <a:spcPts val="0"/>
              </a:spcAft>
              <a:buNone/>
            </a:pPr>
            <a:r>
              <a:rPr lang="zh-TW" sz="2400">
                <a:latin typeface="LiHei Pro"/>
                <a:ea typeface="LiHei Pro"/>
                <a:cs typeface="LiHei Pro"/>
                <a:sym typeface="LiHei Pro"/>
              </a:rPr>
              <a:t>open source</a:t>
            </a:r>
            <a:endParaRPr sz="2400">
              <a:latin typeface="LiHei Pro"/>
              <a:ea typeface="LiHei Pro"/>
              <a:cs typeface="LiHei Pro"/>
              <a:sym typeface="LiHei Pro"/>
            </a:endParaRPr>
          </a:p>
          <a:p>
            <a:pPr indent="0" lvl="0" marL="0" rtl="0" algn="r">
              <a:lnSpc>
                <a:spcPct val="90000"/>
              </a:lnSpc>
              <a:spcBef>
                <a:spcPts val="700"/>
              </a:spcBef>
              <a:spcAft>
                <a:spcPts val="0"/>
              </a:spcAft>
              <a:buClr>
                <a:schemeClr val="dk1"/>
              </a:buClr>
              <a:buSzPts val="1100"/>
              <a:buFont typeface="Arial"/>
              <a:buNone/>
            </a:pPr>
            <a:r>
              <a:rPr lang="zh-TW" sz="2400">
                <a:latin typeface="LiHei Pro"/>
                <a:ea typeface="LiHei Pro"/>
                <a:cs typeface="LiHei Pro"/>
                <a:sym typeface="LiHei Pro"/>
              </a:rPr>
              <a:t>快速製作電路原型 </a:t>
            </a:r>
            <a:endParaRPr sz="2400">
              <a:latin typeface="LiHei Pro"/>
              <a:ea typeface="LiHei Pro"/>
              <a:cs typeface="LiHei Pro"/>
              <a:sym typeface="LiHei Pro"/>
            </a:endParaRPr>
          </a:p>
          <a:p>
            <a:pPr indent="0" lvl="0" marL="0" rtl="0" algn="r">
              <a:lnSpc>
                <a:spcPct val="90000"/>
              </a:lnSpc>
              <a:spcBef>
                <a:spcPts val="700"/>
              </a:spcBef>
              <a:spcAft>
                <a:spcPts val="0"/>
              </a:spcAft>
              <a:buClr>
                <a:schemeClr val="dk1"/>
              </a:buClr>
              <a:buSzPts val="1100"/>
              <a:buFont typeface="Arial"/>
              <a:buNone/>
            </a:pPr>
            <a:r>
              <a:rPr lang="zh-TW" sz="2400">
                <a:latin typeface="LiHei Pro"/>
                <a:ea typeface="LiHei Pro"/>
                <a:cs typeface="LiHei Pro"/>
                <a:sym typeface="LiHei Pro"/>
              </a:rPr>
              <a:t>模組化，擴充彈性，易上手</a:t>
            </a:r>
            <a:endParaRPr sz="2400">
              <a:latin typeface="LiHei Pro"/>
              <a:ea typeface="LiHei Pro"/>
              <a:cs typeface="LiHei Pro"/>
              <a:sym typeface="LiHei Pro"/>
            </a:endParaRPr>
          </a:p>
          <a:p>
            <a:pPr indent="0" lvl="0" marL="0" rtl="0" algn="r">
              <a:lnSpc>
                <a:spcPct val="90000"/>
              </a:lnSpc>
              <a:spcBef>
                <a:spcPts val="700"/>
              </a:spcBef>
              <a:spcAft>
                <a:spcPts val="0"/>
              </a:spcAft>
              <a:buClr>
                <a:schemeClr val="dk1"/>
              </a:buClr>
              <a:buSzPts val="1100"/>
              <a:buFont typeface="Arial"/>
              <a:buNone/>
            </a:pPr>
            <a:r>
              <a:rPr lang="zh-TW" sz="2400">
                <a:latin typeface="LiHei Pro"/>
                <a:ea typeface="LiHei Pro"/>
                <a:cs typeface="LiHei Pro"/>
                <a:sym typeface="LiHei Pro"/>
              </a:rPr>
              <a:t>免費下載，也可依需求自己修改</a:t>
            </a:r>
            <a:endParaRPr sz="2400">
              <a:latin typeface="LiHei Pro"/>
              <a:ea typeface="LiHei Pro"/>
              <a:cs typeface="LiHei Pro"/>
              <a:sym typeface="LiHei Pro"/>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Conclusion</a:t>
            </a:r>
            <a:endParaRPr>
              <a:latin typeface="LiHei Pro"/>
              <a:ea typeface="LiHei Pro"/>
              <a:cs typeface="LiHei Pro"/>
              <a:sym typeface="LiHei Pro"/>
            </a:endParaRPr>
          </a:p>
        </p:txBody>
      </p:sp>
      <p:sp>
        <p:nvSpPr>
          <p:cNvPr id="327" name="Google Shape;327;p52"/>
          <p:cNvSpPr txBox="1"/>
          <p:nvPr>
            <p:ph idx="1" type="body"/>
          </p:nvPr>
        </p:nvSpPr>
        <p:spPr>
          <a:xfrm>
            <a:off x="1744050" y="1685875"/>
            <a:ext cx="5738700" cy="2436300"/>
          </a:xfrm>
          <a:prstGeom prst="rect">
            <a:avLst/>
          </a:prstGeom>
        </p:spPr>
        <p:txBody>
          <a:bodyPr anchorCtr="0" anchor="t" bIns="91425" lIns="91425" spcFirstLastPara="1" rIns="91425" wrap="square" tIns="91425">
            <a:noAutofit/>
          </a:bodyPr>
          <a:lstStyle/>
          <a:p>
            <a:pPr indent="0" lvl="0" marL="0" rtl="0" algn="l">
              <a:spcBef>
                <a:spcPts val="700"/>
              </a:spcBef>
              <a:spcAft>
                <a:spcPts val="0"/>
              </a:spcAft>
              <a:buClr>
                <a:schemeClr val="dk1"/>
              </a:buClr>
              <a:buSzPts val="1100"/>
              <a:buFont typeface="Arial"/>
              <a:buNone/>
            </a:pPr>
            <a:r>
              <a:rPr lang="zh-TW">
                <a:solidFill>
                  <a:srgbClr val="42607C"/>
                </a:solidFill>
                <a:latin typeface="LiHei Pro"/>
                <a:ea typeface="LiHei Pro"/>
                <a:cs typeface="LiHei Pro"/>
                <a:sym typeface="LiHei Pro"/>
              </a:rPr>
              <a:t>只要在 Arduino 板子上接上各種電子裝置，例如 LED 燈、蜂鳴器、馬達、各式感測器、LCD 顯示器，以及 Wifi, BLE, RFID, GPS 等通訊模組後再撰寫一些控制程式，就能利用 Arduino 做出各式各樣的應用，這些是需要深入去嘗試的，如果有興趣可以利用google 來搜尋更多的資源，或從文末的參考資料開始上手。</a:t>
            </a:r>
            <a:endParaRPr>
              <a:solidFill>
                <a:srgbClr val="42607C"/>
              </a:solidFill>
              <a:latin typeface="LiHei Pro"/>
              <a:ea typeface="LiHei Pro"/>
              <a:cs typeface="LiHei Pro"/>
              <a:sym typeface="LiHei Pro"/>
            </a:endParaRPr>
          </a:p>
          <a:p>
            <a:pPr indent="0" lvl="0" marL="0" rtl="0" algn="l">
              <a:spcBef>
                <a:spcPts val="0"/>
              </a:spcBef>
              <a:spcAft>
                <a:spcPts val="16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Ref</a:t>
            </a:r>
            <a:endParaRPr>
              <a:latin typeface="LiHei Pro"/>
              <a:ea typeface="LiHei Pro"/>
              <a:cs typeface="LiHei Pro"/>
              <a:sym typeface="LiHei Pro"/>
            </a:endParaRPr>
          </a:p>
        </p:txBody>
      </p:sp>
      <p:sp>
        <p:nvSpPr>
          <p:cNvPr id="333" name="Google Shape;333;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800"/>
              </a:spcBef>
              <a:spcAft>
                <a:spcPts val="0"/>
              </a:spcAft>
              <a:buClr>
                <a:schemeClr val="dk1"/>
              </a:buClr>
              <a:buSzPts val="1100"/>
              <a:buFont typeface="Arial"/>
              <a:buNone/>
            </a:pPr>
            <a:r>
              <a:rPr lang="zh-TW">
                <a:solidFill>
                  <a:schemeClr val="dk1"/>
                </a:solidFill>
                <a:latin typeface="LiHei Pro"/>
                <a:ea typeface="LiHei Pro"/>
                <a:cs typeface="LiHei Pro"/>
                <a:sym typeface="LiHei Pro"/>
              </a:rPr>
              <a:t>•</a:t>
            </a:r>
            <a:r>
              <a:rPr lang="zh-TW">
                <a:solidFill>
                  <a:srgbClr val="42607C"/>
                </a:solidFill>
                <a:latin typeface="LiHei Pro"/>
                <a:ea typeface="LiHei Pro"/>
                <a:cs typeface="LiHei Pro"/>
                <a:sym typeface="LiHei Pro"/>
              </a:rPr>
              <a:t>Arduino官網 </a:t>
            </a:r>
            <a:r>
              <a:rPr lang="zh-TW">
                <a:solidFill>
                  <a:srgbClr val="42607C"/>
                </a:solidFill>
                <a:uFill>
                  <a:noFill/>
                </a:uFill>
                <a:latin typeface="LiHei Pro"/>
                <a:ea typeface="LiHei Pro"/>
                <a:cs typeface="LiHei Pro"/>
                <a:sym typeface="LiHei Pro"/>
                <a:hlinkClick r:id="rId3"/>
              </a:rPr>
              <a:t> </a:t>
            </a:r>
            <a:r>
              <a:rPr lang="zh-TW" u="sng">
                <a:solidFill>
                  <a:schemeClr val="hlink"/>
                </a:solidFill>
                <a:latin typeface="LiHei Pro"/>
                <a:ea typeface="LiHei Pro"/>
                <a:cs typeface="LiHei Pro"/>
                <a:sym typeface="LiHei Pro"/>
                <a:hlinkClick r:id="rId4"/>
              </a:rPr>
              <a:t>http://arduino.cc</a:t>
            </a:r>
            <a:endParaRPr u="sng">
              <a:solidFill>
                <a:schemeClr val="hlink"/>
              </a:solidFill>
              <a:latin typeface="LiHei Pro"/>
              <a:ea typeface="LiHei Pro"/>
              <a:cs typeface="LiHei Pro"/>
              <a:sym typeface="LiHei Pro"/>
              <a:hlinkClick r:id="rId5"/>
            </a:endParaRPr>
          </a:p>
          <a:p>
            <a:pPr indent="0" lvl="0" marL="0" rtl="0" algn="l">
              <a:spcBef>
                <a:spcPts val="800"/>
              </a:spcBef>
              <a:spcAft>
                <a:spcPts val="0"/>
              </a:spcAft>
              <a:buClr>
                <a:schemeClr val="dk1"/>
              </a:buClr>
              <a:buSzPts val="1100"/>
              <a:buFont typeface="Arial"/>
              <a:buNone/>
            </a:pPr>
            <a:r>
              <a:rPr lang="zh-TW">
                <a:solidFill>
                  <a:schemeClr val="dk1"/>
                </a:solidFill>
                <a:latin typeface="LiHei Pro"/>
                <a:ea typeface="LiHei Pro"/>
                <a:cs typeface="LiHei Pro"/>
                <a:sym typeface="LiHei Pro"/>
              </a:rPr>
              <a:t>•</a:t>
            </a:r>
            <a:r>
              <a:rPr lang="zh-TW">
                <a:solidFill>
                  <a:srgbClr val="42607C"/>
                </a:solidFill>
                <a:latin typeface="LiHei Pro"/>
                <a:ea typeface="LiHei Pro"/>
                <a:cs typeface="LiHei Pro"/>
                <a:sym typeface="LiHei Pro"/>
              </a:rPr>
              <a:t>Arduino樂園 </a:t>
            </a:r>
            <a:r>
              <a:rPr lang="zh-TW">
                <a:solidFill>
                  <a:srgbClr val="42607C"/>
                </a:solidFill>
                <a:uFill>
                  <a:noFill/>
                </a:uFill>
                <a:latin typeface="LiHei Pro"/>
                <a:ea typeface="LiHei Pro"/>
                <a:cs typeface="LiHei Pro"/>
                <a:sym typeface="LiHei Pro"/>
                <a:hlinkClick r:id="rId6"/>
              </a:rPr>
              <a:t> </a:t>
            </a:r>
            <a:r>
              <a:rPr lang="zh-TW" u="sng">
                <a:solidFill>
                  <a:schemeClr val="hlink"/>
                </a:solidFill>
                <a:latin typeface="LiHei Pro"/>
                <a:ea typeface="LiHei Pro"/>
                <a:cs typeface="LiHei Pro"/>
                <a:sym typeface="LiHei Pro"/>
                <a:hlinkClick r:id="rId7"/>
              </a:rPr>
              <a:t>http://arduino.tw/</a:t>
            </a:r>
            <a:endParaRPr u="sng">
              <a:solidFill>
                <a:schemeClr val="hlink"/>
              </a:solidFill>
              <a:latin typeface="LiHei Pro"/>
              <a:ea typeface="LiHei Pro"/>
              <a:cs typeface="LiHei Pro"/>
              <a:sym typeface="LiHei Pro"/>
              <a:hlinkClick r:id="rId8"/>
            </a:endParaRPr>
          </a:p>
          <a:p>
            <a:pPr indent="0" lvl="0" marL="0" rtl="0" algn="l">
              <a:spcBef>
                <a:spcPts val="800"/>
              </a:spcBef>
              <a:spcAft>
                <a:spcPts val="0"/>
              </a:spcAft>
              <a:buClr>
                <a:schemeClr val="dk1"/>
              </a:buClr>
              <a:buSzPts val="1100"/>
              <a:buFont typeface="Arial"/>
              <a:buNone/>
            </a:pPr>
            <a:r>
              <a:rPr lang="zh-TW">
                <a:solidFill>
                  <a:schemeClr val="dk1"/>
                </a:solidFill>
                <a:latin typeface="LiHei Pro"/>
                <a:ea typeface="LiHei Pro"/>
                <a:cs typeface="LiHei Pro"/>
                <a:sym typeface="LiHei Pro"/>
              </a:rPr>
              <a:t>•</a:t>
            </a:r>
            <a:r>
              <a:rPr lang="zh-TW">
                <a:solidFill>
                  <a:srgbClr val="42607C"/>
                </a:solidFill>
                <a:latin typeface="LiHei Pro"/>
                <a:ea typeface="LiHei Pro"/>
                <a:cs typeface="LiHei Pro"/>
                <a:sym typeface="LiHei Pro"/>
              </a:rPr>
              <a:t>Cooper Maa: Arduino 入門教學</a:t>
            </a:r>
            <a:r>
              <a:rPr lang="zh-TW" u="sng">
                <a:solidFill>
                  <a:schemeClr val="hlink"/>
                </a:solidFill>
                <a:latin typeface="LiHei Pro"/>
                <a:ea typeface="LiHei Pro"/>
                <a:cs typeface="LiHei Pro"/>
                <a:sym typeface="LiHei Pro"/>
                <a:hlinkClick r:id="rId9"/>
              </a:rPr>
              <a:t>http://coopermaa2nd.blogspot.tw/2011/05/arduino.html</a:t>
            </a:r>
            <a:endParaRPr u="sng">
              <a:solidFill>
                <a:schemeClr val="hlink"/>
              </a:solidFill>
              <a:latin typeface="LiHei Pro"/>
              <a:ea typeface="LiHei Pro"/>
              <a:cs typeface="LiHei Pro"/>
              <a:sym typeface="LiHei Pro"/>
              <a:hlinkClick r:id="rId10"/>
            </a:endParaRPr>
          </a:p>
          <a:p>
            <a:pPr indent="0" lvl="0" marL="0" rtl="0" algn="l">
              <a:spcBef>
                <a:spcPts val="0"/>
              </a:spcBef>
              <a:spcAft>
                <a:spcPts val="1600"/>
              </a:spcAft>
              <a:buNone/>
            </a:pPr>
            <a:r>
              <a:t/>
            </a:r>
            <a:endParaRPr>
              <a:latin typeface="LiHei Pro"/>
              <a:ea typeface="LiHei Pro"/>
              <a:cs typeface="LiHei Pro"/>
              <a:sym typeface="LiHei Pr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00"/>
        </a:solidFill>
      </p:bgPr>
    </p:bg>
    <p:spTree>
      <p:nvGrpSpPr>
        <p:cNvPr id="337" name="Shape 337"/>
        <p:cNvGrpSpPr/>
        <p:nvPr/>
      </p:nvGrpSpPr>
      <p:grpSpPr>
        <a:xfrm>
          <a:off x="0" y="0"/>
          <a:ext cx="0" cy="0"/>
          <a:chOff x="0" y="0"/>
          <a:chExt cx="0" cy="0"/>
        </a:xfrm>
      </p:grpSpPr>
      <p:sp>
        <p:nvSpPr>
          <p:cNvPr id="338" name="Google Shape;338;p5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zh-TW">
                <a:solidFill>
                  <a:srgbClr val="FFD966"/>
                </a:solidFill>
                <a:latin typeface="LiHei Pro"/>
                <a:ea typeface="LiHei Pro"/>
                <a:cs typeface="LiHei Pro"/>
                <a:sym typeface="LiHei Pro"/>
              </a:rPr>
              <a:t>END</a:t>
            </a:r>
            <a:endParaRPr b="1">
              <a:solidFill>
                <a:srgbClr val="FFD966"/>
              </a:solidFill>
              <a:latin typeface="LiHei Pro"/>
              <a:ea typeface="LiHei Pro"/>
              <a:cs typeface="LiHei Pro"/>
              <a:sym typeface="LiHei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64075" y="292250"/>
            <a:ext cx="3436924" cy="4553911"/>
          </a:xfrm>
          <a:prstGeom prst="rect">
            <a:avLst/>
          </a:prstGeom>
          <a:noFill/>
          <a:ln>
            <a:noFill/>
          </a:ln>
        </p:spPr>
      </p:pic>
      <p:pic>
        <p:nvPicPr>
          <p:cNvPr id="81" name="Google Shape;81;p17"/>
          <p:cNvPicPr preferRelativeResize="0"/>
          <p:nvPr/>
        </p:nvPicPr>
        <p:blipFill>
          <a:blip r:embed="rId4">
            <a:alphaModFix/>
          </a:blip>
          <a:stretch>
            <a:fillRect/>
          </a:stretch>
        </p:blipFill>
        <p:spPr>
          <a:xfrm>
            <a:off x="4430425" y="1106550"/>
            <a:ext cx="4038599" cy="2925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890825" y="152400"/>
            <a:ext cx="7362351" cy="4838701"/>
          </a:xfrm>
          <a:prstGeom prst="rect">
            <a:avLst/>
          </a:prstGeom>
          <a:noFill/>
          <a:ln>
            <a:noFill/>
          </a:ln>
        </p:spPr>
      </p:pic>
      <p:sp>
        <p:nvSpPr>
          <p:cNvPr id="87" name="Google Shape;87;p18"/>
          <p:cNvSpPr/>
          <p:nvPr/>
        </p:nvSpPr>
        <p:spPr>
          <a:xfrm>
            <a:off x="1846975" y="3425100"/>
            <a:ext cx="1309200" cy="1040400"/>
          </a:xfrm>
          <a:prstGeom prst="rect">
            <a:avLst/>
          </a:prstGeom>
          <a:noFill/>
          <a:ln cap="flat" cmpd="sng" w="381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p:nvPr/>
        </p:nvSpPr>
        <p:spPr>
          <a:xfrm>
            <a:off x="4126500" y="619550"/>
            <a:ext cx="2735400" cy="795000"/>
          </a:xfrm>
          <a:prstGeom prst="rect">
            <a:avLst/>
          </a:prstGeom>
          <a:noFill/>
          <a:ln cap="flat" cmpd="sng" w="38100">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5587725" y="3834250"/>
            <a:ext cx="1309200" cy="631200"/>
          </a:xfrm>
          <a:prstGeom prst="rect">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p:nvPr/>
        </p:nvSpPr>
        <p:spPr>
          <a:xfrm>
            <a:off x="4605775" y="3834250"/>
            <a:ext cx="911700" cy="631200"/>
          </a:xfrm>
          <a:prstGeom prst="rect">
            <a:avLst/>
          </a:prstGeom>
          <a:noFill/>
          <a:ln cap="flat" cmpd="sng" w="38100">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nvSpPr>
        <p:spPr>
          <a:xfrm>
            <a:off x="4453375" y="4605750"/>
            <a:ext cx="12273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TW">
                <a:solidFill>
                  <a:srgbClr val="E69138"/>
                </a:solidFill>
                <a:latin typeface="LiHei Pro"/>
                <a:ea typeface="LiHei Pro"/>
                <a:cs typeface="LiHei Pro"/>
                <a:sym typeface="LiHei Pro"/>
              </a:rPr>
              <a:t>🔌 電源供應</a:t>
            </a:r>
            <a:endParaRPr b="1">
              <a:solidFill>
                <a:srgbClr val="E69138"/>
              </a:solidFill>
              <a:latin typeface="LiHei Pro"/>
              <a:ea typeface="LiHei Pro"/>
              <a:cs typeface="LiHei Pro"/>
              <a:sym typeface="LiHei Pro"/>
            </a:endParaRPr>
          </a:p>
        </p:txBody>
      </p:sp>
      <p:sp>
        <p:nvSpPr>
          <p:cNvPr id="92" name="Google Shape;92;p18"/>
          <p:cNvSpPr txBox="1"/>
          <p:nvPr/>
        </p:nvSpPr>
        <p:spPr>
          <a:xfrm>
            <a:off x="5768625" y="4605750"/>
            <a:ext cx="10170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TW">
                <a:solidFill>
                  <a:srgbClr val="6AA84F"/>
                </a:solidFill>
                <a:latin typeface="LiHei Pro"/>
                <a:ea typeface="LiHei Pro"/>
                <a:cs typeface="LiHei Pro"/>
                <a:sym typeface="LiHei Pro"/>
              </a:rPr>
              <a:t>Analog in</a:t>
            </a:r>
            <a:endParaRPr b="1">
              <a:solidFill>
                <a:srgbClr val="6AA84F"/>
              </a:solidFill>
              <a:latin typeface="LiHei Pro"/>
              <a:ea typeface="LiHei Pro"/>
              <a:cs typeface="LiHei Pro"/>
              <a:sym typeface="LiHei Pro"/>
            </a:endParaRPr>
          </a:p>
        </p:txBody>
      </p:sp>
      <p:sp>
        <p:nvSpPr>
          <p:cNvPr id="93" name="Google Shape;93;p18"/>
          <p:cNvSpPr txBox="1"/>
          <p:nvPr/>
        </p:nvSpPr>
        <p:spPr>
          <a:xfrm>
            <a:off x="7042825" y="800750"/>
            <a:ext cx="13092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TW">
                <a:solidFill>
                  <a:srgbClr val="E06666"/>
                </a:solidFill>
                <a:latin typeface="LiHei Pro"/>
                <a:ea typeface="LiHei Pro"/>
                <a:cs typeface="LiHei Pro"/>
                <a:sym typeface="LiHei Pro"/>
              </a:rPr>
              <a:t>Digital</a:t>
            </a:r>
            <a:r>
              <a:rPr b="1" lang="zh-TW">
                <a:solidFill>
                  <a:srgbClr val="E06666"/>
                </a:solidFill>
                <a:latin typeface="LiHei Pro"/>
                <a:ea typeface="LiHei Pro"/>
                <a:cs typeface="LiHei Pro"/>
                <a:sym typeface="LiHei Pro"/>
              </a:rPr>
              <a:t> I/O</a:t>
            </a:r>
            <a:endParaRPr b="1">
              <a:solidFill>
                <a:srgbClr val="E06666"/>
              </a:solidFill>
              <a:latin typeface="LiHei Pro"/>
              <a:ea typeface="LiHei Pro"/>
              <a:cs typeface="LiHei Pro"/>
              <a:sym typeface="LiHei Pro"/>
            </a:endParaRPr>
          </a:p>
        </p:txBody>
      </p:sp>
      <p:sp>
        <p:nvSpPr>
          <p:cNvPr id="94" name="Google Shape;94;p18"/>
          <p:cNvSpPr txBox="1"/>
          <p:nvPr/>
        </p:nvSpPr>
        <p:spPr>
          <a:xfrm>
            <a:off x="842550" y="3729000"/>
            <a:ext cx="8187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TW">
                <a:solidFill>
                  <a:srgbClr val="F1C232"/>
                </a:solidFill>
                <a:latin typeface="LiHei Pro"/>
                <a:ea typeface="LiHei Pro"/>
                <a:cs typeface="LiHei Pro"/>
                <a:sym typeface="LiHei Pro"/>
              </a:rPr>
              <a:t>DC電源</a:t>
            </a:r>
            <a:endParaRPr b="1">
              <a:solidFill>
                <a:srgbClr val="F1C232"/>
              </a:solidFill>
              <a:latin typeface="LiHei Pro"/>
              <a:ea typeface="LiHei Pro"/>
              <a:cs typeface="LiHei Pro"/>
              <a:sym typeface="LiHei Pro"/>
            </a:endParaRPr>
          </a:p>
        </p:txBody>
      </p:sp>
      <p:sp>
        <p:nvSpPr>
          <p:cNvPr id="95" name="Google Shape;95;p18"/>
          <p:cNvSpPr/>
          <p:nvPr/>
        </p:nvSpPr>
        <p:spPr>
          <a:xfrm>
            <a:off x="2302900" y="619550"/>
            <a:ext cx="584400" cy="631200"/>
          </a:xfrm>
          <a:prstGeom prst="rect">
            <a:avLst/>
          </a:prstGeom>
          <a:noFill/>
          <a:ln cap="flat" cmpd="sng" w="38100">
            <a:solidFill>
              <a:srgbClr val="A64D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nvSpPr>
        <p:spPr>
          <a:xfrm>
            <a:off x="1452150" y="718850"/>
            <a:ext cx="6654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TW">
                <a:solidFill>
                  <a:srgbClr val="A64D79"/>
                </a:solidFill>
                <a:latin typeface="LiHei Pro"/>
                <a:ea typeface="LiHei Pro"/>
                <a:cs typeface="LiHei Pro"/>
                <a:sym typeface="LiHei Pro"/>
              </a:rPr>
              <a:t>Reset</a:t>
            </a:r>
            <a:endParaRPr b="1">
              <a:solidFill>
                <a:srgbClr val="A64D79"/>
              </a:solidFill>
              <a:latin typeface="LiHei Pro"/>
              <a:ea typeface="LiHei Pro"/>
              <a:cs typeface="LiHei Pro"/>
              <a:sym typeface="LiHei Pro"/>
            </a:endParaRPr>
          </a:p>
        </p:txBody>
      </p:sp>
      <p:sp>
        <p:nvSpPr>
          <p:cNvPr id="97" name="Google Shape;97;p18"/>
          <p:cNvSpPr/>
          <p:nvPr/>
        </p:nvSpPr>
        <p:spPr>
          <a:xfrm>
            <a:off x="1507975" y="1250750"/>
            <a:ext cx="1379400" cy="981900"/>
          </a:xfrm>
          <a:prstGeom prst="rect">
            <a:avLst/>
          </a:prstGeom>
          <a:no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txBox="1"/>
          <p:nvPr/>
        </p:nvSpPr>
        <p:spPr>
          <a:xfrm>
            <a:off x="821325" y="1551650"/>
            <a:ext cx="665400" cy="38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TW">
                <a:solidFill>
                  <a:srgbClr val="6FA8DC"/>
                </a:solidFill>
                <a:latin typeface="LiHei Pro"/>
                <a:ea typeface="LiHei Pro"/>
                <a:cs typeface="LiHei Pro"/>
                <a:sym typeface="LiHei Pro"/>
              </a:rPr>
              <a:t>USB</a:t>
            </a:r>
            <a:endParaRPr b="1">
              <a:solidFill>
                <a:srgbClr val="6FA8DC"/>
              </a:solidFill>
              <a:latin typeface="LiHei Pro"/>
              <a:ea typeface="LiHei Pro"/>
              <a:cs typeface="LiHei Pro"/>
              <a:sym typeface="LiHei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a:latin typeface="LiHei Pro"/>
                <a:ea typeface="LiHei Pro"/>
                <a:cs typeface="LiHei Pro"/>
                <a:sym typeface="LiHei Pro"/>
              </a:rPr>
              <a:t>板子種類</a:t>
            </a:r>
            <a:endParaRPr>
              <a:latin typeface="LiHei Pro"/>
              <a:ea typeface="LiHei Pro"/>
              <a:cs typeface="LiHei Pro"/>
              <a:sym typeface="LiHei Pro"/>
            </a:endParaRPr>
          </a:p>
        </p:txBody>
      </p:sp>
      <p:pic>
        <p:nvPicPr>
          <p:cNvPr id="104" name="Google Shape;104;p19"/>
          <p:cNvPicPr preferRelativeResize="0"/>
          <p:nvPr/>
        </p:nvPicPr>
        <p:blipFill>
          <a:blip r:embed="rId3">
            <a:alphaModFix/>
          </a:blip>
          <a:stretch>
            <a:fillRect/>
          </a:stretch>
        </p:blipFill>
        <p:spPr>
          <a:xfrm>
            <a:off x="932050" y="1152463"/>
            <a:ext cx="7467600" cy="366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id="109" name="Google Shape;109;p20"/>
          <p:cNvPicPr preferRelativeResize="0"/>
          <p:nvPr/>
        </p:nvPicPr>
        <p:blipFill>
          <a:blip r:embed="rId3">
            <a:alphaModFix/>
          </a:blip>
          <a:stretch>
            <a:fillRect/>
          </a:stretch>
        </p:blipFill>
        <p:spPr>
          <a:xfrm>
            <a:off x="1424548" y="0"/>
            <a:ext cx="629490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Google Shape;114;p21"/>
          <p:cNvPicPr preferRelativeResize="0"/>
          <p:nvPr/>
        </p:nvPicPr>
        <p:blipFill>
          <a:blip r:embed="rId3">
            <a:alphaModFix/>
          </a:blip>
          <a:stretch>
            <a:fillRect/>
          </a:stretch>
        </p:blipFill>
        <p:spPr>
          <a:xfrm>
            <a:off x="4766099" y="1728550"/>
            <a:ext cx="4535951" cy="2232525"/>
          </a:xfrm>
          <a:prstGeom prst="rect">
            <a:avLst/>
          </a:prstGeom>
          <a:noFill/>
          <a:ln>
            <a:noFill/>
          </a:ln>
        </p:spPr>
      </p:pic>
      <p:pic>
        <p:nvPicPr>
          <p:cNvPr id="115" name="Google Shape;115;p21"/>
          <p:cNvPicPr preferRelativeResize="0"/>
          <p:nvPr/>
        </p:nvPicPr>
        <p:blipFill>
          <a:blip r:embed="rId4">
            <a:alphaModFix/>
          </a:blip>
          <a:stretch>
            <a:fillRect/>
          </a:stretch>
        </p:blipFill>
        <p:spPr>
          <a:xfrm>
            <a:off x="-87900" y="1648925"/>
            <a:ext cx="5231401" cy="2544175"/>
          </a:xfrm>
          <a:prstGeom prst="rect">
            <a:avLst/>
          </a:prstGeom>
          <a:noFill/>
          <a:ln>
            <a:noFill/>
          </a:ln>
        </p:spPr>
      </p:pic>
      <p:sp>
        <p:nvSpPr>
          <p:cNvPr id="116" name="Google Shape;116;p21"/>
          <p:cNvSpPr txBox="1"/>
          <p:nvPr>
            <p:ph idx="4294967295" type="ctrTitle"/>
          </p:nvPr>
        </p:nvSpPr>
        <p:spPr>
          <a:xfrm>
            <a:off x="3401100" y="156725"/>
            <a:ext cx="2341800" cy="85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TW" sz="3600">
                <a:latin typeface="LiHei Pro"/>
                <a:ea typeface="LiHei Pro"/>
                <a:cs typeface="LiHei Pro"/>
                <a:sym typeface="LiHei Pro"/>
              </a:rPr>
              <a:t>元件介紹</a:t>
            </a:r>
            <a:endParaRPr sz="3600">
              <a:latin typeface="LiHei Pro"/>
              <a:ea typeface="LiHei Pro"/>
              <a:cs typeface="LiHei Pro"/>
              <a:sym typeface="LiHei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