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4" r:id="rId2"/>
    <p:sldId id="574" r:id="rId3"/>
    <p:sldId id="604" r:id="rId4"/>
    <p:sldId id="606" r:id="rId5"/>
    <p:sldId id="605" r:id="rId6"/>
    <p:sldId id="608" r:id="rId7"/>
    <p:sldId id="607" r:id="rId8"/>
    <p:sldId id="612" r:id="rId9"/>
    <p:sldId id="60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CC99"/>
    <a:srgbClr val="FFCCFF"/>
    <a:srgbClr val="66CCFF"/>
    <a:srgbClr val="FF0000"/>
    <a:srgbClr val="FFFF66"/>
    <a:srgbClr val="FF66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24" autoAdjust="0"/>
    <p:restoredTop sz="94669" autoAdjust="0"/>
  </p:normalViewPr>
  <p:slideViewPr>
    <p:cSldViewPr>
      <p:cViewPr varScale="1">
        <p:scale>
          <a:sx n="105" d="100"/>
          <a:sy n="105" d="100"/>
        </p:scale>
        <p:origin x="-10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4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4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D0EEE9CB-5FF2-48A6-BAAD-1CCF6BAACDC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55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8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248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8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4C007202-5893-4987-8521-8D08B9333DD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6656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7F4B9A-FED1-42EF-AB32-FFEE9634C249}" type="slidenum">
              <a:rPr lang="ja-JP" altLang="en-US" smtClean="0"/>
              <a:pPr/>
              <a:t>1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6758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F792FA-2647-4B5A-B013-A30B642002A1}" type="slidenum">
              <a:rPr lang="ja-JP" altLang="en-US" smtClean="0"/>
              <a:pPr/>
              <a:t>2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6861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BA15EC-E1B8-46BC-998A-2006B291B81A}" type="slidenum">
              <a:rPr lang="ja-JP" altLang="en-US" smtClean="0"/>
              <a:pPr/>
              <a:t>3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6963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D92359-D27B-4A6E-8482-BDD5EA41FD63}" type="slidenum">
              <a:rPr lang="ja-JP" altLang="en-US" smtClean="0"/>
              <a:pPr/>
              <a:t>4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7066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C6D67B-2BF9-48DA-B1F0-640250CBBF05}" type="slidenum">
              <a:rPr lang="ja-JP" altLang="en-US" smtClean="0"/>
              <a:pPr/>
              <a:t>5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7270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388DA5-FF0C-451D-9C01-E2990FECC16A}" type="slidenum">
              <a:rPr lang="ja-JP" altLang="en-US" smtClean="0"/>
              <a:pPr/>
              <a:t>6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7168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105B17-B2BD-4D64-B2D1-20D98CB729A7}" type="slidenum">
              <a:rPr lang="ja-JP" altLang="en-US" smtClean="0"/>
              <a:pPr/>
              <a:t>7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7373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AAA751-11E9-4934-9FC7-C4A39A122AE6}" type="slidenum">
              <a:rPr lang="ja-JP" altLang="en-US" smtClean="0"/>
              <a:pPr/>
              <a:t>8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7475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D32FC9-8B07-4CFF-90D2-90BF5B9612B9}" type="slidenum">
              <a:rPr lang="ja-JP" altLang="en-US" smtClean="0"/>
              <a:pPr/>
              <a:t>9</a:t>
            </a:fld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18"/>
          <p:cNvGrpSpPr>
            <a:grpSpLocks/>
          </p:cNvGrpSpPr>
          <p:nvPr/>
        </p:nvGrpSpPr>
        <p:grpSpPr bwMode="auto">
          <a:xfrm>
            <a:off x="0" y="107950"/>
            <a:ext cx="9101138" cy="6750050"/>
            <a:chOff x="0" y="68"/>
            <a:chExt cx="5733" cy="4252"/>
          </a:xfrm>
        </p:grpSpPr>
        <p:grpSp>
          <p:nvGrpSpPr>
            <p:cNvPr id="5" name="Group 313"/>
            <p:cNvGrpSpPr>
              <a:grpSpLocks/>
            </p:cNvGrpSpPr>
            <p:nvPr/>
          </p:nvGrpSpPr>
          <p:grpSpPr bwMode="auto">
            <a:xfrm>
              <a:off x="0" y="68"/>
              <a:ext cx="6556" cy="4088"/>
              <a:chOff x="0" y="68"/>
              <a:chExt cx="6556" cy="4088"/>
            </a:xfrm>
          </p:grpSpPr>
          <p:grpSp>
            <p:nvGrpSpPr>
              <p:cNvPr id="37" name="Group 312"/>
              <p:cNvGrpSpPr>
                <a:grpSpLocks/>
              </p:cNvGrpSpPr>
              <p:nvPr userDrawn="1"/>
            </p:nvGrpSpPr>
            <p:grpSpPr bwMode="auto">
              <a:xfrm>
                <a:off x="0" y="144"/>
                <a:ext cx="6556" cy="4012"/>
                <a:chOff x="0" y="144"/>
                <a:chExt cx="6556" cy="4012"/>
              </a:xfrm>
            </p:grpSpPr>
            <p:sp>
              <p:nvSpPr>
                <p:cNvPr id="50" name="Line 94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5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51" name="Line 95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896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52" name="Line 96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41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53" name="Line 97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91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54" name="Line 98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43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55" name="Line 99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939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56" name="Line 100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460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57" name="Line 101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61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grpSp>
              <p:nvGrpSpPr>
                <p:cNvPr id="58" name="Group 311"/>
                <p:cNvGrpSpPr>
                  <a:grpSpLocks/>
                </p:cNvGrpSpPr>
                <p:nvPr userDrawn="1"/>
              </p:nvGrpSpPr>
              <p:grpSpPr bwMode="auto">
                <a:xfrm>
                  <a:off x="483" y="144"/>
                  <a:ext cx="1801" cy="4012"/>
                  <a:chOff x="483" y="144"/>
                  <a:chExt cx="1801" cy="4012"/>
                </a:xfrm>
              </p:grpSpPr>
              <p:grpSp>
                <p:nvGrpSpPr>
                  <p:cNvPr id="207" name="Group 305"/>
                  <p:cNvGrpSpPr>
                    <a:grpSpLocks/>
                  </p:cNvGrpSpPr>
                  <p:nvPr userDrawn="1"/>
                </p:nvGrpSpPr>
                <p:grpSpPr bwMode="auto">
                  <a:xfrm>
                    <a:off x="483" y="144"/>
                    <a:ext cx="975" cy="947"/>
                    <a:chOff x="483" y="144"/>
                    <a:chExt cx="975" cy="947"/>
                  </a:xfrm>
                </p:grpSpPr>
                <p:sp>
                  <p:nvSpPr>
                    <p:cNvPr id="235" name="Line 10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36" name="Line 10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37" name="Line 10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38" name="Line 10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39" name="Line 10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40" name="Line 10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41" name="Line 11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42" name="Line 11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208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604" y="1166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227" name="Line 11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28" name="Line 11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29" name="Line 11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30" name="Line 11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31" name="Line 11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32" name="Line 11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33" name="Line 11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34" name="Line 12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209" name="Group 121"/>
                  <p:cNvGrpSpPr>
                    <a:grpSpLocks/>
                  </p:cNvGrpSpPr>
                  <p:nvPr/>
                </p:nvGrpSpPr>
                <p:grpSpPr bwMode="auto">
                  <a:xfrm>
                    <a:off x="604" y="2187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219" name="Line 12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20" name="Line 12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21" name="Line 12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22" name="Line 12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23" name="Line 12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24" name="Line 12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25" name="Line 12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26" name="Line 12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210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604" y="3209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211" name="Line 13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12" name="Line 13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13" name="Line 13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14" name="Line 13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15" name="Line 13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16" name="Line 13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17" name="Line 13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18" name="Line 13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</p:grpSp>
            <p:grpSp>
              <p:nvGrpSpPr>
                <p:cNvPr id="59" name="Group 310"/>
                <p:cNvGrpSpPr>
                  <a:grpSpLocks/>
                </p:cNvGrpSpPr>
                <p:nvPr userDrawn="1"/>
              </p:nvGrpSpPr>
              <p:grpSpPr bwMode="auto">
                <a:xfrm>
                  <a:off x="1551" y="144"/>
                  <a:ext cx="1801" cy="4012"/>
                  <a:chOff x="1551" y="144"/>
                  <a:chExt cx="1801" cy="4012"/>
                </a:xfrm>
              </p:grpSpPr>
              <p:grpSp>
                <p:nvGrpSpPr>
                  <p:cNvPr id="171" name="Group 304"/>
                  <p:cNvGrpSpPr>
                    <a:grpSpLocks/>
                  </p:cNvGrpSpPr>
                  <p:nvPr userDrawn="1"/>
                </p:nvGrpSpPr>
                <p:grpSpPr bwMode="auto">
                  <a:xfrm>
                    <a:off x="1551" y="144"/>
                    <a:ext cx="975" cy="947"/>
                    <a:chOff x="1551" y="144"/>
                    <a:chExt cx="975" cy="947"/>
                  </a:xfrm>
                </p:grpSpPr>
                <p:sp>
                  <p:nvSpPr>
                    <p:cNvPr id="199" name="Line 14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00" name="Line 14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01" name="Line 14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02" name="Line 14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03" name="Line 14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04" name="Line 14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05" name="Line 14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206" name="Line 14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172" name="Group 149"/>
                  <p:cNvGrpSpPr>
                    <a:grpSpLocks/>
                  </p:cNvGrpSpPr>
                  <p:nvPr/>
                </p:nvGrpSpPr>
                <p:grpSpPr bwMode="auto">
                  <a:xfrm>
                    <a:off x="1672" y="1166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91" name="Line 15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92" name="Line 15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93" name="Line 15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94" name="Line 15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95" name="Line 15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96" name="Line 15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97" name="Line 15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98" name="Line 15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173" name="Group 158"/>
                  <p:cNvGrpSpPr>
                    <a:grpSpLocks/>
                  </p:cNvGrpSpPr>
                  <p:nvPr/>
                </p:nvGrpSpPr>
                <p:grpSpPr bwMode="auto">
                  <a:xfrm>
                    <a:off x="1672" y="2187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83" name="Line 15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84" name="Line 16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85" name="Line 16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86" name="Line 16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87" name="Line 16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88" name="Line 16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89" name="Line 16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90" name="Line 16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174" name="Group 167"/>
                  <p:cNvGrpSpPr>
                    <a:grpSpLocks/>
                  </p:cNvGrpSpPr>
                  <p:nvPr/>
                </p:nvGrpSpPr>
                <p:grpSpPr bwMode="auto">
                  <a:xfrm>
                    <a:off x="1672" y="3209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75" name="Line 16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76" name="Line 16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77" name="Line 17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78" name="Line 17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79" name="Line 17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80" name="Line 17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81" name="Line 17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82" name="Line 17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</p:grpSp>
            <p:grpSp>
              <p:nvGrpSpPr>
                <p:cNvPr id="60" name="Group 309"/>
                <p:cNvGrpSpPr>
                  <a:grpSpLocks/>
                </p:cNvGrpSpPr>
                <p:nvPr userDrawn="1"/>
              </p:nvGrpSpPr>
              <p:grpSpPr bwMode="auto">
                <a:xfrm>
                  <a:off x="2619" y="144"/>
                  <a:ext cx="1801" cy="4012"/>
                  <a:chOff x="2619" y="144"/>
                  <a:chExt cx="1801" cy="4012"/>
                </a:xfrm>
              </p:grpSpPr>
              <p:grpSp>
                <p:nvGrpSpPr>
                  <p:cNvPr id="135" name="Group 303"/>
                  <p:cNvGrpSpPr>
                    <a:grpSpLocks/>
                  </p:cNvGrpSpPr>
                  <p:nvPr userDrawn="1"/>
                </p:nvGrpSpPr>
                <p:grpSpPr bwMode="auto">
                  <a:xfrm>
                    <a:off x="2619" y="144"/>
                    <a:ext cx="975" cy="947"/>
                    <a:chOff x="2619" y="144"/>
                    <a:chExt cx="975" cy="947"/>
                  </a:xfrm>
                </p:grpSpPr>
                <p:sp>
                  <p:nvSpPr>
                    <p:cNvPr id="163" name="Line 17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64" name="Line 17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65" name="Line 18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66" name="Line 18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67" name="Line 18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68" name="Line 18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69" name="Line 18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70" name="Line 18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136" name="Group 186"/>
                  <p:cNvGrpSpPr>
                    <a:grpSpLocks/>
                  </p:cNvGrpSpPr>
                  <p:nvPr/>
                </p:nvGrpSpPr>
                <p:grpSpPr bwMode="auto">
                  <a:xfrm>
                    <a:off x="2740" y="1166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55" name="Line 18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56" name="Line 18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57" name="Line 18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58" name="Line 19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59" name="Line 19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60" name="Line 19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61" name="Line 19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62" name="Line 19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137" name="Group 195"/>
                  <p:cNvGrpSpPr>
                    <a:grpSpLocks/>
                  </p:cNvGrpSpPr>
                  <p:nvPr/>
                </p:nvGrpSpPr>
                <p:grpSpPr bwMode="auto">
                  <a:xfrm>
                    <a:off x="2740" y="2187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47" name="Line 19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48" name="Line 19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49" name="Line 19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50" name="Line 19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51" name="Line 20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52" name="Line 20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53" name="Line 20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54" name="Line 20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138" name="Group 204"/>
                  <p:cNvGrpSpPr>
                    <a:grpSpLocks/>
                  </p:cNvGrpSpPr>
                  <p:nvPr/>
                </p:nvGrpSpPr>
                <p:grpSpPr bwMode="auto">
                  <a:xfrm>
                    <a:off x="2740" y="3209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39" name="Line 20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40" name="Line 20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41" name="Line 20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42" name="Line 20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43" name="Line 20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44" name="Line 21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45" name="Line 21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46" name="Line 21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</p:grpSp>
            <p:grpSp>
              <p:nvGrpSpPr>
                <p:cNvPr id="61" name="Group 308"/>
                <p:cNvGrpSpPr>
                  <a:grpSpLocks/>
                </p:cNvGrpSpPr>
                <p:nvPr userDrawn="1"/>
              </p:nvGrpSpPr>
              <p:grpSpPr bwMode="auto">
                <a:xfrm>
                  <a:off x="3687" y="144"/>
                  <a:ext cx="1801" cy="4012"/>
                  <a:chOff x="3687" y="144"/>
                  <a:chExt cx="1801" cy="4012"/>
                </a:xfrm>
              </p:grpSpPr>
              <p:grpSp>
                <p:nvGrpSpPr>
                  <p:cNvPr id="99" name="Group 302"/>
                  <p:cNvGrpSpPr>
                    <a:grpSpLocks/>
                  </p:cNvGrpSpPr>
                  <p:nvPr userDrawn="1"/>
                </p:nvGrpSpPr>
                <p:grpSpPr bwMode="auto">
                  <a:xfrm>
                    <a:off x="3687" y="144"/>
                    <a:ext cx="975" cy="947"/>
                    <a:chOff x="3687" y="144"/>
                    <a:chExt cx="975" cy="947"/>
                  </a:xfrm>
                </p:grpSpPr>
                <p:sp>
                  <p:nvSpPr>
                    <p:cNvPr id="127" name="Line 21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28" name="Line 21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29" name="Line 21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30" name="Line 21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31" name="Line 21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32" name="Line 22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33" name="Line 22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34" name="Line 22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100" name="Group 223"/>
                  <p:cNvGrpSpPr>
                    <a:grpSpLocks/>
                  </p:cNvGrpSpPr>
                  <p:nvPr/>
                </p:nvGrpSpPr>
                <p:grpSpPr bwMode="auto">
                  <a:xfrm>
                    <a:off x="3808" y="1166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19" name="Line 22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20" name="Line 22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21" name="Line 22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22" name="Line 22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23" name="Line 22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24" name="Line 22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25" name="Line 23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26" name="Line 23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101" name="Group 232"/>
                  <p:cNvGrpSpPr>
                    <a:grpSpLocks/>
                  </p:cNvGrpSpPr>
                  <p:nvPr/>
                </p:nvGrpSpPr>
                <p:grpSpPr bwMode="auto">
                  <a:xfrm>
                    <a:off x="3808" y="2187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11" name="Line 23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12" name="Line 23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13" name="Line 23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14" name="Line 23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15" name="Line 23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16" name="Line 23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17" name="Line 23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18" name="Line 24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102" name="Group 241"/>
                  <p:cNvGrpSpPr>
                    <a:grpSpLocks/>
                  </p:cNvGrpSpPr>
                  <p:nvPr/>
                </p:nvGrpSpPr>
                <p:grpSpPr bwMode="auto">
                  <a:xfrm>
                    <a:off x="3808" y="3209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03" name="Line 24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04" name="Line 24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05" name="Line 24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06" name="Line 24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07" name="Line 24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08" name="Line 24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09" name="Line 24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110" name="Line 24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</p:grpSp>
            <p:grpSp>
              <p:nvGrpSpPr>
                <p:cNvPr id="62" name="Group 307"/>
                <p:cNvGrpSpPr>
                  <a:grpSpLocks/>
                </p:cNvGrpSpPr>
                <p:nvPr userDrawn="1"/>
              </p:nvGrpSpPr>
              <p:grpSpPr bwMode="auto">
                <a:xfrm>
                  <a:off x="4755" y="144"/>
                  <a:ext cx="1801" cy="4012"/>
                  <a:chOff x="4755" y="144"/>
                  <a:chExt cx="1801" cy="4012"/>
                </a:xfrm>
              </p:grpSpPr>
              <p:grpSp>
                <p:nvGrpSpPr>
                  <p:cNvPr id="63" name="Group 301"/>
                  <p:cNvGrpSpPr>
                    <a:grpSpLocks/>
                  </p:cNvGrpSpPr>
                  <p:nvPr userDrawn="1"/>
                </p:nvGrpSpPr>
                <p:grpSpPr bwMode="auto">
                  <a:xfrm>
                    <a:off x="4755" y="144"/>
                    <a:ext cx="975" cy="947"/>
                    <a:chOff x="4755" y="144"/>
                    <a:chExt cx="975" cy="947"/>
                  </a:xfrm>
                </p:grpSpPr>
                <p:sp>
                  <p:nvSpPr>
                    <p:cNvPr id="91" name="Line 25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92" name="Line 25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93" name="Line 25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94" name="Line 25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95" name="Line 25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96" name="Line 25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97" name="Line 25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98" name="Line 25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64" name="Group 260"/>
                  <p:cNvGrpSpPr>
                    <a:grpSpLocks/>
                  </p:cNvGrpSpPr>
                  <p:nvPr/>
                </p:nvGrpSpPr>
                <p:grpSpPr bwMode="auto">
                  <a:xfrm>
                    <a:off x="4876" y="1166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83" name="Line 26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84" name="Line 26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85" name="Line 26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86" name="Line 26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87" name="Line 26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88" name="Line 26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89" name="Line 26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90" name="Line 26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65" name="Group 269"/>
                  <p:cNvGrpSpPr>
                    <a:grpSpLocks/>
                  </p:cNvGrpSpPr>
                  <p:nvPr/>
                </p:nvGrpSpPr>
                <p:grpSpPr bwMode="auto">
                  <a:xfrm>
                    <a:off x="4876" y="2187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75" name="Line 27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76" name="Line 27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77" name="Line 27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78" name="Line 27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79" name="Line 27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80" name="Line 27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81" name="Line 27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82" name="Line 27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  <p:grpSp>
                <p:nvGrpSpPr>
                  <p:cNvPr id="66" name="Group 278"/>
                  <p:cNvGrpSpPr>
                    <a:grpSpLocks/>
                  </p:cNvGrpSpPr>
                  <p:nvPr/>
                </p:nvGrpSpPr>
                <p:grpSpPr bwMode="auto">
                  <a:xfrm>
                    <a:off x="4876" y="3209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67" name="Line 27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68" name="Line 28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69" name="Line 28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70" name="Line 28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71" name="Line 28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72" name="Line 28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73" name="Line 28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  <p:sp>
                  <p:nvSpPr>
                    <p:cNvPr id="74" name="Line 28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TW" altLang="en-US"/>
                    </a:p>
                  </p:txBody>
                </p:sp>
              </p:grpSp>
            </p:grpSp>
          </p:grpSp>
          <p:grpSp>
            <p:nvGrpSpPr>
              <p:cNvPr id="38" name="Group 306"/>
              <p:cNvGrpSpPr>
                <a:grpSpLocks/>
              </p:cNvGrpSpPr>
              <p:nvPr userDrawn="1"/>
            </p:nvGrpSpPr>
            <p:grpSpPr bwMode="auto">
              <a:xfrm>
                <a:off x="3" y="68"/>
                <a:ext cx="5730" cy="0"/>
                <a:chOff x="3" y="68"/>
                <a:chExt cx="5730" cy="0"/>
              </a:xfrm>
            </p:grpSpPr>
            <p:sp>
              <p:nvSpPr>
                <p:cNvPr id="39" name="Line 290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98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40" name="Line 291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737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41" name="Line 292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266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42" name="Line 293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805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43" name="Line 294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2334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44" name="Line 295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2873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45" name="Line 296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3402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46" name="Line 297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3941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47" name="Line 298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4470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48" name="Line 299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5009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49" name="Line 300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5538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</p:grpSp>
        </p:grpSp>
        <p:grpSp>
          <p:nvGrpSpPr>
            <p:cNvPr id="6" name="Group 315"/>
            <p:cNvGrpSpPr>
              <a:grpSpLocks/>
            </p:cNvGrpSpPr>
            <p:nvPr/>
          </p:nvGrpSpPr>
          <p:grpSpPr bwMode="auto">
            <a:xfrm>
              <a:off x="336" y="1200"/>
              <a:ext cx="5088" cy="1056"/>
              <a:chOff x="336" y="1200"/>
              <a:chExt cx="5088" cy="1056"/>
            </a:xfrm>
          </p:grpSpPr>
          <p:sp>
            <p:nvSpPr>
              <p:cNvPr id="32" name="Rectangle 9"/>
              <p:cNvSpPr>
                <a:spLocks noChangeArrowheads="1"/>
              </p:cNvSpPr>
              <p:nvPr userDrawn="1"/>
            </p:nvSpPr>
            <p:spPr bwMode="auto">
              <a:xfrm>
                <a:off x="2880" y="1200"/>
                <a:ext cx="2544" cy="528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3" name="Rectangle 10"/>
              <p:cNvSpPr>
                <a:spLocks noChangeArrowheads="1"/>
              </p:cNvSpPr>
              <p:nvPr userDrawn="1"/>
            </p:nvSpPr>
            <p:spPr bwMode="auto">
              <a:xfrm>
                <a:off x="2880" y="1728"/>
                <a:ext cx="2544" cy="52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4" name="Rectangle 11"/>
              <p:cNvSpPr>
                <a:spLocks noChangeArrowheads="1"/>
              </p:cNvSpPr>
              <p:nvPr userDrawn="1"/>
            </p:nvSpPr>
            <p:spPr bwMode="auto">
              <a:xfrm>
                <a:off x="336" y="1728"/>
                <a:ext cx="2544" cy="52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5" name="Rectangle 12"/>
              <p:cNvSpPr>
                <a:spLocks noChangeArrowheads="1"/>
              </p:cNvSpPr>
              <p:nvPr userDrawn="1"/>
            </p:nvSpPr>
            <p:spPr bwMode="auto">
              <a:xfrm>
                <a:off x="336" y="1200"/>
                <a:ext cx="254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6" name="Rectangle 13"/>
              <p:cNvSpPr>
                <a:spLocks noChangeArrowheads="1"/>
              </p:cNvSpPr>
              <p:nvPr userDrawn="1"/>
            </p:nvSpPr>
            <p:spPr bwMode="white">
              <a:xfrm>
                <a:off x="432" y="1296"/>
                <a:ext cx="4896" cy="86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7" name="Group 287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8" name="Group 73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30" name="Rectangle 1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31" name="Rectangle 1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</p:grpSp>
          <p:grpSp>
            <p:nvGrpSpPr>
              <p:cNvPr id="9" name="Group 72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28" name="Rectangle 1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29" name="Rectangle 1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</p:grpSp>
          <p:grpSp>
            <p:nvGrpSpPr>
              <p:cNvPr id="10" name="Group 74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26" name="Rectangle 7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27" name="Rectangle 76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</p:grpSp>
          <p:grpSp>
            <p:nvGrpSpPr>
              <p:cNvPr id="11" name="Group 77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24" name="Rectangle 78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25" name="Rectangle 79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</p:grpSp>
          <p:grpSp>
            <p:nvGrpSpPr>
              <p:cNvPr id="12" name="Group 80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22" name="Rectangle 8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23" name="Rectangle 8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</p:grpSp>
          <p:grpSp>
            <p:nvGrpSpPr>
              <p:cNvPr id="13" name="Group 83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20" name="Rectangle 8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21" name="Rectangle 8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</p:grpSp>
          <p:grpSp>
            <p:nvGrpSpPr>
              <p:cNvPr id="14" name="Group 86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18" name="Rectangle 8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9" name="Rectangle 8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</p:grpSp>
          <p:grpSp>
            <p:nvGrpSpPr>
              <p:cNvPr id="15" name="Group 89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16" name="Rectangle 9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7" name="Rectangle 9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</p:grpSp>
        </p:grpSp>
      </p:grpSp>
      <p:pic>
        <p:nvPicPr>
          <p:cNvPr id="243" name="Picture 319" descr="posbul1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6113" y="3403600"/>
            <a:ext cx="2460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24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 altLang="zh-TW" smtClean="0"/>
              <a:t>2010/9/17</a:t>
            </a:r>
            <a:endParaRPr lang="en-US" altLang="zh-TW"/>
          </a:p>
        </p:txBody>
      </p:sp>
      <p:sp>
        <p:nvSpPr>
          <p:cNvPr id="24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4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9687D5A3-479F-44FE-85DA-23272CB5938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2010/9/17</a:t>
            </a: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141DD-8D58-469A-BA41-4415EB005CA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2010/9/17</a:t>
            </a: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5E129-4CC3-49B8-9147-F2CB4E699EC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2010/9/17</a:t>
            </a: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02E3D-CB35-4750-963C-E93E81FC9D3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標題，兩項物件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2010/9/17</a:t>
            </a: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FFF88-6ED8-4772-95F8-9EE0AC0AF79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2010/9/17</a:t>
            </a: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6C908-A45A-4F7A-B90F-22B2B1B4D45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2010/9/17</a:t>
            </a: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44866-CF51-423B-8B3E-72D7AB9E592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2010/9/17</a:t>
            </a: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9E266-7F0E-4710-85EC-78138DCEB30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2010/9/17</a:t>
            </a: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4E02D-2F8C-4E97-BCE1-9E03FD8AFAE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2010/9/17</a:t>
            </a: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3776A-4197-40ED-93E3-029D46FB0E7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2010/9/17</a:t>
            </a: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EA35B-A767-4952-9949-0C463107E85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2010/9/17</a:t>
            </a: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5B855-DD5E-4B17-9636-F8B358A7699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2010/9/17</a:t>
            </a: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CCC90-E032-4188-ADC1-B540BFC0882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2010/9/17</a:t>
            </a: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0514E-5928-4F66-9713-44983F57CA4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91"/>
          <p:cNvGrpSpPr>
            <a:grpSpLocks/>
          </p:cNvGrpSpPr>
          <p:nvPr/>
        </p:nvGrpSpPr>
        <p:grpSpPr bwMode="auto">
          <a:xfrm>
            <a:off x="215900" y="76200"/>
            <a:ext cx="8686800" cy="6781800"/>
            <a:chOff x="136" y="48"/>
            <a:chExt cx="5472" cy="4272"/>
          </a:xfrm>
        </p:grpSpPr>
        <p:grpSp>
          <p:nvGrpSpPr>
            <p:cNvPr id="13320" name="Group 201"/>
            <p:cNvGrpSpPr>
              <a:grpSpLocks/>
            </p:cNvGrpSpPr>
            <p:nvPr userDrawn="1"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13346" name="Group 202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1227" name="Rectangle 203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228" name="Rectangle 204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229" name="Rectangle 205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230" name="Rectangle 206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231" name="Rectangle 207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</p:grpSp>
          <p:grpSp>
            <p:nvGrpSpPr>
              <p:cNvPr id="13347" name="Group 208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1233" name="Rectangle 209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234" name="Rectangle 210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235" name="Rectangle 211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236" name="Rectangle 212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237" name="Rectangle 213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</p:grpSp>
          <p:grpSp>
            <p:nvGrpSpPr>
              <p:cNvPr id="13348" name="Group 214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1239" name="Rectangle 215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240" name="Rectangle 216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241" name="Rectangle 217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242" name="Rectangle 218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243" name="Rectangle 219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</p:grpSp>
          <p:grpSp>
            <p:nvGrpSpPr>
              <p:cNvPr id="13349" name="Group 220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1245" name="Rectangle 221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246" name="Rectangle 222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247" name="Rectangle 223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248" name="Rectangle 224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249" name="Rectangle 225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</p:grpSp>
          <p:grpSp>
            <p:nvGrpSpPr>
              <p:cNvPr id="13350" name="Group 226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1251" name="Rectangle 227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252" name="Rectangle 228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253" name="Rectangle 229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254" name="Rectangle 230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255" name="Rectangle 231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</p:grpSp>
        </p:grpSp>
        <p:grpSp>
          <p:nvGrpSpPr>
            <p:cNvPr id="13321" name="Group 289"/>
            <p:cNvGrpSpPr>
              <a:grpSpLocks/>
            </p:cNvGrpSpPr>
            <p:nvPr userDrawn="1"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13322" name="Group 265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1290" name="Rectangle 26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291" name="Rectangle 26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</p:grpSp>
          <p:grpSp>
            <p:nvGrpSpPr>
              <p:cNvPr id="13323" name="Group 268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1293" name="Rectangle 26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294" name="Rectangle 27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</p:grpSp>
          <p:grpSp>
            <p:nvGrpSpPr>
              <p:cNvPr id="13324" name="Group 271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1296" name="Rectangle 27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297" name="Rectangle 27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</p:grpSp>
          <p:grpSp>
            <p:nvGrpSpPr>
              <p:cNvPr id="13325" name="Group 274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1299" name="Rectangle 27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300" name="Rectangle 276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</p:grpSp>
          <p:grpSp>
            <p:nvGrpSpPr>
              <p:cNvPr id="13326" name="Group 277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1302" name="Rectangle 278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303" name="Rectangle 279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</p:grpSp>
          <p:grpSp>
            <p:nvGrpSpPr>
              <p:cNvPr id="13327" name="Group 280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1305" name="Rectangle 28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306" name="Rectangle 28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</p:grpSp>
          <p:grpSp>
            <p:nvGrpSpPr>
              <p:cNvPr id="13328" name="Group 283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1308" name="Rectangle 28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309" name="Rectangle 28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</p:grpSp>
          <p:grpSp>
            <p:nvGrpSpPr>
              <p:cNvPr id="13329" name="Group 286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1311" name="Rectangle 28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1312" name="Rectangle 28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</p:grpSp>
        </p:grpSp>
      </p:grp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  <a:effectLst/>
                <a:latin typeface="+mj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2010/9/17</a:t>
            </a: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  <a:effectLst/>
                <a:latin typeface="+mj-lt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tx2"/>
                </a:solidFill>
                <a:effectLst/>
                <a:latin typeface="+mj-lt"/>
              </a:defRPr>
            </a:lvl1pPr>
          </a:lstStyle>
          <a:p>
            <a:pPr>
              <a:defRPr/>
            </a:pPr>
            <a:fld id="{A5F27B09-B457-4DBF-BB2B-137B015B2F5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ＭＳ Ｐゴシック" pitchFamily="34" charset="-128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ＭＳ Ｐゴシック" pitchFamily="34" charset="-128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ＭＳ Ｐゴシック" pitchFamily="34" charset="-128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ＭＳ Ｐゴシック" pitchFamily="34" charset="-128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ＭＳ Ｐゴシック" pitchFamily="34" charset="-128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ＭＳ Ｐゴシック" pitchFamily="34" charset="-128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ＭＳ Ｐゴシック" pitchFamily="34" charset="-128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ＭＳ Ｐゴシック" pitchFamily="34" charset="-128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aylin@cs.nccu.edu.t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060575"/>
            <a:ext cx="7772400" cy="1295400"/>
          </a:xfrm>
        </p:spPr>
        <p:txBody>
          <a:bodyPr/>
          <a:lstStyle/>
          <a:p>
            <a:pPr eaLnBrk="1" hangingPunct="1"/>
            <a:r>
              <a:rPr lang="zh-TW" altLang="en-US" sz="3200" smtClean="0"/>
              <a:t>現代密碼學</a:t>
            </a:r>
            <a:br>
              <a:rPr lang="zh-TW" altLang="en-US" sz="3200" smtClean="0"/>
            </a:br>
            <a:r>
              <a:rPr lang="en-US" altLang="zh-TW" sz="3200" smtClean="0"/>
              <a:t>Contemporary Cryptography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1AF88-4C85-4A2C-B6DF-77D2940B2617}" type="slidenum">
              <a:rPr lang="ja-JP" altLang="en-US"/>
              <a:pPr>
                <a:defRPr/>
              </a:pPr>
              <a:t>2</a:t>
            </a:fld>
            <a:endParaRPr lang="en-US" altLang="ja-JP" dirty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762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latin typeface="+mn-lt"/>
              </a:rPr>
              <a:t>Course Information</a:t>
            </a:r>
            <a:endParaRPr lang="zh-TW" altLang="en-US" dirty="0" smtClean="0">
              <a:latin typeface="+mn-lt"/>
            </a:endParaRP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85875"/>
            <a:ext cx="7772400" cy="4810125"/>
          </a:xfrm>
        </p:spPr>
        <p:txBody>
          <a:bodyPr/>
          <a:lstStyle/>
          <a:p>
            <a:pPr eaLnBrk="1" hangingPunct="1"/>
            <a:r>
              <a:rPr lang="en-US" altLang="zh-TW" sz="2800" dirty="0" smtClean="0"/>
              <a:t>Instructor: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左瑞麟 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(Raylin Tso)</a:t>
            </a:r>
          </a:p>
          <a:p>
            <a:pPr lvl="1" eaLnBrk="1" hangingPunct="1"/>
            <a:r>
              <a:rPr lang="en-US" altLang="zh-TW" sz="2400" dirty="0" smtClean="0">
                <a:ea typeface="標楷體" pitchFamily="65" charset="-120"/>
              </a:rPr>
              <a:t>Email: </a:t>
            </a:r>
            <a:r>
              <a:rPr lang="en-US" altLang="zh-TW" sz="2400" dirty="0" smtClean="0">
                <a:ea typeface="標楷體" pitchFamily="65" charset="-120"/>
                <a:hlinkClick r:id="rId3"/>
              </a:rPr>
              <a:t>raylin@cs.nccu.edu.tw</a:t>
            </a:r>
            <a:endParaRPr lang="en-US" altLang="zh-TW" sz="2400" dirty="0" smtClean="0">
              <a:ea typeface="標楷體" pitchFamily="65" charset="-120"/>
            </a:endParaRPr>
          </a:p>
          <a:p>
            <a:pPr lvl="1" eaLnBrk="1" hangingPunct="1"/>
            <a:r>
              <a:rPr lang="en-US" altLang="zh-TW" sz="2400" dirty="0" smtClean="0">
                <a:ea typeface="標楷體" pitchFamily="65" charset="-120"/>
              </a:rPr>
              <a:t>Office: </a:t>
            </a:r>
            <a:r>
              <a:rPr lang="zh-TW" altLang="en-US" sz="2400" dirty="0" smtClean="0">
                <a:ea typeface="標楷體" pitchFamily="65" charset="-120"/>
              </a:rPr>
              <a:t>大仁樓</a:t>
            </a:r>
            <a:r>
              <a:rPr lang="en-US" altLang="zh-TW" sz="2400" dirty="0" smtClean="0">
                <a:ea typeface="標楷體" pitchFamily="65" charset="-120"/>
              </a:rPr>
              <a:t>200314</a:t>
            </a:r>
          </a:p>
          <a:p>
            <a:pPr lvl="1" eaLnBrk="1" hangingPunct="1"/>
            <a:r>
              <a:rPr lang="en-US" altLang="zh-TW" sz="2400" dirty="0" smtClean="0">
                <a:ea typeface="標楷體" pitchFamily="65" charset="-120"/>
              </a:rPr>
              <a:t>Office Hours: B</a:t>
            </a:r>
            <a:r>
              <a:rPr lang="en-US" altLang="zh-TW" sz="2400" dirty="0" smtClean="0">
                <a:ea typeface="標楷體" pitchFamily="65" charset="-120"/>
              </a:rPr>
              <a:t>y </a:t>
            </a:r>
            <a:r>
              <a:rPr lang="en-US" altLang="zh-TW" sz="2400" dirty="0" smtClean="0">
                <a:ea typeface="標楷體" pitchFamily="65" charset="-120"/>
              </a:rPr>
              <a:t>appointment</a:t>
            </a:r>
          </a:p>
          <a:p>
            <a:pPr lvl="1" eaLnBrk="1" hangingPunct="1"/>
            <a:endParaRPr lang="en-US" altLang="zh-TW" sz="2400" dirty="0" smtClean="0">
              <a:ea typeface="標楷體" pitchFamily="65" charset="-120"/>
            </a:endParaRPr>
          </a:p>
          <a:p>
            <a:pPr eaLnBrk="1" hangingPunct="1"/>
            <a:r>
              <a:rPr lang="en-US" altLang="zh-TW" sz="2800" dirty="0" smtClean="0">
                <a:ea typeface="標楷體" pitchFamily="65" charset="-120"/>
              </a:rPr>
              <a:t>Teaching Assistant: TBA</a:t>
            </a:r>
          </a:p>
          <a:p>
            <a:pPr lvl="1" eaLnBrk="1" hangingPunct="1"/>
            <a:r>
              <a:rPr lang="en-US" altLang="zh-TW" sz="2400" dirty="0" smtClean="0">
                <a:ea typeface="標楷體" pitchFamily="65" charset="-120"/>
              </a:rPr>
              <a:t>Laboratory:</a:t>
            </a:r>
            <a:r>
              <a:rPr lang="zh-TW" altLang="en-US" sz="2400" dirty="0" smtClean="0">
                <a:ea typeface="標楷體" pitchFamily="65" charset="-120"/>
              </a:rPr>
              <a:t>大仁樓</a:t>
            </a:r>
            <a:r>
              <a:rPr lang="en-US" altLang="zh-TW" sz="2400" dirty="0" smtClean="0">
                <a:ea typeface="標楷體" pitchFamily="65" charset="-120"/>
              </a:rPr>
              <a:t>200304</a:t>
            </a:r>
          </a:p>
          <a:p>
            <a:pPr lvl="1" eaLnBrk="1" hangingPunct="1"/>
            <a:r>
              <a:rPr lang="en-US" altLang="zh-TW" sz="2400" dirty="0" smtClean="0">
                <a:ea typeface="標楷體" pitchFamily="65" charset="-120"/>
              </a:rPr>
              <a:t>Office hours: By appointment</a:t>
            </a:r>
          </a:p>
          <a:p>
            <a:pPr eaLnBrk="1" hangingPunct="1"/>
            <a:r>
              <a:rPr lang="en-US" altLang="zh-TW" sz="2800" dirty="0" smtClean="0">
                <a:ea typeface="標楷體" pitchFamily="65" charset="-120"/>
              </a:rPr>
              <a:t>Web site:</a:t>
            </a:r>
            <a:r>
              <a:rPr lang="en-US" altLang="zh-TW" dirty="0" smtClean="0">
                <a:ea typeface="標楷體" pitchFamily="65" charset="-120"/>
              </a:rPr>
              <a:t> </a:t>
            </a:r>
          </a:p>
          <a:p>
            <a:pPr eaLnBrk="1" hangingPunct="1">
              <a:buFontTx/>
              <a:buNone/>
            </a:pPr>
            <a:endParaRPr lang="en-US" altLang="zh-TW" sz="1200" dirty="0" smtClean="0"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en-US" altLang="zh-TW" sz="1300" dirty="0" smtClean="0">
                <a:ea typeface="標楷體" pitchFamily="65" charset="-120"/>
              </a:rPr>
              <a:t>http://www.cs.nccu.edu.tw/~</a:t>
            </a:r>
            <a:r>
              <a:rPr lang="en-US" altLang="zh-TW" sz="1300" dirty="0" smtClean="0">
                <a:ea typeface="標楷體" pitchFamily="65" charset="-120"/>
              </a:rPr>
              <a:t>raylin/UndergraduateCourse/ComtenporaryCryptography/Spring2011/CC2011.htm</a:t>
            </a:r>
            <a:endParaRPr lang="zh-TW" altLang="en-US" sz="1300" dirty="0" smtClean="0">
              <a:ea typeface="標楷體" pitchFamily="65" charset="-120"/>
            </a:endParaRPr>
          </a:p>
          <a:p>
            <a:pPr eaLnBrk="1" hangingPunct="1">
              <a:buFontTx/>
              <a:buNone/>
            </a:pP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76275"/>
          </a:xfrm>
        </p:spPr>
        <p:txBody>
          <a:bodyPr/>
          <a:lstStyle/>
          <a:p>
            <a:r>
              <a:rPr lang="en-US" altLang="zh-TW" smtClean="0"/>
              <a:t>Course Goals</a:t>
            </a:r>
            <a:endParaRPr lang="zh-TW" altLang="en-US" smtClean="0"/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>
          <a:xfrm>
            <a:off x="685800" y="1643063"/>
            <a:ext cx="7772400" cy="4452937"/>
          </a:xfrm>
        </p:spPr>
        <p:txBody>
          <a:bodyPr/>
          <a:lstStyle/>
          <a:p>
            <a:r>
              <a:rPr lang="zh-TW" altLang="en-US" sz="2800" smtClean="0"/>
              <a:t>理解資訊安全的重要性</a:t>
            </a:r>
            <a:endParaRPr lang="en-US" altLang="zh-TW" sz="2800" smtClean="0"/>
          </a:p>
          <a:p>
            <a:r>
              <a:rPr lang="zh-TW" altLang="en-US" sz="2800" smtClean="0"/>
              <a:t>對密碼理論及演算法有初步的理解</a:t>
            </a:r>
            <a:endParaRPr lang="en-US" altLang="zh-TW" sz="2800" smtClean="0"/>
          </a:p>
          <a:p>
            <a:r>
              <a:rPr lang="zh-TW" altLang="en-US" sz="2800" smtClean="0"/>
              <a:t>對網路安全及密碼在網路安全上的應用有初步的認識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C46734-552D-40F5-95A9-CF4D515EE197}" type="slidenum">
              <a:rPr lang="ja-JP" altLang="en-US" smtClean="0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76275"/>
          </a:xfrm>
        </p:spPr>
        <p:txBody>
          <a:bodyPr/>
          <a:lstStyle/>
          <a:p>
            <a:r>
              <a:rPr lang="en-US" altLang="zh-TW" smtClean="0"/>
              <a:t>Topics</a:t>
            </a:r>
            <a:endParaRPr lang="zh-TW" altLang="en-US" smtClean="0"/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>
          <a:xfrm>
            <a:off x="685800" y="1643063"/>
            <a:ext cx="7772400" cy="4452937"/>
          </a:xfrm>
        </p:spPr>
        <p:txBody>
          <a:bodyPr/>
          <a:lstStyle/>
          <a:p>
            <a:r>
              <a:rPr lang="en-US" altLang="zh-TW" sz="2800" dirty="0" smtClean="0"/>
              <a:t>Information Security</a:t>
            </a:r>
          </a:p>
          <a:p>
            <a:r>
              <a:rPr lang="en-US" altLang="zh-TW" sz="2800" dirty="0" smtClean="0"/>
              <a:t>Classical Cryptography</a:t>
            </a:r>
          </a:p>
          <a:p>
            <a:pPr lvl="1"/>
            <a:r>
              <a:rPr lang="en-US" altLang="zh-TW" sz="2400" dirty="0" smtClean="0"/>
              <a:t>Shift Cipher</a:t>
            </a:r>
          </a:p>
          <a:p>
            <a:pPr lvl="1"/>
            <a:r>
              <a:rPr lang="en-US" altLang="zh-TW" sz="2400" dirty="0" smtClean="0"/>
              <a:t>Substitution Cipher</a:t>
            </a:r>
          </a:p>
          <a:p>
            <a:pPr lvl="1"/>
            <a:r>
              <a:rPr lang="en-US" altLang="zh-TW" sz="2400" dirty="0" err="1" smtClean="0"/>
              <a:t>Vigenere</a:t>
            </a:r>
            <a:r>
              <a:rPr lang="en-US" altLang="zh-TW" sz="2400" dirty="0" smtClean="0"/>
              <a:t> Cipher</a:t>
            </a:r>
          </a:p>
          <a:p>
            <a:pPr lvl="1"/>
            <a:r>
              <a:rPr lang="en-US" altLang="zh-TW" sz="2400" dirty="0" smtClean="0"/>
              <a:t>One Time </a:t>
            </a:r>
            <a:r>
              <a:rPr lang="en-US" altLang="zh-TW" sz="2400" dirty="0" smtClean="0"/>
              <a:t>Pad</a:t>
            </a:r>
          </a:p>
          <a:p>
            <a:pPr lvl="1"/>
            <a:r>
              <a:rPr lang="en-US" altLang="zh-TW" sz="2400" dirty="0" smtClean="0"/>
              <a:t>Enigma</a:t>
            </a:r>
            <a:endParaRPr lang="en-US" altLang="zh-TW" sz="2400" dirty="0" smtClean="0"/>
          </a:p>
          <a:p>
            <a:pPr>
              <a:buFontTx/>
              <a:buNone/>
            </a:pPr>
            <a:endParaRPr lang="en-US" altLang="zh-TW" sz="2800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C300C-4A14-4FF0-9CFF-C005BD4B5F18}" type="slidenum">
              <a:rPr lang="ja-JP" altLang="en-US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76275"/>
          </a:xfrm>
        </p:spPr>
        <p:txBody>
          <a:bodyPr/>
          <a:lstStyle/>
          <a:p>
            <a:r>
              <a:rPr lang="en-US" altLang="zh-TW" smtClean="0"/>
              <a:t>Topics</a:t>
            </a:r>
            <a:endParaRPr lang="zh-TW" altLang="en-US" smtClean="0"/>
          </a:p>
        </p:txBody>
      </p:sp>
      <p:sp>
        <p:nvSpPr>
          <p:cNvPr id="19459" name="內容版面配置區 2"/>
          <p:cNvSpPr>
            <a:spLocks noGrp="1"/>
          </p:cNvSpPr>
          <p:nvPr>
            <p:ph idx="1"/>
          </p:nvPr>
        </p:nvSpPr>
        <p:spPr>
          <a:xfrm>
            <a:off x="685800" y="1285875"/>
            <a:ext cx="7772400" cy="4810125"/>
          </a:xfrm>
        </p:spPr>
        <p:txBody>
          <a:bodyPr/>
          <a:lstStyle/>
          <a:p>
            <a:r>
              <a:rPr lang="en-US" altLang="zh-TW" sz="2800" dirty="0" smtClean="0"/>
              <a:t>Symmetric key cryptography</a:t>
            </a:r>
          </a:p>
          <a:p>
            <a:pPr lvl="1"/>
            <a:r>
              <a:rPr lang="en-US" altLang="zh-TW" sz="2400" dirty="0" smtClean="0"/>
              <a:t>DES</a:t>
            </a:r>
            <a:r>
              <a:rPr lang="en-US" altLang="zh-TW" sz="2400" dirty="0" smtClean="0"/>
              <a:t>, </a:t>
            </a:r>
            <a:r>
              <a:rPr lang="en-US" altLang="zh-TW" sz="2400" dirty="0" smtClean="0"/>
              <a:t> </a:t>
            </a:r>
            <a:r>
              <a:rPr lang="en-US" altLang="zh-TW" sz="2400" dirty="0" smtClean="0"/>
              <a:t>AES</a:t>
            </a:r>
          </a:p>
          <a:p>
            <a:r>
              <a:rPr lang="en-US" altLang="zh-TW" sz="2800" dirty="0" smtClean="0"/>
              <a:t>Basic Mathematics (Discrete Math)</a:t>
            </a:r>
          </a:p>
          <a:p>
            <a:r>
              <a:rPr lang="en-US" altLang="zh-TW" sz="2800" dirty="0" smtClean="0"/>
              <a:t>Public key cryptography</a:t>
            </a:r>
          </a:p>
          <a:p>
            <a:pPr lvl="1"/>
            <a:r>
              <a:rPr lang="en-US" altLang="zh-TW" sz="2400" dirty="0" smtClean="0"/>
              <a:t>RSA</a:t>
            </a:r>
          </a:p>
          <a:p>
            <a:pPr lvl="1"/>
            <a:r>
              <a:rPr lang="en-US" altLang="zh-TW" sz="2400" dirty="0" smtClean="0"/>
              <a:t>Key distribution</a:t>
            </a:r>
          </a:p>
          <a:p>
            <a:pPr lvl="1"/>
            <a:r>
              <a:rPr lang="en-US" altLang="zh-TW" sz="2400" dirty="0" smtClean="0"/>
              <a:t>Digital </a:t>
            </a:r>
            <a:r>
              <a:rPr lang="en-US" altLang="zh-TW" sz="2400" dirty="0" smtClean="0"/>
              <a:t>Signature</a:t>
            </a:r>
            <a:endParaRPr lang="en-US" altLang="zh-TW" sz="2800" dirty="0" smtClean="0"/>
          </a:p>
          <a:p>
            <a:r>
              <a:rPr lang="en-US" altLang="zh-TW" sz="2800" dirty="0" smtClean="0"/>
              <a:t>Applications</a:t>
            </a:r>
          </a:p>
          <a:p>
            <a:pPr lvl="1"/>
            <a:r>
              <a:rPr lang="en-US" altLang="zh-TW" sz="2400" dirty="0" smtClean="0"/>
              <a:t>PKI, PGP</a:t>
            </a:r>
          </a:p>
          <a:p>
            <a:r>
              <a:rPr lang="en-US" altLang="zh-TW" sz="2800" dirty="0" smtClean="0"/>
              <a:t>Quantum Cryptography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82040D-DE26-47D5-A0B1-104F5AD857A2}" type="slidenum">
              <a:rPr lang="ja-JP" altLang="en-US" smtClean="0"/>
              <a:pPr>
                <a:defRPr/>
              </a:pPr>
              <a:t>5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47713"/>
          </a:xfrm>
        </p:spPr>
        <p:txBody>
          <a:bodyPr/>
          <a:lstStyle/>
          <a:p>
            <a:r>
              <a:rPr lang="en-US" altLang="zh-TW" smtClean="0"/>
              <a:t>Text Book</a:t>
            </a:r>
            <a:endParaRPr lang="zh-TW" altLang="en-US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D51FF-596B-497F-BD7E-422EDDE07DEA}" type="slidenum">
              <a:rPr lang="ja-JP" altLang="en-US" smtClean="0"/>
              <a:pPr>
                <a:defRPr/>
              </a:pPr>
              <a:t>6</a:t>
            </a:fld>
            <a:endParaRPr lang="en-US" altLang="ja-JP"/>
          </a:p>
        </p:txBody>
      </p:sp>
      <p:pic>
        <p:nvPicPr>
          <p:cNvPr id="2150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29250" y="1571625"/>
            <a:ext cx="3402013" cy="4471988"/>
          </a:xfrm>
          <a:noFill/>
        </p:spPr>
      </p:pic>
      <p:sp>
        <p:nvSpPr>
          <p:cNvPr id="8" name="內容版面配置區 2"/>
          <p:cNvSpPr txBox="1">
            <a:spLocks/>
          </p:cNvSpPr>
          <p:nvPr/>
        </p:nvSpPr>
        <p:spPr bwMode="auto">
          <a:xfrm>
            <a:off x="357188" y="1571625"/>
            <a:ext cx="8058150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SzPct val="80000"/>
              <a:buFontTx/>
              <a:buBlip>
                <a:blip r:embed="rId4"/>
              </a:buBlip>
              <a:defRPr/>
            </a:pPr>
            <a:r>
              <a:rPr lang="en-US" altLang="zh-TW" sz="3200" kern="0" dirty="0">
                <a:effectLst/>
                <a:latin typeface="+mn-lt"/>
                <a:ea typeface="+mn-ea"/>
              </a:rPr>
              <a:t>Cryptography and Network</a:t>
            </a:r>
          </a:p>
          <a:p>
            <a:pPr marL="342900" indent="-342900" eaLnBrk="0" hangingPunct="0">
              <a:spcBef>
                <a:spcPct val="20000"/>
              </a:spcBef>
              <a:buSzPct val="80000"/>
              <a:defRPr/>
            </a:pPr>
            <a:r>
              <a:rPr lang="en-US" altLang="zh-TW" sz="3200" kern="0" dirty="0">
                <a:effectLst/>
                <a:latin typeface="+mn-lt"/>
                <a:ea typeface="+mn-ea"/>
              </a:rPr>
              <a:t>    Security: Principles and </a:t>
            </a:r>
          </a:p>
          <a:p>
            <a:pPr marL="342900" indent="-342900" eaLnBrk="0" hangingPunct="0">
              <a:spcBef>
                <a:spcPct val="20000"/>
              </a:spcBef>
              <a:buSzPct val="80000"/>
              <a:defRPr/>
            </a:pPr>
            <a:r>
              <a:rPr lang="en-US" altLang="zh-TW" sz="3200" kern="0" dirty="0">
                <a:effectLst/>
                <a:latin typeface="+mn-lt"/>
                <a:ea typeface="+mn-ea"/>
              </a:rPr>
              <a:t>    Practices, </a:t>
            </a:r>
          </a:p>
          <a:p>
            <a:pPr marL="342900" indent="-342900" eaLnBrk="0" hangingPunct="0">
              <a:spcBef>
                <a:spcPct val="20000"/>
              </a:spcBef>
              <a:buSzPct val="80000"/>
              <a:defRPr/>
            </a:pPr>
            <a:r>
              <a:rPr lang="en-US" altLang="zh-TW" sz="3200" kern="0" dirty="0">
                <a:effectLst/>
                <a:latin typeface="+mn-lt"/>
                <a:ea typeface="+mn-ea"/>
              </a:rPr>
              <a:t>    Fourth Edition</a:t>
            </a:r>
          </a:p>
          <a:p>
            <a:pPr marL="342900" indent="-342900" eaLnBrk="0" hangingPunct="0">
              <a:spcBef>
                <a:spcPct val="20000"/>
              </a:spcBef>
              <a:buSzPct val="80000"/>
              <a:buFontTx/>
              <a:buBlip>
                <a:blip r:embed="rId4"/>
              </a:buBlip>
              <a:defRPr/>
            </a:pPr>
            <a:r>
              <a:rPr lang="en-US" altLang="zh-TW" sz="3200" kern="0" dirty="0">
                <a:effectLst/>
                <a:latin typeface="+mn-lt"/>
                <a:ea typeface="+mn-ea"/>
              </a:rPr>
              <a:t>William Stallings</a:t>
            </a:r>
          </a:p>
          <a:p>
            <a:pPr marL="342900" indent="-342900" eaLnBrk="0" hangingPunct="0">
              <a:spcBef>
                <a:spcPct val="20000"/>
              </a:spcBef>
              <a:buSzPct val="80000"/>
              <a:buFontTx/>
              <a:buBlip>
                <a:blip r:embed="rId4"/>
              </a:buBlip>
              <a:defRPr/>
            </a:pPr>
            <a:endParaRPr lang="en-US" altLang="zh-TW" sz="3200" kern="0" dirty="0">
              <a:effectLst/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SzPct val="80000"/>
              <a:buFontTx/>
              <a:buBlip>
                <a:blip r:embed="rId4"/>
              </a:buBlip>
              <a:defRPr/>
            </a:pPr>
            <a:r>
              <a:rPr lang="en-US" altLang="zh-TW" sz="3200" kern="0" dirty="0">
                <a:effectLst/>
                <a:latin typeface="+mn-lt"/>
                <a:ea typeface="+mn-ea"/>
              </a:rPr>
              <a:t>Pearson Education</a:t>
            </a:r>
            <a:endParaRPr lang="zh-TW" altLang="en-US" sz="3200" kern="0" dirty="0">
              <a:effectLst/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47713"/>
          </a:xfrm>
        </p:spPr>
        <p:txBody>
          <a:bodyPr/>
          <a:lstStyle/>
          <a:p>
            <a:r>
              <a:rPr lang="en-US" altLang="zh-TW" smtClean="0"/>
              <a:t>Text Book</a:t>
            </a:r>
            <a:endParaRPr lang="zh-TW" altLang="en-US" smtClean="0"/>
          </a:p>
        </p:txBody>
      </p:sp>
      <p:sp>
        <p:nvSpPr>
          <p:cNvPr id="20483" name="內容版面配置區 2"/>
          <p:cNvSpPr>
            <a:spLocks noGrp="1"/>
          </p:cNvSpPr>
          <p:nvPr>
            <p:ph idx="1"/>
          </p:nvPr>
        </p:nvSpPr>
        <p:spPr>
          <a:xfrm>
            <a:off x="714375" y="1571625"/>
            <a:ext cx="7772400" cy="4471988"/>
          </a:xfrm>
        </p:spPr>
        <p:txBody>
          <a:bodyPr/>
          <a:lstStyle/>
          <a:p>
            <a:r>
              <a:rPr lang="en-US" altLang="zh-TW" smtClean="0"/>
              <a:t>Cryptography: </a:t>
            </a:r>
          </a:p>
          <a:p>
            <a:pPr>
              <a:buFontTx/>
              <a:buNone/>
            </a:pPr>
            <a:r>
              <a:rPr lang="en-US" altLang="zh-TW" smtClean="0"/>
              <a:t>    Theory and Practice, </a:t>
            </a:r>
          </a:p>
          <a:p>
            <a:pPr>
              <a:buFontTx/>
              <a:buNone/>
            </a:pPr>
            <a:r>
              <a:rPr lang="en-US" altLang="zh-TW" smtClean="0"/>
              <a:t>    Third Edition</a:t>
            </a:r>
          </a:p>
          <a:p>
            <a:pPr>
              <a:buFontTx/>
              <a:buNone/>
            </a:pPr>
            <a:endParaRPr lang="en-US" altLang="zh-TW" smtClean="0"/>
          </a:p>
          <a:p>
            <a:r>
              <a:rPr lang="en-US" altLang="zh-TW" smtClean="0"/>
              <a:t>Douglas R. Stinson</a:t>
            </a:r>
          </a:p>
          <a:p>
            <a:endParaRPr lang="en-US" altLang="zh-TW" smtClean="0"/>
          </a:p>
          <a:p>
            <a:r>
              <a:rPr lang="en-US" altLang="zh-TW" smtClean="0"/>
              <a:t>CRC Press</a:t>
            </a:r>
            <a:endParaRPr lang="zh-TW" altLang="en-US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6B8AA-7234-441E-AF33-A48BEDEDFD92}" type="slidenum">
              <a:rPr lang="ja-JP" altLang="en-US" smtClean="0"/>
              <a:pPr>
                <a:defRPr/>
              </a:pPr>
              <a:t>7</a:t>
            </a:fld>
            <a:endParaRPr lang="en-US" altLang="ja-JP"/>
          </a:p>
        </p:txBody>
      </p:sp>
      <p:pic>
        <p:nvPicPr>
          <p:cNvPr id="204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500188"/>
            <a:ext cx="3000375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E88321-7EAF-476C-92C6-81576C5EBC8E}" type="slidenum">
              <a:rPr lang="ja-JP" altLang="en-US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7188" y="1500188"/>
            <a:ext cx="8101012" cy="4595812"/>
          </a:xfrm>
        </p:spPr>
        <p:txBody>
          <a:bodyPr/>
          <a:lstStyle/>
          <a:p>
            <a:pPr eaLnBrk="1" hangingPunct="1"/>
            <a:r>
              <a:rPr lang="zh-TW" altLang="en-US" sz="2800" smtClean="0"/>
              <a:t>碼書：編碼與解碼的戰爭</a:t>
            </a:r>
            <a:endParaRPr lang="en-US" altLang="zh-TW" sz="2800" smtClean="0"/>
          </a:p>
          <a:p>
            <a:pPr eaLnBrk="1" hangingPunct="1">
              <a:buFontTx/>
              <a:buNone/>
            </a:pPr>
            <a:r>
              <a:rPr lang="en-US" altLang="zh-TW" sz="2800" smtClean="0"/>
              <a:t>  </a:t>
            </a:r>
            <a:r>
              <a:rPr lang="zh-TW" altLang="en-US" sz="2800" smtClean="0"/>
              <a:t>（</a:t>
            </a:r>
            <a:r>
              <a:rPr lang="en-US" altLang="zh-TW" sz="2800" smtClean="0"/>
              <a:t>The Code Book: </a:t>
            </a:r>
          </a:p>
          <a:p>
            <a:pPr eaLnBrk="1" hangingPunct="1">
              <a:buFontTx/>
              <a:buNone/>
            </a:pPr>
            <a:r>
              <a:rPr lang="en-US" altLang="zh-TW" sz="2800" smtClean="0"/>
              <a:t>   The Science of Secrecy from </a:t>
            </a:r>
          </a:p>
          <a:p>
            <a:pPr eaLnBrk="1" hangingPunct="1">
              <a:buFontTx/>
              <a:buNone/>
            </a:pPr>
            <a:r>
              <a:rPr lang="en-US" altLang="zh-TW" sz="2800" smtClean="0"/>
              <a:t>   Ancient Egypt to </a:t>
            </a:r>
          </a:p>
          <a:p>
            <a:pPr eaLnBrk="1" hangingPunct="1">
              <a:buFontTx/>
              <a:buNone/>
            </a:pPr>
            <a:r>
              <a:rPr lang="en-US" altLang="zh-TW" sz="2800" smtClean="0"/>
              <a:t>   Quantum Cryptography</a:t>
            </a:r>
            <a:r>
              <a:rPr lang="zh-TW" altLang="en-US" sz="2800" smtClean="0"/>
              <a:t>）</a:t>
            </a:r>
          </a:p>
          <a:p>
            <a:pPr eaLnBrk="1" hangingPunct="1"/>
            <a:r>
              <a:rPr lang="en-US" altLang="zh-TW" sz="2800" smtClean="0"/>
              <a:t>Author: Simon Singh (</a:t>
            </a:r>
            <a:r>
              <a:rPr lang="zh-TW" altLang="en-US" sz="2800" smtClean="0"/>
              <a:t>劉燕芬譯</a:t>
            </a:r>
            <a:r>
              <a:rPr lang="en-US" altLang="zh-TW" sz="2800" smtClean="0"/>
              <a:t>)</a:t>
            </a:r>
          </a:p>
          <a:p>
            <a:pPr eaLnBrk="1" hangingPunct="1"/>
            <a:r>
              <a:rPr lang="zh-TW" altLang="en-US" sz="2800" smtClean="0"/>
              <a:t>出版社：台灣商務（</a:t>
            </a:r>
            <a:r>
              <a:rPr lang="en-US" altLang="zh-TW" sz="2800" smtClean="0"/>
              <a:t>2000</a:t>
            </a:r>
            <a:r>
              <a:rPr lang="zh-TW" altLang="en-US" sz="2800" smtClean="0"/>
              <a:t>）</a:t>
            </a:r>
            <a:endParaRPr lang="en-US" altLang="zh-TW" sz="2800" smtClean="0"/>
          </a:p>
          <a:p>
            <a:pPr eaLnBrk="1" hangingPunct="1"/>
            <a:endParaRPr lang="en-US" altLang="zh-TW" sz="2800" smtClean="0"/>
          </a:p>
          <a:p>
            <a:pPr eaLnBrk="1" hangingPunct="1"/>
            <a:r>
              <a:rPr lang="en-US" altLang="zh-TW" sz="2800" smtClean="0"/>
              <a:t>(</a:t>
            </a:r>
            <a:r>
              <a:rPr lang="zh-TW" altLang="en-US" sz="2800" smtClean="0"/>
              <a:t>物理知識</a:t>
            </a:r>
            <a:r>
              <a:rPr lang="en-US" altLang="zh-TW" sz="2800" smtClean="0"/>
              <a:t>)</a:t>
            </a:r>
            <a:endParaRPr lang="zh-TW" altLang="en-US" sz="2800" smtClean="0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75" y="1643063"/>
            <a:ext cx="2857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47713"/>
          </a:xfrm>
        </p:spPr>
        <p:txBody>
          <a:bodyPr/>
          <a:lstStyle/>
          <a:p>
            <a:r>
              <a:rPr lang="en-US" altLang="zh-TW" smtClean="0"/>
              <a:t>Cryptographic Fiction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Grading</a:t>
            </a:r>
            <a:endParaRPr lang="zh-TW" altLang="en-US" smtClean="0"/>
          </a:p>
        </p:txBody>
      </p:sp>
      <p:sp>
        <p:nvSpPr>
          <p:cNvPr id="23555" name="內容版面配置區 2"/>
          <p:cNvSpPr>
            <a:spLocks noGrp="1"/>
          </p:cNvSpPr>
          <p:nvPr>
            <p:ph idx="1"/>
          </p:nvPr>
        </p:nvSpPr>
        <p:spPr>
          <a:xfrm>
            <a:off x="685800" y="1714500"/>
            <a:ext cx="7772400" cy="4381500"/>
          </a:xfrm>
        </p:spPr>
        <p:txBody>
          <a:bodyPr/>
          <a:lstStyle/>
          <a:p>
            <a:r>
              <a:rPr lang="en-US" altLang="zh-TW" dirty="0" smtClean="0"/>
              <a:t>Test and Participation </a:t>
            </a:r>
            <a:r>
              <a:rPr lang="en-US" altLang="zh-TW" dirty="0" smtClean="0"/>
              <a:t>(20%)</a:t>
            </a:r>
            <a:endParaRPr lang="en-US" altLang="zh-TW" dirty="0" smtClean="0"/>
          </a:p>
          <a:p>
            <a:r>
              <a:rPr lang="en-US" altLang="zh-TW" dirty="0" smtClean="0"/>
              <a:t>Midterm (</a:t>
            </a:r>
            <a:r>
              <a:rPr lang="en-US" altLang="zh-TW" dirty="0" smtClean="0"/>
              <a:t>30%)</a:t>
            </a:r>
            <a:endParaRPr lang="en-US" altLang="zh-TW" dirty="0" smtClean="0"/>
          </a:p>
          <a:p>
            <a:r>
              <a:rPr lang="en-US" altLang="zh-TW" dirty="0" smtClean="0"/>
              <a:t>Final Exam </a:t>
            </a:r>
            <a:r>
              <a:rPr lang="en-US" altLang="zh-TW" dirty="0" smtClean="0"/>
              <a:t>(30%)</a:t>
            </a:r>
          </a:p>
          <a:p>
            <a:r>
              <a:rPr lang="en-US" altLang="zh-TW" dirty="0" smtClean="0"/>
              <a:t>Term </a:t>
            </a:r>
            <a:r>
              <a:rPr lang="en-US" altLang="zh-TW" dirty="0" smtClean="0"/>
              <a:t>Project </a:t>
            </a:r>
            <a:r>
              <a:rPr lang="en-US" altLang="zh-TW" dirty="0" smtClean="0"/>
              <a:t>(20%)</a:t>
            </a:r>
            <a:endParaRPr lang="zh-TW" altLang="en-US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E1792-930F-4A48-9B1F-0E841379DEAF}" type="slidenum">
              <a:rPr lang="ja-JP" altLang="en-US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 Modern">
  <a:themeElements>
    <a:clrScheme name="Post Modern 5">
      <a:dk1>
        <a:srgbClr val="000000"/>
      </a:dk1>
      <a:lt1>
        <a:srgbClr val="FFFFFF"/>
      </a:lt1>
      <a:dk2>
        <a:srgbClr val="404176"/>
      </a:dk2>
      <a:lt2>
        <a:srgbClr val="969696"/>
      </a:lt2>
      <a:accent1>
        <a:srgbClr val="B4CD81"/>
      </a:accent1>
      <a:accent2>
        <a:srgbClr val="717EB5"/>
      </a:accent2>
      <a:accent3>
        <a:srgbClr val="FFFFFF"/>
      </a:accent3>
      <a:accent4>
        <a:srgbClr val="000000"/>
      </a:accent4>
      <a:accent5>
        <a:srgbClr val="D6E3C1"/>
      </a:accent5>
      <a:accent6>
        <a:srgbClr val="6672A4"/>
      </a:accent6>
      <a:hlink>
        <a:srgbClr val="D793C2"/>
      </a:hlink>
      <a:folHlink>
        <a:srgbClr val="826799"/>
      </a:folHlink>
    </a:clrScheme>
    <a:fontScheme name="Post Modern">
      <a:majorFont>
        <a:latin typeface="ＭＳ Ｐゴシック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ＭＳ Ｐゴシック" pitchFamily="34" charset="-128"/>
          </a:defRPr>
        </a:defPPr>
      </a:lstStyle>
    </a:lnDef>
  </a:objectDefaults>
  <a:extraClrSchemeLst>
    <a:extraClrScheme>
      <a:clrScheme name="Post Modern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B4CD81"/>
        </a:accent1>
        <a:accent2>
          <a:srgbClr val="DEA45E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C99454"/>
        </a:accent6>
        <a:hlink>
          <a:srgbClr val="D793C2"/>
        </a:hlink>
        <a:folHlink>
          <a:srgbClr val="A08BB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7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Designs\Post Modern.pot</Template>
  <TotalTime>3332</TotalTime>
  <Words>247</Words>
  <Application>Microsoft Office PowerPoint</Application>
  <PresentationFormat>如螢幕大小 (4:3)</PresentationFormat>
  <Paragraphs>84</Paragraphs>
  <Slides>9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24" baseType="lpstr">
      <vt:lpstr>Times New Roman</vt:lpstr>
      <vt:lpstr>ＭＳ Ｐゴシック</vt:lpstr>
      <vt:lpstr>Arial</vt:lpstr>
      <vt:lpstr>Wingdings</vt:lpstr>
      <vt:lpstr>ＭＳ Ｐ明朝</vt:lpstr>
      <vt:lpstr>新細明體</vt:lpstr>
      <vt:lpstr>Arial Narrow</vt:lpstr>
      <vt:lpstr>標楷體</vt:lpstr>
      <vt:lpstr>Haettenschweiler</vt:lpstr>
      <vt:lpstr>細明體</vt:lpstr>
      <vt:lpstr>ＭＳ 明朝</vt:lpstr>
      <vt:lpstr>ＭＳ ゴシック</vt:lpstr>
      <vt:lpstr>Tahoma</vt:lpstr>
      <vt:lpstr>cmr10</vt:lpstr>
      <vt:lpstr>Post Modern</vt:lpstr>
      <vt:lpstr>現代密碼學 Contemporary Cryptography </vt:lpstr>
      <vt:lpstr>Course Information</vt:lpstr>
      <vt:lpstr>Course Goals</vt:lpstr>
      <vt:lpstr>Topics</vt:lpstr>
      <vt:lpstr>Topics</vt:lpstr>
      <vt:lpstr>Text Book</vt:lpstr>
      <vt:lpstr>Text Book</vt:lpstr>
      <vt:lpstr>Cryptographic Fiction</vt:lpstr>
      <vt:lpstr>Grading</vt:lpstr>
    </vt:vector>
  </TitlesOfParts>
  <Company>NTT Laboratories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情報セキュリティの役割　1</dc:title>
  <dc:creator>mami</dc:creator>
  <cp:lastModifiedBy>Raylin Tso</cp:lastModifiedBy>
  <cp:revision>141</cp:revision>
  <cp:lastPrinted>1601-01-01T00:00:00Z</cp:lastPrinted>
  <dcterms:created xsi:type="dcterms:W3CDTF">2000-12-14T04:58:50Z</dcterms:created>
  <dcterms:modified xsi:type="dcterms:W3CDTF">2011-02-24T04:51:43Z</dcterms:modified>
</cp:coreProperties>
</file>