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39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59" r:id="rId11"/>
    <p:sldId id="260" r:id="rId12"/>
    <p:sldId id="290" r:id="rId13"/>
    <p:sldId id="292" r:id="rId14"/>
    <p:sldId id="291" r:id="rId15"/>
    <p:sldId id="287" r:id="rId16"/>
    <p:sldId id="261" r:id="rId17"/>
    <p:sldId id="262" r:id="rId18"/>
    <p:sldId id="263" r:id="rId19"/>
    <p:sldId id="264" r:id="rId20"/>
    <p:sldId id="278" r:id="rId21"/>
    <p:sldId id="285" r:id="rId22"/>
    <p:sldId id="286" r:id="rId23"/>
    <p:sldId id="288" r:id="rId24"/>
    <p:sldId id="289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6" r:id="rId36"/>
    <p:sldId id="275" r:id="rId37"/>
    <p:sldId id="277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Economica" panose="02020500000000000000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28" autoAdjust="0"/>
  </p:normalViewPr>
  <p:slideViewPr>
    <p:cSldViewPr snapToGrid="0">
      <p:cViewPr varScale="1">
        <p:scale>
          <a:sx n="73" d="100"/>
          <a:sy n="73" d="100"/>
        </p:scale>
        <p:origin x="176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KeyCode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KeyCode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KeyCode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2019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</a:t>
            </a:r>
            <a:r>
              <a:rPr lang="en-US"/>
              <a:t>張銘仁助教設計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2017 張登凱助教設計</a:t>
            </a: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System.Collections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System.Collections.Generic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UnityEngine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 class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playerController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MonoBehaviour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public float speed = 20;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public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jumpCoolDown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300;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Rigidbody2D rbody2D;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bool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 Use this for initialization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void Start ()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rbody2D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gameObject.GetComponent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&lt;Rigidbody2D&gt; ();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false;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 Update is called once per frame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void Update ()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float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Input.GetAxisRaw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("Horizontal");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rbody2D.velocity = new Vector2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* speed, rbody2D.velocity.y);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Input.GetKey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KeyCode.Space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&amp;&amp; !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true;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jumpCoolDown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rbody2D.velocity += new Vector2 (0, speed);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&gt;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-= 1;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==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false;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dirty="0" smtClean="0">
                <a:hlinkClick r:id="rId3"/>
              </a:rPr>
              <a:t>https://docs.unity3d.com/ScriptReference/KeyCode.html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89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dirty="0" smtClean="0">
                <a:hlinkClick r:id="rId3"/>
              </a:rPr>
              <a:t>https://docs.unity3d.com/ScriptReference/KeyCode.html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40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dirty="0" smtClean="0">
                <a:hlinkClick r:id="rId3"/>
              </a:rPr>
              <a:t>https://docs.unity3d.com/ScriptReference/KeyCode.html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303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961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48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90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977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724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108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633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這邊還可以加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SetBool</a:t>
            </a:r>
            <a:r>
              <a:rPr lang="en-US" altLang="zh-TW" baseline="0" dirty="0" smtClean="0"/>
              <a:t>() </a:t>
            </a:r>
            <a:r>
              <a:rPr lang="en-US" altLang="zh-TW" baseline="0" smtClean="0"/>
              <a:t>SetTrigger</a:t>
            </a:r>
            <a:endParaRPr lang="en-US" altLang="zh-TW" baseline="0" dirty="0" smtClean="0"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System.Collections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System.Collections.Generic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UnityEngine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 class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playerController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MonoBehaviour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public float speed = 20;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public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jumpCoolDown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240;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Rigidbody2D rbody2D;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bool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 Use this for initialization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Animator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void Start ()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rbody2D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gameObject.GetComponent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&lt;Rigidbody2D&gt; ();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gameObject.GetComponent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&lt;Animator&gt; ();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false;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 Update is called once per frame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void Update ()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float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Input.GetAxisRaw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("Horizontal");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rbody2D.velocity = new Vector2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* speed, rbody2D.velocity.y);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Input.GetKey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KeyCode.Space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&amp;&amp; !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true;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jumpCoolDown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rbody2D.velocity += new Vector2 (0, speed);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&gt;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-= 1;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==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false;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Mathf.Abs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(rbody2D.velocity.y) &gt; 0.01f)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anim.SetInteger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("state", 2);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else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!=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anim.SetInteger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("state", 1);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else{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anim.SetInteger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("state", 0);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System.Collections.Generic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UnityEngine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 class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playerController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MonoBehaviour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public float speed = 20;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public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jumpCoolDown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240;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Rigidbody2D rbody2D;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bool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 Use this for initialization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private Animator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void Start ()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rbody2D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gameObject.GetComponent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&lt;Rigidbody2D&gt; ();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gameObject.GetComponent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&lt;Animator&gt; ();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0;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false;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// Update is called once per frame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void Update ()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float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Input.GetAxisRaw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("Horizontal");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rbody2D.velocity = new Vector2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* speed, rbody2D.velocity.y);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Input.GetKey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KeyCode.Space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&amp;&amp; !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true;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jumpCoolDown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rbody2D.velocity += new Vector2 (0, speed);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&gt;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-= 1;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jumpCount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==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isJump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false;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Mathf.Abs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(rbody2D.velocity.y) &gt; 0.01f)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anim.SetInteger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("state", 2);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else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!=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anim.SetInteger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("state", 1);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else{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anim.SetInteger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("state", 0);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if 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*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this.transform.localScale.x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 0) {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this.transform.localScale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= new Vector3(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this.transform.localScale.x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* -1, 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this.transform.localScale.y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0);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}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Mirror僅適用於humanoid animation(人型機動畫)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07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5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204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9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60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IM1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IM2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IM4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自訂版面配置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 descr="IM3v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 descr="IM3v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>
  <p:cSld name="1_標題及物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381000" y="1107280"/>
            <a:ext cx="8686800" cy="74613"/>
          </a:xfrm>
          <a:prstGeom prst="rect">
            <a:avLst/>
          </a:prstGeom>
          <a:gradFill>
            <a:gsLst>
              <a:gs pos="0">
                <a:srgbClr val="DF140F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Unity LAB-3</a:t>
            </a:r>
            <a:b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Animator (2D)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物體性質調整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685800"/>
            <a:ext cx="2679736" cy="585873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437865" y="2243129"/>
            <a:ext cx="40142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 Collider 2D：決定物體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屬於可以碰撞的性質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457200" y="3615168"/>
            <a:ext cx="4493538" cy="253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Rigidbody 2D：使物體變成實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體，並可以受到重力影響，趨近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於真實情況，其中 Gravity 表示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受重力大小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 Gravity Scale 調整成 1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387371" y="1358356"/>
            <a:ext cx="4319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找到右邊的 Add Component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移動及跳躍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23" y="1344705"/>
            <a:ext cx="5999421" cy="5362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6252882" y="1452281"/>
            <a:ext cx="278354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 player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底下建立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new script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並將其命名為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playerController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457200" y="390252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 err="1" smtClean="0"/>
              <a:t>Input.GetAxisRaw</a:t>
            </a:r>
            <a:r>
              <a:rPr lang="en-US" altLang="zh-CN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u="sng" dirty="0" err="1">
                <a:latin typeface="Calibri"/>
                <a:ea typeface="Calibri"/>
                <a:cs typeface="Calibri"/>
                <a:sym typeface="Calibri"/>
              </a:rPr>
              <a:t>Input.GetAxis</a:t>
            </a:r>
            <a:r>
              <a:rPr lang="en-US" altLang="zh-CN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57200" y="1972559"/>
            <a:ext cx="844654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edit--&gt;Project Setting--&gt; Input</a:t>
            </a:r>
            <a:b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查看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Horizontal(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左右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和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Vertical(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上下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的設定</a:t>
            </a:r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可以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將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修改成任意的名字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以及一些其他</a:t>
            </a:r>
            <a:r>
              <a:rPr lang="zh-CN" alt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zh-TW" alt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參數設置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altLang="zh-CN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Input.GetAxisRaw</a:t>
            </a:r>
            <a:r>
              <a:rPr lang="en-US" altLang="zh-C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</a:p>
          <a:p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運行時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按下你设置好的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按鍵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送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回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和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b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altLang="zh-CN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Input.GetAxis</a:t>
            </a:r>
            <a:r>
              <a:rPr lang="en-US" altLang="zh-CN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運行時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按下你设置好的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按鍵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就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送回類似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加速度的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數值</a:t>
            </a:r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zh-CN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0.1--&gt;0.3 --&gt;0.1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按下會逐漸上升，放開逐漸減少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  <a:r>
              <a:rPr lang="zh-TW" alt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類似按下油門跟放開油門</a:t>
            </a:r>
            <a:r>
              <a:rPr lang="en-US" altLang="zh-C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altLang="zh-C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15525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457200" y="390252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altLang="en-US" dirty="0" smtClean="0"/>
              <a:t>偵測在地板上 </a:t>
            </a:r>
            <a:r>
              <a:rPr lang="en-US" altLang="zh-TW" dirty="0" smtClean="0"/>
              <a:t>- </a:t>
            </a:r>
            <a:r>
              <a:rPr lang="zh-TW" altLang="en-US" dirty="0" smtClean="0"/>
              <a:t>碰撞器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329" y="1456789"/>
            <a:ext cx="3534704" cy="47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6397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457200" y="390252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TW" altLang="en-US" dirty="0" smtClean="0"/>
              <a:t>偵測在地板上 </a:t>
            </a:r>
            <a:r>
              <a:rPr lang="en-US" altLang="zh-TW" dirty="0" smtClean="0"/>
              <a:t>- </a:t>
            </a:r>
            <a:r>
              <a:rPr lang="zh-TW" altLang="en-US" dirty="0" smtClean="0"/>
              <a:t>碰撞器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84" y="1757005"/>
            <a:ext cx="63817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368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什麼是動畫狀態機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1784290"/>
            <a:ext cx="8229600" cy="61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因為遊戲中，不論是敵人、玩家甚至物景都會動</a:t>
            </a:r>
            <a:endParaRPr lang="en-US" altLang="zh-TW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000" b="1" dirty="0" smtClean="0"/>
              <a:t>＊走路 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走路動畫；攻擊 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攻擊動畫；跳躍 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跳躍動畫。</a:t>
            </a:r>
            <a:endParaRPr lang="en-US" altLang="zh-TW" sz="2000" b="1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lang="en-US" sz="2000" b="1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lang="en-US"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狀態機就是將各種動畫，整合在一起的東西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方便設計師調控動畫的轉換，從跑步動畫轉換到跳躍動畫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這個就是狀態轉換，而負責動畫轉換的就是動畫狀態機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96290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開啟動畫視窗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 → animation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r="40532" b="49932"/>
          <a:stretch/>
        </p:blipFill>
        <p:spPr>
          <a:xfrm>
            <a:off x="3529070" y="2999672"/>
            <a:ext cx="5437699" cy="257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選擇左側的Player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/>
              <a:t>因為 Animation 是綁定在物件底下，所以要先選 Player 才能將所新增的 Animation 與 Player綁定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按下Create新增動畫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t="6113" r="36443" b="30000"/>
          <a:stretch/>
        </p:blipFill>
        <p:spPr>
          <a:xfrm>
            <a:off x="3603812" y="2756647"/>
            <a:ext cx="5392270" cy="320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 stand  jump  move 動畫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  單獨放 stand 圖片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將 stand 和 walk 加入時間軸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jump 單獨放入 jump 圖片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按下播放鍵可測試動畫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29" y="2205038"/>
            <a:ext cx="8821271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開啟 animator 視窗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Window → animator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 stand move jump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從 project 拖入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由於第一個加入的會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被設定為起始動畫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因此先將 stand 加入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452" y="1846867"/>
            <a:ext cx="5848572" cy="399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匯入素材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70183"/>
            <a:ext cx="39052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4648201" y="2590800"/>
            <a:ext cx="426720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匯入第三週上課用的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sprite去課程網頁載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Import也可以直接從檔案總管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資料夾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把檔案拖進Editor介面的Project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另外一種可能性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5511768"/>
            <a:ext cx="8229600" cy="61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把該動畫的圖片素材，一起拉入物件欄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" y="1513489"/>
            <a:ext cx="7821253" cy="39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4445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另外一種可能性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5893621"/>
            <a:ext cx="8229600" cy="61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會挑出儲存框，這個就是動畫檔了</a:t>
            </a:r>
            <a:r>
              <a:rPr lang="en-US" altLang="zh-TW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altLang="zh-TW" sz="2400" b="1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備註 </a:t>
            </a:r>
            <a:r>
              <a:rPr lang="en-US" altLang="zh-TW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zh-TW" alt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這個會一同產生動畫狀態機</a:t>
            </a:r>
            <a:r>
              <a:rPr lang="en-US" altLang="zh-TW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(animator)</a:t>
            </a:r>
            <a:r>
              <a:rPr lang="zh-TW" alt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檔案，記得刪除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2" y="1256504"/>
            <a:ext cx="8755055" cy="47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498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加入動畫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另外一種可能性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457200" y="6019959"/>
            <a:ext cx="8229600" cy="61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zh-TW" alt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如同前面所教學的，可以將動畫檔拖入動畫狀態機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01"/>
            <a:ext cx="9144000" cy="4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256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狀態機轉換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57200" y="539443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altLang="zh-TW" sz="2000" b="1" i="0" u="none" strike="noStrike" cap="none" dirty="0" smtClean="0">
                <a:solidFill>
                  <a:schemeClr val="dk1"/>
                </a:solidFill>
                <a:sym typeface="Arial"/>
              </a:rPr>
              <a:t>Has Exit ti</a:t>
            </a:r>
            <a:r>
              <a:rPr lang="en-US" altLang="zh-TW" sz="2000" b="1" dirty="0" smtClean="0"/>
              <a:t>me : </a:t>
            </a:r>
            <a:r>
              <a:rPr lang="zh-TW" altLang="en-US" sz="2000" b="1" dirty="0" smtClean="0"/>
              <a:t>上一個動畫轉換完才轉換</a:t>
            </a:r>
            <a:endParaRPr lang="en-US" altLang="zh-TW" sz="2000" b="1" dirty="0" smtClean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lang="en-US" sz="20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indent="-457200">
              <a:spcBef>
                <a:spcPts val="0"/>
              </a:spcBef>
              <a:buNone/>
            </a:pPr>
            <a:r>
              <a:rPr lang="en-US" sz="2000" b="1" dirty="0" smtClean="0"/>
              <a:t>Condition : </a:t>
            </a:r>
            <a:r>
              <a:rPr lang="zh-TW" altLang="en-US" sz="2000" b="1" dirty="0" smtClean="0"/>
              <a:t>轉換的條件，若設無，且無</a:t>
            </a:r>
            <a:r>
              <a:rPr lang="en-US" altLang="zh-TW" sz="2000" b="1" dirty="0"/>
              <a:t>Has Exit time </a:t>
            </a:r>
            <a:r>
              <a:rPr lang="zh-TW" altLang="en-US" sz="2000" b="1" dirty="0" smtClean="0"/>
              <a:t>，不會轉換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816"/>
            <a:ext cx="9144000" cy="39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15381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狀態機條件變數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57200" y="539443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spcBef>
                <a:spcPts val="0"/>
              </a:spcBef>
              <a:buNone/>
            </a:pPr>
            <a:r>
              <a:rPr lang="en-US" altLang="zh-TW" sz="2000" b="1" i="0" u="none" strike="noStrike" cap="none" dirty="0" smtClean="0">
                <a:solidFill>
                  <a:schemeClr val="dk1"/>
                </a:solidFill>
                <a:sym typeface="Arial"/>
              </a:rPr>
              <a:t>Float</a:t>
            </a:r>
            <a:r>
              <a:rPr lang="zh-TW" altLang="en-US" sz="20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altLang="zh-TW" sz="2000" b="1" dirty="0"/>
              <a:t>: </a:t>
            </a:r>
            <a:r>
              <a:rPr lang="en-US" altLang="zh-TW" sz="2000" b="1" dirty="0" err="1"/>
              <a:t>setInt</a:t>
            </a:r>
            <a:r>
              <a:rPr lang="en-US" altLang="zh-TW" sz="2000" b="1" dirty="0"/>
              <a:t>(“</a:t>
            </a:r>
            <a:r>
              <a:rPr lang="zh-TW" altLang="en-US" sz="2000" b="1" dirty="0"/>
              <a:t>變數名稱</a:t>
            </a:r>
            <a:r>
              <a:rPr lang="en-US" altLang="zh-TW" sz="2000" b="1" dirty="0" smtClean="0"/>
              <a:t>”,</a:t>
            </a:r>
            <a:r>
              <a:rPr lang="zh-TW" altLang="en-US" sz="2000" b="1" dirty="0" smtClean="0"/>
              <a:t>浮點數</a:t>
            </a:r>
            <a:r>
              <a:rPr lang="en-US" altLang="zh-TW" sz="2000" b="1" dirty="0"/>
              <a:t>);</a:t>
            </a:r>
            <a:endParaRPr lang="en-US" altLang="zh-TW" sz="20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lvl="0" indent="-457200">
              <a:spcBef>
                <a:spcPts val="0"/>
              </a:spcBef>
              <a:buNone/>
            </a:pPr>
            <a:r>
              <a:rPr lang="en-US" sz="2000" b="1" dirty="0" err="1" smtClean="0">
                <a:latin typeface="Arial"/>
                <a:ea typeface="Arial"/>
                <a:cs typeface="Arial"/>
              </a:rPr>
              <a:t>Int</a:t>
            </a:r>
            <a:r>
              <a:rPr lang="en-US" sz="2000" b="1" dirty="0" smtClean="0">
                <a:latin typeface="Arial"/>
                <a:ea typeface="Arial"/>
                <a:cs typeface="Arial"/>
              </a:rPr>
              <a:t> </a:t>
            </a:r>
            <a:r>
              <a:rPr lang="en-US" altLang="zh-TW" sz="2000" b="1" dirty="0"/>
              <a:t>: </a:t>
            </a:r>
            <a:r>
              <a:rPr lang="en-US" altLang="zh-TW" sz="2000" b="1" dirty="0" err="1" smtClean="0"/>
              <a:t>setInt</a:t>
            </a:r>
            <a:r>
              <a:rPr lang="en-US" altLang="zh-TW" sz="2000" b="1" dirty="0" smtClean="0"/>
              <a:t>(“</a:t>
            </a:r>
            <a:r>
              <a:rPr lang="zh-TW" altLang="en-US" sz="2000" b="1" dirty="0"/>
              <a:t>變數名稱</a:t>
            </a:r>
            <a:r>
              <a:rPr lang="en-US" altLang="zh-TW" sz="2000" b="1" dirty="0" smtClean="0"/>
              <a:t>”,</a:t>
            </a:r>
            <a:r>
              <a:rPr lang="zh-TW" altLang="en-US" sz="2000" b="1" dirty="0" smtClean="0"/>
              <a:t>整數</a:t>
            </a:r>
            <a:r>
              <a:rPr lang="en-US" altLang="zh-TW" sz="2000" b="1" dirty="0" smtClean="0"/>
              <a:t>);</a:t>
            </a:r>
            <a:endParaRPr lang="en-US" sz="2000" b="1" dirty="0" smtClean="0">
              <a:latin typeface="Arial"/>
              <a:ea typeface="Arial"/>
              <a:cs typeface="Arial"/>
            </a:endParaRPr>
          </a:p>
          <a:p>
            <a:pPr lvl="0" indent="-457200">
              <a:spcBef>
                <a:spcPts val="0"/>
              </a:spcBef>
              <a:buNone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sym typeface="Arial"/>
              </a:rPr>
              <a:t>Bool</a:t>
            </a:r>
            <a:r>
              <a:rPr lang="zh-TW" altLang="en-US" sz="20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altLang="zh-TW" sz="2000" b="1" dirty="0"/>
              <a:t>: </a:t>
            </a:r>
            <a:r>
              <a:rPr lang="en-US" altLang="zh-TW" sz="2000" b="1" dirty="0" err="1" smtClean="0"/>
              <a:t>setBool</a:t>
            </a:r>
            <a:r>
              <a:rPr lang="en-US" altLang="zh-TW" sz="2000" b="1" dirty="0" smtClean="0"/>
              <a:t>(“</a:t>
            </a:r>
            <a:r>
              <a:rPr lang="zh-TW" altLang="en-US" sz="2000" b="1" dirty="0"/>
              <a:t>變數名稱</a:t>
            </a:r>
            <a:r>
              <a:rPr lang="en-US" altLang="zh-TW" sz="2000" b="1" dirty="0" smtClean="0"/>
              <a:t>”,true/false);</a:t>
            </a:r>
            <a:endParaRPr lang="en-US" sz="20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000" b="1" dirty="0" smtClean="0">
                <a:latin typeface="Arial"/>
                <a:ea typeface="Arial"/>
                <a:cs typeface="Arial"/>
              </a:rPr>
              <a:t>Trigger : </a:t>
            </a:r>
            <a:r>
              <a:rPr lang="en-US" sz="2000" b="1" dirty="0" err="1" smtClean="0">
                <a:latin typeface="Arial"/>
                <a:ea typeface="Arial"/>
                <a:cs typeface="Arial"/>
              </a:rPr>
              <a:t>setTrigger</a:t>
            </a:r>
            <a:r>
              <a:rPr lang="en-US" sz="2000" b="1" dirty="0" smtClean="0">
                <a:latin typeface="Arial"/>
                <a:ea typeface="Arial"/>
                <a:cs typeface="Arial"/>
              </a:rPr>
              <a:t>(“</a:t>
            </a:r>
            <a:r>
              <a:rPr lang="zh-TW" altLang="en-US" sz="2000" b="1" dirty="0" smtClean="0">
                <a:latin typeface="Arial"/>
                <a:ea typeface="Arial"/>
                <a:cs typeface="Arial"/>
              </a:rPr>
              <a:t>變數名稱</a:t>
            </a:r>
            <a:r>
              <a:rPr lang="en-US" sz="2000" b="1" dirty="0" smtClean="0">
                <a:latin typeface="Arial"/>
                <a:ea typeface="Arial"/>
                <a:cs typeface="Arial"/>
              </a:rPr>
              <a:t>”);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2" y="1500871"/>
            <a:ext cx="871041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9812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transition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右鍵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Make Transition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→左鍵點選另一個片段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l="31804" t="15151" r="21721" b="48210"/>
          <a:stretch/>
        </p:blipFill>
        <p:spPr>
          <a:xfrm>
            <a:off x="4448329" y="1685107"/>
            <a:ext cx="4249500" cy="18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l="31666" t="15398" r="21860" b="47964"/>
          <a:stretch/>
        </p:blipFill>
        <p:spPr>
          <a:xfrm>
            <a:off x="4448329" y="3973900"/>
            <a:ext cx="4249500" cy="18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增加狀態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用同樣的方法加入滯空狀態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l="27957" t="8220" r="19784" b="40931"/>
          <a:stretch/>
        </p:blipFill>
        <p:spPr>
          <a:xfrm>
            <a:off x="2309452" y="2326341"/>
            <a:ext cx="6795929" cy="371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狀態控制變數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增加狀態變數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設定一個 Int 作為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狀態判定依據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並命名為 state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 l="16308" t="12442" r="21587" b="45263"/>
          <a:stretch/>
        </p:blipFill>
        <p:spPr>
          <a:xfrm>
            <a:off x="3046073" y="3992986"/>
            <a:ext cx="5678650" cy="21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狀態控制變數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l="16128" t="12562" b="27387"/>
          <a:stretch/>
        </p:blipFill>
        <p:spPr>
          <a:xfrm>
            <a:off x="739588" y="2420470"/>
            <a:ext cx="7985135" cy="350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狀態控制變數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將所有往 stand 的 condition 皆設為 Equal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將所有往 move 的 condition 皆設為 Equal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將所有往 jump 的 condition 皆設為 Equal 2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1504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推薦素材 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zh-TW" altLang="en-US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Unity Chan 2D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5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9147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189259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 </a:t>
            </a:r>
            <a:r>
              <a:rPr lang="en-US" sz="4400" b="1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script 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中改變狀態控制變數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 animator 讓 script 可藉此操作變數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065" y="2789425"/>
            <a:ext cx="50101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457199" y="274638"/>
            <a:ext cx="8189259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 </a:t>
            </a:r>
            <a:r>
              <a:rPr lang="en-US" sz="4400" b="1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script 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中改變狀態控制變數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運用 SetInteger(變數名, 狀態值) 來控制變數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3355" y="92676"/>
            <a:ext cx="7320500" cy="58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 </a:t>
            </a:r>
            <a:r>
              <a:rPr lang="en-US" sz="4400" b="1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script </a:t>
            </a: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中改變狀態控制變數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 playerController 裡新增 Animator 來控制動畫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13" y="2897001"/>
            <a:ext cx="501015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7628" y="2353235"/>
            <a:ext cx="4476214" cy="355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變換方向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利用改變 scale X 的數值來達成轉向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52" y="2608729"/>
            <a:ext cx="8594330" cy="2904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變換方向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28" y="1674159"/>
            <a:ext cx="809625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補充(animation)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247" y="1416423"/>
            <a:ext cx="4026568" cy="450028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5056094" y="2124635"/>
            <a:ext cx="374493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: 動畫撥放的速度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Solo ：勾選後，只能通過有勾選 Solo 的狀態</a:t>
            </a:r>
            <a:r>
              <a:rPr lang="en-US"/>
              <a:t>，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其餘會被當作 Mute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Mute：勾選後，不會切入到該狀態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謝謝各位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Animator 的基本講解大致結束。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594722"/>
            <a:ext cx="77724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補充(transition)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489" y="1314450"/>
            <a:ext cx="3098146" cy="50020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3993775" y="1969533"/>
            <a:ext cx="455855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Exit Time ：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打勾後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Exit Time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會啟用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有 Exit Time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動畫結束後會撥放下個動畫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Exit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Time可設定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 到 1 之間，1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為完整撥放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476650"/>
          </a:xfrm>
          <a:prstGeom prst="rect">
            <a:avLst/>
          </a:prstGeom>
        </p:spPr>
      </p:pic>
      <p:sp>
        <p:nvSpPr>
          <p:cNvPr id="9" name="Google Shape;133;p17"/>
          <p:cNvSpPr txBox="1">
            <a:spLocks/>
          </p:cNvSpPr>
          <p:nvPr/>
        </p:nvSpPr>
        <p:spPr>
          <a:xfrm>
            <a:off x="457200" y="274638"/>
            <a:ext cx="741504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mtClean="0"/>
              <a:t>推薦素材 </a:t>
            </a:r>
            <a:r>
              <a:rPr lang="en-US" altLang="zh-TW" smtClean="0"/>
              <a:t>–</a:t>
            </a:r>
            <a:r>
              <a:rPr lang="zh-TW" altLang="en-US" smtClean="0"/>
              <a:t> </a:t>
            </a:r>
            <a:r>
              <a:rPr lang="en-US" altLang="zh-TW" smtClean="0"/>
              <a:t>Unity Chan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9187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" y="1546146"/>
            <a:ext cx="9091448" cy="4580017"/>
          </a:xfrm>
          <a:prstGeom prst="rect">
            <a:avLst/>
          </a:prstGeom>
        </p:spPr>
      </p:pic>
      <p:sp>
        <p:nvSpPr>
          <p:cNvPr id="7" name="Google Shape;133;p17"/>
          <p:cNvSpPr txBox="1">
            <a:spLocks/>
          </p:cNvSpPr>
          <p:nvPr/>
        </p:nvSpPr>
        <p:spPr>
          <a:xfrm>
            <a:off x="457200" y="274638"/>
            <a:ext cx="741504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mtClean="0"/>
              <a:t>推薦素材 </a:t>
            </a:r>
            <a:r>
              <a:rPr lang="en-US" altLang="zh-TW" smtClean="0"/>
              <a:t>–</a:t>
            </a:r>
            <a:r>
              <a:rPr lang="zh-TW" altLang="en-US" smtClean="0"/>
              <a:t> </a:t>
            </a:r>
            <a:r>
              <a:rPr lang="en-US" altLang="zh-TW" smtClean="0"/>
              <a:t>Unity Chan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8707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2" y="1417638"/>
            <a:ext cx="3299746" cy="5143946"/>
          </a:xfrm>
          <a:prstGeom prst="rect">
            <a:avLst/>
          </a:prstGeom>
        </p:spPr>
      </p:pic>
      <p:sp>
        <p:nvSpPr>
          <p:cNvPr id="6" name="Google Shape;133;p17"/>
          <p:cNvSpPr txBox="1">
            <a:spLocks/>
          </p:cNvSpPr>
          <p:nvPr/>
        </p:nvSpPr>
        <p:spPr>
          <a:xfrm>
            <a:off x="457200" y="274638"/>
            <a:ext cx="741504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mtClean="0"/>
              <a:t>推薦素材 </a:t>
            </a:r>
            <a:r>
              <a:rPr lang="en-US" altLang="zh-TW" smtClean="0"/>
              <a:t>–</a:t>
            </a:r>
            <a:r>
              <a:rPr lang="zh-TW" altLang="en-US" smtClean="0"/>
              <a:t> </a:t>
            </a:r>
            <a:r>
              <a:rPr lang="en-US" altLang="zh-TW" smtClean="0"/>
              <a:t>Unity Chan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0454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133;p17"/>
          <p:cNvSpPr txBox="1">
            <a:spLocks/>
          </p:cNvSpPr>
          <p:nvPr/>
        </p:nvSpPr>
        <p:spPr>
          <a:xfrm>
            <a:off x="457200" y="274638"/>
            <a:ext cx="741504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mtClean="0"/>
              <a:t>推薦素材 </a:t>
            </a:r>
            <a:r>
              <a:rPr lang="en-US" altLang="zh-TW" smtClean="0"/>
              <a:t>–</a:t>
            </a:r>
            <a:r>
              <a:rPr lang="zh-TW" altLang="en-US" smtClean="0"/>
              <a:t> </a:t>
            </a:r>
            <a:r>
              <a:rPr lang="en-US" altLang="zh-TW" smtClean="0"/>
              <a:t>Unity Chan 2D</a:t>
            </a:r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183"/>
            <a:ext cx="9144000" cy="45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290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133;p17"/>
          <p:cNvSpPr txBox="1">
            <a:spLocks/>
          </p:cNvSpPr>
          <p:nvPr/>
        </p:nvSpPr>
        <p:spPr>
          <a:xfrm>
            <a:off x="457200" y="274638"/>
            <a:ext cx="7415048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zh-TW" altLang="en-US" smtClean="0"/>
              <a:t>推薦素材 </a:t>
            </a:r>
            <a:r>
              <a:rPr lang="en-US" altLang="zh-TW" smtClean="0"/>
              <a:t>–</a:t>
            </a:r>
            <a:r>
              <a:rPr lang="zh-TW" altLang="en-US" smtClean="0"/>
              <a:t> </a:t>
            </a:r>
            <a:r>
              <a:rPr lang="en-US" altLang="zh-TW" smtClean="0"/>
              <a:t>Unity Chan 2D</a:t>
            </a: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999"/>
            <a:ext cx="9144000" cy="50061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454869" y="3858555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挑一個拉就好，因為我把兩個版本都載下來了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66356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物件調整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905000"/>
            <a:ext cx="3095625" cy="377168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1143000" y="3276600"/>
            <a:ext cx="3095625" cy="304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4572000" y="3244334"/>
            <a:ext cx="25011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大小 改成 X 10 Y 10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4546979" y="4876800"/>
            <a:ext cx="23110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前後 設定至背景前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1295400" y="4953000"/>
            <a:ext cx="2943225" cy="228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urse_H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584</Words>
  <Application>Microsoft Office PowerPoint</Application>
  <PresentationFormat>如螢幕大小 (4:3)</PresentationFormat>
  <Paragraphs>152</Paragraphs>
  <Slides>37</Slides>
  <Notes>37</Notes>
  <HiddenSlides>1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1" baseType="lpstr">
      <vt:lpstr>Calibri</vt:lpstr>
      <vt:lpstr>Arial</vt:lpstr>
      <vt:lpstr>Economica</vt:lpstr>
      <vt:lpstr>Course_HE</vt:lpstr>
      <vt:lpstr>Unity LAB-3 Animator (2D)</vt:lpstr>
      <vt:lpstr>匯入素材</vt:lpstr>
      <vt:lpstr>推薦素材 – Unity Chan 2D</vt:lpstr>
      <vt:lpstr>PowerPoint 簡報</vt:lpstr>
      <vt:lpstr>PowerPoint 簡報</vt:lpstr>
      <vt:lpstr>PowerPoint 簡報</vt:lpstr>
      <vt:lpstr>PowerPoint 簡報</vt:lpstr>
      <vt:lpstr>PowerPoint 簡報</vt:lpstr>
      <vt:lpstr>物件調整</vt:lpstr>
      <vt:lpstr>物體性質調整</vt:lpstr>
      <vt:lpstr>移動及跳躍</vt:lpstr>
      <vt:lpstr>Input.GetAxisRaw Input.GetAxis </vt:lpstr>
      <vt:lpstr>偵測在地板上 - 碰撞器</vt:lpstr>
      <vt:lpstr>偵測在地板上 - 碰撞器</vt:lpstr>
      <vt:lpstr>什麼是動畫狀態機?</vt:lpstr>
      <vt:lpstr>加入動畫</vt:lpstr>
      <vt:lpstr>加入動畫</vt:lpstr>
      <vt:lpstr>加入動畫</vt:lpstr>
      <vt:lpstr>加入動畫</vt:lpstr>
      <vt:lpstr>加入動畫(另外一種可能性)</vt:lpstr>
      <vt:lpstr>加入動畫(另外一種可能性)</vt:lpstr>
      <vt:lpstr>加入動畫(另外一種可能性)</vt:lpstr>
      <vt:lpstr>狀態機轉換</vt:lpstr>
      <vt:lpstr>狀態機條件變數</vt:lpstr>
      <vt:lpstr>Make transition</vt:lpstr>
      <vt:lpstr>增加狀態</vt:lpstr>
      <vt:lpstr>狀態控制變數</vt:lpstr>
      <vt:lpstr>狀態控制變數</vt:lpstr>
      <vt:lpstr>狀態控制變數</vt:lpstr>
      <vt:lpstr>在 script 中改變狀態控制變數</vt:lpstr>
      <vt:lpstr>在 script 中改變狀態控制變數</vt:lpstr>
      <vt:lpstr>在 script 中改變狀態控制變數</vt:lpstr>
      <vt:lpstr>變換方向</vt:lpstr>
      <vt:lpstr>變換方向</vt:lpstr>
      <vt:lpstr>補充(animation)</vt:lpstr>
      <vt:lpstr>謝謝各位</vt:lpstr>
      <vt:lpstr>補充(transition)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LAB-3 Animator (2D)</dc:title>
  <dc:creator>CarterChou</dc:creator>
  <cp:lastModifiedBy>CarterChou</cp:lastModifiedBy>
  <cp:revision>29</cp:revision>
  <dcterms:modified xsi:type="dcterms:W3CDTF">2019-10-02T04:22:15Z</dcterms:modified>
</cp:coreProperties>
</file>