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256" r:id="rId2"/>
    <p:sldId id="364" r:id="rId3"/>
    <p:sldId id="363" r:id="rId4"/>
    <p:sldId id="265" r:id="rId5"/>
    <p:sldId id="266" r:id="rId6"/>
    <p:sldId id="267" r:id="rId7"/>
    <p:sldId id="268" r:id="rId8"/>
    <p:sldId id="269" r:id="rId9"/>
    <p:sldId id="270" r:id="rId10"/>
    <p:sldId id="271" r:id="rId11"/>
    <p:sldId id="354" r:id="rId12"/>
    <p:sldId id="272" r:id="rId13"/>
    <p:sldId id="355" r:id="rId14"/>
    <p:sldId id="356" r:id="rId15"/>
    <p:sldId id="357" r:id="rId16"/>
    <p:sldId id="273" r:id="rId17"/>
    <p:sldId id="274" r:id="rId18"/>
    <p:sldId id="275" r:id="rId19"/>
    <p:sldId id="276" r:id="rId20"/>
    <p:sldId id="277" r:id="rId21"/>
    <p:sldId id="278" r:id="rId22"/>
    <p:sldId id="279" r:id="rId23"/>
    <p:sldId id="280" r:id="rId24"/>
    <p:sldId id="281" r:id="rId25"/>
    <p:sldId id="282" r:id="rId26"/>
    <p:sldId id="283" r:id="rId27"/>
    <p:sldId id="352" r:id="rId28"/>
    <p:sldId id="284" r:id="rId29"/>
    <p:sldId id="358" r:id="rId30"/>
    <p:sldId id="35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68" r:id="rId48"/>
    <p:sldId id="301" r:id="rId49"/>
    <p:sldId id="302" r:id="rId50"/>
    <p:sldId id="303" r:id="rId51"/>
    <p:sldId id="304" r:id="rId52"/>
    <p:sldId id="305" r:id="rId53"/>
    <p:sldId id="306" r:id="rId54"/>
    <p:sldId id="360" r:id="rId55"/>
    <p:sldId id="307" r:id="rId56"/>
    <p:sldId id="308" r:id="rId57"/>
    <p:sldId id="309" r:id="rId58"/>
    <p:sldId id="310" r:id="rId59"/>
    <p:sldId id="362"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5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65" r:id="rId103"/>
    <p:sldId id="366" r:id="rId104"/>
    <p:sldId id="367" r:id="rId105"/>
    <p:sldId id="369" r:id="rId106"/>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5938" autoAdjust="0"/>
  </p:normalViewPr>
  <p:slideViewPr>
    <p:cSldViewPr showGuides="1">
      <p:cViewPr varScale="1">
        <p:scale>
          <a:sx n="84" d="100"/>
          <a:sy n="84" d="100"/>
        </p:scale>
        <p:origin x="32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defRPr>
            </a:lvl1pPr>
          </a:lstStyle>
          <a:p>
            <a:pPr>
              <a:defRPr/>
            </a:pPr>
            <a:fld id="{FAA12751-8769-4EC3-BBCD-502FAEE713AB}" type="datetimeFigureOut">
              <a:rPr lang="zh-TW" altLang="en-US"/>
              <a:pPr>
                <a:defRPr/>
              </a:pPr>
              <a:t>2019/4/8</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defRPr>
            </a:lvl1pPr>
          </a:lstStyle>
          <a:p>
            <a:pPr>
              <a:defRPr/>
            </a:pPr>
            <a:fld id="{94DBADC3-BB6D-4DDC-BF0F-BADB7AA41434}" type="slidenum">
              <a:rPr lang="zh-TW" altLang="en-US"/>
              <a:pPr>
                <a:defRPr/>
              </a:pPr>
              <a:t>‹#›</a:t>
            </a:fld>
            <a:endParaRPr lang="zh-TW" altLang="en-US"/>
          </a:p>
        </p:txBody>
      </p:sp>
    </p:spTree>
    <p:extLst>
      <p:ext uri="{BB962C8B-B14F-4D97-AF65-F5344CB8AC3E}">
        <p14:creationId xmlns:p14="http://schemas.microsoft.com/office/powerpoint/2010/main" val="2152196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defRPr>
            </a:lvl1pPr>
          </a:lstStyle>
          <a:p>
            <a:pPr>
              <a:defRPr/>
            </a:pPr>
            <a:fld id="{81D85960-7C46-4A0E-89B5-1BB8A8A6BB0C}" type="datetimeFigureOut">
              <a:rPr lang="zh-TW" altLang="en-US"/>
              <a:pPr>
                <a:defRPr/>
              </a:pPr>
              <a:t>2019/4/8</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defRPr>
            </a:lvl1pPr>
          </a:lstStyle>
          <a:p>
            <a:pPr>
              <a:defRPr/>
            </a:pPr>
            <a:fld id="{101A1585-48ED-49BC-9FB4-66F3E750B3EF}" type="slidenum">
              <a:rPr lang="zh-TW" altLang="en-US"/>
              <a:pPr>
                <a:defRPr/>
              </a:pPr>
              <a:t>‹#›</a:t>
            </a:fld>
            <a:endParaRPr lang="zh-TW" altLang="en-US"/>
          </a:p>
        </p:txBody>
      </p:sp>
    </p:spTree>
    <p:extLst>
      <p:ext uri="{BB962C8B-B14F-4D97-AF65-F5344CB8AC3E}">
        <p14:creationId xmlns:p14="http://schemas.microsoft.com/office/powerpoint/2010/main" val="2190132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2019</a:t>
            </a:r>
            <a:endParaRPr lang="zh-TW" altLang="en-US" dirty="0" smtClean="0"/>
          </a:p>
        </p:txBody>
      </p:sp>
      <p:sp>
        <p:nvSpPr>
          <p:cNvPr id="1146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0EF83DC-4E61-48EC-B5D4-A4923B5B6E90}" type="slidenum">
              <a:rPr lang="zh-TW" altLang="en-US" smtClean="0">
                <a:latin typeface="Arial" charset="0"/>
              </a:rPr>
              <a:pPr eaLnBrk="1" hangingPunct="1">
                <a:spcBef>
                  <a:spcPct val="0"/>
                </a:spcBef>
              </a:pPr>
              <a:t>1</a:t>
            </a:fld>
            <a:endParaRPr lang="zh-TW" altLang="en-US" smtClean="0">
              <a:latin typeface="Arial" charset="0"/>
            </a:endParaRPr>
          </a:p>
        </p:txBody>
      </p:sp>
    </p:spTree>
    <p:extLst>
      <p:ext uri="{BB962C8B-B14F-4D97-AF65-F5344CB8AC3E}">
        <p14:creationId xmlns:p14="http://schemas.microsoft.com/office/powerpoint/2010/main" val="10410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FCG4:</a:t>
            </a:r>
            <a:r>
              <a:rPr lang="en-US" altLang="zh-TW" baseline="0" dirty="0" smtClean="0"/>
              <a:t> </a:t>
            </a:r>
            <a:r>
              <a:rPr lang="en-US" altLang="zh-TW" sz="1200" b="1" i="0" kern="1200" dirty="0" smtClean="0">
                <a:solidFill>
                  <a:schemeClr val="tx1"/>
                </a:solidFill>
                <a:effectLst/>
                <a:latin typeface="+mn-lt"/>
                <a:ea typeface="+mn-ea"/>
                <a:cs typeface="+mn-cs"/>
              </a:rPr>
              <a:t>Fundamentals of Computer Graphics, Fourth Edition</a:t>
            </a:r>
          </a:p>
          <a:p>
            <a:endParaRPr lang="zh-TW" altLang="en-US" dirty="0"/>
          </a:p>
        </p:txBody>
      </p:sp>
      <p:sp>
        <p:nvSpPr>
          <p:cNvPr id="4" name="投影片編號版面配置區 3"/>
          <p:cNvSpPr>
            <a:spLocks noGrp="1"/>
          </p:cNvSpPr>
          <p:nvPr>
            <p:ph type="sldNum" sz="quarter" idx="10"/>
          </p:nvPr>
        </p:nvSpPr>
        <p:spPr/>
        <p:txBody>
          <a:bodyPr/>
          <a:lstStyle/>
          <a:p>
            <a:pPr>
              <a:defRPr/>
            </a:pPr>
            <a:fld id="{101A1585-48ED-49BC-9FB4-66F3E750B3EF}" type="slidenum">
              <a:rPr lang="zh-TW" altLang="en-US" smtClean="0"/>
              <a:pPr>
                <a:defRPr/>
              </a:pPr>
              <a:t>2</a:t>
            </a:fld>
            <a:endParaRPr lang="zh-TW" altLang="en-US"/>
          </a:p>
        </p:txBody>
      </p:sp>
    </p:spTree>
    <p:extLst>
      <p:ext uri="{BB962C8B-B14F-4D97-AF65-F5344CB8AC3E}">
        <p14:creationId xmlns:p14="http://schemas.microsoft.com/office/powerpoint/2010/main" val="122996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57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E5F6CF8-1F38-42AD-9E2E-C7A7B567A2DD}" type="slidenum">
              <a:rPr lang="zh-TW" altLang="en-US" smtClean="0">
                <a:latin typeface="Arial" charset="0"/>
              </a:rPr>
              <a:pPr eaLnBrk="1" hangingPunct="1">
                <a:spcBef>
                  <a:spcPct val="0"/>
                </a:spcBef>
              </a:pPr>
              <a:t>23</a:t>
            </a:fld>
            <a:endParaRPr lang="zh-TW" altLang="en-US" smtClean="0">
              <a:latin typeface="Arial" charset="0"/>
            </a:endParaRPr>
          </a:p>
        </p:txBody>
      </p:sp>
    </p:spTree>
    <p:extLst>
      <p:ext uri="{BB962C8B-B14F-4D97-AF65-F5344CB8AC3E}">
        <p14:creationId xmlns:p14="http://schemas.microsoft.com/office/powerpoint/2010/main" val="67765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Planes:   alpha and beta are arbitrary scalar</a:t>
            </a:r>
            <a:endParaRPr lang="zh-TW" altLang="en-US" smtClean="0"/>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AE16DEA-D6B6-49D5-907A-D7B80FA6AF64}" type="slidenum">
              <a:rPr lang="zh-TW" altLang="en-US" smtClean="0">
                <a:latin typeface="Arial" charset="0"/>
              </a:rPr>
              <a:pPr eaLnBrk="1" hangingPunct="1">
                <a:spcBef>
                  <a:spcPct val="0"/>
                </a:spcBef>
              </a:pPr>
              <a:t>25</a:t>
            </a:fld>
            <a:endParaRPr lang="zh-TW" altLang="en-US" smtClean="0">
              <a:latin typeface="Arial" charset="0"/>
            </a:endParaRPr>
          </a:p>
        </p:txBody>
      </p:sp>
    </p:spTree>
    <p:extLst>
      <p:ext uri="{BB962C8B-B14F-4D97-AF65-F5344CB8AC3E}">
        <p14:creationId xmlns:p14="http://schemas.microsoft.com/office/powerpoint/2010/main" val="127566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 frame of reference </a:t>
            </a:r>
          </a:p>
          <a:p>
            <a:r>
              <a:rPr lang="en-US" altLang="zh-TW" smtClean="0"/>
              <a:t>Coordinate frame</a:t>
            </a:r>
            <a:endParaRPr lang="zh-TW" altLang="en-US" smtClean="0"/>
          </a:p>
        </p:txBody>
      </p:sp>
      <p:sp>
        <p:nvSpPr>
          <p:cNvPr id="1177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B1B059C-2395-432D-B1A2-676F3BC82F65}" type="slidenum">
              <a:rPr lang="zh-TW" altLang="en-US" smtClean="0">
                <a:latin typeface="Arial" charset="0"/>
              </a:rPr>
              <a:pPr eaLnBrk="1" hangingPunct="1">
                <a:spcBef>
                  <a:spcPct val="0"/>
                </a:spcBef>
              </a:pPr>
              <a:t>38</a:t>
            </a:fld>
            <a:endParaRPr lang="zh-TW" altLang="en-US" smtClean="0">
              <a:latin typeface="Arial" charset="0"/>
            </a:endParaRPr>
          </a:p>
        </p:txBody>
      </p:sp>
    </p:spTree>
    <p:extLst>
      <p:ext uri="{BB962C8B-B14F-4D97-AF65-F5344CB8AC3E}">
        <p14:creationId xmlns:p14="http://schemas.microsoft.com/office/powerpoint/2010/main" val="290691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87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FB315C1-FA59-44F5-9508-064AD9DC97F7}" type="slidenum">
              <a:rPr lang="zh-TW" altLang="en-US" smtClean="0">
                <a:latin typeface="Arial" charset="0"/>
              </a:rPr>
              <a:pPr eaLnBrk="1" hangingPunct="1">
                <a:spcBef>
                  <a:spcPct val="0"/>
                </a:spcBef>
              </a:pPr>
              <a:t>48</a:t>
            </a:fld>
            <a:endParaRPr lang="zh-TW" altLang="en-US" smtClean="0">
              <a:latin typeface="Arial" charset="0"/>
            </a:endParaRPr>
          </a:p>
        </p:txBody>
      </p:sp>
    </p:spTree>
    <p:extLst>
      <p:ext uri="{BB962C8B-B14F-4D97-AF65-F5344CB8AC3E}">
        <p14:creationId xmlns:p14="http://schemas.microsoft.com/office/powerpoint/2010/main" val="233435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119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05BBCC8-1F78-4045-B9E2-6072B7CAF192}" type="slidenum">
              <a:rPr lang="zh-TW" altLang="en-US" smtClean="0">
                <a:latin typeface="Arial" charset="0"/>
              </a:rPr>
              <a:pPr eaLnBrk="1" hangingPunct="1">
                <a:spcBef>
                  <a:spcPct val="0"/>
                </a:spcBef>
              </a:pPr>
              <a:t>59</a:t>
            </a:fld>
            <a:endParaRPr lang="zh-TW" altLang="en-US" smtClean="0">
              <a:latin typeface="Arial" charset="0"/>
            </a:endParaRPr>
          </a:p>
        </p:txBody>
      </p:sp>
    </p:spTree>
    <p:extLst>
      <p:ext uri="{BB962C8B-B14F-4D97-AF65-F5344CB8AC3E}">
        <p14:creationId xmlns:p14="http://schemas.microsoft.com/office/powerpoint/2010/main" val="236506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08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670C6EB-BAD5-4AF8-8F49-83D6F3E73091}" type="slidenum">
              <a:rPr lang="zh-TW" altLang="en-US" smtClean="0">
                <a:latin typeface="Arial" charset="0"/>
              </a:rPr>
              <a:pPr eaLnBrk="1" hangingPunct="1">
                <a:spcBef>
                  <a:spcPct val="0"/>
                </a:spcBef>
              </a:pPr>
              <a:t>74</a:t>
            </a:fld>
            <a:endParaRPr lang="zh-TW" altLang="en-US" smtClean="0">
              <a:latin typeface="Arial" charset="0"/>
            </a:endParaRPr>
          </a:p>
        </p:txBody>
      </p:sp>
    </p:spTree>
    <p:extLst>
      <p:ext uri="{BB962C8B-B14F-4D97-AF65-F5344CB8AC3E}">
        <p14:creationId xmlns:p14="http://schemas.microsoft.com/office/powerpoint/2010/main" val="170831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反之，由</a:t>
            </a:r>
            <a:r>
              <a:rPr lang="en-US" altLang="zh-TW" smtClean="0"/>
              <a:t>C/C++</a:t>
            </a:r>
            <a:r>
              <a:rPr lang="zh-TW" altLang="en-US" smtClean="0"/>
              <a:t>指令由上至下閱讀的順序</a:t>
            </a:r>
            <a:endParaRPr lang="en-US" altLang="zh-TW" smtClean="0"/>
          </a:p>
          <a:p>
            <a:r>
              <a:rPr lang="zh-TW" altLang="en-US" smtClean="0"/>
              <a:t>表示從</a:t>
            </a:r>
            <a:r>
              <a:rPr lang="en-US" altLang="zh-TW" smtClean="0"/>
              <a:t>world space</a:t>
            </a:r>
            <a:r>
              <a:rPr lang="zh-TW" altLang="en-US" smtClean="0"/>
              <a:t>往</a:t>
            </a:r>
            <a:r>
              <a:rPr lang="en-US" altLang="zh-TW" smtClean="0"/>
              <a:t>object space</a:t>
            </a:r>
            <a:r>
              <a:rPr lang="zh-TW" altLang="en-US" smtClean="0"/>
              <a:t>的變化</a:t>
            </a:r>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52F7B5-C082-4505-965D-C4CC532F3C2E}" type="slidenum">
              <a:rPr lang="en-US" altLang="zh-TW" smtClean="0">
                <a:latin typeface="Arial" charset="0"/>
              </a:rPr>
              <a:pPr eaLnBrk="1" hangingPunct="1">
                <a:spcBef>
                  <a:spcPct val="0"/>
                </a:spcBef>
              </a:pPr>
              <a:t>105</a:t>
            </a:fld>
            <a:endParaRPr lang="en-US" altLang="zh-TW" smtClean="0">
              <a:latin typeface="Arial" charset="0"/>
            </a:endParaRPr>
          </a:p>
        </p:txBody>
      </p:sp>
    </p:spTree>
    <p:extLst>
      <p:ext uri="{BB962C8B-B14F-4D97-AF65-F5344CB8AC3E}">
        <p14:creationId xmlns:p14="http://schemas.microsoft.com/office/powerpoint/2010/main" val="362669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ctrTitle"/>
          </p:nvPr>
        </p:nvSpPr>
        <p:spPr>
          <a:xfrm>
            <a:off x="685800" y="3355848"/>
            <a:ext cx="8077200" cy="1673352"/>
          </a:xfrm>
        </p:spPr>
        <p:txBody>
          <a:bodyPr tIns="0" bIns="0" anchor="t"/>
          <a:lstStyle>
            <a:lvl1pPr algn="l">
              <a:defRPr sz="4700" b="1"/>
            </a:lvl1pPr>
            <a:extLst/>
          </a:lstStyle>
          <a:p>
            <a:r>
              <a:rPr lang="zh-TW" altLang="en-US" smtClean="0"/>
              <a:t>按一下以編輯母片標題樣式</a:t>
            </a:r>
            <a:endParaRPr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TW" altLang="en-US" smtClean="0"/>
              <a:t>按一下以編輯母片副標題樣式</a:t>
            </a:r>
            <a:endParaRPr lang="en-US"/>
          </a:p>
        </p:txBody>
      </p:sp>
      <p:sp>
        <p:nvSpPr>
          <p:cNvPr id="6" name="日期版面配置區 3"/>
          <p:cNvSpPr>
            <a:spLocks noGrp="1"/>
          </p:cNvSpPr>
          <p:nvPr>
            <p:ph type="dt" sz="half" idx="10"/>
          </p:nvPr>
        </p:nvSpPr>
        <p:spPr/>
        <p:txBody>
          <a:bodyPr/>
          <a:lstStyle>
            <a:lvl1pPr>
              <a:defRPr/>
            </a:lvl1pPr>
          </a:lstStyle>
          <a:p>
            <a:pPr>
              <a:defRPr/>
            </a:pPr>
            <a:fld id="{584B5CB7-9BC4-4D2F-899B-B5DA4A1A1646}" type="datetimeFigureOut">
              <a:rPr lang="zh-TW" altLang="en-US"/>
              <a:pPr>
                <a:defRPr/>
              </a:pPr>
              <a:t>2019/4/8</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A95C93C4-88B8-42FF-8250-EADBA603D820}" type="slidenum">
              <a:rPr lang="zh-TW" altLang="en-US"/>
              <a:pPr>
                <a:defRPr/>
              </a:pPr>
              <a:t>‹#›</a:t>
            </a:fld>
            <a:endParaRPr lang="zh-TW" altLang="en-US"/>
          </a:p>
        </p:txBody>
      </p:sp>
    </p:spTree>
    <p:extLst>
      <p:ext uri="{BB962C8B-B14F-4D97-AF65-F5344CB8AC3E}">
        <p14:creationId xmlns:p14="http://schemas.microsoft.com/office/powerpoint/2010/main" val="18841821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5FA04EF9-7A7F-4BB0-8C9C-6CCF796F58A9}" type="datetimeFigureOut">
              <a:rPr lang="zh-TW" altLang="en-US"/>
              <a:pPr>
                <a:defRPr/>
              </a:pPr>
              <a:t>2019/4/8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5150643-6595-4F22-A422-E8D139D3D108}" type="slidenum">
              <a:rPr lang="zh-TW" altLang="en-US"/>
              <a:pPr>
                <a:defRPr/>
              </a:pPr>
              <a:t>‹#›</a:t>
            </a:fld>
            <a:endParaRPr lang="zh-TW" altLang="en-US"/>
          </a:p>
        </p:txBody>
      </p:sp>
    </p:spTree>
    <p:extLst>
      <p:ext uri="{BB962C8B-B14F-4D97-AF65-F5344CB8AC3E}">
        <p14:creationId xmlns:p14="http://schemas.microsoft.com/office/powerpoint/2010/main" val="140716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781800" y="274640"/>
            <a:ext cx="19050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30480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C33A616C-BADF-49CE-8B63-A63919B9D2BF}" type="datetimeFigureOut">
              <a:rPr lang="zh-TW" altLang="en-US"/>
              <a:pPr>
                <a:defRPr/>
              </a:pPr>
              <a:t>2019/4/8</a:t>
            </a:fld>
            <a:endParaRPr lang="zh-TW" altLang="en-US"/>
          </a:p>
        </p:txBody>
      </p:sp>
      <p:sp>
        <p:nvSpPr>
          <p:cNvPr id="7" name="頁尾版面配置區 4"/>
          <p:cNvSpPr>
            <a:spLocks noGrp="1"/>
          </p:cNvSpPr>
          <p:nvPr>
            <p:ph type="ftr" sz="quarter" idx="11"/>
          </p:nvPr>
        </p:nvSpPr>
        <p:spPr>
          <a:xfrm>
            <a:off x="2640013" y="6376988"/>
            <a:ext cx="3836987" cy="365125"/>
          </a:xfrm>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136BBB2F-F374-4A41-8435-E7E30868DD13}" type="slidenum">
              <a:rPr lang="zh-TW" altLang="en-US"/>
              <a:pPr>
                <a:defRPr/>
              </a:pPr>
              <a:t>‹#›</a:t>
            </a:fld>
            <a:endParaRPr lang="zh-TW" altLang="en-US"/>
          </a:p>
        </p:txBody>
      </p:sp>
    </p:spTree>
    <p:extLst>
      <p:ext uri="{BB962C8B-B14F-4D97-AF65-F5344CB8AC3E}">
        <p14:creationId xmlns:p14="http://schemas.microsoft.com/office/powerpoint/2010/main" val="7420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4FF5728-13E5-4373-80D3-8A83BD1D6B77}" type="datetimeFigureOut">
              <a:rPr lang="zh-TW" altLang="en-US"/>
              <a:pPr>
                <a:defRPr/>
              </a:pPr>
              <a:t>2019/4/8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DBA626D-20E5-4E0D-86C9-880C28939ECF}" type="slidenum">
              <a:rPr lang="zh-TW" altLang="en-US"/>
              <a:pPr>
                <a:defRPr/>
              </a:pPr>
              <a:t>‹#›</a:t>
            </a:fld>
            <a:endParaRPr lang="zh-TW" altLang="en-US"/>
          </a:p>
        </p:txBody>
      </p:sp>
    </p:spTree>
    <p:extLst>
      <p:ext uri="{BB962C8B-B14F-4D97-AF65-F5344CB8AC3E}">
        <p14:creationId xmlns:p14="http://schemas.microsoft.com/office/powerpoint/2010/main" val="290627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8958AAF8-2119-4778-94B4-0AA10EC57D40}" type="datetimeFigureOut">
              <a:rPr lang="zh-TW" altLang="en-US"/>
              <a:pPr>
                <a:defRPr/>
              </a:pPr>
              <a:t>2019/4/8</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46ED2A49-7F24-40F9-A43A-D606A8A1E138}" type="slidenum">
              <a:rPr lang="zh-TW" altLang="en-US"/>
              <a:pPr>
                <a:defRPr/>
              </a:pPr>
              <a:t>‹#›</a:t>
            </a:fld>
            <a:endParaRPr lang="zh-TW" altLang="en-US"/>
          </a:p>
        </p:txBody>
      </p:sp>
    </p:spTree>
    <p:extLst>
      <p:ext uri="{BB962C8B-B14F-4D97-AF65-F5344CB8AC3E}">
        <p14:creationId xmlns:p14="http://schemas.microsoft.com/office/powerpoint/2010/main" val="9449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2848583C-AEC6-4143-8521-77792F79702F}" type="datetimeFigureOut">
              <a:rPr lang="zh-TW" altLang="en-US"/>
              <a:pPr>
                <a:defRPr/>
              </a:pPr>
              <a:t>2019/4/8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9BDFAFB-2181-4EBB-BC53-B7513AA3CA79}" type="slidenum">
              <a:rPr lang="zh-TW" altLang="en-US"/>
              <a:pPr>
                <a:defRPr/>
              </a:pPr>
              <a:t>‹#›</a:t>
            </a:fld>
            <a:endParaRPr lang="zh-TW" altLang="en-US"/>
          </a:p>
        </p:txBody>
      </p:sp>
    </p:spTree>
    <p:extLst>
      <p:ext uri="{BB962C8B-B14F-4D97-AF65-F5344CB8AC3E}">
        <p14:creationId xmlns:p14="http://schemas.microsoft.com/office/powerpoint/2010/main" val="200650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8301ED9D-4D58-4222-8907-E2793123C392}" type="datetimeFigureOut">
              <a:rPr lang="zh-TW" altLang="en-US"/>
              <a:pPr>
                <a:defRPr/>
              </a:pPr>
              <a:t>2019/4/8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F670A42E-8BE7-431A-B67F-EF14C8F6F45E}" type="slidenum">
              <a:rPr lang="zh-TW" altLang="en-US"/>
              <a:pPr>
                <a:defRPr/>
              </a:pPr>
              <a:t>‹#›</a:t>
            </a:fld>
            <a:endParaRPr lang="zh-TW" altLang="en-US"/>
          </a:p>
        </p:txBody>
      </p:sp>
    </p:spTree>
    <p:extLst>
      <p:ext uri="{BB962C8B-B14F-4D97-AF65-F5344CB8AC3E}">
        <p14:creationId xmlns:p14="http://schemas.microsoft.com/office/powerpoint/2010/main" val="117882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8EE51260-6173-470C-BA29-2ED0C9842DF6}" type="datetimeFigureOut">
              <a:rPr lang="zh-TW" altLang="en-US"/>
              <a:pPr>
                <a:defRPr/>
              </a:pPr>
              <a:t>2019/4/8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963AB75-9FE0-4DE3-BF83-B4C6A6809F50}" type="slidenum">
              <a:rPr lang="zh-TW" altLang="en-US"/>
              <a:pPr>
                <a:defRPr/>
              </a:pPr>
              <a:t>‹#›</a:t>
            </a:fld>
            <a:endParaRPr lang="zh-TW" altLang="en-US"/>
          </a:p>
        </p:txBody>
      </p:sp>
    </p:spTree>
    <p:extLst>
      <p:ext uri="{BB962C8B-B14F-4D97-AF65-F5344CB8AC3E}">
        <p14:creationId xmlns:p14="http://schemas.microsoft.com/office/powerpoint/2010/main" val="104634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456DACDE-C586-4757-A6C8-14A9AF4CD6C6}" type="datetimeFigureOut">
              <a:rPr lang="zh-TW" altLang="en-US"/>
              <a:pPr>
                <a:defRPr/>
              </a:pPr>
              <a:t>2019/4/8</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7538796C-9732-48D1-848E-2F4606845F00}" type="slidenum">
              <a:rPr lang="zh-TW" altLang="en-US"/>
              <a:pPr>
                <a:defRPr/>
              </a:pPr>
              <a:t>‹#›</a:t>
            </a:fld>
            <a:endParaRPr lang="zh-TW" altLang="en-US"/>
          </a:p>
        </p:txBody>
      </p:sp>
    </p:spTree>
    <p:extLst>
      <p:ext uri="{BB962C8B-B14F-4D97-AF65-F5344CB8AC3E}">
        <p14:creationId xmlns:p14="http://schemas.microsoft.com/office/powerpoint/2010/main" val="184730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fld id="{86852DBD-876A-40CB-9C28-23548AF04063}" type="datetimeFigureOut">
              <a:rPr lang="zh-TW" altLang="en-US"/>
              <a:pPr>
                <a:defRPr/>
              </a:pPr>
              <a:t>2019/4/8</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7261814A-3DE7-406E-99D7-6FF8D7B793FA}" type="slidenum">
              <a:rPr lang="zh-TW" altLang="en-US"/>
              <a:pPr>
                <a:defRPr/>
              </a:pPr>
              <a:t>‹#›</a:t>
            </a:fld>
            <a:endParaRPr lang="zh-TW" altLang="en-US"/>
          </a:p>
        </p:txBody>
      </p:sp>
    </p:spTree>
    <p:extLst>
      <p:ext uri="{BB962C8B-B14F-4D97-AF65-F5344CB8AC3E}">
        <p14:creationId xmlns:p14="http://schemas.microsoft.com/office/powerpoint/2010/main" val="130819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a:xfrm>
            <a:off x="165100" y="1169988"/>
            <a:ext cx="2522538" cy="201612"/>
          </a:xfrm>
        </p:spPr>
        <p:txBody>
          <a:bodyPr/>
          <a:lstStyle>
            <a:lvl1pPr>
              <a:defRPr/>
            </a:lvl1pPr>
          </a:lstStyle>
          <a:p>
            <a:pPr>
              <a:defRPr/>
            </a:pPr>
            <a:fld id="{BC8636A0-EF24-4D5C-8758-0D234244749D}" type="datetimeFigureOut">
              <a:rPr lang="zh-TW" altLang="en-US"/>
              <a:pPr>
                <a:defRPr/>
              </a:pPr>
              <a:t>2019/4/8</a:t>
            </a:fld>
            <a:endParaRPr lang="zh-TW" altLang="en-US"/>
          </a:p>
        </p:txBody>
      </p:sp>
      <p:sp>
        <p:nvSpPr>
          <p:cNvPr id="8" name="頁尾版面配置區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zh-TW" altLang="en-US"/>
          </a:p>
        </p:txBody>
      </p:sp>
      <p:sp>
        <p:nvSpPr>
          <p:cNvPr id="9" name="投影片編號版面配置區 6"/>
          <p:cNvSpPr>
            <a:spLocks noGrp="1"/>
          </p:cNvSpPr>
          <p:nvPr>
            <p:ph type="sldNum" sz="quarter" idx="12"/>
          </p:nvPr>
        </p:nvSpPr>
        <p:spPr>
          <a:xfrm>
            <a:off x="8339138" y="1169988"/>
            <a:ext cx="733425" cy="201612"/>
          </a:xfrm>
        </p:spPr>
        <p:txBody>
          <a:bodyPr/>
          <a:lstStyle>
            <a:lvl1pPr>
              <a:defRPr/>
            </a:lvl1pPr>
          </a:lstStyle>
          <a:p>
            <a:pPr>
              <a:defRPr/>
            </a:pPr>
            <a:fld id="{4F8D24A4-6533-40CE-AFAB-125BE2772C17}" type="slidenum">
              <a:rPr lang="zh-TW" altLang="en-US"/>
              <a:pPr>
                <a:defRPr/>
              </a:pPr>
              <a:t>‹#›</a:t>
            </a:fld>
            <a:endParaRPr lang="zh-TW" altLang="en-US"/>
          </a:p>
        </p:txBody>
      </p:sp>
    </p:spTree>
    <p:extLst>
      <p:ext uri="{BB962C8B-B14F-4D97-AF65-F5344CB8AC3E}">
        <p14:creationId xmlns:p14="http://schemas.microsoft.com/office/powerpoint/2010/main" val="4714523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版面配置區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76A31B06-CA39-4FEC-B83D-90330BAAD1FB}" type="datetimeFigureOut">
              <a:rPr lang="zh-TW" altLang="en-US"/>
              <a:pPr>
                <a:defRPr/>
              </a:pPr>
              <a:t>2019/4/8</a:t>
            </a:fld>
            <a:endParaRPr lang="zh-TW" altLang="en-US"/>
          </a:p>
        </p:txBody>
      </p:sp>
      <p:sp>
        <p:nvSpPr>
          <p:cNvPr id="5" name="頁尾版面配置區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endParaRPr lang="zh-TW" altLang="en-US"/>
          </a:p>
        </p:txBody>
      </p:sp>
      <p:sp>
        <p:nvSpPr>
          <p:cNvPr id="6" name="投影片編號版面配置區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25993C06-A526-4252-805E-5DB2BD51FB5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40" r:id="rId1"/>
    <p:sldLayoutId id="2147484035" r:id="rId2"/>
    <p:sldLayoutId id="2147484041" r:id="rId3"/>
    <p:sldLayoutId id="2147484036" r:id="rId4"/>
    <p:sldLayoutId id="2147484037" r:id="rId5"/>
    <p:sldLayoutId id="2147484038" r:id="rId6"/>
    <p:sldLayoutId id="2147484042" r:id="rId7"/>
    <p:sldLayoutId id="2147484043" r:id="rId8"/>
    <p:sldLayoutId id="2147484044" r:id="rId9"/>
    <p:sldLayoutId id="2147484039" r:id="rId10"/>
    <p:sldLayoutId id="2147484045"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ea typeface="新細明體" pitchFamily="18" charset="-120"/>
        </a:defRPr>
      </a:lvl2pPr>
      <a:lvl3pPr algn="l" rtl="0" eaLnBrk="0" fontAlgn="base" hangingPunct="0">
        <a:spcBef>
          <a:spcPct val="0"/>
        </a:spcBef>
        <a:spcAft>
          <a:spcPct val="0"/>
        </a:spcAft>
        <a:defRPr sz="4500" b="1">
          <a:solidFill>
            <a:srgbClr val="FFC800"/>
          </a:solidFill>
          <a:latin typeface="Corbel" pitchFamily="34" charset="0"/>
          <a:ea typeface="新細明體" pitchFamily="18" charset="-120"/>
        </a:defRPr>
      </a:lvl3pPr>
      <a:lvl4pPr algn="l" rtl="0" eaLnBrk="0" fontAlgn="base" hangingPunct="0">
        <a:spcBef>
          <a:spcPct val="0"/>
        </a:spcBef>
        <a:spcAft>
          <a:spcPct val="0"/>
        </a:spcAft>
        <a:defRPr sz="4500" b="1">
          <a:solidFill>
            <a:srgbClr val="FFC800"/>
          </a:solidFill>
          <a:latin typeface="Corbel" pitchFamily="34" charset="0"/>
          <a:ea typeface="新細明體" pitchFamily="18" charset="-120"/>
        </a:defRPr>
      </a:lvl4pPr>
      <a:lvl5pPr algn="l" rtl="0" eaLnBrk="0" fontAlgn="base" hangingPunct="0">
        <a:spcBef>
          <a:spcPct val="0"/>
        </a:spcBef>
        <a:spcAft>
          <a:spcPct val="0"/>
        </a:spcAft>
        <a:defRPr sz="4500" b="1">
          <a:solidFill>
            <a:srgbClr val="FFC800"/>
          </a:solidFill>
          <a:latin typeface="Corbel" pitchFamily="34" charset="0"/>
          <a:ea typeface="新細明體" pitchFamily="18" charset="-120"/>
        </a:defRPr>
      </a:lvl5pPr>
      <a:lvl6pPr marL="457200" algn="l" rtl="0" fontAlgn="base">
        <a:spcBef>
          <a:spcPct val="0"/>
        </a:spcBef>
        <a:spcAft>
          <a:spcPct val="0"/>
        </a:spcAft>
        <a:defRPr sz="4500" b="1">
          <a:solidFill>
            <a:srgbClr val="FFC800"/>
          </a:solidFill>
          <a:latin typeface="Corbel" pitchFamily="34" charset="0"/>
          <a:ea typeface="新細明體" pitchFamily="18" charset="-120"/>
        </a:defRPr>
      </a:lvl6pPr>
      <a:lvl7pPr marL="914400" algn="l" rtl="0" fontAlgn="base">
        <a:spcBef>
          <a:spcPct val="0"/>
        </a:spcBef>
        <a:spcAft>
          <a:spcPct val="0"/>
        </a:spcAft>
        <a:defRPr sz="4500" b="1">
          <a:solidFill>
            <a:srgbClr val="FFC800"/>
          </a:solidFill>
          <a:latin typeface="Corbel" pitchFamily="34" charset="0"/>
          <a:ea typeface="新細明體" pitchFamily="18" charset="-120"/>
        </a:defRPr>
      </a:lvl7pPr>
      <a:lvl8pPr marL="1371600" algn="l" rtl="0" fontAlgn="base">
        <a:spcBef>
          <a:spcPct val="0"/>
        </a:spcBef>
        <a:spcAft>
          <a:spcPct val="0"/>
        </a:spcAft>
        <a:defRPr sz="4500" b="1">
          <a:solidFill>
            <a:srgbClr val="FFC800"/>
          </a:solidFill>
          <a:latin typeface="Corbel" pitchFamily="34" charset="0"/>
          <a:ea typeface="新細明體" pitchFamily="18" charset="-120"/>
        </a:defRPr>
      </a:lvl8pPr>
      <a:lvl9pPr marL="1828800" algn="l" rtl="0" fontAlgn="base">
        <a:spcBef>
          <a:spcPct val="0"/>
        </a:spcBef>
        <a:spcAft>
          <a:spcPct val="0"/>
        </a:spcAft>
        <a:defRPr sz="4500" b="1">
          <a:solidFill>
            <a:srgbClr val="FFC800"/>
          </a:solidFill>
          <a:latin typeface="Corbel" pitchFamily="34" charset="0"/>
          <a:ea typeface="新細明體" pitchFamily="18" charset="-12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15.bin"/><Relationship Id="rId4" Type="http://schemas.openxmlformats.org/officeDocument/2006/relationships/image" Target="../media/image40.wmf"/></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8.wmf"/><Relationship Id="rId4" Type="http://schemas.openxmlformats.org/officeDocument/2006/relationships/oleObject" Target="../embeddings/oleObject17.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eaLnBrk="1" fontAlgn="auto" hangingPunct="1">
              <a:spcAft>
                <a:spcPts val="0"/>
              </a:spcAft>
              <a:defRPr/>
            </a:pPr>
            <a:r>
              <a:rPr lang="en-US" altLang="zh-TW" dirty="0" smtClean="0">
                <a:solidFill>
                  <a:schemeClr val="accent1">
                    <a:satMod val="150000"/>
                  </a:schemeClr>
                </a:solidFill>
              </a:rPr>
              <a:t>Computer Graphics</a:t>
            </a:r>
            <a:endParaRPr lang="zh-TW" altLang="en-US" dirty="0">
              <a:solidFill>
                <a:schemeClr val="accent1">
                  <a:satMod val="150000"/>
                </a:schemeClr>
              </a:solidFill>
            </a:endParaRPr>
          </a:p>
        </p:txBody>
      </p:sp>
      <p:sp>
        <p:nvSpPr>
          <p:cNvPr id="8195" name="副標題 2"/>
          <p:cNvSpPr>
            <a:spLocks noGrp="1"/>
          </p:cNvSpPr>
          <p:nvPr>
            <p:ph type="subTitle" idx="1"/>
          </p:nvPr>
        </p:nvSpPr>
        <p:spPr>
          <a:xfrm>
            <a:off x="685800" y="1828800"/>
            <a:ext cx="8077200" cy="1500188"/>
          </a:xfrm>
        </p:spPr>
        <p:txBody>
          <a:bodyPr/>
          <a:lstStyle/>
          <a:p>
            <a:pPr eaLnBrk="1" hangingPunct="1"/>
            <a:r>
              <a:rPr lang="en-US" altLang="zh-TW" sz="2800" smtClean="0"/>
              <a:t>Geometry Objects and Transformation</a:t>
            </a:r>
            <a:endParaRPr lang="zh-TW" alt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5C10F9B-C90E-479D-8463-6F4EF27CF59B}" type="slidenum">
              <a:rPr lang="es-ES" altLang="zh-TW" sz="1800">
                <a:latin typeface="Arial" charset="0"/>
              </a:rPr>
              <a:pPr lvl="1" eaLnBrk="1" hangingPunct="1">
                <a:spcBef>
                  <a:spcPct val="0"/>
                </a:spcBef>
                <a:buClrTx/>
                <a:buSzTx/>
                <a:buFontTx/>
                <a:buNone/>
              </a:pPr>
              <a:t>10</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Linear Vector Spaces</a:t>
            </a:r>
          </a:p>
        </p:txBody>
      </p:sp>
      <p:sp>
        <p:nvSpPr>
          <p:cNvPr id="17413" name="Rectangle 3"/>
          <p:cNvSpPr>
            <a:spLocks noGrp="1" noChangeArrowheads="1"/>
          </p:cNvSpPr>
          <p:nvPr>
            <p:ph type="body" idx="1"/>
          </p:nvPr>
        </p:nvSpPr>
        <p:spPr>
          <a:xfrm>
            <a:off x="533400" y="1524000"/>
            <a:ext cx="8382000" cy="4724400"/>
          </a:xfrm>
        </p:spPr>
        <p:txBody>
          <a:bodyPr/>
          <a:lstStyle/>
          <a:p>
            <a:r>
              <a:rPr lang="en-US" altLang="zh-TW" smtClean="0"/>
              <a:t>Mathematical system for manipulating vectors</a:t>
            </a:r>
          </a:p>
          <a:p>
            <a:r>
              <a:rPr lang="en-US" altLang="zh-TW" smtClean="0"/>
              <a:t>Operations</a:t>
            </a:r>
          </a:p>
          <a:p>
            <a:pPr lvl="1"/>
            <a:r>
              <a:rPr lang="en-US" altLang="zh-TW" smtClean="0">
                <a:ea typeface="MS PGothic" pitchFamily="34" charset="-128"/>
              </a:rPr>
              <a:t>Scalar-vector multiplication </a:t>
            </a:r>
            <a:r>
              <a:rPr lang="en-US" altLang="zh-TW" sz="3000" i="1" smtClean="0">
                <a:latin typeface="Times New Roman" pitchFamily="18" charset="0"/>
                <a:ea typeface="MS PGothic" pitchFamily="34" charset="-128"/>
              </a:rPr>
              <a:t>u </a:t>
            </a:r>
            <a:r>
              <a:rPr lang="en-US" altLang="zh-TW" sz="3000" smtClean="0">
                <a:ea typeface="MS PGothic" pitchFamily="34" charset="-128"/>
              </a:rPr>
              <a:t>= </a:t>
            </a:r>
            <a:r>
              <a:rPr lang="en-US" altLang="zh-TW" sz="3000" smtClean="0">
                <a:ea typeface="MS PGothic" pitchFamily="34" charset="-128"/>
                <a:sym typeface="Symbol" pitchFamily="18" charset="2"/>
              </a:rPr>
              <a:t> </a:t>
            </a:r>
            <a:r>
              <a:rPr lang="en-US" altLang="zh-TW" sz="3000" i="1" smtClean="0">
                <a:latin typeface="Times New Roman" pitchFamily="18" charset="0"/>
                <a:ea typeface="MS PGothic" pitchFamily="34" charset="-128"/>
                <a:sym typeface="Symbol" pitchFamily="18" charset="2"/>
              </a:rPr>
              <a:t>v</a:t>
            </a:r>
            <a:endParaRPr lang="en-US" altLang="zh-TW" sz="3000" i="1" smtClean="0">
              <a:latin typeface="Times New Roman" pitchFamily="18" charset="0"/>
              <a:ea typeface="MS PGothic" pitchFamily="34" charset="-128"/>
            </a:endParaRPr>
          </a:p>
          <a:p>
            <a:pPr lvl="1"/>
            <a:r>
              <a:rPr lang="en-US" altLang="zh-TW" smtClean="0">
                <a:ea typeface="MS PGothic" pitchFamily="34" charset="-128"/>
              </a:rPr>
              <a:t>Vector-vector addition: </a:t>
            </a:r>
            <a:r>
              <a:rPr lang="en-US" altLang="zh-TW" sz="3000" i="1" smtClean="0">
                <a:latin typeface="Times New Roman" pitchFamily="18" charset="0"/>
                <a:ea typeface="MS PGothic" pitchFamily="34" charset="-128"/>
              </a:rPr>
              <a:t>w </a:t>
            </a:r>
            <a:r>
              <a:rPr lang="en-US" altLang="zh-TW" sz="3000" smtClean="0">
                <a:ea typeface="MS PGothic" pitchFamily="34" charset="-128"/>
              </a:rPr>
              <a:t>= </a:t>
            </a:r>
            <a:r>
              <a:rPr lang="en-US" altLang="zh-TW" sz="3000" i="1" smtClean="0">
                <a:latin typeface="Times New Roman" pitchFamily="18" charset="0"/>
                <a:ea typeface="MS PGothic" pitchFamily="34" charset="-128"/>
              </a:rPr>
              <a:t>u </a:t>
            </a:r>
            <a:r>
              <a:rPr lang="en-US" altLang="zh-TW" sz="3000" smtClean="0">
                <a:ea typeface="MS PGothic" pitchFamily="34" charset="-128"/>
              </a:rPr>
              <a:t>+ </a:t>
            </a:r>
            <a:r>
              <a:rPr lang="en-US" altLang="zh-TW" sz="3000" i="1" smtClean="0">
                <a:latin typeface="Times New Roman" pitchFamily="18" charset="0"/>
                <a:ea typeface="MS PGothic" pitchFamily="34" charset="-128"/>
              </a:rPr>
              <a:t>v</a:t>
            </a:r>
          </a:p>
          <a:p>
            <a:r>
              <a:rPr lang="en-US" altLang="zh-TW" smtClean="0"/>
              <a:t>Expressions such as </a:t>
            </a:r>
          </a:p>
          <a:p>
            <a:pPr lvl="1">
              <a:buFontTx/>
              <a:buNone/>
            </a:pPr>
            <a:r>
              <a:rPr lang="en-US" altLang="zh-TW" i="1" smtClean="0">
                <a:latin typeface="Times New Roman" pitchFamily="18" charset="0"/>
                <a:ea typeface="MS PGothic" pitchFamily="34" charset="-128"/>
              </a:rPr>
              <a:t>v=u+2w-3r</a:t>
            </a:r>
          </a:p>
          <a:p>
            <a:pPr>
              <a:buFontTx/>
              <a:buNone/>
            </a:pPr>
            <a:r>
              <a:rPr lang="en-US" altLang="zh-TW" smtClean="0"/>
              <a:t>Make sense in a vector space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88FF25F-1984-452F-BFC8-5632B379C185}" type="slidenum">
              <a:rPr lang="es-ES" altLang="zh-TW" sz="1800">
                <a:latin typeface="Arial" charset="0"/>
              </a:rPr>
              <a:pPr lvl="1" eaLnBrk="1" hangingPunct="1">
                <a:spcBef>
                  <a:spcPct val="0"/>
                </a:spcBef>
                <a:buClrTx/>
                <a:buSzTx/>
                <a:buFontTx/>
                <a:buNone/>
              </a:pPr>
              <a:t>100</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1026"/>
          <p:cNvSpPr>
            <a:spLocks noGrp="1" noChangeArrowheads="1"/>
          </p:cNvSpPr>
          <p:nvPr>
            <p:ph type="title"/>
          </p:nvPr>
        </p:nvSpPr>
        <p:spPr/>
        <p:txBody>
          <a:bodyPr/>
          <a:lstStyle/>
          <a:p>
            <a:pPr>
              <a:defRPr/>
            </a:pPr>
            <a:r>
              <a:rPr lang="en-US" altLang="zh-TW" smtClean="0"/>
              <a:t>Quaternions</a:t>
            </a:r>
          </a:p>
        </p:txBody>
      </p:sp>
      <p:sp>
        <p:nvSpPr>
          <p:cNvPr id="108549" name="Rectangle 1027"/>
          <p:cNvSpPr>
            <a:spLocks noGrp="1" noChangeArrowheads="1"/>
          </p:cNvSpPr>
          <p:nvPr>
            <p:ph type="body" idx="1"/>
          </p:nvPr>
        </p:nvSpPr>
        <p:spPr/>
        <p:txBody>
          <a:bodyPr/>
          <a:lstStyle/>
          <a:p>
            <a:pPr>
              <a:lnSpc>
                <a:spcPct val="90000"/>
              </a:lnSpc>
            </a:pPr>
            <a:r>
              <a:rPr lang="en-US" altLang="zh-TW" sz="2700" smtClean="0"/>
              <a:t>Extension of imaginary numbers from two to three dimensions</a:t>
            </a:r>
          </a:p>
          <a:p>
            <a:pPr>
              <a:lnSpc>
                <a:spcPct val="90000"/>
              </a:lnSpc>
            </a:pPr>
            <a:r>
              <a:rPr lang="en-US" altLang="zh-TW" sz="2700" smtClean="0"/>
              <a:t>Requires one real and three imaginary components </a:t>
            </a:r>
            <a:r>
              <a:rPr lang="en-US" altLang="zh-TW" sz="2700" b="1" smtClean="0">
                <a:latin typeface="Times New Roman" pitchFamily="18" charset="0"/>
              </a:rPr>
              <a:t>i</a:t>
            </a:r>
            <a:r>
              <a:rPr lang="en-US" altLang="zh-TW" sz="2700" i="1" smtClean="0">
                <a:latin typeface="Times New Roman" pitchFamily="18" charset="0"/>
              </a:rPr>
              <a:t>,</a:t>
            </a:r>
            <a:r>
              <a:rPr lang="en-US" altLang="zh-TW" sz="2700" b="1" i="1" smtClean="0">
                <a:latin typeface="Times New Roman" pitchFamily="18" charset="0"/>
              </a:rPr>
              <a:t> </a:t>
            </a:r>
            <a:r>
              <a:rPr lang="en-US" altLang="zh-TW" sz="2700" b="1" smtClean="0">
                <a:latin typeface="Times New Roman" pitchFamily="18" charset="0"/>
              </a:rPr>
              <a:t>j</a:t>
            </a:r>
            <a:r>
              <a:rPr lang="en-US" altLang="zh-TW" sz="2700" i="1" smtClean="0">
                <a:latin typeface="Times New Roman" pitchFamily="18" charset="0"/>
              </a:rPr>
              <a:t>, </a:t>
            </a:r>
            <a:r>
              <a:rPr lang="en-US" altLang="zh-TW" sz="2700" b="1" smtClean="0">
                <a:latin typeface="Times New Roman" pitchFamily="18" charset="0"/>
              </a:rPr>
              <a:t>k</a:t>
            </a:r>
            <a:endParaRPr lang="en-US" altLang="zh-TW" sz="2700" smtClean="0"/>
          </a:p>
          <a:p>
            <a:pPr>
              <a:lnSpc>
                <a:spcPct val="90000"/>
              </a:lnSpc>
            </a:pPr>
            <a:endParaRPr lang="en-US" altLang="zh-TW" sz="2700" i="1" smtClean="0">
              <a:latin typeface="Times New Roman" pitchFamily="18" charset="0"/>
            </a:endParaRPr>
          </a:p>
          <a:p>
            <a:pPr>
              <a:lnSpc>
                <a:spcPct val="90000"/>
              </a:lnSpc>
            </a:pPr>
            <a:endParaRPr lang="en-US" altLang="zh-TW" sz="2700" i="1" smtClean="0">
              <a:latin typeface="Times New Roman" pitchFamily="18" charset="0"/>
            </a:endParaRPr>
          </a:p>
          <a:p>
            <a:pPr>
              <a:lnSpc>
                <a:spcPct val="90000"/>
              </a:lnSpc>
            </a:pPr>
            <a:r>
              <a:rPr lang="en-US" altLang="zh-TW" sz="2700" smtClean="0"/>
              <a:t>Quaternions can express rotations on sphere smoothly and efficiently. </a:t>
            </a:r>
            <a:r>
              <a:rPr lang="en-US" altLang="zh-TW" sz="2800" smtClean="0"/>
              <a:t>Process:</a:t>
            </a:r>
          </a:p>
          <a:p>
            <a:pPr lvl="1">
              <a:lnSpc>
                <a:spcPct val="90000"/>
              </a:lnSpc>
            </a:pPr>
            <a:r>
              <a:rPr lang="en-US" altLang="zh-TW" sz="2200" smtClean="0">
                <a:ea typeface="MS PGothic" pitchFamily="34" charset="-128"/>
              </a:rPr>
              <a:t>Model-view matrix </a:t>
            </a:r>
            <a:r>
              <a:rPr lang="en-US" altLang="zh-TW" sz="2200" smtClean="0">
                <a:ea typeface="MS PGothic" pitchFamily="34" charset="-128"/>
                <a:sym typeface="Symbol" pitchFamily="18" charset="2"/>
              </a:rPr>
              <a:t> </a:t>
            </a:r>
            <a:r>
              <a:rPr lang="en-US" altLang="zh-TW" sz="2200" smtClean="0">
                <a:ea typeface="MS PGothic" pitchFamily="34" charset="-128"/>
              </a:rPr>
              <a:t>quaternion</a:t>
            </a:r>
          </a:p>
          <a:p>
            <a:pPr lvl="1">
              <a:lnSpc>
                <a:spcPct val="90000"/>
              </a:lnSpc>
            </a:pPr>
            <a:r>
              <a:rPr lang="en-US" altLang="zh-TW" sz="2200" smtClean="0">
                <a:ea typeface="MS PGothic" pitchFamily="34" charset="-128"/>
              </a:rPr>
              <a:t>Carry out operations with quaternions</a:t>
            </a:r>
          </a:p>
          <a:p>
            <a:pPr lvl="1">
              <a:lnSpc>
                <a:spcPct val="90000"/>
              </a:lnSpc>
            </a:pPr>
            <a:r>
              <a:rPr lang="en-US" altLang="zh-TW" sz="2200" smtClean="0">
                <a:ea typeface="MS PGothic" pitchFamily="34" charset="-128"/>
              </a:rPr>
              <a:t>Quaternion </a:t>
            </a:r>
            <a:r>
              <a:rPr lang="en-US" altLang="zh-TW" sz="2200" smtClean="0">
                <a:ea typeface="MS PGothic" pitchFamily="34" charset="-128"/>
                <a:sym typeface="Symbol" pitchFamily="18" charset="2"/>
              </a:rPr>
              <a:t></a:t>
            </a:r>
            <a:r>
              <a:rPr lang="en-US" altLang="zh-TW" sz="2200" smtClean="0">
                <a:ea typeface="MS PGothic" pitchFamily="34" charset="-128"/>
              </a:rPr>
              <a:t> Model-view matrix</a:t>
            </a:r>
          </a:p>
        </p:txBody>
      </p:sp>
      <p:sp>
        <p:nvSpPr>
          <p:cNvPr id="108550" name="Text Box 1028"/>
          <p:cNvSpPr txBox="1">
            <a:spLocks noChangeArrowheads="1"/>
          </p:cNvSpPr>
          <p:nvPr/>
        </p:nvSpPr>
        <p:spPr bwMode="auto">
          <a:xfrm>
            <a:off x="2286000" y="3276600"/>
            <a:ext cx="3044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lnSpc>
                <a:spcPct val="90000"/>
              </a:lnSpc>
              <a:spcBef>
                <a:spcPct val="20000"/>
              </a:spcBef>
              <a:buClrTx/>
              <a:buSzTx/>
              <a:buFontTx/>
              <a:buNone/>
            </a:pPr>
            <a:r>
              <a:rPr lang="en-US" altLang="zh-TW" sz="2700" i="1">
                <a:latin typeface="Arial" charset="0"/>
              </a:rPr>
              <a:t>q = q</a:t>
            </a:r>
            <a:r>
              <a:rPr lang="en-US" altLang="zh-TW" sz="2700" baseline="-25000">
                <a:latin typeface="Arial" charset="0"/>
              </a:rPr>
              <a:t>0</a:t>
            </a:r>
            <a:r>
              <a:rPr lang="en-US" altLang="zh-TW" sz="2700" i="1">
                <a:latin typeface="Arial" charset="0"/>
              </a:rPr>
              <a:t>+q</a:t>
            </a:r>
            <a:r>
              <a:rPr lang="en-US" altLang="zh-TW" sz="2700" baseline="-25000">
                <a:latin typeface="Arial" charset="0"/>
              </a:rPr>
              <a:t>1</a:t>
            </a:r>
            <a:r>
              <a:rPr lang="en-US" altLang="zh-TW" sz="2700" b="1">
                <a:latin typeface="Arial" charset="0"/>
              </a:rPr>
              <a:t>i</a:t>
            </a:r>
            <a:r>
              <a:rPr lang="en-US" altLang="zh-TW" sz="2700" i="1">
                <a:latin typeface="Arial" charset="0"/>
              </a:rPr>
              <a:t>+q</a:t>
            </a:r>
            <a:r>
              <a:rPr lang="en-US" altLang="zh-TW" sz="2700" baseline="-25000">
                <a:latin typeface="Arial" charset="0"/>
              </a:rPr>
              <a:t>2</a:t>
            </a:r>
            <a:r>
              <a:rPr lang="en-US" altLang="zh-TW" sz="2700" b="1">
                <a:latin typeface="Arial" charset="0"/>
              </a:rPr>
              <a:t>j</a:t>
            </a:r>
            <a:r>
              <a:rPr lang="en-US" altLang="zh-TW" sz="2700" i="1">
                <a:latin typeface="Arial" charset="0"/>
              </a:rPr>
              <a:t>+q</a:t>
            </a:r>
            <a:r>
              <a:rPr lang="en-US" altLang="zh-TW" sz="2700" baseline="-25000">
                <a:latin typeface="Arial" charset="0"/>
              </a:rPr>
              <a:t>3</a:t>
            </a:r>
            <a:r>
              <a:rPr lang="en-US" altLang="zh-TW" sz="2700" b="1">
                <a:latin typeface="Arial" charset="0"/>
              </a:rPr>
              <a:t>k</a:t>
            </a:r>
            <a:endParaRPr lang="en-US" altLang="zh-TW" sz="1800">
              <a:latin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4CD3150-8655-48A4-901E-98848F7652DD}" type="slidenum">
              <a:rPr lang="es-ES" altLang="zh-TW" sz="1800">
                <a:latin typeface="Arial" charset="0"/>
              </a:rPr>
              <a:pPr lvl="1" eaLnBrk="1" hangingPunct="1">
                <a:spcBef>
                  <a:spcPct val="0"/>
                </a:spcBef>
                <a:buClrTx/>
                <a:buSzTx/>
                <a:buFontTx/>
                <a:buNone/>
              </a:pPr>
              <a:t>101</a:t>
            </a:fld>
            <a:endParaRPr lang="es-ES" altLang="zh-TW" sz="1800">
              <a:latin typeface="Arial" charset="0"/>
            </a:endParaRPr>
          </a:p>
        </p:txBody>
      </p:sp>
      <p:sp>
        <p:nvSpPr>
          <p:cNvPr id="3789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2" name="Rectangle 2"/>
          <p:cNvSpPr>
            <a:spLocks noGrp="1" noChangeArrowheads="1"/>
          </p:cNvSpPr>
          <p:nvPr>
            <p:ph type="title"/>
          </p:nvPr>
        </p:nvSpPr>
        <p:spPr/>
        <p:txBody>
          <a:bodyPr/>
          <a:lstStyle/>
          <a:p>
            <a:pPr>
              <a:defRPr/>
            </a:pPr>
            <a:r>
              <a:rPr lang="en-US" altLang="zh-TW" smtClean="0"/>
              <a:t>Interfaces</a:t>
            </a:r>
          </a:p>
        </p:txBody>
      </p:sp>
      <p:sp>
        <p:nvSpPr>
          <p:cNvPr id="109573" name="Rectangle 3"/>
          <p:cNvSpPr>
            <a:spLocks noGrp="1" noChangeArrowheads="1"/>
          </p:cNvSpPr>
          <p:nvPr>
            <p:ph type="body" idx="1"/>
          </p:nvPr>
        </p:nvSpPr>
        <p:spPr/>
        <p:txBody>
          <a:bodyPr/>
          <a:lstStyle/>
          <a:p>
            <a:pPr>
              <a:lnSpc>
                <a:spcPct val="90000"/>
              </a:lnSpc>
            </a:pPr>
            <a:r>
              <a:rPr lang="en-US" altLang="zh-TW" sz="2700" smtClean="0"/>
              <a:t>One of the major problems in interactive computer graphics is how to use two-dimensional devices such as a mouse to interface with three dimensional obejcts</a:t>
            </a:r>
          </a:p>
          <a:p>
            <a:pPr>
              <a:lnSpc>
                <a:spcPct val="90000"/>
              </a:lnSpc>
            </a:pPr>
            <a:r>
              <a:rPr lang="en-US" altLang="zh-TW" sz="2700" smtClean="0"/>
              <a:t>Example: how to form an instance matrix?</a:t>
            </a:r>
          </a:p>
          <a:p>
            <a:pPr>
              <a:lnSpc>
                <a:spcPct val="90000"/>
              </a:lnSpc>
            </a:pPr>
            <a:r>
              <a:rPr lang="en-US" altLang="zh-TW" sz="2700" smtClean="0"/>
              <a:t>Some alternatives</a:t>
            </a:r>
          </a:p>
          <a:p>
            <a:pPr lvl="1">
              <a:lnSpc>
                <a:spcPct val="90000"/>
              </a:lnSpc>
            </a:pPr>
            <a:r>
              <a:rPr lang="en-US" altLang="zh-TW" smtClean="0">
                <a:ea typeface="MS PGothic" pitchFamily="34" charset="-128"/>
              </a:rPr>
              <a:t>Virtual trackball</a:t>
            </a:r>
          </a:p>
          <a:p>
            <a:pPr lvl="1">
              <a:lnSpc>
                <a:spcPct val="90000"/>
              </a:lnSpc>
            </a:pPr>
            <a:r>
              <a:rPr lang="en-US" altLang="zh-TW" smtClean="0">
                <a:ea typeface="MS PGothic" pitchFamily="34" charset="-128"/>
              </a:rPr>
              <a:t>3D input devices such as the spaceball</a:t>
            </a:r>
          </a:p>
          <a:p>
            <a:pPr lvl="1">
              <a:lnSpc>
                <a:spcPct val="90000"/>
              </a:lnSpc>
            </a:pPr>
            <a:r>
              <a:rPr lang="en-US" altLang="zh-TW" smtClean="0">
                <a:ea typeface="MS PGothic" pitchFamily="34" charset="-128"/>
              </a:rPr>
              <a:t>Use areas of the screen</a:t>
            </a:r>
          </a:p>
          <a:p>
            <a:pPr lvl="2">
              <a:lnSpc>
                <a:spcPct val="90000"/>
              </a:lnSpc>
            </a:pPr>
            <a:r>
              <a:rPr lang="en-US" altLang="zh-TW" smtClean="0">
                <a:ea typeface="MS PGothic" pitchFamily="34" charset="-128"/>
              </a:rPr>
              <a:t>Distance from center controls angle, position, scale depending on mouse button depressed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4FED376A-33AA-40FA-802E-758986C45309}" type="slidenum">
              <a:rPr lang="es-ES" altLang="zh-TW" sz="1000">
                <a:ea typeface="MS PGothic" pitchFamily="34" charset="-128"/>
              </a:rPr>
              <a:pPr lvl="1" eaLnBrk="1" hangingPunct="1"/>
              <a:t>102</a:t>
            </a:fld>
            <a:endParaRPr lang="es-ES" altLang="zh-TW" sz="1000">
              <a:ea typeface="MS PGothic" pitchFamily="34" charset="-128"/>
            </a:endParaRPr>
          </a:p>
        </p:txBody>
      </p:sp>
      <p:sp>
        <p:nvSpPr>
          <p:cNvPr id="1105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4580" name="Rectangle 2"/>
          <p:cNvSpPr>
            <a:spLocks noGrp="1" noChangeArrowheads="1"/>
          </p:cNvSpPr>
          <p:nvPr>
            <p:ph type="title"/>
          </p:nvPr>
        </p:nvSpPr>
        <p:spPr/>
        <p:txBody>
          <a:bodyPr/>
          <a:lstStyle/>
          <a:p>
            <a:pPr>
              <a:defRPr/>
            </a:pPr>
            <a:r>
              <a:rPr lang="en-US" altLang="zh-TW" smtClean="0"/>
              <a:t>Trackball Frame</a:t>
            </a:r>
          </a:p>
        </p:txBody>
      </p:sp>
      <p:pic>
        <p:nvPicPr>
          <p:cNvPr id="110597" name="Picture 5" descr="AN04F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8"/>
          <p:cNvSpPr>
            <a:spLocks noGrp="1" noChangeArrowheads="1"/>
          </p:cNvSpPr>
          <p:nvPr>
            <p:ph type="body" idx="1"/>
          </p:nvPr>
        </p:nvSpPr>
        <p:spPr>
          <a:xfrm>
            <a:off x="4953000" y="2667000"/>
            <a:ext cx="3733800" cy="533400"/>
          </a:xfrm>
          <a:noFill/>
        </p:spPr>
        <p:txBody>
          <a:bodyPr/>
          <a:lstStyle/>
          <a:p>
            <a:pPr>
              <a:buFontTx/>
              <a:buNone/>
            </a:pPr>
            <a:r>
              <a:rPr lang="en-US" altLang="zh-TW" sz="2400" smtClean="0"/>
              <a:t>origin at center of ball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3E645313-6816-422F-8599-3F631A689895}" type="slidenum">
              <a:rPr lang="es-ES" altLang="zh-TW" sz="1000">
                <a:ea typeface="MS PGothic" pitchFamily="34" charset="-128"/>
              </a:rPr>
              <a:pPr lvl="1" eaLnBrk="1" hangingPunct="1"/>
              <a:t>103</a:t>
            </a:fld>
            <a:endParaRPr lang="es-ES" altLang="zh-TW" sz="1000">
              <a:ea typeface="MS PGothic" pitchFamily="34" charset="-128"/>
            </a:endParaRPr>
          </a:p>
        </p:txBody>
      </p:sp>
      <p:sp>
        <p:nvSpPr>
          <p:cNvPr id="111619" name="Footer Placeholder 4"/>
          <p:cNvSpPr>
            <a:spLocks noGrp="1"/>
          </p:cNvSpPr>
          <p:nvPr>
            <p:ph type="ftr" sz="quarter" idx="11"/>
          </p:nvPr>
        </p:nvSpPr>
        <p:spPr bwMode="auto">
          <a:xfrm>
            <a:off x="1258888" y="6477000"/>
            <a:ext cx="68897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5604" name="Rectangle 2"/>
          <p:cNvSpPr>
            <a:spLocks noGrp="1" noChangeArrowheads="1"/>
          </p:cNvSpPr>
          <p:nvPr>
            <p:ph type="title"/>
          </p:nvPr>
        </p:nvSpPr>
        <p:spPr/>
        <p:txBody>
          <a:bodyPr/>
          <a:lstStyle/>
          <a:p>
            <a:pPr>
              <a:defRPr/>
            </a:pPr>
            <a:r>
              <a:rPr lang="en-US" altLang="zh-TW" smtClean="0"/>
              <a:t>Projection of Trackball Position</a:t>
            </a:r>
          </a:p>
        </p:txBody>
      </p:sp>
      <p:sp>
        <p:nvSpPr>
          <p:cNvPr id="111621" name="Rectangle 3"/>
          <p:cNvSpPr>
            <a:spLocks noGrp="1" noChangeArrowheads="1"/>
          </p:cNvSpPr>
          <p:nvPr>
            <p:ph type="body" idx="1"/>
          </p:nvPr>
        </p:nvSpPr>
        <p:spPr/>
        <p:txBody>
          <a:bodyPr/>
          <a:lstStyle/>
          <a:p>
            <a:r>
              <a:rPr lang="en-US" altLang="zh-TW" smtClean="0"/>
              <a:t>We can relate position on trackball to position on a normalized mouse pad by projecting orthogonally onto pad</a:t>
            </a:r>
          </a:p>
        </p:txBody>
      </p:sp>
      <p:pic>
        <p:nvPicPr>
          <p:cNvPr id="111622" name="Picture 5" descr="AN04F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429000"/>
            <a:ext cx="388778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C92F1320-8DC1-4F0F-A773-D9321C495F51}" type="slidenum">
              <a:rPr lang="es-ES" altLang="zh-TW" sz="1000">
                <a:ea typeface="MS PGothic" pitchFamily="34" charset="-128"/>
              </a:rPr>
              <a:pPr lvl="1" eaLnBrk="1" hangingPunct="1"/>
              <a:t>104</a:t>
            </a:fld>
            <a:endParaRPr lang="es-ES" altLang="zh-TW" sz="1000">
              <a:ea typeface="MS PGothic" pitchFamily="34" charset="-128"/>
            </a:endParaRPr>
          </a:p>
        </p:txBody>
      </p:sp>
      <p:sp>
        <p:nvSpPr>
          <p:cNvPr id="112643" name="Footer Placeholder 4"/>
          <p:cNvSpPr>
            <a:spLocks noGrp="1"/>
          </p:cNvSpPr>
          <p:nvPr>
            <p:ph type="ftr" sz="quarter" idx="11"/>
          </p:nvPr>
        </p:nvSpPr>
        <p:spPr bwMode="auto">
          <a:xfrm>
            <a:off x="1619250" y="6477000"/>
            <a:ext cx="652938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8676" name="Rectangle 2"/>
          <p:cNvSpPr>
            <a:spLocks noGrp="1" noChangeArrowheads="1"/>
          </p:cNvSpPr>
          <p:nvPr>
            <p:ph type="title"/>
          </p:nvPr>
        </p:nvSpPr>
        <p:spPr/>
        <p:txBody>
          <a:bodyPr/>
          <a:lstStyle/>
          <a:p>
            <a:pPr>
              <a:defRPr/>
            </a:pPr>
            <a:r>
              <a:rPr lang="en-US" altLang="zh-TW" smtClean="0"/>
              <a:t>Using the cross product</a:t>
            </a:r>
          </a:p>
        </p:txBody>
      </p:sp>
      <p:sp>
        <p:nvSpPr>
          <p:cNvPr id="112645" name="Rectangle 3"/>
          <p:cNvSpPr>
            <a:spLocks noGrp="1" noChangeArrowheads="1"/>
          </p:cNvSpPr>
          <p:nvPr>
            <p:ph type="body" idx="1"/>
          </p:nvPr>
        </p:nvSpPr>
        <p:spPr/>
        <p:txBody>
          <a:bodyPr/>
          <a:lstStyle/>
          <a:p>
            <a:r>
              <a:rPr lang="en-US" altLang="zh-TW" smtClean="0"/>
              <a:t>The axis of rotation is given by the normal to the plane determined by the origin, </a:t>
            </a:r>
            <a:r>
              <a:rPr lang="en-US" altLang="zh-TW" b="1" smtClean="0">
                <a:latin typeface="Times New Roman" pitchFamily="18" charset="0"/>
              </a:rPr>
              <a:t>p</a:t>
            </a:r>
            <a:r>
              <a:rPr lang="en-US" altLang="zh-TW" baseline="-25000" smtClean="0"/>
              <a:t>1 </a:t>
            </a:r>
            <a:r>
              <a:rPr lang="en-US" altLang="zh-TW" smtClean="0"/>
              <a:t>, and </a:t>
            </a:r>
            <a:r>
              <a:rPr lang="en-US" altLang="zh-TW" b="1" smtClean="0">
                <a:latin typeface="Times New Roman" pitchFamily="18" charset="0"/>
              </a:rPr>
              <a:t>p</a:t>
            </a:r>
            <a:r>
              <a:rPr lang="en-US" altLang="zh-TW" baseline="-25000" smtClean="0"/>
              <a:t>2 </a:t>
            </a:r>
          </a:p>
        </p:txBody>
      </p:sp>
      <p:pic>
        <p:nvPicPr>
          <p:cNvPr id="112646" name="Picture 4" descr="AN04F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343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 Box 5"/>
          <p:cNvSpPr txBox="1">
            <a:spLocks noChangeArrowheads="1"/>
          </p:cNvSpPr>
          <p:nvPr/>
        </p:nvSpPr>
        <p:spPr bwMode="auto">
          <a:xfrm>
            <a:off x="1357313" y="3657600"/>
            <a:ext cx="18399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800" b="1">
                <a:latin typeface="Times New Roman" pitchFamily="18" charset="0"/>
                <a:ea typeface="MS PGothic" pitchFamily="34" charset="-128"/>
              </a:rPr>
              <a:t>n</a:t>
            </a:r>
            <a:r>
              <a:rPr lang="en-US" altLang="zh-TW" sz="2400">
                <a:latin typeface="Times New Roman" pitchFamily="18" charset="0"/>
                <a:ea typeface="MS PGothic" pitchFamily="34" charset="-128"/>
              </a:rPr>
              <a:t> = </a:t>
            </a:r>
            <a:r>
              <a:rPr lang="en-US" altLang="zh-TW" sz="3100" b="1">
                <a:latin typeface="Times New Roman" pitchFamily="18" charset="0"/>
                <a:ea typeface="MS PGothic" pitchFamily="34" charset="-128"/>
              </a:rPr>
              <a:t>p</a:t>
            </a:r>
            <a:r>
              <a:rPr lang="en-US" altLang="zh-TW" sz="3100" baseline="-25000">
                <a:ea typeface="MS PGothic" pitchFamily="34" charset="-128"/>
              </a:rPr>
              <a:t>1 </a:t>
            </a:r>
            <a:r>
              <a:rPr lang="en-US" altLang="zh-TW" sz="3100">
                <a:ea typeface="MS PGothic" pitchFamily="34" charset="-128"/>
                <a:sym typeface="Symbol" pitchFamily="18" charset="2"/>
              </a:rPr>
              <a:t> </a:t>
            </a:r>
            <a:r>
              <a:rPr lang="en-US" altLang="zh-TW" sz="3100" b="1">
                <a:latin typeface="Times New Roman" pitchFamily="18" charset="0"/>
                <a:ea typeface="MS PGothic" pitchFamily="34" charset="-128"/>
              </a:rPr>
              <a:t>p</a:t>
            </a:r>
            <a:r>
              <a:rPr lang="en-US" altLang="zh-TW" sz="3100" baseline="-25000">
                <a:ea typeface="MS PGothic" pitchFamily="34" charset="-128"/>
              </a:rPr>
              <a:t>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7380288" y="4883150"/>
            <a:ext cx="1295400" cy="44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271463" y="4267200"/>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274638"/>
            <a:ext cx="6562725" cy="1143000"/>
          </a:xfrm>
        </p:spPr>
        <p:txBody>
          <a:bodyPr>
            <a:normAutofit fontScale="90000"/>
          </a:bodyPr>
          <a:lstStyle/>
          <a:p>
            <a:pPr>
              <a:defRPr/>
            </a:pPr>
            <a:r>
              <a:rPr lang="en-US" altLang="zh-TW" dirty="0" smtClean="0"/>
              <a:t>Rotation/Translation</a:t>
            </a:r>
            <a:br>
              <a:rPr lang="en-US" altLang="zh-TW" dirty="0" smtClean="0"/>
            </a:br>
            <a:r>
              <a:rPr lang="en-US" altLang="zh-TW" sz="3200" dirty="0" smtClean="0"/>
              <a:t>from world to object</a:t>
            </a:r>
            <a:endParaRPr lang="zh-TW" altLang="en-US" dirty="0"/>
          </a:p>
        </p:txBody>
      </p:sp>
      <p:grpSp>
        <p:nvGrpSpPr>
          <p:cNvPr id="13317" name="群組 11"/>
          <p:cNvGrpSpPr>
            <a:grpSpLocks/>
          </p:cNvGrpSpPr>
          <p:nvPr/>
        </p:nvGrpSpPr>
        <p:grpSpPr bwMode="auto">
          <a:xfrm>
            <a:off x="444500" y="433863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71"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72"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8" name="群組 13"/>
          <p:cNvGrpSpPr>
            <a:grpSpLocks/>
          </p:cNvGrpSpPr>
          <p:nvPr/>
        </p:nvGrpSpPr>
        <p:grpSpPr bwMode="auto">
          <a:xfrm>
            <a:off x="2592388" y="433863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7"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8"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9" name="群組 18"/>
          <p:cNvGrpSpPr>
            <a:grpSpLocks/>
          </p:cNvGrpSpPr>
          <p:nvPr/>
        </p:nvGrpSpPr>
        <p:grpSpPr bwMode="auto">
          <a:xfrm>
            <a:off x="4732338" y="433863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3"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4"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271463" y="1622425"/>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1" name="群組 25"/>
          <p:cNvGrpSpPr>
            <a:grpSpLocks/>
          </p:cNvGrpSpPr>
          <p:nvPr/>
        </p:nvGrpSpPr>
        <p:grpSpPr bwMode="auto">
          <a:xfrm>
            <a:off x="444500" y="1693863"/>
            <a:ext cx="2143125" cy="2071687"/>
            <a:chOff x="1857356" y="2428868"/>
            <a:chExt cx="2143140" cy="2071702"/>
          </a:xfrm>
        </p:grpSpPr>
        <p:cxnSp>
          <p:nvCxnSpPr>
            <p:cNvPr id="27" name="直線單箭頭接點 2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9"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0"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2" name="群組 30"/>
          <p:cNvGrpSpPr>
            <a:grpSpLocks/>
          </p:cNvGrpSpPr>
          <p:nvPr/>
        </p:nvGrpSpPr>
        <p:grpSpPr bwMode="auto">
          <a:xfrm>
            <a:off x="2592388" y="1693863"/>
            <a:ext cx="2143125" cy="2071687"/>
            <a:chOff x="1857356" y="2428868"/>
            <a:chExt cx="2143140" cy="2071702"/>
          </a:xfrm>
        </p:grpSpPr>
        <p:cxnSp>
          <p:nvCxnSpPr>
            <p:cNvPr id="32" name="直線單箭頭接點 31"/>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5"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6"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3" name="群組 35"/>
          <p:cNvGrpSpPr>
            <a:grpSpLocks/>
          </p:cNvGrpSpPr>
          <p:nvPr/>
        </p:nvGrpSpPr>
        <p:grpSpPr bwMode="auto">
          <a:xfrm>
            <a:off x="4732338" y="1693863"/>
            <a:ext cx="2143125" cy="2071687"/>
            <a:chOff x="1857356" y="2428868"/>
            <a:chExt cx="2143140" cy="2071702"/>
          </a:xfrm>
        </p:grpSpPr>
        <p:cxnSp>
          <p:nvCxnSpPr>
            <p:cNvPr id="37" name="直線單箭頭接點 3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1"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2"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944563" y="5124450"/>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944563" y="255111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521075" y="2551113"/>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92450" y="5195888"/>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2"/>
          <p:cNvGrpSpPr>
            <a:grpSpLocks/>
          </p:cNvGrpSpPr>
          <p:nvPr/>
        </p:nvGrpSpPr>
        <p:grpSpPr bwMode="auto">
          <a:xfrm rot="-289836">
            <a:off x="5162550" y="1908175"/>
            <a:ext cx="1714500" cy="1857375"/>
            <a:chOff x="5162611" y="4500563"/>
            <a:chExt cx="1714500" cy="1857375"/>
          </a:xfrm>
        </p:grpSpPr>
        <p:sp>
          <p:nvSpPr>
            <p:cNvPr id="44" name="矩形 43"/>
            <p:cNvSpPr/>
            <p:nvPr/>
          </p:nvSpPr>
          <p:spPr>
            <a:xfrm rot="19503480">
              <a:off x="5712418" y="5120916"/>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46" name="群組 49"/>
            <p:cNvGrpSpPr>
              <a:grpSpLocks/>
            </p:cNvGrpSpPr>
            <p:nvPr/>
          </p:nvGrpSpPr>
          <p:grpSpPr bwMode="auto">
            <a:xfrm rot="-2061928">
              <a:off x="5162611" y="4500563"/>
              <a:ext cx="1714500" cy="1857375"/>
              <a:chOff x="9358346" y="4286256"/>
              <a:chExt cx="1714512" cy="1856594"/>
            </a:xfrm>
          </p:grpSpPr>
          <p:cxnSp>
            <p:nvCxnSpPr>
              <p:cNvPr id="51" name="直線單箭頭接點 50"/>
              <p:cNvCxnSpPr/>
              <p:nvPr/>
            </p:nvCxnSpPr>
            <p:spPr>
              <a:xfrm>
                <a:off x="9358847" y="5213145"/>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347" y="5192484"/>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92388" y="4552950"/>
            <a:ext cx="1714500" cy="1857375"/>
            <a:chOff x="9358346" y="4286256"/>
            <a:chExt cx="1714512" cy="1856594"/>
          </a:xfrm>
        </p:grpSpPr>
        <p:cxnSp>
          <p:nvCxnSpPr>
            <p:cNvPr id="54" name="直線單箭頭接點 53"/>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61"/>
          <p:cNvGrpSpPr>
            <a:grpSpLocks/>
          </p:cNvGrpSpPr>
          <p:nvPr/>
        </p:nvGrpSpPr>
        <p:grpSpPr bwMode="auto">
          <a:xfrm rot="-2326010">
            <a:off x="4697413" y="4578350"/>
            <a:ext cx="1714500" cy="1857375"/>
            <a:chOff x="9358346" y="4286256"/>
            <a:chExt cx="1714512" cy="1856594"/>
          </a:xfrm>
        </p:grpSpPr>
        <p:cxnSp>
          <p:nvCxnSpPr>
            <p:cNvPr id="63" name="直線單箭頭接點 62"/>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rot="19388888">
            <a:off x="5237163" y="5173663"/>
            <a:ext cx="641350"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3" name="群組 48"/>
          <p:cNvGrpSpPr>
            <a:grpSpLocks/>
          </p:cNvGrpSpPr>
          <p:nvPr/>
        </p:nvGrpSpPr>
        <p:grpSpPr bwMode="auto">
          <a:xfrm>
            <a:off x="3021013" y="190817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 name="直線單箭頭接點 5"/>
          <p:cNvCxnSpPr/>
          <p:nvPr/>
        </p:nvCxnSpPr>
        <p:spPr>
          <a:xfrm flipV="1">
            <a:off x="5253038" y="4554538"/>
            <a:ext cx="638175" cy="4175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弧形箭號 (上彎) 7"/>
          <p:cNvSpPr/>
          <p:nvPr/>
        </p:nvSpPr>
        <p:spPr>
          <a:xfrm rot="16200000">
            <a:off x="3864769" y="5460206"/>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6" name="矩形 55"/>
          <p:cNvSpPr/>
          <p:nvPr/>
        </p:nvSpPr>
        <p:spPr>
          <a:xfrm>
            <a:off x="7380288" y="6053138"/>
            <a:ext cx="1295400" cy="4492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文字方塊 56"/>
          <p:cNvSpPr txBox="1">
            <a:spLocks noChangeArrowheads="1"/>
          </p:cNvSpPr>
          <p:nvPr/>
        </p:nvSpPr>
        <p:spPr bwMode="auto">
          <a:xfrm>
            <a:off x="7431088" y="4414838"/>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8" name="文字方塊 57"/>
          <p:cNvSpPr txBox="1">
            <a:spLocks noChangeArrowheads="1"/>
          </p:cNvSpPr>
          <p:nvPr/>
        </p:nvSpPr>
        <p:spPr bwMode="auto">
          <a:xfrm>
            <a:off x="7256463" y="1565275"/>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60" name="弧形箭號 (上彎) 59"/>
          <p:cNvSpPr/>
          <p:nvPr/>
        </p:nvSpPr>
        <p:spPr>
          <a:xfrm rot="16200000">
            <a:off x="6500019" y="2763044"/>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extLst>
      <p:ext uri="{BB962C8B-B14F-4D97-AF65-F5344CB8AC3E}">
        <p14:creationId xmlns:p14="http://schemas.microsoft.com/office/powerpoint/2010/main" val="1521904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fade">
                                      <p:cBhvr>
                                        <p:cTn id="13" dur="500"/>
                                        <p:tgtEl>
                                          <p:spTgt spid="5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xEl>
                                              <p:pRg st="5" end="5"/>
                                            </p:txEl>
                                          </p:spTgt>
                                        </p:tgtEl>
                                        <p:attrNameLst>
                                          <p:attrName>style.visibility</p:attrName>
                                        </p:attrNameLst>
                                      </p:cBhvr>
                                      <p:to>
                                        <p:strVal val="visible"/>
                                      </p:to>
                                    </p:set>
                                    <p:animEffect transition="in" filter="fade">
                                      <p:cBhvr>
                                        <p:cTn id="24" dur="500"/>
                                        <p:tgtEl>
                                          <p:spTgt spid="5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0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4.72222E-6 -2.00093E-6 L 0.04218 -0.04048 " pathEditMode="relative" rAng="0" ptsTypes="AA">
                                      <p:cBhvr>
                                        <p:cTn id="55" dur="2000" fill="hold"/>
                                        <p:tgtEl>
                                          <p:spTgt spid="22"/>
                                        </p:tgtEl>
                                        <p:attrNameLst>
                                          <p:attrName>ppt_x</p:attrName>
                                          <p:attrName>ppt_y</p:attrName>
                                        </p:attrNameLst>
                                      </p:cBhvr>
                                      <p:rCtr x="2101" y="-2036"/>
                                    </p:animMotion>
                                  </p:childTnLst>
                                </p:cTn>
                              </p:par>
                              <p:par>
                                <p:cTn id="56" presetID="42" presetClass="path" presetSubtype="0" accel="50000" decel="50000" fill="hold" grpId="1" nodeType="withEffect">
                                  <p:stCondLst>
                                    <p:cond delay="0"/>
                                  </p:stCondLst>
                                  <p:childTnLst>
                                    <p:animMotion origin="layout" path="M 8.33333E-7 1.35554E-6 L 0.04531 -0.04465 " pathEditMode="relative" rAng="0" ptsTypes="AA">
                                      <p:cBhvr>
                                        <p:cTn id="57" dur="2000" fill="hold"/>
                                        <p:tgtEl>
                                          <p:spTgt spid="65"/>
                                        </p:tgtEl>
                                        <p:attrNameLst>
                                          <p:attrName>ppt_x</p:attrName>
                                          <p:attrName>ppt_y</p:attrName>
                                        </p:attrNameLst>
                                      </p:cBhvr>
                                      <p:rCtr x="2257" y="-2244"/>
                                    </p:animMotion>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xEl>
                                              <p:pRg st="4" end="4"/>
                                            </p:txEl>
                                          </p:spTgt>
                                        </p:tgtEl>
                                        <p:attrNameLst>
                                          <p:attrName>style.visibility</p:attrName>
                                        </p:attrNameLst>
                                      </p:cBhvr>
                                      <p:to>
                                        <p:strVal val="visible"/>
                                      </p:to>
                                    </p:set>
                                    <p:animEffect transition="in" filter="fade">
                                      <p:cBhvr>
                                        <p:cTn id="6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3" grpId="0" animBg="1"/>
      <p:bldP spid="48" grpId="0" animBg="1"/>
      <p:bldP spid="65" grpId="0" animBg="1"/>
      <p:bldP spid="65" grpId="1" animBg="1"/>
      <p:bldP spid="8"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Addition of Vectors</a:t>
            </a:r>
            <a:endParaRPr lang="zh-TW" altLang="en-US" dirty="0"/>
          </a:p>
        </p:txBody>
      </p:sp>
      <p:sp>
        <p:nvSpPr>
          <p:cNvPr id="18435" name="內容版面配置區 2"/>
          <p:cNvSpPr>
            <a:spLocks noGrp="1"/>
          </p:cNvSpPr>
          <p:nvPr>
            <p:ph idx="1"/>
          </p:nvPr>
        </p:nvSpPr>
        <p:spPr>
          <a:xfrm>
            <a:off x="457200" y="1785938"/>
            <a:ext cx="8229600" cy="4625975"/>
          </a:xfrm>
        </p:spPr>
        <p:txBody>
          <a:bodyPr/>
          <a:lstStyle/>
          <a:p>
            <a:r>
              <a:rPr lang="en-US" altLang="zh-TW" smtClean="0"/>
              <a:t>Parallelogram rule</a:t>
            </a:r>
            <a:endParaRPr lang="zh-TW" altLang="en-US" smtClean="0"/>
          </a:p>
        </p:txBody>
      </p:sp>
      <p:cxnSp>
        <p:nvCxnSpPr>
          <p:cNvPr id="4" name="直線單箭頭接點 3"/>
          <p:cNvCxnSpPr>
            <a:endCxn id="18438" idx="1"/>
          </p:cNvCxnSpPr>
          <p:nvPr/>
        </p:nvCxnSpPr>
        <p:spPr>
          <a:xfrm>
            <a:off x="857250" y="6343650"/>
            <a:ext cx="4357688"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16200000" flipV="1">
            <a:off x="-800100" y="4657725"/>
            <a:ext cx="36004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438" name="文字方塊 13"/>
          <p:cNvSpPr txBox="1">
            <a:spLocks noChangeArrowheads="1"/>
          </p:cNvSpPr>
          <p:nvPr/>
        </p:nvSpPr>
        <p:spPr bwMode="auto">
          <a:xfrm>
            <a:off x="5214938" y="6172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2000">
                <a:latin typeface="Arial" charset="0"/>
              </a:rPr>
              <a:t>+x</a:t>
            </a:r>
            <a:endParaRPr lang="zh-TW" altLang="en-US" sz="2000">
              <a:latin typeface="Arial" charset="0"/>
            </a:endParaRPr>
          </a:p>
        </p:txBody>
      </p:sp>
      <p:sp>
        <p:nvSpPr>
          <p:cNvPr id="18439" name="文字方塊 15"/>
          <p:cNvSpPr txBox="1">
            <a:spLocks noChangeArrowheads="1"/>
          </p:cNvSpPr>
          <p:nvPr/>
        </p:nvSpPr>
        <p:spPr bwMode="auto">
          <a:xfrm>
            <a:off x="785813"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2000">
                <a:latin typeface="Arial" charset="0"/>
              </a:rPr>
              <a:t>+y</a:t>
            </a:r>
            <a:endParaRPr lang="zh-TW" altLang="en-US" sz="2000">
              <a:latin typeface="Arial" charset="0"/>
            </a:endParaRPr>
          </a:p>
        </p:txBody>
      </p:sp>
      <p:graphicFrame>
        <p:nvGraphicFramePr>
          <p:cNvPr id="122882" name="內容版面配置區 4"/>
          <p:cNvGraphicFramePr>
            <a:graphicFrameLocks noChangeAspect="1"/>
          </p:cNvGraphicFramePr>
          <p:nvPr/>
        </p:nvGraphicFramePr>
        <p:xfrm>
          <a:off x="6143625" y="1785938"/>
          <a:ext cx="530225" cy="1000125"/>
        </p:xfrm>
        <a:graphic>
          <a:graphicData uri="http://schemas.openxmlformats.org/presentationml/2006/ole">
            <mc:AlternateContent xmlns:mc="http://schemas.openxmlformats.org/markup-compatibility/2006">
              <mc:Choice xmlns:v="urn:schemas-microsoft-com:vml" Requires="v">
                <p:oleObj spid="_x0000_s18486" name="Equation" r:id="rId3" imgW="253890" imgH="457002" progId="Equation.3">
                  <p:embed/>
                </p:oleObj>
              </mc:Choice>
              <mc:Fallback>
                <p:oleObj name="Equation" r:id="rId3" imgW="253890" imgH="457002" progId="Equation.3">
                  <p:embed/>
                  <p:pic>
                    <p:nvPicPr>
                      <p:cNvPr id="0" name="內容版面配置區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6929438" y="1785938"/>
          <a:ext cx="530225" cy="1000125"/>
        </p:xfrm>
        <a:graphic>
          <a:graphicData uri="http://schemas.openxmlformats.org/presentationml/2006/ole">
            <mc:AlternateContent xmlns:mc="http://schemas.openxmlformats.org/markup-compatibility/2006">
              <mc:Choice xmlns:v="urn:schemas-microsoft-com:vml" Requires="v">
                <p:oleObj spid="_x0000_s18487" name="Equation" r:id="rId5" imgW="253890" imgH="457002" progId="Equation.3">
                  <p:embed/>
                </p:oleObj>
              </mc:Choice>
              <mc:Fallback>
                <p:oleObj name="Equation" r:id="rId5" imgW="253890" imgH="45700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直線單箭頭接點 14"/>
          <p:cNvCxnSpPr/>
          <p:nvPr/>
        </p:nvCxnSpPr>
        <p:spPr>
          <a:xfrm flipV="1">
            <a:off x="1000125" y="5786438"/>
            <a:ext cx="2214563"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884" name="Object 4"/>
          <p:cNvGraphicFramePr>
            <a:graphicFrameLocks noChangeAspect="1"/>
          </p:cNvGraphicFramePr>
          <p:nvPr/>
        </p:nvGraphicFramePr>
        <p:xfrm>
          <a:off x="7885113" y="1785938"/>
          <a:ext cx="530225" cy="1000125"/>
        </p:xfrm>
        <a:graphic>
          <a:graphicData uri="http://schemas.openxmlformats.org/presentationml/2006/ole">
            <mc:AlternateContent xmlns:mc="http://schemas.openxmlformats.org/markup-compatibility/2006">
              <mc:Choice xmlns:v="urn:schemas-microsoft-com:vml" Requires="v">
                <p:oleObj spid="_x0000_s18488" name="Equation" r:id="rId7" imgW="253890" imgH="457002" progId="Equation.3">
                  <p:embed/>
                </p:oleObj>
              </mc:Choice>
              <mc:Fallback>
                <p:oleObj name="Equation" r:id="rId7" imgW="253890" imgH="45700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8" name="直線單箭頭接點 17"/>
          <p:cNvCxnSpPr/>
          <p:nvPr/>
        </p:nvCxnSpPr>
        <p:spPr>
          <a:xfrm rot="5400000" flipH="1" flipV="1">
            <a:off x="571500" y="5286375"/>
            <a:ext cx="1500188" cy="64293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5400000" flipH="1" flipV="1">
            <a:off x="2786063" y="4714875"/>
            <a:ext cx="1500188" cy="64293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1643063" y="4286250"/>
            <a:ext cx="2214562"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1000125" y="4286250"/>
            <a:ext cx="2857500" cy="2071688"/>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448" name="文字方塊 22"/>
          <p:cNvSpPr txBox="1">
            <a:spLocks noChangeArrowheads="1"/>
          </p:cNvSpPr>
          <p:nvPr/>
        </p:nvSpPr>
        <p:spPr bwMode="auto">
          <a:xfrm>
            <a:off x="6662738" y="2058988"/>
            <a:ext cx="214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a:t>
            </a:r>
            <a:endParaRPr lang="zh-TW" altLang="en-US" sz="1800">
              <a:latin typeface="Arial" charset="0"/>
            </a:endParaRPr>
          </a:p>
        </p:txBody>
      </p:sp>
      <p:sp>
        <p:nvSpPr>
          <p:cNvPr id="24" name="文字方塊 23"/>
          <p:cNvSpPr txBox="1">
            <a:spLocks noChangeArrowheads="1"/>
          </p:cNvSpPr>
          <p:nvPr/>
        </p:nvSpPr>
        <p:spPr bwMode="auto">
          <a:xfrm>
            <a:off x="7526338" y="2071688"/>
            <a:ext cx="214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a:t>
            </a:r>
            <a:endParaRPr lang="zh-TW"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22883"/>
                                        </p:tgtEl>
                                        <p:attrNameLst>
                                          <p:attrName>style.visibility</p:attrName>
                                        </p:attrNameLst>
                                      </p:cBhvr>
                                      <p:to>
                                        <p:strVal val="visible"/>
                                      </p:to>
                                    </p:set>
                                    <p:animEffect transition="in" filter="fade">
                                      <p:cBhvr>
                                        <p:cTn id="18" dur="2000"/>
                                        <p:tgtEl>
                                          <p:spTgt spid="1228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122884"/>
                                        </p:tgtEl>
                                        <p:attrNameLst>
                                          <p:attrName>style.visibility</p:attrName>
                                        </p:attrNameLst>
                                      </p:cBhvr>
                                      <p:to>
                                        <p:strVal val="visible"/>
                                      </p:to>
                                    </p:set>
                                    <p:animEffect transition="in" filter="fade">
                                      <p:cBhvr>
                                        <p:cTn id="26" dur="2000"/>
                                        <p:tgtEl>
                                          <p:spTgt spid="122884"/>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754C2BA-D2C6-4DF6-AE66-5E65D4FD727F}" type="slidenum">
              <a:rPr lang="es-ES" altLang="zh-TW" sz="1800">
                <a:latin typeface="Arial" charset="0"/>
              </a:rPr>
              <a:pPr lvl="1" eaLnBrk="1" hangingPunct="1">
                <a:spcBef>
                  <a:spcPct val="0"/>
                </a:spcBef>
                <a:buClrTx/>
                <a:buSzTx/>
                <a:buFontTx/>
                <a:buNone/>
              </a:pPr>
              <a:t>12</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Vectors Lack Position</a:t>
            </a:r>
          </a:p>
        </p:txBody>
      </p:sp>
      <p:sp>
        <p:nvSpPr>
          <p:cNvPr id="19461" name="Rectangle 3"/>
          <p:cNvSpPr>
            <a:spLocks noGrp="1" noChangeArrowheads="1"/>
          </p:cNvSpPr>
          <p:nvPr>
            <p:ph type="body" idx="1"/>
          </p:nvPr>
        </p:nvSpPr>
        <p:spPr/>
        <p:txBody>
          <a:bodyPr/>
          <a:lstStyle/>
          <a:p>
            <a:pPr>
              <a:lnSpc>
                <a:spcPct val="90000"/>
              </a:lnSpc>
            </a:pPr>
            <a:r>
              <a:rPr lang="en-US" altLang="zh-TW" sz="2800" smtClean="0"/>
              <a:t>These vectors are identical</a:t>
            </a:r>
          </a:p>
          <a:p>
            <a:pPr lvl="1">
              <a:lnSpc>
                <a:spcPct val="90000"/>
              </a:lnSpc>
            </a:pPr>
            <a:r>
              <a:rPr lang="en-US" altLang="zh-TW" smtClean="0">
                <a:ea typeface="MS PGothic" pitchFamily="34" charset="-128"/>
              </a:rPr>
              <a:t>Same length and magnitude</a:t>
            </a:r>
          </a:p>
          <a:p>
            <a:pPr lvl="1">
              <a:lnSpc>
                <a:spcPct val="90000"/>
              </a:lnSpc>
            </a:pPr>
            <a:endParaRPr lang="en-US" altLang="zh-TW"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a:lnSpc>
                <a:spcPct val="90000"/>
              </a:lnSpc>
            </a:pPr>
            <a:r>
              <a:rPr lang="en-US" altLang="zh-TW" sz="2800" smtClean="0"/>
              <a:t>Vectors spaces insufficient for geometry</a:t>
            </a:r>
          </a:p>
          <a:p>
            <a:pPr lvl="1">
              <a:lnSpc>
                <a:spcPct val="90000"/>
              </a:lnSpc>
            </a:pPr>
            <a:r>
              <a:rPr lang="en-US" altLang="zh-TW" smtClean="0">
                <a:ea typeface="MS PGothic" pitchFamily="34" charset="-128"/>
              </a:rPr>
              <a:t>Need points</a:t>
            </a:r>
          </a:p>
        </p:txBody>
      </p:sp>
      <p:pic>
        <p:nvPicPr>
          <p:cNvPr id="19462" name="Picture 7" descr="AN04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54325"/>
            <a:ext cx="20716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pPr eaLnBrk="1" hangingPunct="1">
              <a:defRPr/>
            </a:pPr>
            <a:r>
              <a:rPr lang="en-US" altLang="zh-TW" smtClean="0"/>
              <a:t>Vector Operations</a:t>
            </a:r>
            <a:endParaRPr lang="zh-TW" altLang="en-US" smtClean="0"/>
          </a:p>
        </p:txBody>
      </p:sp>
      <p:sp>
        <p:nvSpPr>
          <p:cNvPr id="20483" name="內容版面配置區 2"/>
          <p:cNvSpPr>
            <a:spLocks noGrp="1"/>
          </p:cNvSpPr>
          <p:nvPr>
            <p:ph idx="1"/>
          </p:nvPr>
        </p:nvSpPr>
        <p:spPr>
          <a:xfrm>
            <a:off x="457200" y="1357313"/>
            <a:ext cx="8229600" cy="4768850"/>
          </a:xfrm>
        </p:spPr>
        <p:txBody>
          <a:bodyPr/>
          <a:lstStyle/>
          <a:p>
            <a:pPr eaLnBrk="1" hangingPunct="1"/>
            <a:r>
              <a:rPr lang="en-US" altLang="zh-TW" sz="2800" smtClean="0"/>
              <a:t>Vector</a:t>
            </a:r>
            <a:endParaRPr lang="en-US" altLang="zh-TW" smtClean="0"/>
          </a:p>
          <a:p>
            <a:pPr lvl="1" eaLnBrk="1" hangingPunct="1"/>
            <a:r>
              <a:rPr lang="en-US" altLang="zh-TW" sz="2000" smtClean="0"/>
              <a:t>an n-tuple of real numbers (scalars)</a:t>
            </a:r>
          </a:p>
          <a:p>
            <a:pPr lvl="1" eaLnBrk="1" hangingPunct="1"/>
            <a:r>
              <a:rPr lang="en-US" altLang="zh-TW" sz="2000" smtClean="0"/>
              <a:t>two operations: addition &amp; multiplication</a:t>
            </a:r>
          </a:p>
          <a:p>
            <a:pPr eaLnBrk="1" hangingPunct="1"/>
            <a:r>
              <a:rPr lang="en-US" altLang="zh-TW" sz="2800" smtClean="0"/>
              <a:t>Commutative Laws</a:t>
            </a:r>
          </a:p>
          <a:p>
            <a:pPr lvl="1" eaLnBrk="1" hangingPunct="1"/>
            <a:r>
              <a:rPr lang="en-US" altLang="zh-TW" sz="2000" i="1" smtClean="0"/>
              <a:t>a+ b= b+ a</a:t>
            </a:r>
          </a:p>
          <a:p>
            <a:pPr lvl="1" eaLnBrk="1" hangingPunct="1"/>
            <a:r>
              <a:rPr lang="en-US" altLang="zh-TW" sz="2000" i="1" smtClean="0"/>
              <a:t>a•b= b•a</a:t>
            </a:r>
          </a:p>
          <a:p>
            <a:pPr eaLnBrk="1" hangingPunct="1"/>
            <a:r>
              <a:rPr lang="en-US" altLang="zh-TW" sz="2800" i="1" smtClean="0"/>
              <a:t>Identities</a:t>
            </a:r>
            <a:endParaRPr lang="en-US" altLang="zh-TW" i="1" smtClean="0"/>
          </a:p>
          <a:p>
            <a:pPr lvl="1" eaLnBrk="1" hangingPunct="1"/>
            <a:r>
              <a:rPr lang="en-US" altLang="zh-TW" sz="2000" i="1" smtClean="0"/>
              <a:t>a+ 0 = a</a:t>
            </a:r>
          </a:p>
          <a:p>
            <a:pPr lvl="1" eaLnBrk="1" hangingPunct="1"/>
            <a:r>
              <a:rPr lang="en-US" altLang="zh-TW" sz="2000" i="1" smtClean="0"/>
              <a:t>a•1 = a</a:t>
            </a:r>
            <a:endParaRPr lang="en-US" altLang="zh-TW" i="1" smtClean="0"/>
          </a:p>
          <a:p>
            <a:pPr eaLnBrk="1" hangingPunct="1"/>
            <a:r>
              <a:rPr lang="en-US" altLang="zh-TW" sz="2800" smtClean="0"/>
              <a:t>Associative Laws</a:t>
            </a:r>
          </a:p>
          <a:p>
            <a:pPr lvl="1" eaLnBrk="1" hangingPunct="1"/>
            <a:r>
              <a:rPr lang="en-US" altLang="zh-TW" sz="2000" smtClean="0"/>
              <a:t>(a+ b) + c= a+ (b+ c)</a:t>
            </a:r>
          </a:p>
          <a:p>
            <a:pPr lvl="1" eaLnBrk="1" hangingPunct="1"/>
            <a:r>
              <a:rPr lang="en-US" altLang="zh-TW" sz="2000" smtClean="0"/>
              <a:t>(a•b) •c= a•(b•c)</a:t>
            </a:r>
            <a:endParaRPr lang="en-US" altLang="zh-TW" smtClean="0"/>
          </a:p>
          <a:p>
            <a:pPr eaLnBrk="1" hangingPunct="1">
              <a:buFont typeface="Arial" charset="0"/>
              <a:buNone/>
            </a:pPr>
            <a:endParaRPr lang="zh-TW" altLang="en-US" smtClean="0"/>
          </a:p>
        </p:txBody>
      </p:sp>
      <p:sp>
        <p:nvSpPr>
          <p:cNvPr id="20484" name="文字方塊 3"/>
          <p:cNvSpPr txBox="1">
            <a:spLocks noChangeArrowheads="1"/>
          </p:cNvSpPr>
          <p:nvPr/>
        </p:nvSpPr>
        <p:spPr bwMode="auto">
          <a:xfrm>
            <a:off x="4572000" y="3429000"/>
            <a:ext cx="225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en-US" sz="1800">
              <a:latin typeface="Arial" charset="0"/>
            </a:endParaRPr>
          </a:p>
        </p:txBody>
      </p:sp>
      <p:sp>
        <p:nvSpPr>
          <p:cNvPr id="6" name="內容版面配置區 2"/>
          <p:cNvSpPr txBox="1">
            <a:spLocks/>
          </p:cNvSpPr>
          <p:nvPr/>
        </p:nvSpPr>
        <p:spPr bwMode="auto">
          <a:xfrm>
            <a:off x="4714875" y="2714625"/>
            <a:ext cx="4143375" cy="3929063"/>
          </a:xfrm>
          <a:prstGeom prst="rect">
            <a:avLst/>
          </a:prstGeom>
          <a:noFill/>
          <a:ln w="9525">
            <a:noFill/>
            <a:miter lim="800000"/>
            <a:headEnd/>
            <a:tailEnd/>
          </a:ln>
        </p:spPr>
        <p:txBody>
          <a:bodyPr/>
          <a:lstStyle/>
          <a:p>
            <a:pPr marL="342900" indent="-342900">
              <a:spcBef>
                <a:spcPct val="20000"/>
              </a:spcBef>
              <a:buFont typeface="Arial" charset="0"/>
              <a:buChar char="•"/>
              <a:defRPr/>
            </a:pPr>
            <a:r>
              <a:rPr kumimoji="0" lang="en-US" altLang="zh-TW" sz="2800" dirty="0">
                <a:latin typeface="+mn-lt"/>
                <a:ea typeface="+mn-ea"/>
              </a:rPr>
              <a:t>Distributive Laws</a:t>
            </a:r>
          </a:p>
          <a:p>
            <a:pPr marL="742950" lvl="1" indent="-285750">
              <a:spcBef>
                <a:spcPct val="20000"/>
              </a:spcBef>
              <a:buFont typeface="Arial" charset="0"/>
              <a:buChar char="–"/>
              <a:defRPr/>
            </a:pPr>
            <a:r>
              <a:rPr kumimoji="0" lang="en-US" altLang="zh-TW" sz="2000" dirty="0">
                <a:latin typeface="+mn-lt"/>
                <a:ea typeface="+mn-ea"/>
              </a:rPr>
              <a:t>a•(b+ c) = </a:t>
            </a:r>
            <a:r>
              <a:rPr kumimoji="0" lang="en-US" altLang="zh-TW" sz="2000" dirty="0" err="1">
                <a:latin typeface="+mn-lt"/>
                <a:ea typeface="+mn-ea"/>
              </a:rPr>
              <a:t>a•b</a:t>
            </a:r>
            <a:r>
              <a:rPr kumimoji="0" lang="en-US" altLang="zh-TW" sz="2000" dirty="0">
                <a:latin typeface="+mn-lt"/>
                <a:ea typeface="+mn-ea"/>
              </a:rPr>
              <a:t>+ </a:t>
            </a:r>
            <a:r>
              <a:rPr kumimoji="0" lang="en-US" altLang="zh-TW" sz="2000" dirty="0" err="1">
                <a:latin typeface="+mn-lt"/>
                <a:ea typeface="+mn-ea"/>
              </a:rPr>
              <a:t>a•c</a:t>
            </a:r>
            <a:endParaRPr kumimoji="0" lang="en-US" altLang="zh-TW" sz="2000" dirty="0">
              <a:latin typeface="+mn-lt"/>
              <a:ea typeface="+mn-ea"/>
            </a:endParaRPr>
          </a:p>
          <a:p>
            <a:pPr marL="742950" lvl="1" indent="-285750">
              <a:spcBef>
                <a:spcPct val="20000"/>
              </a:spcBef>
              <a:buFont typeface="Arial" charset="0"/>
              <a:buChar char="–"/>
              <a:defRPr/>
            </a:pPr>
            <a:r>
              <a:rPr kumimoji="0" lang="en-US" altLang="zh-TW" sz="2000" dirty="0">
                <a:latin typeface="+mn-lt"/>
                <a:ea typeface="+mn-ea"/>
              </a:rPr>
              <a:t>(a+ b) •c= </a:t>
            </a:r>
            <a:r>
              <a:rPr kumimoji="0" lang="en-US" altLang="zh-TW" sz="2000" dirty="0" err="1">
                <a:latin typeface="+mn-lt"/>
                <a:ea typeface="+mn-ea"/>
              </a:rPr>
              <a:t>a•c</a:t>
            </a:r>
            <a:r>
              <a:rPr kumimoji="0" lang="en-US" altLang="zh-TW" sz="2000" dirty="0">
                <a:latin typeface="+mn-lt"/>
                <a:ea typeface="+mn-ea"/>
              </a:rPr>
              <a:t>+ </a:t>
            </a:r>
            <a:r>
              <a:rPr kumimoji="0" lang="en-US" altLang="zh-TW" sz="2000" dirty="0" err="1">
                <a:latin typeface="+mn-lt"/>
                <a:ea typeface="+mn-ea"/>
              </a:rPr>
              <a:t>b•c</a:t>
            </a:r>
            <a:endParaRPr kumimoji="0" lang="en-US" altLang="zh-TW" dirty="0">
              <a:latin typeface="+mn-lt"/>
              <a:ea typeface="+mn-ea"/>
            </a:endParaRPr>
          </a:p>
          <a:p>
            <a:pPr marL="342900" indent="-342900">
              <a:spcBef>
                <a:spcPct val="20000"/>
              </a:spcBef>
              <a:buFont typeface="Arial" charset="0"/>
              <a:buChar char="•"/>
              <a:defRPr/>
            </a:pPr>
            <a:r>
              <a:rPr kumimoji="0" lang="en-US" altLang="zh-TW" sz="2800" dirty="0">
                <a:latin typeface="+mn-lt"/>
                <a:ea typeface="+mn-ea"/>
              </a:rPr>
              <a:t>Inverse</a:t>
            </a:r>
          </a:p>
          <a:p>
            <a:pPr marL="742950" lvl="1" indent="-285750">
              <a:spcBef>
                <a:spcPct val="20000"/>
              </a:spcBef>
              <a:buFont typeface="Arial" charset="0"/>
              <a:buChar char="–"/>
              <a:defRPr/>
            </a:pPr>
            <a:r>
              <a:rPr kumimoji="0" lang="en-US" altLang="zh-TW" sz="2000" dirty="0">
                <a:latin typeface="+mn-lt"/>
                <a:ea typeface="+mn-ea"/>
              </a:rPr>
              <a:t>a+ b= 0 -&gt; b= -a</a:t>
            </a:r>
          </a:p>
          <a:p>
            <a:pPr marL="342900" indent="-342900">
              <a:spcBef>
                <a:spcPct val="20000"/>
              </a:spcBef>
              <a:buFont typeface="Arial" charset="0"/>
              <a:buChar char="•"/>
              <a:defRPr/>
            </a:pPr>
            <a:endParaRPr kumimoji="0" lang="zh-TW" altLang="en-US" sz="3200" dirty="0">
              <a:latin typeface="+mn-lt"/>
              <a:ea typeface="+mn-ea"/>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pPr eaLnBrk="1" hangingPunct="1">
              <a:defRPr/>
            </a:pPr>
            <a:r>
              <a:rPr lang="en-US" altLang="zh-TW" smtClean="0"/>
              <a:t>The Vector Dot Product</a:t>
            </a:r>
            <a:endParaRPr lang="zh-TW" altLang="en-US" smtClean="0"/>
          </a:p>
        </p:txBody>
      </p:sp>
      <p:sp>
        <p:nvSpPr>
          <p:cNvPr id="21507" name="內容版面配置區 2"/>
          <p:cNvSpPr>
            <a:spLocks noGrp="1"/>
          </p:cNvSpPr>
          <p:nvPr>
            <p:ph idx="1"/>
          </p:nvPr>
        </p:nvSpPr>
        <p:spPr/>
        <p:txBody>
          <a:bodyPr/>
          <a:lstStyle/>
          <a:p>
            <a:pPr eaLnBrk="1" hangingPunct="1"/>
            <a:endParaRPr lang="zh-TW" altLang="en-US"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57338"/>
            <a:ext cx="62865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6731000" y="5445125"/>
            <a:ext cx="19446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spcBef>
                <a:spcPct val="50000"/>
              </a:spcBef>
              <a:buClrTx/>
              <a:buSzTx/>
              <a:buFontTx/>
              <a:buNone/>
            </a:pPr>
            <a:r>
              <a:rPr lang="en-US" altLang="zh-TW" sz="1800" b="1">
                <a:latin typeface="Arial" charset="0"/>
              </a:rPr>
              <a:t>Euclidean norm</a:t>
            </a:r>
          </a:p>
          <a:p>
            <a:pPr algn="ctr" eaLnBrk="1" hangingPunct="1">
              <a:spcBef>
                <a:spcPct val="50000"/>
              </a:spcBef>
              <a:buClrTx/>
              <a:buSzTx/>
              <a:buFontTx/>
              <a:buNone/>
            </a:pPr>
            <a:r>
              <a:rPr lang="en-US" altLang="zh-TW" sz="1800" b="1">
                <a:latin typeface="Arial" charset="0"/>
              </a:rPr>
              <a:t>Or L2 norm</a:t>
            </a:r>
            <a:endParaRPr lang="en-US" altLang="zh-TW" sz="1800">
              <a:latin typeface="Arial" charset="0"/>
            </a:endParaRP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pPr eaLnBrk="1" hangingPunct="1">
              <a:defRPr/>
            </a:pPr>
            <a:r>
              <a:rPr lang="en-US" altLang="zh-TW" smtClean="0"/>
              <a:t>Projection</a:t>
            </a:r>
            <a:endParaRPr lang="zh-TW" altLang="en-US" smtClean="0"/>
          </a:p>
        </p:txBody>
      </p:sp>
      <p:sp>
        <p:nvSpPr>
          <p:cNvPr id="22531" name="內容版面配置區 2"/>
          <p:cNvSpPr>
            <a:spLocks noGrp="1"/>
          </p:cNvSpPr>
          <p:nvPr>
            <p:ph idx="1"/>
          </p:nvPr>
        </p:nvSpPr>
        <p:spPr/>
        <p:txBody>
          <a:bodyPr/>
          <a:lstStyle/>
          <a:p>
            <a:pPr eaLnBrk="1" hangingPunct="1"/>
            <a:endParaRPr lang="zh-TW" altLang="en-US" smtClean="0"/>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849438"/>
            <a:ext cx="8058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EAECEE5-BC50-4B0F-809F-508441EDAD5A}" type="slidenum">
              <a:rPr lang="es-ES" altLang="zh-TW" sz="1800">
                <a:latin typeface="Arial" charset="0"/>
              </a:rPr>
              <a:pPr lvl="1" eaLnBrk="1" hangingPunct="1">
                <a:spcBef>
                  <a:spcPct val="0"/>
                </a:spcBef>
                <a:buClrTx/>
                <a:buSzTx/>
                <a:buFontTx/>
                <a:buNone/>
              </a:pPr>
              <a:t>16</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Points</a:t>
            </a:r>
          </a:p>
        </p:txBody>
      </p:sp>
      <p:sp>
        <p:nvSpPr>
          <p:cNvPr id="23557" name="Rectangle 3"/>
          <p:cNvSpPr>
            <a:spLocks noGrp="1" noChangeArrowheads="1"/>
          </p:cNvSpPr>
          <p:nvPr>
            <p:ph type="body" idx="1"/>
          </p:nvPr>
        </p:nvSpPr>
        <p:spPr/>
        <p:txBody>
          <a:bodyPr/>
          <a:lstStyle/>
          <a:p>
            <a:r>
              <a:rPr lang="en-US" altLang="zh-TW" smtClean="0"/>
              <a:t>Location in space</a:t>
            </a:r>
          </a:p>
          <a:p>
            <a:r>
              <a:rPr lang="en-US" altLang="zh-TW" smtClean="0"/>
              <a:t>Operations allowed between points and vectors</a:t>
            </a:r>
          </a:p>
          <a:p>
            <a:pPr lvl="1"/>
            <a:r>
              <a:rPr lang="en-US" altLang="zh-TW" smtClean="0">
                <a:ea typeface="MS PGothic" pitchFamily="34" charset="-128"/>
              </a:rPr>
              <a:t>Point-point subtraction yields a vector</a:t>
            </a:r>
          </a:p>
          <a:p>
            <a:pPr lvl="1"/>
            <a:r>
              <a:rPr lang="en-US" altLang="zh-TW" smtClean="0">
                <a:ea typeface="MS PGothic" pitchFamily="34" charset="-128"/>
              </a:rPr>
              <a:t>Equivalent to point-vector addition </a:t>
            </a:r>
          </a:p>
        </p:txBody>
      </p:sp>
      <p:pic>
        <p:nvPicPr>
          <p:cNvPr id="23558" name="Picture 7" descr="AN04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429125"/>
            <a:ext cx="25003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4643438" y="5572125"/>
            <a:ext cx="119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a:latin typeface="Arial" charset="0"/>
              </a:rPr>
              <a:t>P=</a:t>
            </a:r>
            <a:r>
              <a:rPr lang="en-US" altLang="zh-TW" sz="2800" i="1">
                <a:latin typeface="Arial" charset="0"/>
              </a:rPr>
              <a:t>v</a:t>
            </a:r>
            <a:r>
              <a:rPr lang="en-US" altLang="zh-TW" sz="2800">
                <a:latin typeface="Arial" charset="0"/>
              </a:rPr>
              <a:t>+Q</a:t>
            </a:r>
          </a:p>
        </p:txBody>
      </p:sp>
      <p:sp>
        <p:nvSpPr>
          <p:cNvPr id="23560" name="Text Box 9"/>
          <p:cNvSpPr txBox="1">
            <a:spLocks noChangeArrowheads="1"/>
          </p:cNvSpPr>
          <p:nvPr/>
        </p:nvSpPr>
        <p:spPr bwMode="auto">
          <a:xfrm>
            <a:off x="4643438" y="4643438"/>
            <a:ext cx="1116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i="1">
                <a:latin typeface="Arial" charset="0"/>
              </a:rPr>
              <a:t>v</a:t>
            </a:r>
            <a:r>
              <a:rPr lang="en-US" altLang="zh-TW" sz="2800">
                <a:latin typeface="Arial" charset="0"/>
              </a:rPr>
              <a:t>=P-Q</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A469131-C12B-4EE1-AD52-9C2BE6F3C061}" type="slidenum">
              <a:rPr lang="es-ES" altLang="zh-TW" sz="1800">
                <a:latin typeface="Arial" charset="0"/>
              </a:rPr>
              <a:pPr lvl="1" eaLnBrk="1" hangingPunct="1">
                <a:spcBef>
                  <a:spcPct val="0"/>
                </a:spcBef>
                <a:buClrTx/>
                <a:buSzTx/>
                <a:buFontTx/>
                <a:buNone/>
              </a:pPr>
              <a:t>17</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Affine Spaces</a:t>
            </a:r>
          </a:p>
        </p:txBody>
      </p:sp>
      <p:sp>
        <p:nvSpPr>
          <p:cNvPr id="24581" name="Rectangle 3"/>
          <p:cNvSpPr>
            <a:spLocks noGrp="1" noChangeArrowheads="1"/>
          </p:cNvSpPr>
          <p:nvPr>
            <p:ph type="body" idx="1"/>
          </p:nvPr>
        </p:nvSpPr>
        <p:spPr/>
        <p:txBody>
          <a:bodyPr/>
          <a:lstStyle/>
          <a:p>
            <a:r>
              <a:rPr lang="en-US" altLang="zh-TW" smtClean="0"/>
              <a:t>Point + a vector space</a:t>
            </a:r>
          </a:p>
          <a:p>
            <a:r>
              <a:rPr lang="en-US" altLang="zh-TW" smtClean="0"/>
              <a:t>Operations</a:t>
            </a:r>
          </a:p>
          <a:p>
            <a:pPr lvl="1"/>
            <a:r>
              <a:rPr lang="en-US" altLang="zh-TW" smtClean="0">
                <a:ea typeface="MS PGothic" pitchFamily="34" charset="-128"/>
              </a:rPr>
              <a:t>Vector-vector addition</a:t>
            </a:r>
          </a:p>
          <a:p>
            <a:pPr lvl="1"/>
            <a:r>
              <a:rPr lang="en-US" altLang="zh-TW" smtClean="0">
                <a:ea typeface="MS PGothic" pitchFamily="34" charset="-128"/>
              </a:rPr>
              <a:t>Scalar-vector multiplication</a:t>
            </a:r>
          </a:p>
          <a:p>
            <a:pPr lvl="1"/>
            <a:r>
              <a:rPr lang="en-US" altLang="zh-TW" smtClean="0">
                <a:ea typeface="MS PGothic" pitchFamily="34" charset="-128"/>
              </a:rPr>
              <a:t>Point-vector addition</a:t>
            </a:r>
          </a:p>
          <a:p>
            <a:pPr lvl="1"/>
            <a:r>
              <a:rPr lang="en-US" altLang="zh-TW" smtClean="0">
                <a:ea typeface="MS PGothic" pitchFamily="34" charset="-128"/>
              </a:rPr>
              <a:t>Scalar-scalar operations</a:t>
            </a:r>
          </a:p>
          <a:p>
            <a:r>
              <a:rPr lang="en-US" altLang="zh-TW" sz="2700" smtClean="0"/>
              <a:t>For any point define</a:t>
            </a:r>
          </a:p>
          <a:p>
            <a:pPr lvl="1"/>
            <a:r>
              <a:rPr lang="en-US" altLang="zh-TW" smtClean="0">
                <a:latin typeface="Times New Roman" pitchFamily="18" charset="0"/>
                <a:ea typeface="MS PGothic" pitchFamily="34" charset="-128"/>
              </a:rPr>
              <a:t>1 </a:t>
            </a:r>
            <a:r>
              <a:rPr lang="en-US" altLang="zh-TW" smtClean="0">
                <a:latin typeface="Times New Roman" pitchFamily="18" charset="0"/>
                <a:ea typeface="MS PGothic" pitchFamily="34" charset="-128"/>
                <a:cs typeface="Times New Roman" pitchFamily="18" charset="0"/>
              </a:rPr>
              <a:t>• </a:t>
            </a:r>
            <a:r>
              <a:rPr lang="en-US" altLang="zh-TW" smtClean="0">
                <a:latin typeface="Times New Roman" pitchFamily="18" charset="0"/>
                <a:ea typeface="MS PGothic" pitchFamily="34" charset="-128"/>
              </a:rPr>
              <a:t>P = P</a:t>
            </a:r>
          </a:p>
          <a:p>
            <a:pPr lvl="1"/>
            <a:r>
              <a:rPr lang="en-US" altLang="zh-TW" smtClean="0">
                <a:latin typeface="Times New Roman" pitchFamily="18" charset="0"/>
                <a:ea typeface="MS PGothic" pitchFamily="34" charset="-128"/>
              </a:rPr>
              <a:t>0 • P = </a:t>
            </a:r>
            <a:r>
              <a:rPr lang="en-US" altLang="zh-TW" b="1" smtClean="0">
                <a:latin typeface="Times New Roman" pitchFamily="18" charset="0"/>
                <a:ea typeface="MS PGothic" pitchFamily="34" charset="-128"/>
              </a:rPr>
              <a:t>0</a:t>
            </a:r>
            <a:r>
              <a:rPr lang="en-US" altLang="zh-TW" smtClean="0">
                <a:ea typeface="MS PGothic" pitchFamily="34" charset="-128"/>
              </a:rPr>
              <a:t> (zero vector)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9BB3583-64B9-47D9-A639-048ED762C664}" type="slidenum">
              <a:rPr lang="es-ES" altLang="zh-TW" sz="1800">
                <a:latin typeface="Arial" charset="0"/>
              </a:rPr>
              <a:pPr lvl="1" eaLnBrk="1" hangingPunct="1">
                <a:spcBef>
                  <a:spcPct val="0"/>
                </a:spcBef>
                <a:buClrTx/>
                <a:buSzTx/>
                <a:buFontTx/>
                <a:buNone/>
              </a:pPr>
              <a:t>18</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25604" name="Picture 7" descr="AN04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2482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Lines</a:t>
            </a:r>
          </a:p>
        </p:txBody>
      </p:sp>
      <p:sp>
        <p:nvSpPr>
          <p:cNvPr id="25606" name="Rectangle 3"/>
          <p:cNvSpPr>
            <a:spLocks noGrp="1" noChangeArrowheads="1"/>
          </p:cNvSpPr>
          <p:nvPr>
            <p:ph type="body" idx="1"/>
          </p:nvPr>
        </p:nvSpPr>
        <p:spPr/>
        <p:txBody>
          <a:bodyPr/>
          <a:lstStyle/>
          <a:p>
            <a:r>
              <a:rPr lang="en-US" altLang="zh-TW" smtClean="0"/>
              <a:t>Consider all points of the form</a:t>
            </a:r>
          </a:p>
          <a:p>
            <a:pPr lvl="1"/>
            <a:r>
              <a:rPr lang="en-US" altLang="zh-TW" smtClean="0">
                <a:latin typeface="Times New Roman" pitchFamily="18" charset="0"/>
                <a:ea typeface="MS PGothic" pitchFamily="34" charset="-128"/>
              </a:rPr>
              <a:t>P(</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)=P</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a:t>
            </a:r>
            <a:r>
              <a:rPr lang="en-US" altLang="zh-TW" smtClean="0">
                <a:solidFill>
                  <a:srgbClr val="FF0000"/>
                </a:solidFill>
                <a:latin typeface="Symbol" pitchFamily="18" charset="2"/>
                <a:ea typeface="MS PGothic" pitchFamily="34" charset="-128"/>
              </a:rPr>
              <a:t>a</a:t>
            </a:r>
            <a:r>
              <a:rPr lang="en-US" altLang="zh-TW" smtClean="0">
                <a:solidFill>
                  <a:srgbClr val="FF0000"/>
                </a:solidFill>
                <a:latin typeface="Times New Roman" pitchFamily="18" charset="0"/>
                <a:ea typeface="MS PGothic" pitchFamily="34" charset="-128"/>
              </a:rPr>
              <a:t> </a:t>
            </a:r>
            <a:r>
              <a:rPr lang="en-US" altLang="zh-TW" b="1" smtClean="0">
                <a:latin typeface="Times New Roman" pitchFamily="18" charset="0"/>
                <a:ea typeface="MS PGothic" pitchFamily="34" charset="-128"/>
              </a:rPr>
              <a:t>d</a:t>
            </a:r>
          </a:p>
          <a:p>
            <a:pPr lvl="1"/>
            <a:r>
              <a:rPr lang="en-US" altLang="zh-TW" smtClean="0">
                <a:ea typeface="MS PGothic" pitchFamily="34" charset="-128"/>
              </a:rPr>
              <a:t>Set of all points that pass through P</a:t>
            </a:r>
            <a:r>
              <a:rPr lang="en-US" altLang="zh-TW" baseline="-25000" smtClean="0">
                <a:latin typeface="Times New Roman" pitchFamily="18" charset="0"/>
                <a:ea typeface="MS PGothic" pitchFamily="34" charset="-128"/>
              </a:rPr>
              <a:t>0</a:t>
            </a:r>
            <a:r>
              <a:rPr lang="en-US" altLang="zh-TW" smtClean="0">
                <a:ea typeface="MS PGothic" pitchFamily="34" charset="-128"/>
              </a:rPr>
              <a:t> in the direction of the vector </a:t>
            </a:r>
            <a:r>
              <a:rPr lang="en-US" altLang="zh-TW" b="1" smtClean="0">
                <a:latin typeface="Times New Roman" pitchFamily="18" charset="0"/>
                <a:ea typeface="MS PGothic" pitchFamily="34" charset="-128"/>
              </a:rPr>
              <a: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F9C6BD9-6098-430C-83FF-F399604FF235}" type="slidenum">
              <a:rPr lang="es-ES" altLang="zh-TW" sz="1800">
                <a:latin typeface="Arial" charset="0"/>
              </a:rPr>
              <a:pPr lvl="1" eaLnBrk="1" hangingPunct="1">
                <a:spcBef>
                  <a:spcPct val="0"/>
                </a:spcBef>
                <a:buClrTx/>
                <a:buSzTx/>
                <a:buFontTx/>
                <a:buNone/>
              </a:pPr>
              <a:t>19</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Parametric Form</a:t>
            </a:r>
          </a:p>
        </p:txBody>
      </p:sp>
      <p:sp>
        <p:nvSpPr>
          <p:cNvPr id="26629" name="Rectangle 3"/>
          <p:cNvSpPr>
            <a:spLocks noGrp="1" noChangeArrowheads="1"/>
          </p:cNvSpPr>
          <p:nvPr>
            <p:ph type="body" idx="1"/>
          </p:nvPr>
        </p:nvSpPr>
        <p:spPr/>
        <p:txBody>
          <a:bodyPr/>
          <a:lstStyle/>
          <a:p>
            <a:pPr>
              <a:lnSpc>
                <a:spcPct val="90000"/>
              </a:lnSpc>
            </a:pPr>
            <a:r>
              <a:rPr lang="en-US" altLang="zh-TW" smtClean="0"/>
              <a:t>This form is known as the parametric form of the line</a:t>
            </a:r>
          </a:p>
          <a:p>
            <a:pPr lvl="1">
              <a:lnSpc>
                <a:spcPct val="90000"/>
              </a:lnSpc>
            </a:pPr>
            <a:r>
              <a:rPr lang="en-US" altLang="zh-TW" smtClean="0">
                <a:ea typeface="MS PGothic" pitchFamily="34" charset="-128"/>
              </a:rPr>
              <a:t>More robust and general than other forms</a:t>
            </a:r>
          </a:p>
          <a:p>
            <a:pPr lvl="1">
              <a:lnSpc>
                <a:spcPct val="90000"/>
              </a:lnSpc>
            </a:pPr>
            <a:r>
              <a:rPr lang="en-US" altLang="zh-TW" smtClean="0">
                <a:ea typeface="MS PGothic" pitchFamily="34" charset="-128"/>
              </a:rPr>
              <a:t>Extends to curves and surfaces</a:t>
            </a:r>
          </a:p>
          <a:p>
            <a:pPr>
              <a:lnSpc>
                <a:spcPct val="90000"/>
              </a:lnSpc>
            </a:pPr>
            <a:r>
              <a:rPr lang="en-US" altLang="zh-TW" smtClean="0"/>
              <a:t>Two-dimensional forms</a:t>
            </a:r>
          </a:p>
          <a:p>
            <a:pPr lvl="1">
              <a:lnSpc>
                <a:spcPct val="90000"/>
              </a:lnSpc>
            </a:pPr>
            <a:r>
              <a:rPr lang="en-US" altLang="zh-TW" smtClean="0">
                <a:ea typeface="MS PGothic" pitchFamily="34" charset="-128"/>
              </a:rPr>
              <a:t>Explicit: </a:t>
            </a:r>
            <a:r>
              <a:rPr lang="en-US" altLang="zh-TW" smtClean="0">
                <a:latin typeface="Times New Roman" pitchFamily="18" charset="0"/>
                <a:ea typeface="MS PGothic" pitchFamily="34" charset="-128"/>
              </a:rPr>
              <a:t>y = mx +h</a:t>
            </a:r>
          </a:p>
          <a:p>
            <a:pPr lvl="1">
              <a:lnSpc>
                <a:spcPct val="90000"/>
              </a:lnSpc>
            </a:pPr>
            <a:r>
              <a:rPr lang="en-US" altLang="zh-TW" smtClean="0">
                <a:ea typeface="MS PGothic" pitchFamily="34" charset="-128"/>
              </a:rPr>
              <a:t>Implicit: </a:t>
            </a:r>
            <a:r>
              <a:rPr lang="en-US" altLang="zh-TW" smtClean="0">
                <a:latin typeface="Times New Roman" pitchFamily="18" charset="0"/>
                <a:ea typeface="MS PGothic" pitchFamily="34" charset="-128"/>
              </a:rPr>
              <a:t>ax + by +c =0</a:t>
            </a:r>
          </a:p>
          <a:p>
            <a:pPr lvl="1">
              <a:lnSpc>
                <a:spcPct val="90000"/>
              </a:lnSpc>
            </a:pPr>
            <a:r>
              <a:rPr lang="en-US" altLang="zh-TW" smtClean="0">
                <a:ea typeface="MS PGothic" pitchFamily="34" charset="-128"/>
              </a:rPr>
              <a:t>Parametric: </a:t>
            </a:r>
          </a:p>
          <a:p>
            <a:pPr lvl="1">
              <a:lnSpc>
                <a:spcPct val="90000"/>
              </a:lnSpc>
              <a:buFontTx/>
              <a:buNone/>
            </a:pPr>
            <a:r>
              <a:rPr lang="en-US" altLang="zh-TW" smtClean="0">
                <a:latin typeface="Times New Roman" pitchFamily="18" charset="0"/>
                <a:ea typeface="MS PGothic" pitchFamily="34" charset="-128"/>
              </a:rPr>
              <a:t>        x(</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 = </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x</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(1-</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)x</a:t>
            </a:r>
            <a:r>
              <a:rPr lang="en-US" altLang="zh-TW" baseline="-25000" smtClean="0">
                <a:latin typeface="Times New Roman" pitchFamily="18" charset="0"/>
                <a:ea typeface="MS PGothic" pitchFamily="34" charset="-128"/>
              </a:rPr>
              <a:t>1</a:t>
            </a:r>
          </a:p>
          <a:p>
            <a:pPr lvl="1">
              <a:lnSpc>
                <a:spcPct val="90000"/>
              </a:lnSpc>
              <a:buFontTx/>
              <a:buNone/>
            </a:pPr>
            <a:r>
              <a:rPr lang="en-US" altLang="zh-TW" smtClean="0">
                <a:latin typeface="Times New Roman" pitchFamily="18" charset="0"/>
                <a:ea typeface="MS PGothic" pitchFamily="34" charset="-128"/>
              </a:rPr>
              <a:t>        y(</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 = </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y</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(1-</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)y</a:t>
            </a:r>
            <a:r>
              <a:rPr lang="en-US" altLang="zh-TW" baseline="-25000" smtClean="0">
                <a:latin typeface="Times New Roman" pitchFamily="18" charset="0"/>
                <a:ea typeface="MS PGothic" pitchFamily="34" charset="-128"/>
              </a:rPr>
              <a:t>1</a:t>
            </a:r>
          </a:p>
          <a:p>
            <a:pPr lvl="1">
              <a:lnSpc>
                <a:spcPct val="90000"/>
              </a:lnSpc>
            </a:pPr>
            <a:endParaRPr lang="en-US" altLang="zh-TW" smtClean="0">
              <a:latin typeface="Times New Roman" pitchFamily="18" charset="0"/>
              <a:ea typeface="MS PGothic"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Outline</a:t>
            </a:r>
            <a:endParaRPr lang="zh-TW" altLang="en-US" dirty="0"/>
          </a:p>
        </p:txBody>
      </p:sp>
      <p:sp>
        <p:nvSpPr>
          <p:cNvPr id="9219" name="內容版面配置區 2"/>
          <p:cNvSpPr>
            <a:spLocks noGrp="1"/>
          </p:cNvSpPr>
          <p:nvPr>
            <p:ph idx="1"/>
          </p:nvPr>
        </p:nvSpPr>
        <p:spPr/>
        <p:txBody>
          <a:bodyPr/>
          <a:lstStyle/>
          <a:p>
            <a:r>
              <a:rPr lang="en-US" altLang="zh-TW" dirty="0"/>
              <a:t>Miscellaneous Math</a:t>
            </a:r>
          </a:p>
          <a:p>
            <a:pPr lvl="1"/>
            <a:r>
              <a:rPr lang="en-US" altLang="zh-TW" dirty="0" smtClean="0"/>
              <a:t>Geometry</a:t>
            </a:r>
          </a:p>
          <a:p>
            <a:pPr lvl="1"/>
            <a:r>
              <a:rPr lang="en-US" altLang="zh-TW" dirty="0" smtClean="0"/>
              <a:t>Representation</a:t>
            </a:r>
          </a:p>
          <a:p>
            <a:endParaRPr lang="en-US" altLang="zh-TW" dirty="0" smtClean="0"/>
          </a:p>
          <a:p>
            <a:r>
              <a:rPr lang="en-US" altLang="zh-TW" dirty="0" smtClean="0"/>
              <a:t>Transformations </a:t>
            </a:r>
            <a:r>
              <a:rPr lang="en-US" altLang="zh-TW" dirty="0"/>
              <a:t>(Ch. </a:t>
            </a:r>
            <a:r>
              <a:rPr lang="en-US" altLang="zh-TW" dirty="0" smtClean="0"/>
              <a:t>6 in FCG4)</a:t>
            </a:r>
          </a:p>
          <a:p>
            <a:endParaRPr lang="en-US" altLang="zh-TW" dirty="0" smtClean="0"/>
          </a:p>
          <a:p>
            <a:r>
              <a:rPr lang="en-US" altLang="zh-TW" dirty="0" smtClean="0"/>
              <a:t>OpenGL Transformations</a:t>
            </a:r>
            <a:endParaRPr lang="zh-TW"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4FCD881-8225-4B56-A3C2-D1EB94AA3A36}" type="slidenum">
              <a:rPr lang="es-ES" altLang="zh-TW" sz="1800">
                <a:latin typeface="Arial" charset="0"/>
              </a:rPr>
              <a:pPr lvl="1" eaLnBrk="1" hangingPunct="1">
                <a:spcBef>
                  <a:spcPct val="0"/>
                </a:spcBef>
                <a:buClrTx/>
                <a:buSzTx/>
                <a:buFontTx/>
                <a:buNone/>
              </a:pPr>
              <a:t>20</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Rays and Line Segments</a:t>
            </a:r>
          </a:p>
        </p:txBody>
      </p:sp>
      <p:sp>
        <p:nvSpPr>
          <p:cNvPr id="27653" name="Rectangle 3"/>
          <p:cNvSpPr>
            <a:spLocks noGrp="1" noChangeArrowheads="1"/>
          </p:cNvSpPr>
          <p:nvPr>
            <p:ph type="body" idx="1"/>
          </p:nvPr>
        </p:nvSpPr>
        <p:spPr/>
        <p:txBody>
          <a:bodyPr/>
          <a:lstStyle/>
          <a:p>
            <a:r>
              <a:rPr lang="en-US" altLang="zh-TW" smtClean="0"/>
              <a:t>If </a:t>
            </a:r>
            <a:r>
              <a:rPr lang="en-US" altLang="zh-TW" smtClean="0">
                <a:latin typeface="Symbol" pitchFamily="18" charset="2"/>
              </a:rPr>
              <a:t>a</a:t>
            </a:r>
            <a:r>
              <a:rPr lang="en-US" altLang="zh-TW" smtClean="0"/>
              <a:t> &gt;= 0, then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a:t>
            </a:r>
            <a:r>
              <a:rPr lang="en-US" altLang="zh-TW" smtClean="0"/>
              <a:t> is the </a:t>
            </a:r>
            <a:r>
              <a:rPr lang="en-US" altLang="zh-TW" i="1" smtClean="0"/>
              <a:t>ray</a:t>
            </a:r>
            <a:r>
              <a:rPr lang="en-US" altLang="zh-TW" smtClean="0"/>
              <a:t> leaving P</a:t>
            </a:r>
            <a:r>
              <a:rPr lang="en-US" altLang="zh-TW" baseline="-25000" smtClean="0"/>
              <a:t>0</a:t>
            </a:r>
            <a:r>
              <a:rPr lang="en-US" altLang="zh-TW" smtClean="0"/>
              <a:t> in the direction </a:t>
            </a:r>
            <a:r>
              <a:rPr lang="en-US" altLang="zh-TW" b="1" smtClean="0">
                <a:latin typeface="Times New Roman" pitchFamily="18" charset="0"/>
              </a:rPr>
              <a:t>d</a:t>
            </a:r>
          </a:p>
          <a:p>
            <a:pPr>
              <a:buFontTx/>
              <a:buNone/>
            </a:pPr>
            <a:r>
              <a:rPr lang="en-US" altLang="zh-TW" smtClean="0"/>
              <a:t> If we use two points to define </a:t>
            </a:r>
            <a:r>
              <a:rPr lang="en-US" altLang="zh-TW" smtClean="0">
                <a:latin typeface="Times New Roman" pitchFamily="18" charset="0"/>
              </a:rPr>
              <a:t>v</a:t>
            </a:r>
            <a:r>
              <a:rPr lang="en-US" altLang="zh-TW" smtClean="0"/>
              <a:t>, then</a:t>
            </a:r>
          </a:p>
          <a:p>
            <a:pPr>
              <a:buFontTx/>
              <a:buNone/>
            </a:pPr>
            <a:r>
              <a:rPr lang="en-US" altLang="zh-TW" smtClean="0">
                <a:latin typeface="Times New Roman" pitchFamily="18" charset="0"/>
              </a:rPr>
              <a:t>P( </a:t>
            </a:r>
            <a:r>
              <a:rPr lang="en-US" altLang="zh-TW" smtClean="0">
                <a:latin typeface="Symbol" pitchFamily="18" charset="2"/>
              </a:rPr>
              <a:t>a</a:t>
            </a:r>
            <a:r>
              <a:rPr lang="en-US" altLang="zh-TW" smtClean="0">
                <a:latin typeface="Times New Roman" pitchFamily="18" charset="0"/>
              </a:rPr>
              <a:t>) = Q + </a:t>
            </a:r>
            <a:r>
              <a:rPr lang="en-US" altLang="zh-TW" smtClean="0">
                <a:solidFill>
                  <a:srgbClr val="FF0000"/>
                </a:solidFill>
                <a:latin typeface="Symbol" pitchFamily="18" charset="2"/>
              </a:rPr>
              <a:t>a</a:t>
            </a:r>
            <a:r>
              <a:rPr lang="en-US" altLang="zh-TW" smtClean="0">
                <a:latin typeface="Times New Roman" pitchFamily="18" charset="0"/>
              </a:rPr>
              <a:t> (R-Q)=Q+</a:t>
            </a:r>
            <a:r>
              <a:rPr lang="en-US" altLang="zh-TW" smtClean="0">
                <a:latin typeface="Symbol" pitchFamily="18" charset="2"/>
              </a:rPr>
              <a:t>a</a:t>
            </a:r>
            <a:r>
              <a:rPr lang="en-US" altLang="zh-TW" smtClean="0">
                <a:latin typeface="Times New Roman" pitchFamily="18" charset="0"/>
              </a:rPr>
              <a:t>v</a:t>
            </a:r>
          </a:p>
          <a:p>
            <a:pPr>
              <a:buFontTx/>
              <a:buNone/>
            </a:pPr>
            <a:r>
              <a:rPr lang="en-US" altLang="zh-TW" smtClean="0">
                <a:latin typeface="Times New Roman" pitchFamily="18" charset="0"/>
              </a:rPr>
              <a:t>         =</a:t>
            </a:r>
            <a:r>
              <a:rPr lang="en-US" altLang="zh-TW" smtClean="0">
                <a:solidFill>
                  <a:srgbClr val="FF0000"/>
                </a:solidFill>
                <a:latin typeface="Symbol" pitchFamily="18" charset="2"/>
              </a:rPr>
              <a:t>a</a:t>
            </a:r>
            <a:r>
              <a:rPr lang="en-US" altLang="zh-TW" smtClean="0">
                <a:latin typeface="Times New Roman" pitchFamily="18" charset="0"/>
              </a:rPr>
              <a:t>R + (1-</a:t>
            </a:r>
            <a:r>
              <a:rPr lang="en-US" altLang="zh-TW" smtClean="0">
                <a:latin typeface="Symbol" pitchFamily="18" charset="2"/>
              </a:rPr>
              <a:t>a</a:t>
            </a:r>
            <a:r>
              <a:rPr lang="en-US" altLang="zh-TW" smtClean="0">
                <a:latin typeface="Times New Roman" pitchFamily="18" charset="0"/>
              </a:rPr>
              <a:t>)Q</a:t>
            </a:r>
          </a:p>
          <a:p>
            <a:pPr>
              <a:buFontTx/>
              <a:buNone/>
            </a:pPr>
            <a:r>
              <a:rPr lang="en-US" altLang="zh-TW" smtClean="0"/>
              <a:t>For </a:t>
            </a:r>
            <a:r>
              <a:rPr lang="en-US" altLang="zh-TW" smtClean="0">
                <a:latin typeface="Times New Roman" pitchFamily="18" charset="0"/>
              </a:rPr>
              <a:t>0&lt;=</a:t>
            </a:r>
            <a:r>
              <a:rPr lang="en-US" altLang="zh-TW" smtClean="0">
                <a:latin typeface="Symbol" pitchFamily="18" charset="2"/>
              </a:rPr>
              <a:t>a</a:t>
            </a:r>
            <a:r>
              <a:rPr lang="en-US" altLang="zh-TW" smtClean="0">
                <a:latin typeface="Times New Roman" pitchFamily="18" charset="0"/>
              </a:rPr>
              <a:t>&lt;=1</a:t>
            </a:r>
            <a:r>
              <a:rPr lang="en-US" altLang="zh-TW" smtClean="0"/>
              <a:t> we get all the</a:t>
            </a:r>
          </a:p>
          <a:p>
            <a:pPr>
              <a:buFontTx/>
              <a:buNone/>
            </a:pPr>
            <a:r>
              <a:rPr lang="en-US" altLang="zh-TW" smtClean="0"/>
              <a:t>points on the </a:t>
            </a:r>
            <a:r>
              <a:rPr lang="en-US" altLang="zh-TW" i="1" smtClean="0"/>
              <a:t>line segment</a:t>
            </a:r>
          </a:p>
          <a:p>
            <a:pPr>
              <a:buFontTx/>
              <a:buNone/>
            </a:pPr>
            <a:r>
              <a:rPr lang="en-US" altLang="zh-TW" smtClean="0"/>
              <a:t>joining </a:t>
            </a:r>
            <a:r>
              <a:rPr lang="en-US" altLang="zh-TW" smtClean="0">
                <a:latin typeface="Times New Roman" pitchFamily="18" charset="0"/>
              </a:rPr>
              <a:t>R</a:t>
            </a:r>
            <a:r>
              <a:rPr lang="en-US" altLang="zh-TW" smtClean="0"/>
              <a:t> and </a:t>
            </a:r>
            <a:r>
              <a:rPr lang="en-US" altLang="zh-TW" smtClean="0">
                <a:latin typeface="Times New Roman" pitchFamily="18" charset="0"/>
              </a:rPr>
              <a:t>Q</a:t>
            </a:r>
          </a:p>
        </p:txBody>
      </p:sp>
      <p:pic>
        <p:nvPicPr>
          <p:cNvPr id="27654" name="Picture 5" descr="AN04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352800"/>
            <a:ext cx="30480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5F97E1C-2CB9-40AC-98BE-FC4781DA715B}" type="slidenum">
              <a:rPr lang="es-ES" altLang="zh-TW" sz="1800">
                <a:latin typeface="Arial" charset="0"/>
              </a:rPr>
              <a:pPr lvl="1" eaLnBrk="1" hangingPunct="1">
                <a:spcBef>
                  <a:spcPct val="0"/>
                </a:spcBef>
                <a:buClrTx/>
                <a:buSzTx/>
                <a:buFontTx/>
                <a:buNone/>
              </a:pPr>
              <a:t>21</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Convexity</a:t>
            </a:r>
          </a:p>
        </p:txBody>
      </p:sp>
      <p:sp>
        <p:nvSpPr>
          <p:cNvPr id="39941" name="Rectangle 3"/>
          <p:cNvSpPr>
            <a:spLocks noGrp="1" noChangeArrowheads="1"/>
          </p:cNvSpPr>
          <p:nvPr>
            <p:ph type="body" idx="1"/>
          </p:nvPr>
        </p:nvSpPr>
        <p:spPr/>
        <p:txBody>
          <a:bodyPr/>
          <a:lstStyle/>
          <a:p>
            <a:r>
              <a:rPr lang="en-US" altLang="zh-TW" smtClean="0"/>
              <a:t>An object is </a:t>
            </a:r>
            <a:r>
              <a:rPr lang="en-US" altLang="zh-TW" i="1" smtClean="0"/>
              <a:t>convex</a:t>
            </a:r>
            <a:r>
              <a:rPr lang="en-US" altLang="zh-TW" smtClean="0"/>
              <a:t> iff for any two points in the object, all points on the line segment between these points are also in the object.</a:t>
            </a:r>
          </a:p>
        </p:txBody>
      </p:sp>
      <p:sp>
        <p:nvSpPr>
          <p:cNvPr id="28678" name="Freeform 4"/>
          <p:cNvSpPr>
            <a:spLocks/>
          </p:cNvSpPr>
          <p:nvPr/>
        </p:nvSpPr>
        <p:spPr bwMode="auto">
          <a:xfrm>
            <a:off x="1828800" y="3429000"/>
            <a:ext cx="1981200" cy="2209800"/>
          </a:xfrm>
          <a:custGeom>
            <a:avLst/>
            <a:gdLst>
              <a:gd name="T0" fmla="*/ 0 w 912"/>
              <a:gd name="T1" fmla="*/ 2147483647 h 1152"/>
              <a:gd name="T2" fmla="*/ 2147483647 w 912"/>
              <a:gd name="T3" fmla="*/ 0 h 1152"/>
              <a:gd name="T4" fmla="*/ 2147483647 w 912"/>
              <a:gd name="T5" fmla="*/ 2147483647 h 1152"/>
              <a:gd name="T6" fmla="*/ 2147483647 w 912"/>
              <a:gd name="T7" fmla="*/ 2147483647 h 1152"/>
              <a:gd name="T8" fmla="*/ 2147483647 w 912"/>
              <a:gd name="T9" fmla="*/ 2147483647 h 1152"/>
              <a:gd name="T10" fmla="*/ 0 w 912"/>
              <a:gd name="T11" fmla="*/ 2147483647 h 1152"/>
              <a:gd name="T12" fmla="*/ 0 60000 65536"/>
              <a:gd name="T13" fmla="*/ 0 60000 65536"/>
              <a:gd name="T14" fmla="*/ 0 60000 65536"/>
              <a:gd name="T15" fmla="*/ 0 60000 65536"/>
              <a:gd name="T16" fmla="*/ 0 60000 65536"/>
              <a:gd name="T17" fmla="*/ 0 60000 65536"/>
              <a:gd name="T18" fmla="*/ 0 w 912"/>
              <a:gd name="T19" fmla="*/ 0 h 1152"/>
              <a:gd name="T20" fmla="*/ 912 w 912"/>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912" h="1152">
                <a:moveTo>
                  <a:pt x="0" y="480"/>
                </a:moveTo>
                <a:lnTo>
                  <a:pt x="432" y="0"/>
                </a:lnTo>
                <a:lnTo>
                  <a:pt x="912" y="576"/>
                </a:lnTo>
                <a:lnTo>
                  <a:pt x="768" y="1056"/>
                </a:lnTo>
                <a:lnTo>
                  <a:pt x="96" y="1152"/>
                </a:lnTo>
                <a:lnTo>
                  <a:pt x="0" y="480"/>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28679" name="Freeform 5"/>
          <p:cNvSpPr>
            <a:spLocks/>
          </p:cNvSpPr>
          <p:nvPr/>
        </p:nvSpPr>
        <p:spPr bwMode="auto">
          <a:xfrm>
            <a:off x="4876800" y="3352800"/>
            <a:ext cx="2133600" cy="2743200"/>
          </a:xfrm>
          <a:custGeom>
            <a:avLst/>
            <a:gdLst>
              <a:gd name="T0" fmla="*/ 0 w 1344"/>
              <a:gd name="T1" fmla="*/ 2147483647 h 1728"/>
              <a:gd name="T2" fmla="*/ 2147483647 w 1344"/>
              <a:gd name="T3" fmla="*/ 0 h 1728"/>
              <a:gd name="T4" fmla="*/ 2147483647 w 1344"/>
              <a:gd name="T5" fmla="*/ 2147483647 h 1728"/>
              <a:gd name="T6" fmla="*/ 2147483647 w 1344"/>
              <a:gd name="T7" fmla="*/ 2147483647 h 1728"/>
              <a:gd name="T8" fmla="*/ 2147483647 w 1344"/>
              <a:gd name="T9" fmla="*/ 2147483647 h 1728"/>
              <a:gd name="T10" fmla="*/ 2147483647 w 1344"/>
              <a:gd name="T11" fmla="*/ 2147483647 h 1728"/>
              <a:gd name="T12" fmla="*/ 0 w 1344"/>
              <a:gd name="T13" fmla="*/ 2147483647 h 1728"/>
              <a:gd name="T14" fmla="*/ 0 60000 65536"/>
              <a:gd name="T15" fmla="*/ 0 60000 65536"/>
              <a:gd name="T16" fmla="*/ 0 60000 65536"/>
              <a:gd name="T17" fmla="*/ 0 60000 65536"/>
              <a:gd name="T18" fmla="*/ 0 60000 65536"/>
              <a:gd name="T19" fmla="*/ 0 60000 65536"/>
              <a:gd name="T20" fmla="*/ 0 60000 65536"/>
              <a:gd name="T21" fmla="*/ 0 w 1344"/>
              <a:gd name="T22" fmla="*/ 0 h 1728"/>
              <a:gd name="T23" fmla="*/ 1344 w 1344"/>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728">
                <a:moveTo>
                  <a:pt x="0" y="720"/>
                </a:moveTo>
                <a:lnTo>
                  <a:pt x="144" y="0"/>
                </a:lnTo>
                <a:lnTo>
                  <a:pt x="1296" y="96"/>
                </a:lnTo>
                <a:lnTo>
                  <a:pt x="384" y="336"/>
                </a:lnTo>
                <a:lnTo>
                  <a:pt x="1344" y="960"/>
                </a:lnTo>
                <a:lnTo>
                  <a:pt x="432" y="1728"/>
                </a:lnTo>
                <a:lnTo>
                  <a:pt x="0" y="720"/>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39944" name="Line 6"/>
          <p:cNvSpPr>
            <a:spLocks noChangeShapeType="1"/>
          </p:cNvSpPr>
          <p:nvPr/>
        </p:nvSpPr>
        <p:spPr bwMode="auto">
          <a:xfrm flipV="1">
            <a:off x="2438400" y="4114800"/>
            <a:ext cx="60960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9945" name="Line 7"/>
          <p:cNvSpPr>
            <a:spLocks noChangeShapeType="1"/>
          </p:cNvSpPr>
          <p:nvPr/>
        </p:nvSpPr>
        <p:spPr bwMode="auto">
          <a:xfrm flipH="1">
            <a:off x="5562600" y="3581400"/>
            <a:ext cx="304800" cy="1371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9946" name="Text Box 8"/>
          <p:cNvSpPr txBox="1">
            <a:spLocks noChangeArrowheads="1"/>
          </p:cNvSpPr>
          <p:nvPr/>
        </p:nvSpPr>
        <p:spPr bwMode="auto">
          <a:xfrm>
            <a:off x="2590800" y="3810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39947" name="Text Box 9"/>
          <p:cNvSpPr txBox="1">
            <a:spLocks noChangeArrowheads="1"/>
          </p:cNvSpPr>
          <p:nvPr/>
        </p:nvSpPr>
        <p:spPr bwMode="auto">
          <a:xfrm>
            <a:off x="2057400" y="4876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9948" name="Text Box 10"/>
          <p:cNvSpPr txBox="1">
            <a:spLocks noChangeArrowheads="1"/>
          </p:cNvSpPr>
          <p:nvPr/>
        </p:nvSpPr>
        <p:spPr bwMode="auto">
          <a:xfrm>
            <a:off x="5715000" y="48006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9949" name="Text Box 11"/>
          <p:cNvSpPr txBox="1">
            <a:spLocks noChangeArrowheads="1"/>
          </p:cNvSpPr>
          <p:nvPr/>
        </p:nvSpPr>
        <p:spPr bwMode="auto">
          <a:xfrm>
            <a:off x="5410200" y="3352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28686" name="Text Box 12"/>
          <p:cNvSpPr txBox="1">
            <a:spLocks noChangeArrowheads="1"/>
          </p:cNvSpPr>
          <p:nvPr/>
        </p:nvSpPr>
        <p:spPr bwMode="auto">
          <a:xfrm>
            <a:off x="1981200" y="58674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convex</a:t>
            </a:r>
          </a:p>
        </p:txBody>
      </p:sp>
      <p:sp>
        <p:nvSpPr>
          <p:cNvPr id="28687" name="Text Box 13"/>
          <p:cNvSpPr txBox="1">
            <a:spLocks noChangeArrowheads="1"/>
          </p:cNvSpPr>
          <p:nvPr/>
        </p:nvSpPr>
        <p:spPr bwMode="auto">
          <a:xfrm>
            <a:off x="6172200" y="5715000"/>
            <a:ext cx="152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 convex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7"/>
                                        </p:tgtEl>
                                        <p:attrNameLst>
                                          <p:attrName>style.visibility</p:attrName>
                                        </p:attrNameLst>
                                      </p:cBhvr>
                                      <p:to>
                                        <p:strVal val="visible"/>
                                      </p:to>
                                    </p:set>
                                    <p:animEffect transition="in" filter="fade">
                                      <p:cBhvr>
                                        <p:cTn id="10" dur="2000"/>
                                        <p:tgtEl>
                                          <p:spTgt spid="399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46"/>
                                        </p:tgtEl>
                                        <p:attrNameLst>
                                          <p:attrName>style.visibility</p:attrName>
                                        </p:attrNameLst>
                                      </p:cBhvr>
                                      <p:to>
                                        <p:strVal val="visible"/>
                                      </p:to>
                                    </p:set>
                                    <p:animEffect transition="in" filter="fade">
                                      <p:cBhvr>
                                        <p:cTn id="13" dur="2000"/>
                                        <p:tgtEl>
                                          <p:spTgt spid="399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48"/>
                                        </p:tgtEl>
                                        <p:attrNameLst>
                                          <p:attrName>style.visibility</p:attrName>
                                        </p:attrNameLst>
                                      </p:cBhvr>
                                      <p:to>
                                        <p:strVal val="visible"/>
                                      </p:to>
                                    </p:set>
                                    <p:animEffect transition="in" filter="fade">
                                      <p:cBhvr>
                                        <p:cTn id="16" dur="2000"/>
                                        <p:tgtEl>
                                          <p:spTgt spid="399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45"/>
                                        </p:tgtEl>
                                        <p:attrNameLst>
                                          <p:attrName>style.visibility</p:attrName>
                                        </p:attrNameLst>
                                      </p:cBhvr>
                                      <p:to>
                                        <p:strVal val="visible"/>
                                      </p:to>
                                    </p:set>
                                    <p:animEffect transition="in" filter="fade">
                                      <p:cBhvr>
                                        <p:cTn id="19" dur="2000"/>
                                        <p:tgtEl>
                                          <p:spTgt spid="399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949"/>
                                        </p:tgtEl>
                                        <p:attrNameLst>
                                          <p:attrName>style.visibility</p:attrName>
                                        </p:attrNameLst>
                                      </p:cBhvr>
                                      <p:to>
                                        <p:strVal val="visible"/>
                                      </p:to>
                                    </p:set>
                                    <p:animEffect transition="in" filter="fade">
                                      <p:cBhvr>
                                        <p:cTn id="22" dur="2000"/>
                                        <p:tgtEl>
                                          <p:spTgt spid="39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41">
                                            <p:txEl>
                                              <p:pRg st="0" end="0"/>
                                            </p:txEl>
                                          </p:spTgt>
                                        </p:tgtEl>
                                        <p:attrNameLst>
                                          <p:attrName>style.visibility</p:attrName>
                                        </p:attrNameLst>
                                      </p:cBhvr>
                                      <p:to>
                                        <p:strVal val="visible"/>
                                      </p:to>
                                    </p:set>
                                    <p:animEffect transition="in" filter="fade">
                                      <p:cBhvr>
                                        <p:cTn id="27" dur="2000"/>
                                        <p:tgtEl>
                                          <p:spTgt spid="39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animBg="1"/>
      <p:bldP spid="39946" grpId="0"/>
      <p:bldP spid="39947" grpId="0"/>
      <p:bldP spid="39948" grpId="0"/>
      <p:bldP spid="399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87ECBA8-8F8D-48FD-B32B-A5BC8A358D48}" type="slidenum">
              <a:rPr lang="es-ES" altLang="zh-TW" sz="1800">
                <a:latin typeface="Arial" charset="0"/>
              </a:rPr>
              <a:pPr lvl="1" eaLnBrk="1" hangingPunct="1">
                <a:spcBef>
                  <a:spcPct val="0"/>
                </a:spcBef>
                <a:buClrTx/>
                <a:buSzTx/>
                <a:buFontTx/>
                <a:buNone/>
              </a:pPr>
              <a:t>22</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lstStyle/>
          <a:p>
            <a:pPr>
              <a:defRPr/>
            </a:pPr>
            <a:r>
              <a:rPr lang="en-US" altLang="zh-TW" smtClean="0"/>
              <a:t>Affine Sums</a:t>
            </a:r>
          </a:p>
        </p:txBody>
      </p:sp>
      <p:sp>
        <p:nvSpPr>
          <p:cNvPr id="29701" name="Rectangle 3"/>
          <p:cNvSpPr>
            <a:spLocks noGrp="1" noChangeArrowheads="1"/>
          </p:cNvSpPr>
          <p:nvPr>
            <p:ph type="body" idx="1"/>
          </p:nvPr>
        </p:nvSpPr>
        <p:spPr/>
        <p:txBody>
          <a:bodyPr/>
          <a:lstStyle/>
          <a:p>
            <a:pPr>
              <a:lnSpc>
                <a:spcPct val="90000"/>
              </a:lnSpc>
            </a:pPr>
            <a:r>
              <a:rPr lang="en-US" altLang="zh-TW" smtClean="0"/>
              <a:t>Consider the “sum”</a:t>
            </a:r>
          </a:p>
          <a:p>
            <a:pPr>
              <a:lnSpc>
                <a:spcPct val="90000"/>
              </a:lnSpc>
              <a:buFontTx/>
              <a:buNone/>
            </a:pPr>
            <a:r>
              <a:rPr lang="en-US" altLang="zh-TW" smtClean="0">
                <a:latin typeface="Times New Roman" pitchFamily="18" charset="0"/>
              </a:rPr>
              <a:t>    P=</a:t>
            </a:r>
            <a:r>
              <a:rPr lang="en-US" altLang="zh-TW" smtClean="0">
                <a:latin typeface="Symbol" pitchFamily="18" charset="2"/>
              </a:rPr>
              <a:t>a</a:t>
            </a:r>
            <a:r>
              <a:rPr lang="en-US" altLang="zh-TW" baseline="-25000" smtClean="0">
                <a:latin typeface="Times New Roman" pitchFamily="18" charset="0"/>
              </a:rPr>
              <a:t>1</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n</a:t>
            </a:r>
            <a:r>
              <a:rPr lang="en-US" altLang="zh-TW" smtClean="0">
                <a:latin typeface="Times New Roman" pitchFamily="18" charset="0"/>
              </a:rPr>
              <a:t>P</a:t>
            </a:r>
            <a:r>
              <a:rPr lang="en-US" altLang="zh-TW" baseline="-25000" smtClean="0">
                <a:latin typeface="Times New Roman" pitchFamily="18" charset="0"/>
              </a:rPr>
              <a:t>n</a:t>
            </a:r>
          </a:p>
          <a:p>
            <a:pPr>
              <a:lnSpc>
                <a:spcPct val="90000"/>
              </a:lnSpc>
              <a:buFontTx/>
              <a:buNone/>
            </a:pPr>
            <a:r>
              <a:rPr lang="en-US" altLang="zh-TW" smtClean="0"/>
              <a:t>Can show by induction that this sum makes sense iff</a:t>
            </a:r>
          </a:p>
          <a:p>
            <a:pPr>
              <a:lnSpc>
                <a:spcPct val="90000"/>
              </a:lnSpc>
              <a:buFontTx/>
              <a:buNone/>
            </a:pPr>
            <a:r>
              <a:rPr lang="en-US" altLang="zh-TW" smtClean="0">
                <a:latin typeface="Symbol" pitchFamily="18" charset="2"/>
              </a:rPr>
              <a:t>    a</a:t>
            </a:r>
            <a:r>
              <a:rPr lang="en-US" altLang="zh-TW" baseline="-25000" smtClean="0"/>
              <a:t>1</a:t>
            </a:r>
            <a:r>
              <a:rPr lang="en-US" altLang="zh-TW" smtClean="0"/>
              <a:t>+</a:t>
            </a:r>
            <a:r>
              <a:rPr lang="en-US" altLang="zh-TW" smtClean="0">
                <a:latin typeface="Symbol" pitchFamily="18" charset="2"/>
              </a:rPr>
              <a:t>a</a:t>
            </a:r>
            <a:r>
              <a:rPr lang="en-US" altLang="zh-TW" baseline="-25000" smtClean="0"/>
              <a:t>2</a:t>
            </a:r>
            <a:r>
              <a:rPr lang="en-US" altLang="zh-TW" smtClean="0"/>
              <a:t>+…..</a:t>
            </a:r>
            <a:r>
              <a:rPr lang="en-US" altLang="zh-TW" smtClean="0">
                <a:latin typeface="Symbol" pitchFamily="18" charset="2"/>
              </a:rPr>
              <a:t>a</a:t>
            </a:r>
            <a:r>
              <a:rPr lang="en-US" altLang="zh-TW" baseline="-25000" smtClean="0"/>
              <a:t>n</a:t>
            </a:r>
            <a:r>
              <a:rPr lang="en-US" altLang="zh-TW" smtClean="0"/>
              <a:t>=1</a:t>
            </a:r>
          </a:p>
          <a:p>
            <a:pPr>
              <a:lnSpc>
                <a:spcPct val="90000"/>
              </a:lnSpc>
              <a:buFontTx/>
              <a:buNone/>
            </a:pPr>
            <a:r>
              <a:rPr lang="en-US" altLang="zh-TW" smtClean="0"/>
              <a:t>in which case we have the </a:t>
            </a:r>
            <a:r>
              <a:rPr lang="en-US" altLang="zh-TW" i="1" smtClean="0"/>
              <a:t>affine sum </a:t>
            </a:r>
            <a:r>
              <a:rPr lang="en-US" altLang="zh-TW" smtClean="0"/>
              <a:t>of the points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endParaRPr lang="en-US" altLang="zh-TW" smtClean="0"/>
          </a:p>
          <a:p>
            <a:pPr>
              <a:lnSpc>
                <a:spcPct val="90000"/>
              </a:lnSpc>
            </a:pPr>
            <a:r>
              <a:rPr lang="en-US" altLang="zh-TW" smtClean="0"/>
              <a:t>If, in addition, </a:t>
            </a:r>
            <a:r>
              <a:rPr lang="en-US" altLang="zh-TW" smtClean="0">
                <a:latin typeface="Symbol" pitchFamily="18" charset="2"/>
              </a:rPr>
              <a:t>a</a:t>
            </a:r>
            <a:r>
              <a:rPr lang="en-US" altLang="zh-TW" baseline="-25000" smtClean="0">
                <a:latin typeface="Times New Roman" pitchFamily="18" charset="0"/>
              </a:rPr>
              <a:t>i</a:t>
            </a:r>
            <a:r>
              <a:rPr lang="en-US" altLang="zh-TW" smtClean="0">
                <a:latin typeface="Times New Roman" pitchFamily="18" charset="0"/>
              </a:rPr>
              <a:t>&gt;=0</a:t>
            </a:r>
            <a:r>
              <a:rPr lang="en-US" altLang="zh-TW" smtClean="0"/>
              <a:t>, we have the </a:t>
            </a:r>
            <a:r>
              <a:rPr lang="en-US" altLang="zh-TW" i="1" smtClean="0"/>
              <a:t>convex hull</a:t>
            </a:r>
            <a:r>
              <a:rPr lang="en-US" altLang="zh-TW" smtClean="0"/>
              <a:t> of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endParaRPr lang="en-US" altLang="zh-TW" smtClean="0"/>
          </a:p>
          <a:p>
            <a:pPr>
              <a:lnSpc>
                <a:spcPct val="90000"/>
              </a:lnSpc>
              <a:buFontTx/>
              <a:buNone/>
            </a:pPr>
            <a:endParaRPr lang="en-US" altLang="zh-TW" baseline="-25000"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0263FAD-9001-416B-ABFD-EDFEC8CB049B}" type="slidenum">
              <a:rPr lang="es-ES" altLang="zh-TW" sz="1800">
                <a:latin typeface="Arial" charset="0"/>
              </a:rPr>
              <a:pPr lvl="1" eaLnBrk="1" hangingPunct="1">
                <a:spcBef>
                  <a:spcPct val="0"/>
                </a:spcBef>
                <a:buClrTx/>
                <a:buSzTx/>
                <a:buFontTx/>
                <a:buNone/>
              </a:pPr>
              <a:t>23</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dirty="0" smtClean="0"/>
              <a:t>Convex Hull</a:t>
            </a:r>
          </a:p>
        </p:txBody>
      </p:sp>
      <p:sp>
        <p:nvSpPr>
          <p:cNvPr id="30725" name="Rectangle 3"/>
          <p:cNvSpPr>
            <a:spLocks noGrp="1" noChangeArrowheads="1"/>
          </p:cNvSpPr>
          <p:nvPr>
            <p:ph type="body" idx="1"/>
          </p:nvPr>
        </p:nvSpPr>
        <p:spPr>
          <a:xfrm>
            <a:off x="457200" y="1524000"/>
            <a:ext cx="8382000" cy="4724400"/>
          </a:xfrm>
        </p:spPr>
        <p:txBody>
          <a:bodyPr/>
          <a:lstStyle/>
          <a:p>
            <a:r>
              <a:rPr lang="en-US" altLang="zh-TW" smtClean="0"/>
              <a:t>Smallest convex object containing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p>
          <a:p>
            <a:r>
              <a:rPr lang="en-US" altLang="zh-TW" smtClean="0"/>
              <a:t>Formed by “shrink wrapping” points</a:t>
            </a:r>
          </a:p>
        </p:txBody>
      </p:sp>
      <p:sp>
        <p:nvSpPr>
          <p:cNvPr id="8" name="橢圓 7"/>
          <p:cNvSpPr/>
          <p:nvPr/>
        </p:nvSpPr>
        <p:spPr>
          <a:xfrm>
            <a:off x="2928938" y="2714625"/>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6500813" y="3000375"/>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5857875" y="5786438"/>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4357688" y="6072188"/>
            <a:ext cx="214312"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2857500" y="5357813"/>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a:off x="1571625" y="37147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2214563" y="371475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5572125" y="54292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4643438" y="5357813"/>
            <a:ext cx="214312"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5286375" y="4143375"/>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橢圓 17"/>
          <p:cNvSpPr/>
          <p:nvPr/>
        </p:nvSpPr>
        <p:spPr>
          <a:xfrm>
            <a:off x="5500688" y="342900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4572000" y="3214688"/>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3357563" y="371475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3571875" y="42862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橢圓 21"/>
          <p:cNvSpPr/>
          <p:nvPr/>
        </p:nvSpPr>
        <p:spPr>
          <a:xfrm>
            <a:off x="4143375" y="3929063"/>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手繪多邊形 22"/>
          <p:cNvSpPr/>
          <p:nvPr/>
        </p:nvSpPr>
        <p:spPr>
          <a:xfrm>
            <a:off x="1635125" y="2813050"/>
            <a:ext cx="4976813" cy="3376613"/>
          </a:xfrm>
          <a:custGeom>
            <a:avLst/>
            <a:gdLst>
              <a:gd name="connsiteX0" fmla="*/ 1371600 w 4976446"/>
              <a:gd name="connsiteY0" fmla="*/ 0 h 3376247"/>
              <a:gd name="connsiteX1" fmla="*/ 4976446 w 4976446"/>
              <a:gd name="connsiteY1" fmla="*/ 281354 h 3376247"/>
              <a:gd name="connsiteX2" fmla="*/ 4343400 w 4976446"/>
              <a:gd name="connsiteY2" fmla="*/ 3094893 h 3376247"/>
              <a:gd name="connsiteX3" fmla="*/ 2813539 w 4976446"/>
              <a:gd name="connsiteY3" fmla="*/ 3376247 h 3376247"/>
              <a:gd name="connsiteX4" fmla="*/ 1301262 w 4976446"/>
              <a:gd name="connsiteY4" fmla="*/ 2655277 h 3376247"/>
              <a:gd name="connsiteX5" fmla="*/ 0 w 4976446"/>
              <a:gd name="connsiteY5" fmla="*/ 984739 h 3376247"/>
              <a:gd name="connsiteX6" fmla="*/ 1371600 w 4976446"/>
              <a:gd name="connsiteY6" fmla="*/ 0 h 337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6446" h="3376247">
                <a:moveTo>
                  <a:pt x="1371600" y="0"/>
                </a:moveTo>
                <a:lnTo>
                  <a:pt x="4976446" y="281354"/>
                </a:lnTo>
                <a:lnTo>
                  <a:pt x="4343400" y="3094893"/>
                </a:lnTo>
                <a:lnTo>
                  <a:pt x="2813539" y="3376247"/>
                </a:lnTo>
                <a:lnTo>
                  <a:pt x="1301262" y="2655277"/>
                </a:lnTo>
                <a:lnTo>
                  <a:pt x="0" y="984739"/>
                </a:lnTo>
                <a:lnTo>
                  <a:pt x="137160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E967B3B-C59B-408D-9FBE-488834576A84}" type="slidenum">
              <a:rPr lang="es-ES" altLang="zh-TW" sz="1800">
                <a:latin typeface="Arial" charset="0"/>
              </a:rPr>
              <a:pPr lvl="1" eaLnBrk="1" hangingPunct="1">
                <a:spcBef>
                  <a:spcPct val="0"/>
                </a:spcBef>
                <a:buClrTx/>
                <a:buSzTx/>
                <a:buFontTx/>
                <a:buNone/>
              </a:pPr>
              <a:t>24</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Curves and Surfaces</a:t>
            </a:r>
          </a:p>
        </p:txBody>
      </p:sp>
      <p:sp>
        <p:nvSpPr>
          <p:cNvPr id="31749" name="Rectangle 3"/>
          <p:cNvSpPr>
            <a:spLocks noGrp="1" noChangeArrowheads="1"/>
          </p:cNvSpPr>
          <p:nvPr>
            <p:ph type="body" idx="1"/>
          </p:nvPr>
        </p:nvSpPr>
        <p:spPr/>
        <p:txBody>
          <a:bodyPr/>
          <a:lstStyle/>
          <a:p>
            <a:r>
              <a:rPr lang="en-US" altLang="zh-TW" smtClean="0"/>
              <a:t>Curves are one parameter entities of the form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a:t>
            </a:r>
            <a:r>
              <a:rPr lang="en-US" altLang="zh-TW" smtClean="0"/>
              <a:t> where the function is nonlinear</a:t>
            </a:r>
          </a:p>
          <a:p>
            <a:r>
              <a:rPr lang="en-US" altLang="zh-TW" smtClean="0"/>
              <a:t>Surfaces are formed from two-parameter functions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 </a:t>
            </a:r>
            <a:r>
              <a:rPr lang="en-US" altLang="zh-TW" smtClean="0">
                <a:latin typeface="Symbol" pitchFamily="18" charset="2"/>
              </a:rPr>
              <a:t>b</a:t>
            </a:r>
            <a:r>
              <a:rPr lang="en-US" altLang="zh-TW" smtClean="0">
                <a:latin typeface="Times New Roman" pitchFamily="18" charset="0"/>
              </a:rPr>
              <a:t>)</a:t>
            </a:r>
          </a:p>
          <a:p>
            <a:pPr lvl="1"/>
            <a:r>
              <a:rPr lang="en-US" altLang="zh-TW" smtClean="0">
                <a:ea typeface="MS PGothic" pitchFamily="34" charset="-128"/>
              </a:rPr>
              <a:t>Linear functions give planes and polygons</a:t>
            </a:r>
          </a:p>
        </p:txBody>
      </p:sp>
      <p:sp>
        <p:nvSpPr>
          <p:cNvPr id="31750" name="Freeform 4"/>
          <p:cNvSpPr>
            <a:spLocks/>
          </p:cNvSpPr>
          <p:nvPr/>
        </p:nvSpPr>
        <p:spPr bwMode="auto">
          <a:xfrm>
            <a:off x="1066800" y="4572000"/>
            <a:ext cx="2362200" cy="838200"/>
          </a:xfrm>
          <a:custGeom>
            <a:avLst/>
            <a:gdLst>
              <a:gd name="T0" fmla="*/ 0 w 1488"/>
              <a:gd name="T1" fmla="*/ 2147483647 h 528"/>
              <a:gd name="T2" fmla="*/ 2147483647 w 1488"/>
              <a:gd name="T3" fmla="*/ 2147483647 h 528"/>
              <a:gd name="T4" fmla="*/ 2147483647 w 1488"/>
              <a:gd name="T5" fmla="*/ 2147483647 h 528"/>
              <a:gd name="T6" fmla="*/ 2147483647 w 1488"/>
              <a:gd name="T7" fmla="*/ 2147483647 h 528"/>
              <a:gd name="T8" fmla="*/ 0 60000 65536"/>
              <a:gd name="T9" fmla="*/ 0 60000 65536"/>
              <a:gd name="T10" fmla="*/ 0 60000 65536"/>
              <a:gd name="T11" fmla="*/ 0 60000 65536"/>
              <a:gd name="T12" fmla="*/ 0 w 1488"/>
              <a:gd name="T13" fmla="*/ 0 h 528"/>
              <a:gd name="T14" fmla="*/ 1488 w 1488"/>
              <a:gd name="T15" fmla="*/ 528 h 528"/>
            </a:gdLst>
            <a:ahLst/>
            <a:cxnLst>
              <a:cxn ang="T8">
                <a:pos x="T0" y="T1"/>
              </a:cxn>
              <a:cxn ang="T9">
                <a:pos x="T2" y="T3"/>
              </a:cxn>
              <a:cxn ang="T10">
                <a:pos x="T4" y="T5"/>
              </a:cxn>
              <a:cxn ang="T11">
                <a:pos x="T6" y="T7"/>
              </a:cxn>
            </a:cxnLst>
            <a:rect l="T12" t="T13" r="T14" b="T15"/>
            <a:pathLst>
              <a:path w="1488" h="528">
                <a:moveTo>
                  <a:pt x="0" y="440"/>
                </a:moveTo>
                <a:cubicBezTo>
                  <a:pt x="360" y="220"/>
                  <a:pt x="720" y="0"/>
                  <a:pt x="864" y="8"/>
                </a:cubicBezTo>
                <a:cubicBezTo>
                  <a:pt x="1008" y="16"/>
                  <a:pt x="760" y="448"/>
                  <a:pt x="864" y="488"/>
                </a:cubicBezTo>
                <a:cubicBezTo>
                  <a:pt x="968" y="528"/>
                  <a:pt x="1376" y="288"/>
                  <a:pt x="1488" y="248"/>
                </a:cubicBezTo>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1751" name="Text Box 5"/>
          <p:cNvSpPr txBox="1">
            <a:spLocks noChangeArrowheads="1"/>
          </p:cNvSpPr>
          <p:nvPr/>
        </p:nvSpPr>
        <p:spPr bwMode="auto">
          <a:xfrm>
            <a:off x="1828800" y="5486400"/>
            <a:ext cx="9144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a:latin typeface="Symbol" pitchFamily="18" charset="2"/>
              </a:rPr>
              <a:t>a</a:t>
            </a:r>
            <a:r>
              <a:rPr lang="en-US" altLang="zh-TW" sz="3100">
                <a:latin typeface="Arial" charset="0"/>
              </a:rPr>
              <a:t>)</a:t>
            </a:r>
          </a:p>
        </p:txBody>
      </p:sp>
      <p:sp>
        <p:nvSpPr>
          <p:cNvPr id="31752" name="Freeform 7"/>
          <p:cNvSpPr>
            <a:spLocks/>
          </p:cNvSpPr>
          <p:nvPr/>
        </p:nvSpPr>
        <p:spPr bwMode="auto">
          <a:xfrm>
            <a:off x="4343400" y="4419600"/>
            <a:ext cx="2743200" cy="1600200"/>
          </a:xfrm>
          <a:custGeom>
            <a:avLst/>
            <a:gdLst>
              <a:gd name="T0" fmla="*/ 0 w 1728"/>
              <a:gd name="T1" fmla="*/ 2147483647 h 1008"/>
              <a:gd name="T2" fmla="*/ 2147483647 w 1728"/>
              <a:gd name="T3" fmla="*/ 0 h 1008"/>
              <a:gd name="T4" fmla="*/ 2147483647 w 1728"/>
              <a:gd name="T5" fmla="*/ 0 h 1008"/>
              <a:gd name="T6" fmla="*/ 2147483647 w 1728"/>
              <a:gd name="T7" fmla="*/ 2147483647 h 1008"/>
              <a:gd name="T8" fmla="*/ 2147483647 w 1728"/>
              <a:gd name="T9" fmla="*/ 2147483647 h 1008"/>
              <a:gd name="T10" fmla="*/ 2147483647 w 1728"/>
              <a:gd name="T11" fmla="*/ 2147483647 h 1008"/>
              <a:gd name="T12" fmla="*/ 0 w 1728"/>
              <a:gd name="T13" fmla="*/ 2147483647 h 1008"/>
              <a:gd name="T14" fmla="*/ 0 60000 65536"/>
              <a:gd name="T15" fmla="*/ 0 60000 65536"/>
              <a:gd name="T16" fmla="*/ 0 60000 65536"/>
              <a:gd name="T17" fmla="*/ 0 60000 65536"/>
              <a:gd name="T18" fmla="*/ 0 60000 65536"/>
              <a:gd name="T19" fmla="*/ 0 60000 65536"/>
              <a:gd name="T20" fmla="*/ 0 60000 65536"/>
              <a:gd name="T21" fmla="*/ 0 w 1728"/>
              <a:gd name="T22" fmla="*/ 0 h 1008"/>
              <a:gd name="T23" fmla="*/ 1728 w 1728"/>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008">
                <a:moveTo>
                  <a:pt x="0" y="528"/>
                </a:moveTo>
                <a:lnTo>
                  <a:pt x="432" y="0"/>
                </a:lnTo>
                <a:lnTo>
                  <a:pt x="1728" y="0"/>
                </a:lnTo>
                <a:lnTo>
                  <a:pt x="1008" y="384"/>
                </a:lnTo>
                <a:lnTo>
                  <a:pt x="1584" y="528"/>
                </a:lnTo>
                <a:lnTo>
                  <a:pt x="768" y="1008"/>
                </a:lnTo>
                <a:lnTo>
                  <a:pt x="0" y="528"/>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31753" name="Text Box 8"/>
          <p:cNvSpPr txBox="1">
            <a:spLocks noChangeArrowheads="1"/>
          </p:cNvSpPr>
          <p:nvPr/>
        </p:nvSpPr>
        <p:spPr bwMode="auto">
          <a:xfrm>
            <a:off x="6629400" y="5562600"/>
            <a:ext cx="1327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a:latin typeface="Symbol" pitchFamily="18" charset="2"/>
              </a:rPr>
              <a:t>a</a:t>
            </a:r>
            <a:r>
              <a:rPr lang="en-US" altLang="zh-TW" sz="3100">
                <a:latin typeface="Arial" charset="0"/>
              </a:rPr>
              <a:t>, </a:t>
            </a:r>
            <a:r>
              <a:rPr lang="en-US" altLang="zh-TW" sz="3100">
                <a:latin typeface="Symbol" pitchFamily="18" charset="2"/>
              </a:rPr>
              <a:t>b</a:t>
            </a:r>
            <a:r>
              <a:rPr lang="en-US" altLang="zh-TW" sz="3100">
                <a:latin typeface="Arial"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93EEE56-B24E-4E78-B7BE-3987DDEEC0F0}" type="slidenum">
              <a:rPr lang="es-ES" altLang="zh-TW" sz="1800">
                <a:latin typeface="Arial" charset="0"/>
              </a:rPr>
              <a:pPr lvl="1" eaLnBrk="1" hangingPunct="1">
                <a:spcBef>
                  <a:spcPct val="0"/>
                </a:spcBef>
                <a:buClrTx/>
                <a:buSzTx/>
                <a:buFontTx/>
                <a:buNone/>
              </a:pPr>
              <a:t>25</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dirty="0" smtClean="0"/>
              <a:t>Planes</a:t>
            </a:r>
          </a:p>
        </p:txBody>
      </p:sp>
      <p:sp>
        <p:nvSpPr>
          <p:cNvPr id="32773" name="Rectangle 3"/>
          <p:cNvSpPr>
            <a:spLocks noGrp="1" noChangeArrowheads="1"/>
          </p:cNvSpPr>
          <p:nvPr>
            <p:ph type="body" idx="1"/>
          </p:nvPr>
        </p:nvSpPr>
        <p:spPr/>
        <p:txBody>
          <a:bodyPr/>
          <a:lstStyle/>
          <a:p>
            <a:r>
              <a:rPr lang="en-US" altLang="zh-TW" smtClean="0"/>
              <a:t>A plane can be defined by a point and two vectors or by three points</a:t>
            </a:r>
          </a:p>
        </p:txBody>
      </p:sp>
      <p:sp>
        <p:nvSpPr>
          <p:cNvPr id="32774" name="Text Box 6"/>
          <p:cNvSpPr txBox="1">
            <a:spLocks noChangeArrowheads="1"/>
          </p:cNvSpPr>
          <p:nvPr/>
        </p:nvSpPr>
        <p:spPr bwMode="auto">
          <a:xfrm>
            <a:off x="838200" y="54864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)=R+</a:t>
            </a:r>
            <a:r>
              <a:rPr lang="en-US" altLang="zh-TW" sz="1800">
                <a:latin typeface="Symbol" pitchFamily="18" charset="2"/>
              </a:rPr>
              <a:t>a</a:t>
            </a:r>
            <a:r>
              <a:rPr lang="en-US" altLang="zh-TW" sz="1800">
                <a:latin typeface="Arial" charset="0"/>
              </a:rPr>
              <a:t>u+</a:t>
            </a:r>
            <a:r>
              <a:rPr lang="en-US" altLang="zh-TW" sz="1800">
                <a:latin typeface="Symbol" pitchFamily="18" charset="2"/>
              </a:rPr>
              <a:t>b</a:t>
            </a:r>
            <a:r>
              <a:rPr lang="en-US" altLang="zh-TW" sz="1800">
                <a:latin typeface="Arial" charset="0"/>
              </a:rPr>
              <a:t>v</a:t>
            </a:r>
          </a:p>
        </p:txBody>
      </p:sp>
      <p:sp>
        <p:nvSpPr>
          <p:cNvPr id="44039" name="Text Box 7"/>
          <p:cNvSpPr txBox="1">
            <a:spLocks noChangeArrowheads="1"/>
          </p:cNvSpPr>
          <p:nvPr/>
        </p:nvSpPr>
        <p:spPr bwMode="auto">
          <a:xfrm>
            <a:off x="4038600" y="5410200"/>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P(</a:t>
            </a:r>
            <a:r>
              <a:rPr lang="en-US" altLang="zh-TW" sz="1800" dirty="0" err="1">
                <a:latin typeface="Symbol" pitchFamily="18" charset="2"/>
              </a:rPr>
              <a:t>a</a:t>
            </a:r>
            <a:r>
              <a:rPr lang="en-US" altLang="zh-TW" sz="1800" dirty="0" err="1">
                <a:latin typeface="Arial" charset="0"/>
              </a:rPr>
              <a:t>,</a:t>
            </a:r>
            <a:r>
              <a:rPr lang="en-US" altLang="zh-TW" sz="1800" dirty="0" err="1">
                <a:latin typeface="Symbol" pitchFamily="18" charset="2"/>
              </a:rPr>
              <a:t>b</a:t>
            </a:r>
            <a:r>
              <a:rPr lang="en-US" altLang="zh-TW" sz="1800" dirty="0">
                <a:latin typeface="Arial" charset="0"/>
              </a:rPr>
              <a:t>)=</a:t>
            </a:r>
            <a:r>
              <a:rPr lang="en-US" altLang="zh-TW" sz="1800" dirty="0" err="1">
                <a:latin typeface="Arial" charset="0"/>
              </a:rPr>
              <a:t>R+</a:t>
            </a:r>
            <a:r>
              <a:rPr lang="en-US" altLang="zh-TW" sz="1800" dirty="0" err="1">
                <a:latin typeface="Symbol" pitchFamily="18" charset="2"/>
              </a:rPr>
              <a:t>a</a:t>
            </a:r>
            <a:r>
              <a:rPr lang="en-US" altLang="zh-TW" sz="1800" dirty="0">
                <a:latin typeface="Arial" charset="0"/>
              </a:rPr>
              <a:t>(Q-R)+</a:t>
            </a:r>
            <a:r>
              <a:rPr lang="en-US" altLang="zh-TW" sz="1800" dirty="0" smtClean="0">
                <a:latin typeface="Symbol" pitchFamily="18" charset="2"/>
              </a:rPr>
              <a:t>b</a:t>
            </a:r>
            <a:r>
              <a:rPr lang="en-US" altLang="zh-TW" sz="1800" dirty="0" smtClean="0">
                <a:latin typeface="Arial" charset="0"/>
              </a:rPr>
              <a:t>(P-R)</a:t>
            </a:r>
            <a:endParaRPr lang="en-US" altLang="zh-TW" sz="1800" dirty="0">
              <a:latin typeface="Arial" charset="0"/>
            </a:endParaRPr>
          </a:p>
        </p:txBody>
      </p:sp>
      <p:sp>
        <p:nvSpPr>
          <p:cNvPr id="44040" name="Line 8"/>
          <p:cNvSpPr>
            <a:spLocks noChangeShapeType="1"/>
          </p:cNvSpPr>
          <p:nvPr/>
        </p:nvSpPr>
        <p:spPr bwMode="auto">
          <a:xfrm flipV="1">
            <a:off x="1600200" y="2819400"/>
            <a:ext cx="1828800" cy="22860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1" name="Line 9"/>
          <p:cNvSpPr>
            <a:spLocks noChangeShapeType="1"/>
          </p:cNvSpPr>
          <p:nvPr/>
        </p:nvSpPr>
        <p:spPr bwMode="auto">
          <a:xfrm flipV="1">
            <a:off x="1600200" y="4495800"/>
            <a:ext cx="1752600" cy="6096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3" name="Text Box 11"/>
          <p:cNvSpPr txBox="1">
            <a:spLocks noChangeArrowheads="1"/>
          </p:cNvSpPr>
          <p:nvPr/>
        </p:nvSpPr>
        <p:spPr bwMode="auto">
          <a:xfrm>
            <a:off x="2498725" y="4841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u</a:t>
            </a:r>
          </a:p>
        </p:txBody>
      </p:sp>
      <p:sp>
        <p:nvSpPr>
          <p:cNvPr id="44044" name="Text Box 12"/>
          <p:cNvSpPr txBox="1">
            <a:spLocks noChangeArrowheads="1"/>
          </p:cNvSpPr>
          <p:nvPr/>
        </p:nvSpPr>
        <p:spPr bwMode="auto">
          <a:xfrm>
            <a:off x="2147888" y="3500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
        <p:nvSpPr>
          <p:cNvPr id="32780" name="Text Box 14"/>
          <p:cNvSpPr txBox="1">
            <a:spLocks noChangeArrowheads="1"/>
          </p:cNvSpPr>
          <p:nvPr/>
        </p:nvSpPr>
        <p:spPr bwMode="auto">
          <a:xfrm>
            <a:off x="990600" y="4800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R</a:t>
            </a:r>
          </a:p>
        </p:txBody>
      </p:sp>
      <p:sp>
        <p:nvSpPr>
          <p:cNvPr id="44046" name="Line 15"/>
          <p:cNvSpPr>
            <a:spLocks noChangeShapeType="1"/>
          </p:cNvSpPr>
          <p:nvPr/>
        </p:nvSpPr>
        <p:spPr bwMode="auto">
          <a:xfrm flipV="1">
            <a:off x="4892675" y="2701925"/>
            <a:ext cx="1828800" cy="22860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7" name="Line 16"/>
          <p:cNvSpPr>
            <a:spLocks noChangeShapeType="1"/>
          </p:cNvSpPr>
          <p:nvPr/>
        </p:nvSpPr>
        <p:spPr bwMode="auto">
          <a:xfrm flipV="1">
            <a:off x="4892675" y="4378325"/>
            <a:ext cx="1752600" cy="6096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9" name="Text Box 18"/>
          <p:cNvSpPr txBox="1">
            <a:spLocks noChangeArrowheads="1"/>
          </p:cNvSpPr>
          <p:nvPr/>
        </p:nvSpPr>
        <p:spPr bwMode="auto">
          <a:xfrm>
            <a:off x="6781800" y="2286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44050" name="Oval 20"/>
          <p:cNvSpPr>
            <a:spLocks noChangeArrowheads="1"/>
          </p:cNvSpPr>
          <p:nvPr/>
        </p:nvSpPr>
        <p:spPr bwMode="auto">
          <a:xfrm>
            <a:off x="4800600" y="49530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1" name="Text Box 21"/>
          <p:cNvSpPr txBox="1">
            <a:spLocks noChangeArrowheads="1"/>
          </p:cNvSpPr>
          <p:nvPr/>
        </p:nvSpPr>
        <p:spPr bwMode="auto">
          <a:xfrm>
            <a:off x="4267200" y="472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R</a:t>
            </a:r>
          </a:p>
        </p:txBody>
      </p:sp>
      <p:sp>
        <p:nvSpPr>
          <p:cNvPr id="44052" name="Text Box 22"/>
          <p:cNvSpPr txBox="1">
            <a:spLocks noChangeArrowheads="1"/>
          </p:cNvSpPr>
          <p:nvPr/>
        </p:nvSpPr>
        <p:spPr bwMode="auto">
          <a:xfrm>
            <a:off x="6656388" y="42322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2787" name="Oval 23"/>
          <p:cNvSpPr>
            <a:spLocks noChangeArrowheads="1"/>
          </p:cNvSpPr>
          <p:nvPr/>
        </p:nvSpPr>
        <p:spPr bwMode="auto">
          <a:xfrm>
            <a:off x="1600200" y="50292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4" name="Oval 24"/>
          <p:cNvSpPr>
            <a:spLocks noChangeArrowheads="1"/>
          </p:cNvSpPr>
          <p:nvPr/>
        </p:nvSpPr>
        <p:spPr bwMode="auto">
          <a:xfrm>
            <a:off x="6629400" y="43434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5" name="Oval 25"/>
          <p:cNvSpPr>
            <a:spLocks noChangeArrowheads="1"/>
          </p:cNvSpPr>
          <p:nvPr/>
        </p:nvSpPr>
        <p:spPr bwMode="auto">
          <a:xfrm>
            <a:off x="6705600" y="26670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4"/>
                                        </p:tgtEl>
                                        <p:attrNameLst>
                                          <p:attrName>style.visibility</p:attrName>
                                        </p:attrNameLst>
                                      </p:cBhvr>
                                      <p:to>
                                        <p:strVal val="visible"/>
                                      </p:to>
                                    </p:set>
                                    <p:animEffect transition="in" filter="fade">
                                      <p:cBhvr>
                                        <p:cTn id="10" dur="2000"/>
                                        <p:tgtEl>
                                          <p:spTgt spid="440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041"/>
                                        </p:tgtEl>
                                        <p:attrNameLst>
                                          <p:attrName>style.visibility</p:attrName>
                                        </p:attrNameLst>
                                      </p:cBhvr>
                                      <p:to>
                                        <p:strVal val="visible"/>
                                      </p:to>
                                    </p:set>
                                    <p:animEffect transition="in" filter="fade">
                                      <p:cBhvr>
                                        <p:cTn id="15" dur="2000"/>
                                        <p:tgtEl>
                                          <p:spTgt spid="440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43"/>
                                        </p:tgtEl>
                                        <p:attrNameLst>
                                          <p:attrName>style.visibility</p:attrName>
                                        </p:attrNameLst>
                                      </p:cBhvr>
                                      <p:to>
                                        <p:strVal val="visible"/>
                                      </p:to>
                                    </p:set>
                                    <p:animEffect transition="in" filter="fade">
                                      <p:cBhvr>
                                        <p:cTn id="18" dur="2000"/>
                                        <p:tgtEl>
                                          <p:spTgt spid="440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fade">
                                      <p:cBhvr>
                                        <p:cTn id="23" dur="2000"/>
                                        <p:tgtEl>
                                          <p:spTgt spid="440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050"/>
                                        </p:tgtEl>
                                        <p:attrNameLst>
                                          <p:attrName>style.visibility</p:attrName>
                                        </p:attrNameLst>
                                      </p:cBhvr>
                                      <p:to>
                                        <p:strVal val="visible"/>
                                      </p:to>
                                    </p:set>
                                    <p:animEffect transition="in" filter="fade">
                                      <p:cBhvr>
                                        <p:cTn id="26" dur="2000"/>
                                        <p:tgtEl>
                                          <p:spTgt spid="440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51"/>
                                        </p:tgtEl>
                                        <p:attrNameLst>
                                          <p:attrName>style.visibility</p:attrName>
                                        </p:attrNameLst>
                                      </p:cBhvr>
                                      <p:to>
                                        <p:strVal val="visible"/>
                                      </p:to>
                                    </p:set>
                                    <p:animEffect transition="in" filter="fade">
                                      <p:cBhvr>
                                        <p:cTn id="29" dur="2000"/>
                                        <p:tgtEl>
                                          <p:spTgt spid="440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054"/>
                                        </p:tgtEl>
                                        <p:attrNameLst>
                                          <p:attrName>style.visibility</p:attrName>
                                        </p:attrNameLst>
                                      </p:cBhvr>
                                      <p:to>
                                        <p:strVal val="visible"/>
                                      </p:to>
                                    </p:set>
                                    <p:animEffect transition="in" filter="fade">
                                      <p:cBhvr>
                                        <p:cTn id="32" dur="2000"/>
                                        <p:tgtEl>
                                          <p:spTgt spid="440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052"/>
                                        </p:tgtEl>
                                        <p:attrNameLst>
                                          <p:attrName>style.visibility</p:attrName>
                                        </p:attrNameLst>
                                      </p:cBhvr>
                                      <p:to>
                                        <p:strVal val="visible"/>
                                      </p:to>
                                    </p:set>
                                    <p:animEffect transition="in" filter="fade">
                                      <p:cBhvr>
                                        <p:cTn id="35" dur="2000"/>
                                        <p:tgtEl>
                                          <p:spTgt spid="440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055"/>
                                        </p:tgtEl>
                                        <p:attrNameLst>
                                          <p:attrName>style.visibility</p:attrName>
                                        </p:attrNameLst>
                                      </p:cBhvr>
                                      <p:to>
                                        <p:strVal val="visible"/>
                                      </p:to>
                                    </p:set>
                                    <p:animEffect transition="in" filter="fade">
                                      <p:cBhvr>
                                        <p:cTn id="38" dur="2000"/>
                                        <p:tgtEl>
                                          <p:spTgt spid="440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049"/>
                                        </p:tgtEl>
                                        <p:attrNameLst>
                                          <p:attrName>style.visibility</p:attrName>
                                        </p:attrNameLst>
                                      </p:cBhvr>
                                      <p:to>
                                        <p:strVal val="visible"/>
                                      </p:to>
                                    </p:set>
                                    <p:animEffect transition="in" filter="fade">
                                      <p:cBhvr>
                                        <p:cTn id="41" dur="2000"/>
                                        <p:tgtEl>
                                          <p:spTgt spid="440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046"/>
                                        </p:tgtEl>
                                        <p:attrNameLst>
                                          <p:attrName>style.visibility</p:attrName>
                                        </p:attrNameLst>
                                      </p:cBhvr>
                                      <p:to>
                                        <p:strVal val="visible"/>
                                      </p:to>
                                    </p:set>
                                    <p:animEffect transition="in" filter="fade">
                                      <p:cBhvr>
                                        <p:cTn id="46" dur="2000"/>
                                        <p:tgtEl>
                                          <p:spTgt spid="440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047"/>
                                        </p:tgtEl>
                                        <p:attrNameLst>
                                          <p:attrName>style.visibility</p:attrName>
                                        </p:attrNameLst>
                                      </p:cBhvr>
                                      <p:to>
                                        <p:strVal val="visible"/>
                                      </p:to>
                                    </p:set>
                                    <p:animEffect transition="in" filter="fade">
                                      <p:cBhvr>
                                        <p:cTn id="49" dur="2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0" grpId="0" animBg="1"/>
      <p:bldP spid="44041" grpId="0" animBg="1"/>
      <p:bldP spid="44043" grpId="0"/>
      <p:bldP spid="44044" grpId="0"/>
      <p:bldP spid="44046" grpId="0" animBg="1"/>
      <p:bldP spid="44047" grpId="0" animBg="1"/>
      <p:bldP spid="44049" grpId="0"/>
      <p:bldP spid="44050" grpId="0" animBg="1"/>
      <p:bldP spid="44051" grpId="0"/>
      <p:bldP spid="44052" grpId="0"/>
      <p:bldP spid="44054" grpId="0" animBg="1"/>
      <p:bldP spid="440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857375"/>
            <a:ext cx="48482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AB3B16E-DA8C-4D10-9792-BDC669F73A6C}" type="slidenum">
              <a:rPr lang="es-ES" altLang="zh-TW" sz="1800">
                <a:latin typeface="Arial" charset="0"/>
              </a:rPr>
              <a:pPr lvl="1" eaLnBrk="1" hangingPunct="1">
                <a:spcBef>
                  <a:spcPct val="0"/>
                </a:spcBef>
                <a:buClrTx/>
                <a:buSzTx/>
                <a:buFontTx/>
                <a:buNone/>
              </a:pPr>
              <a:t>26</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Triangles</a:t>
            </a:r>
          </a:p>
        </p:txBody>
      </p:sp>
      <p:sp>
        <p:nvSpPr>
          <p:cNvPr id="33798" name="Line 6"/>
          <p:cNvSpPr>
            <a:spLocks noChangeShapeType="1"/>
          </p:cNvSpPr>
          <p:nvPr/>
        </p:nvSpPr>
        <p:spPr bwMode="auto">
          <a:xfrm>
            <a:off x="1447800" y="3733800"/>
            <a:ext cx="1828800" cy="1219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799" name="Text Box 12"/>
          <p:cNvSpPr>
            <a:spLocks noGrp="1" noChangeArrowheads="1"/>
          </p:cNvSpPr>
          <p:nvPr>
            <p:ph type="body" idx="1"/>
          </p:nvPr>
        </p:nvSpPr>
        <p:spPr>
          <a:xfrm>
            <a:off x="304800" y="3124200"/>
            <a:ext cx="3200400" cy="457200"/>
          </a:xfrm>
          <a:noFill/>
        </p:spPr>
        <p:txBody>
          <a:bodyPr/>
          <a:lstStyle/>
          <a:p>
            <a:pPr>
              <a:buFontTx/>
              <a:buNone/>
            </a:pPr>
            <a:r>
              <a:rPr lang="en-US" altLang="zh-TW" sz="2400" smtClean="0">
                <a:latin typeface="Times New Roman" pitchFamily="18" charset="0"/>
              </a:rPr>
              <a:t>convex sum of P and Q</a:t>
            </a:r>
          </a:p>
        </p:txBody>
      </p:sp>
      <p:sp>
        <p:nvSpPr>
          <p:cNvPr id="33800" name="Text Box 15"/>
          <p:cNvSpPr txBox="1">
            <a:spLocks noChangeArrowheads="1"/>
          </p:cNvSpPr>
          <p:nvPr/>
        </p:nvSpPr>
        <p:spPr bwMode="auto">
          <a:xfrm>
            <a:off x="1751013" y="5708650"/>
            <a:ext cx="551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for 0&lt;=</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&lt;=1, we get all points in triangle</a:t>
            </a:r>
          </a:p>
        </p:txBody>
      </p:sp>
      <p:sp>
        <p:nvSpPr>
          <p:cNvPr id="12" name="橢圓 11"/>
          <p:cNvSpPr/>
          <p:nvPr/>
        </p:nvSpPr>
        <p:spPr>
          <a:xfrm>
            <a:off x="4643438" y="4857750"/>
            <a:ext cx="21431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CE2A2E2-E49B-4BAE-A27E-01DB087FB8F8}" type="slidenum">
              <a:rPr lang="es-ES" altLang="zh-TW" sz="1800">
                <a:latin typeface="Arial" charset="0"/>
              </a:rPr>
              <a:pPr lvl="1" eaLnBrk="1" hangingPunct="1">
                <a:spcBef>
                  <a:spcPct val="0"/>
                </a:spcBef>
                <a:buClrTx/>
                <a:buSzTx/>
                <a:buFontTx/>
                <a:buNone/>
              </a:pPr>
              <a:t>27</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Triangles</a:t>
            </a:r>
          </a:p>
        </p:txBody>
      </p:sp>
      <p:pic>
        <p:nvPicPr>
          <p:cNvPr id="34821" name="Picture 5" descr="AN04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097463"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6"/>
          <p:cNvSpPr>
            <a:spLocks noChangeShapeType="1"/>
          </p:cNvSpPr>
          <p:nvPr/>
        </p:nvSpPr>
        <p:spPr bwMode="auto">
          <a:xfrm>
            <a:off x="1447800" y="3733800"/>
            <a:ext cx="1828800" cy="1219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4823" name="Line 8"/>
          <p:cNvSpPr>
            <a:spLocks noChangeShapeType="1"/>
          </p:cNvSpPr>
          <p:nvPr/>
        </p:nvSpPr>
        <p:spPr bwMode="auto">
          <a:xfrm flipH="1">
            <a:off x="5105400" y="3048000"/>
            <a:ext cx="1295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4824" name="Text Box 12"/>
          <p:cNvSpPr>
            <a:spLocks noGrp="1" noChangeArrowheads="1"/>
          </p:cNvSpPr>
          <p:nvPr>
            <p:ph type="body" idx="1"/>
          </p:nvPr>
        </p:nvSpPr>
        <p:spPr>
          <a:xfrm>
            <a:off x="304800" y="3124200"/>
            <a:ext cx="3200400" cy="457200"/>
          </a:xfrm>
          <a:noFill/>
        </p:spPr>
        <p:txBody>
          <a:bodyPr/>
          <a:lstStyle/>
          <a:p>
            <a:pPr>
              <a:buFontTx/>
              <a:buNone/>
            </a:pPr>
            <a:r>
              <a:rPr lang="en-US" altLang="zh-TW" sz="2400" smtClean="0">
                <a:latin typeface="Times New Roman" pitchFamily="18" charset="0"/>
              </a:rPr>
              <a:t>convex sum of P and Q</a:t>
            </a:r>
          </a:p>
        </p:txBody>
      </p:sp>
      <p:sp>
        <p:nvSpPr>
          <p:cNvPr id="34825" name="Text Box 14"/>
          <p:cNvSpPr txBox="1">
            <a:spLocks noChangeArrowheads="1"/>
          </p:cNvSpPr>
          <p:nvPr/>
        </p:nvSpPr>
        <p:spPr bwMode="auto">
          <a:xfrm>
            <a:off x="5541963" y="2514600"/>
            <a:ext cx="341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convex sum of S(</a:t>
            </a:r>
            <a:r>
              <a:rPr lang="en-US" altLang="zh-TW" sz="1800">
                <a:latin typeface="Symbol" pitchFamily="18" charset="2"/>
              </a:rPr>
              <a:t>a</a:t>
            </a:r>
            <a:r>
              <a:rPr lang="en-US" altLang="zh-TW" sz="1800">
                <a:latin typeface="Arial" charset="0"/>
              </a:rPr>
              <a:t>) and R</a:t>
            </a:r>
          </a:p>
        </p:txBody>
      </p:sp>
      <p:sp>
        <p:nvSpPr>
          <p:cNvPr id="34826" name="Text Box 15"/>
          <p:cNvSpPr txBox="1">
            <a:spLocks noChangeArrowheads="1"/>
          </p:cNvSpPr>
          <p:nvPr/>
        </p:nvSpPr>
        <p:spPr bwMode="auto">
          <a:xfrm>
            <a:off x="1751013" y="5708650"/>
            <a:ext cx="551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for 0&lt;=</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&lt;=1, we get all points in triangle</a:t>
            </a:r>
          </a:p>
        </p:txBody>
      </p:sp>
      <p:graphicFrame>
        <p:nvGraphicFramePr>
          <p:cNvPr id="34827" name="物件 3"/>
          <p:cNvGraphicFramePr>
            <a:graphicFrameLocks noChangeAspect="1"/>
          </p:cNvGraphicFramePr>
          <p:nvPr>
            <p:extLst>
              <p:ext uri="{D42A27DB-BD31-4B8C-83A1-F6EECF244321}">
                <p14:modId xmlns:p14="http://schemas.microsoft.com/office/powerpoint/2010/main" val="262564187"/>
              </p:ext>
            </p:extLst>
          </p:nvPr>
        </p:nvGraphicFramePr>
        <p:xfrm>
          <a:off x="5994400" y="3486150"/>
          <a:ext cx="2962275" cy="323850"/>
        </p:xfrm>
        <a:graphic>
          <a:graphicData uri="http://schemas.openxmlformats.org/presentationml/2006/ole">
            <mc:AlternateContent xmlns:mc="http://schemas.openxmlformats.org/markup-compatibility/2006">
              <mc:Choice xmlns:v="urn:schemas-microsoft-com:vml" Requires="v">
                <p:oleObj spid="_x0000_s34841" name="方程式" r:id="rId4" imgW="1854000" imgH="203040" progId="Equation.3">
                  <p:embed/>
                </p:oleObj>
              </mc:Choice>
              <mc:Fallback>
                <p:oleObj name="方程式" r:id="rId4" imgW="1854000" imgH="203040" progId="Equation.3">
                  <p:embed/>
                  <p:pic>
                    <p:nvPicPr>
                      <p:cNvPr id="0" name="物件 3"/>
                      <p:cNvPicPr>
                        <a:picLocks noChangeAspect="1" noChangeArrowheads="1"/>
                      </p:cNvPicPr>
                      <p:nvPr/>
                    </p:nvPicPr>
                    <p:blipFill>
                      <a:blip r:embed="rId5"/>
                      <a:srcRect/>
                      <a:stretch>
                        <a:fillRect/>
                      </a:stretch>
                    </p:blipFill>
                    <p:spPr bwMode="auto">
                      <a:xfrm>
                        <a:off x="5994400" y="3486150"/>
                        <a:ext cx="2962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568CBD8A-3172-4128-9BCD-B89A282384A3}" type="slidenum">
              <a:rPr lang="es-ES" altLang="zh-TW" sz="1800">
                <a:latin typeface="Arial" charset="0"/>
              </a:rPr>
              <a:pPr lvl="1" eaLnBrk="1" hangingPunct="1">
                <a:spcBef>
                  <a:spcPct val="0"/>
                </a:spcBef>
                <a:buClrTx/>
                <a:buSzTx/>
                <a:buFontTx/>
                <a:buNone/>
              </a:pPr>
              <a:t>28</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35844" name="Picture 5" descr="AN04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3276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p:cNvSpPr>
            <a:spLocks noGrp="1" noChangeArrowheads="1"/>
          </p:cNvSpPr>
          <p:nvPr>
            <p:ph type="title"/>
          </p:nvPr>
        </p:nvSpPr>
        <p:spPr/>
        <p:txBody>
          <a:bodyPr/>
          <a:lstStyle/>
          <a:p>
            <a:pPr>
              <a:defRPr/>
            </a:pPr>
            <a:r>
              <a:rPr lang="en-US" altLang="zh-TW" smtClean="0"/>
              <a:t>Normals</a:t>
            </a:r>
          </a:p>
        </p:txBody>
      </p:sp>
      <p:sp>
        <p:nvSpPr>
          <p:cNvPr id="35846" name="Rectangle 3"/>
          <p:cNvSpPr>
            <a:spLocks noGrp="1" noChangeArrowheads="1"/>
          </p:cNvSpPr>
          <p:nvPr>
            <p:ph type="body" idx="1"/>
          </p:nvPr>
        </p:nvSpPr>
        <p:spPr>
          <a:xfrm>
            <a:off x="457200" y="1831106"/>
            <a:ext cx="8229600" cy="4625975"/>
          </a:xfrm>
        </p:spPr>
        <p:txBody>
          <a:bodyPr/>
          <a:lstStyle/>
          <a:p>
            <a:r>
              <a:rPr lang="en-US" altLang="zh-TW" sz="2700" dirty="0" smtClean="0"/>
              <a:t>Every plane has a vector n normal (perpendicular, orthogonal) to it</a:t>
            </a:r>
          </a:p>
          <a:p>
            <a:r>
              <a:rPr lang="en-US" altLang="zh-TW" sz="2700" dirty="0" smtClean="0"/>
              <a:t>From point-two vector form</a:t>
            </a:r>
            <a:r>
              <a:rPr lang="en-US" altLang="zh-TW" dirty="0" smtClean="0"/>
              <a:t> </a:t>
            </a:r>
            <a:r>
              <a:rPr lang="en-US" altLang="zh-TW" sz="2400" dirty="0" smtClean="0">
                <a:latin typeface="Times New Roman" pitchFamily="18" charset="0"/>
              </a:rPr>
              <a:t>P(</a:t>
            </a:r>
            <a:r>
              <a:rPr lang="en-US" altLang="zh-TW" sz="2400" dirty="0" err="1" smtClean="0">
                <a:latin typeface="Symbol" pitchFamily="18" charset="2"/>
              </a:rPr>
              <a:t>a</a:t>
            </a:r>
            <a:r>
              <a:rPr lang="en-US" altLang="zh-TW" sz="2400" dirty="0" err="1" smtClean="0">
                <a:latin typeface="Times New Roman" pitchFamily="18" charset="0"/>
              </a:rPr>
              <a:t>,</a:t>
            </a:r>
            <a:r>
              <a:rPr lang="en-US" altLang="zh-TW" sz="2400" dirty="0" err="1" smtClean="0">
                <a:latin typeface="Symbol" pitchFamily="18" charset="2"/>
              </a:rPr>
              <a:t>b</a:t>
            </a:r>
            <a:r>
              <a:rPr lang="en-US" altLang="zh-TW" sz="2400" dirty="0" smtClean="0">
                <a:latin typeface="Times New Roman" pitchFamily="18" charset="0"/>
              </a:rPr>
              <a:t>)=</a:t>
            </a:r>
            <a:r>
              <a:rPr lang="en-US" altLang="zh-TW" sz="2400" dirty="0" err="1" smtClean="0">
                <a:latin typeface="Times New Roman" pitchFamily="18" charset="0"/>
              </a:rPr>
              <a:t>R+</a:t>
            </a:r>
            <a:r>
              <a:rPr lang="en-US" altLang="zh-TW" sz="2400" dirty="0" err="1" smtClean="0">
                <a:latin typeface="Symbol" pitchFamily="18" charset="2"/>
              </a:rPr>
              <a:t>a</a:t>
            </a:r>
            <a:r>
              <a:rPr lang="en-US" altLang="zh-TW" sz="2400" dirty="0" err="1" smtClean="0">
                <a:latin typeface="Times New Roman" pitchFamily="18" charset="0"/>
              </a:rPr>
              <a:t>u+</a:t>
            </a:r>
            <a:r>
              <a:rPr lang="en-US" altLang="zh-TW" sz="2400" dirty="0" err="1" smtClean="0">
                <a:latin typeface="Symbol" pitchFamily="18" charset="2"/>
              </a:rPr>
              <a:t>b</a:t>
            </a:r>
            <a:r>
              <a:rPr lang="en-US" altLang="zh-TW" sz="2400" dirty="0" err="1" smtClean="0">
                <a:latin typeface="Times New Roman" pitchFamily="18" charset="0"/>
              </a:rPr>
              <a:t>v</a:t>
            </a:r>
            <a:r>
              <a:rPr lang="en-US" altLang="zh-TW" sz="2400" dirty="0" smtClean="0">
                <a:latin typeface="Times New Roman" pitchFamily="18" charset="0"/>
              </a:rPr>
              <a:t>, </a:t>
            </a:r>
          </a:p>
          <a:p>
            <a:r>
              <a:rPr lang="en-US" altLang="zh-TW" sz="2800" dirty="0" smtClean="0"/>
              <a:t>we know  we can use the cross product to find     </a:t>
            </a:r>
          </a:p>
          <a:p>
            <a:r>
              <a:rPr lang="en-US" altLang="zh-TW" sz="2800" dirty="0" smtClean="0">
                <a:latin typeface="Times New Roman" pitchFamily="18" charset="0"/>
              </a:rPr>
              <a:t>n = u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v </a:t>
            </a:r>
            <a:r>
              <a:rPr lang="en-US" altLang="zh-TW" sz="2800" dirty="0" smtClean="0"/>
              <a:t>and </a:t>
            </a:r>
          </a:p>
          <a:p>
            <a:r>
              <a:rPr lang="en-US" altLang="zh-TW" sz="2800" dirty="0" smtClean="0"/>
              <a:t>the equivalent form</a:t>
            </a:r>
          </a:p>
          <a:p>
            <a:pPr>
              <a:buFontTx/>
              <a:buNone/>
            </a:pPr>
            <a:r>
              <a:rPr lang="en-US" altLang="zh-TW" sz="2800" dirty="0" smtClean="0">
                <a:latin typeface="Times New Roman" pitchFamily="18" charset="0"/>
              </a:rPr>
              <a:t>    (P(</a:t>
            </a:r>
            <a:r>
              <a:rPr lang="en-US" altLang="zh-TW" sz="2800" dirty="0" smtClean="0">
                <a:latin typeface="Symbol" pitchFamily="18" charset="2"/>
              </a:rPr>
              <a:t>a, </a:t>
            </a:r>
            <a:r>
              <a:rPr lang="en-US" altLang="zh-TW" sz="2800" dirty="0" smtClean="0">
                <a:latin typeface="Symbol" pitchFamily="18" charset="2"/>
                <a:sym typeface="Symbol" panose="05050102010706020507" pitchFamily="18" charset="2"/>
              </a:rPr>
              <a:t></a:t>
            </a:r>
            <a:r>
              <a:rPr lang="en-US" altLang="zh-TW" sz="2800" dirty="0" smtClean="0">
                <a:latin typeface="Times New Roman" pitchFamily="18" charset="0"/>
              </a:rPr>
              <a:t>)-P) </a:t>
            </a:r>
            <a:r>
              <a:rPr lang="en-US" altLang="zh-TW" sz="2800" dirty="0" smtClean="0">
                <a:latin typeface="Times New Roman" pitchFamily="18" charset="0"/>
                <a:sym typeface="Symbol" pitchFamily="18" charset="2"/>
              </a:rPr>
              <a:t> n=0</a:t>
            </a:r>
            <a:r>
              <a:rPr lang="en-US" altLang="zh-TW" sz="2800" dirty="0" smtClean="0">
                <a:latin typeface="Times New Roman" pitchFamily="18" charset="0"/>
              </a:rPr>
              <a:t> </a:t>
            </a:r>
          </a:p>
          <a:p>
            <a:pPr>
              <a:buFontTx/>
              <a:buNone/>
            </a:pPr>
            <a:r>
              <a:rPr lang="en-US" altLang="zh-TW" dirty="0" smtClean="0"/>
              <a:t> </a:t>
            </a:r>
          </a:p>
        </p:txBody>
      </p:sp>
      <p:sp>
        <p:nvSpPr>
          <p:cNvPr id="35847" name="Text Box 6"/>
          <p:cNvSpPr txBox="1">
            <a:spLocks noChangeArrowheads="1"/>
          </p:cNvSpPr>
          <p:nvPr/>
        </p:nvSpPr>
        <p:spPr bwMode="auto">
          <a:xfrm>
            <a:off x="7704931" y="5265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u</a:t>
            </a:r>
          </a:p>
        </p:txBody>
      </p:sp>
      <p:sp>
        <p:nvSpPr>
          <p:cNvPr id="35848" name="Text Box 7"/>
          <p:cNvSpPr txBox="1">
            <a:spLocks noChangeArrowheads="1"/>
          </p:cNvSpPr>
          <p:nvPr/>
        </p:nvSpPr>
        <p:spPr bwMode="auto">
          <a:xfrm>
            <a:off x="6732240" y="4681537"/>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v</a:t>
            </a:r>
          </a:p>
        </p:txBody>
      </p:sp>
      <p:sp>
        <p:nvSpPr>
          <p:cNvPr id="35849" name="Text Box 8"/>
          <p:cNvSpPr txBox="1">
            <a:spLocks noChangeArrowheads="1"/>
          </p:cNvSpPr>
          <p:nvPr/>
        </p:nvSpPr>
        <p:spPr bwMode="auto">
          <a:xfrm>
            <a:off x="6244034" y="542007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P</a:t>
            </a:r>
          </a:p>
        </p:txBody>
      </p:sp>
      <p:graphicFrame>
        <p:nvGraphicFramePr>
          <p:cNvPr id="2" name="物件 1"/>
          <p:cNvGraphicFramePr>
            <a:graphicFrameLocks noChangeAspect="1"/>
          </p:cNvGraphicFramePr>
          <p:nvPr>
            <p:extLst>
              <p:ext uri="{D42A27DB-BD31-4B8C-83A1-F6EECF244321}">
                <p14:modId xmlns:p14="http://schemas.microsoft.com/office/powerpoint/2010/main" val="2503305779"/>
              </p:ext>
            </p:extLst>
          </p:nvPr>
        </p:nvGraphicFramePr>
        <p:xfrm>
          <a:off x="4413250" y="3327400"/>
          <a:ext cx="317500" cy="203200"/>
        </p:xfrm>
        <a:graphic>
          <a:graphicData uri="http://schemas.openxmlformats.org/presentationml/2006/ole">
            <mc:AlternateContent xmlns:mc="http://schemas.openxmlformats.org/markup-compatibility/2006">
              <mc:Choice xmlns:v="urn:schemas-microsoft-com:vml" Requires="v">
                <p:oleObj spid="_x0000_s87062" name="方程式" r:id="rId4" imgW="317160" imgH="203040" progId="Equation.3">
                  <p:embed/>
                </p:oleObj>
              </mc:Choice>
              <mc:Fallback>
                <p:oleObj name="方程式" r:id="rId4" imgW="317160" imgH="203040" progId="Equation.3">
                  <p:embed/>
                  <p:pic>
                    <p:nvPicPr>
                      <p:cNvPr id="0" name=""/>
                      <p:cNvPicPr/>
                      <p:nvPr/>
                    </p:nvPicPr>
                    <p:blipFill>
                      <a:blip r:embed="rId5"/>
                      <a:stretch>
                        <a:fillRect/>
                      </a:stretch>
                    </p:blipFill>
                    <p:spPr>
                      <a:xfrm>
                        <a:off x="4413250" y="3327400"/>
                        <a:ext cx="317500" cy="203200"/>
                      </a:xfrm>
                      <a:prstGeom prst="rect">
                        <a:avLst/>
                      </a:prstGeom>
                    </p:spPr>
                  </p:pic>
                </p:oleObj>
              </mc:Fallback>
            </mc:AlternateContent>
          </a:graphicData>
        </a:graphic>
      </p:graphicFrame>
      <p:graphicFrame>
        <p:nvGraphicFramePr>
          <p:cNvPr id="12" name="物件 3"/>
          <p:cNvGraphicFramePr>
            <a:graphicFrameLocks noChangeAspect="1"/>
          </p:cNvGraphicFramePr>
          <p:nvPr>
            <p:extLst>
              <p:ext uri="{D42A27DB-BD31-4B8C-83A1-F6EECF244321}">
                <p14:modId xmlns:p14="http://schemas.microsoft.com/office/powerpoint/2010/main" val="2195752316"/>
              </p:ext>
            </p:extLst>
          </p:nvPr>
        </p:nvGraphicFramePr>
        <p:xfrm>
          <a:off x="5394325" y="5784701"/>
          <a:ext cx="831850" cy="323850"/>
        </p:xfrm>
        <a:graphic>
          <a:graphicData uri="http://schemas.openxmlformats.org/presentationml/2006/ole">
            <mc:AlternateContent xmlns:mc="http://schemas.openxmlformats.org/markup-compatibility/2006">
              <mc:Choice xmlns:v="urn:schemas-microsoft-com:vml" Requires="v">
                <p:oleObj spid="_x0000_s87063" name="方程式" r:id="rId6" imgW="520560" imgH="203040" progId="Equation.3">
                  <p:embed/>
                </p:oleObj>
              </mc:Choice>
              <mc:Fallback>
                <p:oleObj name="方程式" r:id="rId6" imgW="520560" imgH="203040" progId="Equation.3">
                  <p:embed/>
                  <p:pic>
                    <p:nvPicPr>
                      <p:cNvPr id="0" name=""/>
                      <p:cNvPicPr>
                        <a:picLocks noChangeAspect="1" noChangeArrowheads="1"/>
                      </p:cNvPicPr>
                      <p:nvPr/>
                    </p:nvPicPr>
                    <p:blipFill>
                      <a:blip r:embed="rId7"/>
                      <a:srcRect/>
                      <a:stretch>
                        <a:fillRect/>
                      </a:stretch>
                    </p:blipFill>
                    <p:spPr bwMode="auto">
                      <a:xfrm>
                        <a:off x="5394325" y="5784701"/>
                        <a:ext cx="831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單箭頭接點 3"/>
          <p:cNvCxnSpPr>
            <a:stCxn id="35849" idx="0"/>
            <a:endCxn id="35847" idx="1"/>
          </p:cNvCxnSpPr>
          <p:nvPr/>
        </p:nvCxnSpPr>
        <p:spPr>
          <a:xfrm>
            <a:off x="6421041" y="5420072"/>
            <a:ext cx="1283890" cy="74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V="1">
            <a:off x="6421040" y="4903985"/>
            <a:ext cx="479475" cy="51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pPr eaLnBrk="1" hangingPunct="1">
              <a:defRPr/>
            </a:pPr>
            <a:r>
              <a:rPr lang="en-US" altLang="zh-TW" smtClean="0"/>
              <a:t>Cross Product of Vectors</a:t>
            </a:r>
            <a:endParaRPr lang="zh-TW" altLang="en-US" smtClean="0"/>
          </a:p>
        </p:txBody>
      </p:sp>
      <p:sp>
        <p:nvSpPr>
          <p:cNvPr id="36867" name="內容版面配置區 2"/>
          <p:cNvSpPr>
            <a:spLocks noGrp="1"/>
          </p:cNvSpPr>
          <p:nvPr>
            <p:ph idx="1"/>
          </p:nvPr>
        </p:nvSpPr>
        <p:spPr/>
        <p:txBody>
          <a:bodyPr/>
          <a:lstStyle/>
          <a:p>
            <a:pPr eaLnBrk="1" hangingPunct="1"/>
            <a:endParaRPr lang="zh-TW" altLang="en-US"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71625"/>
            <a:ext cx="8890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單箭頭接點 5"/>
          <p:cNvCxnSpPr/>
          <p:nvPr/>
        </p:nvCxnSpPr>
        <p:spPr>
          <a:xfrm>
            <a:off x="4071938" y="6000750"/>
            <a:ext cx="1643062"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0" name="文字方塊 6"/>
          <p:cNvSpPr txBox="1">
            <a:spLocks noChangeArrowheads="1"/>
          </p:cNvSpPr>
          <p:nvPr/>
        </p:nvSpPr>
        <p:spPr bwMode="auto">
          <a:xfrm>
            <a:off x="5857875" y="6215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endParaRPr lang="zh-TW" altLang="en-US" sz="1800" i="1">
              <a:latin typeface="Arial" charset="0"/>
            </a:endParaRPr>
          </a:p>
        </p:txBody>
      </p:sp>
      <p:cxnSp>
        <p:nvCxnSpPr>
          <p:cNvPr id="8" name="直線單箭頭接點 7"/>
          <p:cNvCxnSpPr/>
          <p:nvPr/>
        </p:nvCxnSpPr>
        <p:spPr>
          <a:xfrm flipV="1">
            <a:off x="4071938" y="5286375"/>
            <a:ext cx="1285875"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5357813" y="5143500"/>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w</a:t>
            </a:r>
            <a:endParaRPr lang="zh-TW" altLang="en-US" sz="1800" i="1">
              <a:latin typeface="Arial" charset="0"/>
            </a:endParaRPr>
          </a:p>
        </p:txBody>
      </p:sp>
      <p:sp>
        <p:nvSpPr>
          <p:cNvPr id="13" name="弧形箭號 (上彎) 12"/>
          <p:cNvSpPr/>
          <p:nvPr/>
        </p:nvSpPr>
        <p:spPr>
          <a:xfrm rot="16200000">
            <a:off x="4768850" y="5697538"/>
            <a:ext cx="465137" cy="3571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cxnSp>
        <p:nvCxnSpPr>
          <p:cNvPr id="14" name="直線單箭頭接點 13"/>
          <p:cNvCxnSpPr/>
          <p:nvPr/>
        </p:nvCxnSpPr>
        <p:spPr>
          <a:xfrm rot="16200000" flipV="1">
            <a:off x="3607595" y="5536406"/>
            <a:ext cx="938212" cy="9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a:spLocks noChangeArrowheads="1"/>
          </p:cNvSpPr>
          <p:nvPr/>
        </p:nvSpPr>
        <p:spPr bwMode="auto">
          <a:xfrm>
            <a:off x="3643313"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N</a:t>
            </a:r>
            <a:endParaRPr lang="zh-TW" altLang="en-US" sz="1800" i="1">
              <a:latin typeface="Arial" charset="0"/>
            </a:endParaRPr>
          </a:p>
        </p:txBody>
      </p:sp>
      <p:cxnSp>
        <p:nvCxnSpPr>
          <p:cNvPr id="20" name="直線接點 19"/>
          <p:cNvCxnSpPr/>
          <p:nvPr/>
        </p:nvCxnSpPr>
        <p:spPr>
          <a:xfrm>
            <a:off x="4071938" y="5786438"/>
            <a:ext cx="21431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4152900" y="5919788"/>
            <a:ext cx="27622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Geometry</a:t>
            </a:r>
            <a:endParaRPr lang="zh-TW" altLang="en-US" dirty="0"/>
          </a:p>
        </p:txBody>
      </p:sp>
      <p:sp>
        <p:nvSpPr>
          <p:cNvPr id="10243" name="文字版面配置區 4"/>
          <p:cNvSpPr>
            <a:spLocks noGrp="1"/>
          </p:cNvSpPr>
          <p:nvPr>
            <p:ph type="body" idx="1"/>
          </p:nvPr>
        </p:nvSpPr>
        <p:spPr>
          <a:xfrm>
            <a:off x="741363" y="1828800"/>
            <a:ext cx="8021637" cy="685800"/>
          </a:xfrm>
        </p:spPr>
        <p:txBody>
          <a:bodyPr/>
          <a:lstStyle/>
          <a:p>
            <a:r>
              <a:rPr lang="en-US" altLang="zh-TW" dirty="0" smtClean="0"/>
              <a:t>Miscellaneous Math</a:t>
            </a:r>
            <a:endParaRPr lang="zh-TW"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49300" y="119063"/>
            <a:ext cx="8013700" cy="1636712"/>
          </a:xfrm>
        </p:spPr>
        <p:txBody>
          <a:bodyPr/>
          <a:lstStyle/>
          <a:p>
            <a:pPr>
              <a:defRPr/>
            </a:pPr>
            <a:r>
              <a:rPr lang="en-US" altLang="zh-TW" dirty="0" smtClean="0"/>
              <a:t>Representation</a:t>
            </a:r>
            <a:endParaRPr lang="zh-TW" altLang="en-US" dirty="0"/>
          </a:p>
        </p:txBody>
      </p:sp>
      <p:sp>
        <p:nvSpPr>
          <p:cNvPr id="37891"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7E3C37-F5BC-48C6-AD3E-C5D016DA266D}" type="slidenum">
              <a:rPr lang="es-ES" altLang="zh-TW" sz="1800">
                <a:latin typeface="Arial" charset="0"/>
              </a:rPr>
              <a:pPr lvl="1" eaLnBrk="1" hangingPunct="1">
                <a:spcBef>
                  <a:spcPct val="0"/>
                </a:spcBef>
                <a:buClrTx/>
                <a:buSzTx/>
                <a:buFontTx/>
                <a:buNone/>
              </a:pPr>
              <a:t>31</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dirty="0" smtClean="0"/>
              <a:t>Objectives</a:t>
            </a:r>
          </a:p>
        </p:txBody>
      </p:sp>
      <p:sp>
        <p:nvSpPr>
          <p:cNvPr id="38917" name="Rectangle 3"/>
          <p:cNvSpPr>
            <a:spLocks noGrp="1" noChangeArrowheads="1"/>
          </p:cNvSpPr>
          <p:nvPr>
            <p:ph type="body" idx="1"/>
          </p:nvPr>
        </p:nvSpPr>
        <p:spPr>
          <a:xfrm>
            <a:off x="685800" y="1524000"/>
            <a:ext cx="7620000" cy="4724400"/>
          </a:xfrm>
        </p:spPr>
        <p:txBody>
          <a:bodyPr/>
          <a:lstStyle/>
          <a:p>
            <a:r>
              <a:rPr lang="en-US" altLang="zh-TW" smtClean="0"/>
              <a:t>Introduce concepts such as dimension and basis</a:t>
            </a:r>
          </a:p>
          <a:p>
            <a:r>
              <a:rPr lang="en-US" altLang="zh-TW" smtClean="0"/>
              <a:t>Introduce coordinate systems for representing vectors spaces and frames for representing affine spaces</a:t>
            </a:r>
          </a:p>
          <a:p>
            <a:r>
              <a:rPr lang="en-US" altLang="zh-TW" smtClean="0"/>
              <a:t>Discuss change of frames and bases</a:t>
            </a:r>
          </a:p>
          <a:p>
            <a:r>
              <a:rPr lang="en-US" altLang="zh-TW" smtClean="0"/>
              <a:t>Introduce homogeneous coordinates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19458B1-9151-4BA9-9512-F78B5F35410D}" type="slidenum">
              <a:rPr lang="es-ES" altLang="zh-TW" sz="1800">
                <a:latin typeface="Arial" charset="0"/>
              </a:rPr>
              <a:pPr lvl="1" eaLnBrk="1" hangingPunct="1">
                <a:spcBef>
                  <a:spcPct val="0"/>
                </a:spcBef>
                <a:buClrTx/>
                <a:buSzTx/>
                <a:buFontTx/>
                <a:buNone/>
              </a:pPr>
              <a:t>32</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Linear Independence</a:t>
            </a:r>
          </a:p>
        </p:txBody>
      </p:sp>
      <p:sp>
        <p:nvSpPr>
          <p:cNvPr id="39941" name="Rectangle 3"/>
          <p:cNvSpPr>
            <a:spLocks noGrp="1" noChangeArrowheads="1"/>
          </p:cNvSpPr>
          <p:nvPr>
            <p:ph type="body" idx="1"/>
          </p:nvPr>
        </p:nvSpPr>
        <p:spPr/>
        <p:txBody>
          <a:bodyPr/>
          <a:lstStyle/>
          <a:p>
            <a:r>
              <a:rPr lang="en-US" altLang="zh-TW" smtClean="0"/>
              <a:t>A set of vectors </a:t>
            </a:r>
            <a:r>
              <a:rPr lang="en-US" altLang="zh-TW" i="1" smtClean="0">
                <a:latin typeface="Times New Roman" pitchFamily="18" charset="0"/>
              </a:rPr>
              <a:t>v</a:t>
            </a:r>
            <a:r>
              <a:rPr lang="en-US" altLang="zh-TW" baseline="-25000" smtClean="0"/>
              <a:t>1</a:t>
            </a:r>
            <a:r>
              <a:rPr lang="en-US" altLang="zh-TW" smtClean="0"/>
              <a:t>, </a:t>
            </a:r>
            <a:r>
              <a:rPr lang="en-US" altLang="zh-TW" i="1" smtClean="0">
                <a:latin typeface="Times New Roman" pitchFamily="18" charset="0"/>
              </a:rPr>
              <a:t>v</a:t>
            </a:r>
            <a:r>
              <a:rPr lang="en-US" altLang="zh-TW" baseline="-25000" smtClean="0"/>
              <a:t>2</a:t>
            </a:r>
            <a:r>
              <a:rPr lang="en-US" altLang="zh-TW" smtClean="0"/>
              <a:t>, …, </a:t>
            </a:r>
            <a:r>
              <a:rPr lang="en-US" altLang="zh-TW" i="1" smtClean="0">
                <a:latin typeface="Times New Roman" pitchFamily="18" charset="0"/>
              </a:rPr>
              <a:t>v</a:t>
            </a:r>
            <a:r>
              <a:rPr lang="en-US" altLang="zh-TW" baseline="-25000" smtClean="0"/>
              <a:t>n</a:t>
            </a:r>
            <a:r>
              <a:rPr lang="en-US" altLang="zh-TW" smtClean="0"/>
              <a:t> is </a:t>
            </a:r>
            <a:r>
              <a:rPr lang="en-US" altLang="zh-TW" i="1" smtClean="0"/>
              <a:t>linearly independent</a:t>
            </a:r>
            <a:r>
              <a:rPr lang="en-US" altLang="zh-TW" smtClean="0"/>
              <a:t> if </a:t>
            </a:r>
          </a:p>
          <a:p>
            <a:pPr>
              <a:buFontTx/>
              <a:buNone/>
            </a:pPr>
            <a:r>
              <a:rPr lang="en-US" altLang="zh-TW" i="1" smtClean="0">
                <a:latin typeface="Times New Roman" pitchFamily="18" charset="0"/>
              </a:rPr>
              <a:t>        </a:t>
            </a:r>
            <a:r>
              <a:rPr lang="en-US" altLang="zh-TW" smtClean="0">
                <a:latin typeface="Symbol" pitchFamily="18" charset="2"/>
              </a:rPr>
              <a:t>a</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t>1</a:t>
            </a:r>
            <a:r>
              <a:rPr lang="en-US" altLang="zh-TW" smtClean="0"/>
              <a:t>+</a:t>
            </a:r>
            <a:r>
              <a:rPr lang="en-US" altLang="zh-TW" smtClean="0">
                <a:latin typeface="Symbol" pitchFamily="18" charset="2"/>
              </a:rPr>
              <a:t>a</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t>2</a:t>
            </a:r>
            <a:r>
              <a:rPr lang="en-US" altLang="zh-TW" smtClean="0"/>
              <a:t>+.. </a:t>
            </a:r>
            <a:r>
              <a:rPr lang="en-US" altLang="zh-TW" smtClean="0">
                <a:latin typeface="Symbol" pitchFamily="18" charset="2"/>
              </a:rPr>
              <a:t>a</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r>
              <a:rPr lang="en-US" altLang="zh-TW" smtClean="0"/>
              <a:t>=0 iff </a:t>
            </a:r>
            <a:r>
              <a:rPr lang="en-US" altLang="zh-TW" smtClean="0">
                <a:latin typeface="Symbol" pitchFamily="18" charset="2"/>
              </a:rPr>
              <a:t>a</a:t>
            </a:r>
            <a:r>
              <a:rPr lang="en-US" altLang="zh-TW" baseline="-25000" smtClean="0">
                <a:latin typeface="Times New Roman" pitchFamily="18" charset="0"/>
              </a:rPr>
              <a:t>1</a:t>
            </a:r>
            <a:r>
              <a:rPr lang="en-US" altLang="zh-TW" smtClean="0"/>
              <a:t>=</a:t>
            </a:r>
            <a:r>
              <a:rPr lang="en-US" altLang="zh-TW" smtClean="0">
                <a:latin typeface="Symbol" pitchFamily="18" charset="2"/>
              </a:rPr>
              <a:t>a</a:t>
            </a:r>
            <a:r>
              <a:rPr lang="en-US" altLang="zh-TW" baseline="-25000" smtClean="0">
                <a:latin typeface="Times New Roman" pitchFamily="18" charset="0"/>
              </a:rPr>
              <a:t>2</a:t>
            </a:r>
            <a:r>
              <a:rPr lang="en-US" altLang="zh-TW" smtClean="0"/>
              <a:t>=…=0</a:t>
            </a:r>
          </a:p>
          <a:p>
            <a:r>
              <a:rPr lang="en-US" altLang="zh-TW" smtClean="0"/>
              <a:t>If a set of vectors is linearly independent, we cannot represent one in terms of the others </a:t>
            </a:r>
          </a:p>
          <a:p>
            <a:r>
              <a:rPr lang="en-US" altLang="zh-TW" smtClean="0"/>
              <a:t>If a set of vectors is linearly dependent, as least one can be written in terms of the others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E428ED5-8F22-4231-AC24-88B3ADBA81F1}" type="slidenum">
              <a:rPr lang="es-ES" altLang="zh-TW" sz="1800">
                <a:latin typeface="Arial" charset="0"/>
              </a:rPr>
              <a:pPr lvl="1" eaLnBrk="1" hangingPunct="1">
                <a:spcBef>
                  <a:spcPct val="0"/>
                </a:spcBef>
                <a:buClrTx/>
                <a:buSzTx/>
                <a:buFontTx/>
                <a:buNone/>
              </a:pPr>
              <a:t>33</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Dimension</a:t>
            </a:r>
          </a:p>
        </p:txBody>
      </p:sp>
      <p:sp>
        <p:nvSpPr>
          <p:cNvPr id="40965" name="Rectangle 3"/>
          <p:cNvSpPr>
            <a:spLocks noGrp="1" noChangeArrowheads="1"/>
          </p:cNvSpPr>
          <p:nvPr>
            <p:ph type="body" idx="1"/>
          </p:nvPr>
        </p:nvSpPr>
        <p:spPr/>
        <p:txBody>
          <a:bodyPr/>
          <a:lstStyle/>
          <a:p>
            <a:r>
              <a:rPr lang="en-US" altLang="zh-TW" sz="2700" smtClean="0"/>
              <a:t>In a vector space, the maximum number of linearly independent vectors is fixed and is called the </a:t>
            </a:r>
            <a:r>
              <a:rPr lang="en-US" altLang="zh-TW" sz="2700" i="1" smtClean="0"/>
              <a:t>dimension</a:t>
            </a:r>
            <a:r>
              <a:rPr lang="en-US" altLang="zh-TW" sz="2700" smtClean="0"/>
              <a:t> of the space</a:t>
            </a:r>
          </a:p>
          <a:p>
            <a:r>
              <a:rPr lang="en-US" altLang="zh-TW" sz="2700" smtClean="0"/>
              <a:t>In an </a:t>
            </a:r>
            <a:r>
              <a:rPr lang="en-US" altLang="zh-TW" sz="2700" i="1" smtClean="0"/>
              <a:t>n</a:t>
            </a:r>
            <a:r>
              <a:rPr lang="en-US" altLang="zh-TW" sz="2700" smtClean="0"/>
              <a:t>-dimensional space, any set of n linearly independent vectors form a </a:t>
            </a:r>
            <a:r>
              <a:rPr lang="en-US" altLang="zh-TW" sz="2700" i="1" smtClean="0"/>
              <a:t>basis</a:t>
            </a:r>
            <a:r>
              <a:rPr lang="en-US" altLang="zh-TW" sz="2700" smtClean="0"/>
              <a:t> for the space</a:t>
            </a:r>
          </a:p>
          <a:p>
            <a:r>
              <a:rPr lang="en-US" altLang="zh-TW" sz="2700" smtClean="0"/>
              <a:t>Given a basis </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n</a:t>
            </a:r>
            <a:r>
              <a:rPr lang="en-US" altLang="zh-TW" sz="2700" smtClean="0"/>
              <a:t>, any vector </a:t>
            </a:r>
            <a:r>
              <a:rPr lang="en-US" altLang="zh-TW" sz="2700" i="1" smtClean="0">
                <a:latin typeface="Times New Roman" pitchFamily="18" charset="0"/>
              </a:rPr>
              <a:t>v</a:t>
            </a:r>
            <a:r>
              <a:rPr lang="en-US" altLang="zh-TW" sz="2700" smtClean="0"/>
              <a:t> can be written as</a:t>
            </a:r>
          </a:p>
          <a:p>
            <a:pPr>
              <a:buFontTx/>
              <a:buNone/>
            </a:pPr>
            <a:r>
              <a:rPr lang="en-US" altLang="zh-TW" sz="2700" i="1" smtClean="0">
                <a:latin typeface="Times New Roman" pitchFamily="18" charset="0"/>
              </a:rPr>
              <a:t>      v=</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pPr>
              <a:buFontTx/>
              <a:buNone/>
            </a:pPr>
            <a:r>
              <a:rPr lang="en-US" altLang="zh-TW" sz="2700" smtClean="0"/>
              <a:t>where the {</a:t>
            </a:r>
            <a:r>
              <a:rPr lang="en-US" altLang="zh-TW" sz="2700" smtClean="0">
                <a:latin typeface="Symbol" pitchFamily="18" charset="2"/>
              </a:rPr>
              <a:t>a</a:t>
            </a:r>
            <a:r>
              <a:rPr lang="en-US" altLang="zh-TW" sz="2700" baseline="-25000" smtClean="0">
                <a:latin typeface="Times New Roman" pitchFamily="18" charset="0"/>
              </a:rPr>
              <a:t>i</a:t>
            </a:r>
            <a:r>
              <a:rPr lang="en-US" altLang="zh-TW" sz="2700" smtClean="0"/>
              <a:t>} are unique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4FFD23C-CCE2-4811-938B-167E6235BD20}" type="slidenum">
              <a:rPr lang="es-ES" altLang="zh-TW" sz="1800">
                <a:latin typeface="Arial" charset="0"/>
              </a:rPr>
              <a:pPr lvl="1" eaLnBrk="1" hangingPunct="1">
                <a:spcBef>
                  <a:spcPct val="0"/>
                </a:spcBef>
                <a:buClrTx/>
                <a:buSzTx/>
                <a:buFontTx/>
                <a:buNone/>
              </a:pPr>
              <a:t>34</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Representation</a:t>
            </a:r>
          </a:p>
        </p:txBody>
      </p:sp>
      <p:sp>
        <p:nvSpPr>
          <p:cNvPr id="41989" name="Rectangle 3"/>
          <p:cNvSpPr>
            <a:spLocks noGrp="1" noChangeArrowheads="1"/>
          </p:cNvSpPr>
          <p:nvPr>
            <p:ph type="body" idx="1"/>
          </p:nvPr>
        </p:nvSpPr>
        <p:spPr/>
        <p:txBody>
          <a:bodyPr/>
          <a:lstStyle/>
          <a:p>
            <a:r>
              <a:rPr lang="en-US" altLang="zh-TW" smtClean="0"/>
              <a:t>Until now we have been able to work with geometric entities without using any frame of reference, such as a coordinate system</a:t>
            </a:r>
          </a:p>
          <a:p>
            <a:r>
              <a:rPr lang="en-US" altLang="zh-TW" smtClean="0"/>
              <a:t>Need a frame of reference to relate points and objects to our physical world. </a:t>
            </a:r>
          </a:p>
          <a:p>
            <a:pPr lvl="1"/>
            <a:r>
              <a:rPr lang="en-US" altLang="zh-TW" smtClean="0">
                <a:ea typeface="MS PGothic" pitchFamily="34" charset="-128"/>
              </a:rPr>
              <a:t>For example, where is a point? Can’t answer without a reference system</a:t>
            </a:r>
          </a:p>
          <a:p>
            <a:pPr lvl="1"/>
            <a:r>
              <a:rPr lang="en-US" altLang="zh-TW" smtClean="0">
                <a:ea typeface="MS PGothic" pitchFamily="34" charset="-128"/>
              </a:rPr>
              <a:t>World coordinates</a:t>
            </a:r>
          </a:p>
          <a:p>
            <a:pPr lvl="1"/>
            <a:r>
              <a:rPr lang="en-US" altLang="zh-TW" smtClean="0">
                <a:ea typeface="MS PGothic" pitchFamily="34" charset="-128"/>
              </a:rPr>
              <a:t>Camera coordinates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C3B229A-D082-400F-96E0-47B6ED802C0F}" type="slidenum">
              <a:rPr lang="es-ES" altLang="zh-TW" sz="1800">
                <a:latin typeface="Arial" charset="0"/>
              </a:rPr>
              <a:pPr lvl="1" eaLnBrk="1" hangingPunct="1">
                <a:spcBef>
                  <a:spcPct val="0"/>
                </a:spcBef>
                <a:buClrTx/>
                <a:buSzTx/>
                <a:buFontTx/>
                <a:buNone/>
              </a:pPr>
              <a:t>35</a:t>
            </a:fld>
            <a:endParaRPr lang="es-ES" altLang="zh-TW" sz="1800">
              <a:latin typeface="Arial" charset="0"/>
            </a:endParaRPr>
          </a:p>
        </p:txBody>
      </p:sp>
      <p:sp>
        <p:nvSpPr>
          <p:cNvPr id="20484"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5" name="Rectangle 2"/>
          <p:cNvSpPr>
            <a:spLocks noGrp="1" noChangeArrowheads="1"/>
          </p:cNvSpPr>
          <p:nvPr>
            <p:ph type="title"/>
          </p:nvPr>
        </p:nvSpPr>
        <p:spPr/>
        <p:txBody>
          <a:bodyPr/>
          <a:lstStyle/>
          <a:p>
            <a:pPr>
              <a:defRPr/>
            </a:pPr>
            <a:r>
              <a:rPr lang="en-US" altLang="zh-TW" smtClean="0"/>
              <a:t>Coordinate Systems</a:t>
            </a:r>
          </a:p>
        </p:txBody>
      </p:sp>
      <p:sp>
        <p:nvSpPr>
          <p:cNvPr id="43013" name="Rectangle 3"/>
          <p:cNvSpPr>
            <a:spLocks noGrp="1" noChangeArrowheads="1"/>
          </p:cNvSpPr>
          <p:nvPr>
            <p:ph type="body" idx="1"/>
          </p:nvPr>
        </p:nvSpPr>
        <p:spPr/>
        <p:txBody>
          <a:bodyPr/>
          <a:lstStyle/>
          <a:p>
            <a:r>
              <a:rPr lang="en-US" altLang="zh-TW" sz="2700" smtClean="0"/>
              <a:t>Consider a basis </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n</a:t>
            </a:r>
          </a:p>
          <a:p>
            <a:r>
              <a:rPr lang="en-US" altLang="zh-TW" sz="2700" smtClean="0"/>
              <a:t>A vector is written </a:t>
            </a:r>
            <a:r>
              <a:rPr lang="en-US" altLang="zh-TW" sz="2700" i="1" smtClean="0">
                <a:latin typeface="Times New Roman" pitchFamily="18" charset="0"/>
              </a:rPr>
              <a:t>v=</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r>
              <a:rPr lang="en-US" altLang="zh-TW" sz="2700" smtClean="0"/>
              <a:t>The list of scalars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a:t>
            </a:r>
            <a:r>
              <a:rPr lang="en-US" altLang="zh-TW" sz="2700" smtClean="0">
                <a:latin typeface="Times New Roman" pitchFamily="18" charset="0"/>
              </a:rPr>
              <a:t> …. </a:t>
            </a:r>
            <a:r>
              <a:rPr lang="en-US" altLang="zh-TW" sz="2700" smtClean="0">
                <a:latin typeface="Symbol" pitchFamily="18" charset="2"/>
              </a:rPr>
              <a:t>a</a:t>
            </a:r>
            <a:r>
              <a:rPr lang="en-US" altLang="zh-TW" sz="2700" baseline="-25000" smtClean="0">
                <a:latin typeface="Times New Roman" pitchFamily="18" charset="0"/>
              </a:rPr>
              <a:t>n</a:t>
            </a:r>
            <a:r>
              <a:rPr lang="en-US" altLang="zh-TW" sz="2700" smtClean="0">
                <a:latin typeface="Times New Roman" pitchFamily="18" charset="0"/>
              </a:rPr>
              <a:t>}</a:t>
            </a:r>
            <a:r>
              <a:rPr lang="en-US" altLang="zh-TW" sz="2700" smtClean="0"/>
              <a:t>is the </a:t>
            </a:r>
            <a:r>
              <a:rPr lang="en-US" altLang="zh-TW" sz="2700" i="1" smtClean="0"/>
              <a:t>representation </a:t>
            </a:r>
            <a:r>
              <a:rPr lang="en-US" altLang="zh-TW" sz="2700" smtClean="0"/>
              <a:t>of</a:t>
            </a:r>
            <a:r>
              <a:rPr lang="en-US" altLang="zh-TW" sz="2700" i="1" smtClean="0"/>
              <a:t> </a:t>
            </a:r>
            <a:r>
              <a:rPr lang="en-US" altLang="zh-TW" sz="2700" i="1" smtClean="0">
                <a:latin typeface="Times New Roman" pitchFamily="18" charset="0"/>
              </a:rPr>
              <a:t>v</a:t>
            </a:r>
            <a:r>
              <a:rPr lang="en-US" altLang="zh-TW" sz="2700" i="1" smtClean="0"/>
              <a:t> </a:t>
            </a:r>
            <a:r>
              <a:rPr lang="en-US" altLang="zh-TW" sz="2700" smtClean="0"/>
              <a:t>with respect to the given basis</a:t>
            </a:r>
          </a:p>
          <a:p>
            <a:r>
              <a:rPr lang="en-US" altLang="zh-TW" sz="2700" smtClean="0"/>
              <a:t>We can write the representation as a row or column array of scalars</a:t>
            </a:r>
            <a:endParaRPr lang="en-US" altLang="zh-TW" sz="2700" baseline="-25000" smtClean="0"/>
          </a:p>
        </p:txBody>
      </p:sp>
      <p:sp>
        <p:nvSpPr>
          <p:cNvPr id="43014" name="Text Box 4"/>
          <p:cNvSpPr txBox="1">
            <a:spLocks noChangeArrowheads="1"/>
          </p:cNvSpPr>
          <p:nvPr/>
        </p:nvSpPr>
        <p:spPr bwMode="auto">
          <a:xfrm>
            <a:off x="2305050" y="5038725"/>
            <a:ext cx="32496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a</a:t>
            </a:r>
            <a:r>
              <a:rPr lang="en-US" altLang="zh-TW" sz="1800">
                <a:latin typeface="Arial" charset="0"/>
              </a:rPr>
              <a:t>=[</a:t>
            </a:r>
            <a:r>
              <a:rPr lang="en-US" altLang="zh-TW" sz="3100">
                <a:latin typeface="Symbol" pitchFamily="18" charset="2"/>
              </a:rPr>
              <a:t>a</a:t>
            </a:r>
            <a:r>
              <a:rPr lang="en-US" altLang="zh-TW" sz="3100" baseline="-25000">
                <a:latin typeface="Arial" charset="0"/>
              </a:rPr>
              <a:t>1</a:t>
            </a:r>
            <a:r>
              <a:rPr lang="en-US" altLang="zh-TW" sz="3100" i="1">
                <a:latin typeface="Arial" charset="0"/>
              </a:rPr>
              <a:t>  </a:t>
            </a:r>
            <a:r>
              <a:rPr lang="en-US" altLang="zh-TW" sz="3100">
                <a:latin typeface="Symbol" pitchFamily="18" charset="2"/>
              </a:rPr>
              <a:t>a</a:t>
            </a:r>
            <a:r>
              <a:rPr lang="en-US" altLang="zh-TW" sz="3100" baseline="-25000">
                <a:latin typeface="Arial" charset="0"/>
              </a:rPr>
              <a:t>2</a:t>
            </a:r>
            <a:r>
              <a:rPr lang="en-US" altLang="zh-TW" sz="3100" i="1">
                <a:latin typeface="Arial" charset="0"/>
              </a:rPr>
              <a:t> </a:t>
            </a:r>
            <a:r>
              <a:rPr lang="en-US" altLang="zh-TW" sz="3100">
                <a:latin typeface="Arial" charset="0"/>
              </a:rPr>
              <a:t> …. </a:t>
            </a:r>
            <a:r>
              <a:rPr lang="en-US" altLang="zh-TW" sz="3100">
                <a:latin typeface="Symbol" pitchFamily="18" charset="2"/>
              </a:rPr>
              <a:t>a</a:t>
            </a:r>
            <a:r>
              <a:rPr lang="en-US" altLang="zh-TW" sz="3100" baseline="-25000">
                <a:latin typeface="Arial" charset="0"/>
              </a:rPr>
              <a:t>n</a:t>
            </a:r>
            <a:r>
              <a:rPr lang="en-US" altLang="zh-TW" sz="3100">
                <a:latin typeface="Arial" charset="0"/>
              </a:rPr>
              <a:t>]</a:t>
            </a:r>
            <a:r>
              <a:rPr lang="en-US" altLang="zh-TW" sz="4000" baseline="30000">
                <a:latin typeface="Arial" charset="0"/>
              </a:rPr>
              <a:t>T</a:t>
            </a:r>
            <a:r>
              <a:rPr lang="en-US" altLang="zh-TW" sz="1800">
                <a:latin typeface="Arial" charset="0"/>
              </a:rPr>
              <a:t>=</a:t>
            </a:r>
          </a:p>
        </p:txBody>
      </p:sp>
      <p:graphicFrame>
        <p:nvGraphicFramePr>
          <p:cNvPr id="43015" name="Object 2"/>
          <p:cNvGraphicFramePr>
            <a:graphicFrameLocks noChangeAspect="1"/>
          </p:cNvGraphicFramePr>
          <p:nvPr/>
        </p:nvGraphicFramePr>
        <p:xfrm>
          <a:off x="5562600" y="4419600"/>
          <a:ext cx="660400" cy="2057400"/>
        </p:xfrm>
        <a:graphic>
          <a:graphicData uri="http://schemas.openxmlformats.org/presentationml/2006/ole">
            <mc:AlternateContent xmlns:mc="http://schemas.openxmlformats.org/markup-compatibility/2006">
              <mc:Choice xmlns:v="urn:schemas-microsoft-com:vml" Requires="v">
                <p:oleObj spid="_x0000_s43028" name="Equation" r:id="rId3" imgW="342900" imgH="1066800" progId="Equation.3">
                  <p:embed/>
                </p:oleObj>
              </mc:Choice>
              <mc:Fallback>
                <p:oleObj name="Equation" r:id="rId3" imgW="342900" imgH="1066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6604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F810BFA-AFCB-4213-83FF-EFCC1688DD89}" type="slidenum">
              <a:rPr lang="es-ES" altLang="zh-TW" sz="1800">
                <a:latin typeface="Arial" charset="0"/>
              </a:rPr>
              <a:pPr lvl="1" eaLnBrk="1" hangingPunct="1">
                <a:spcBef>
                  <a:spcPct val="0"/>
                </a:spcBef>
                <a:buClrTx/>
                <a:buSzTx/>
                <a:buFontTx/>
                <a:buNone/>
              </a:pPr>
              <a:t>36</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Example</a:t>
            </a:r>
          </a:p>
        </p:txBody>
      </p:sp>
      <p:sp>
        <p:nvSpPr>
          <p:cNvPr id="44037" name="Rectangle 3"/>
          <p:cNvSpPr>
            <a:spLocks noGrp="1" noChangeArrowheads="1"/>
          </p:cNvSpPr>
          <p:nvPr>
            <p:ph type="body" idx="1"/>
          </p:nvPr>
        </p:nvSpPr>
        <p:spPr/>
        <p:txBody>
          <a:bodyPr/>
          <a:lstStyle/>
          <a:p>
            <a:r>
              <a:rPr lang="en-US" altLang="zh-TW" smtClean="0">
                <a:latin typeface="Times New Roman" pitchFamily="18" charset="0"/>
              </a:rPr>
              <a:t>v=2v</a:t>
            </a:r>
            <a:r>
              <a:rPr lang="en-US" altLang="zh-TW" baseline="-25000" smtClean="0">
                <a:latin typeface="Times New Roman" pitchFamily="18" charset="0"/>
              </a:rPr>
              <a:t>1</a:t>
            </a:r>
            <a:r>
              <a:rPr lang="en-US" altLang="zh-TW" smtClean="0">
                <a:latin typeface="Times New Roman" pitchFamily="18" charset="0"/>
              </a:rPr>
              <a:t>+3v</a:t>
            </a:r>
            <a:r>
              <a:rPr lang="en-US" altLang="zh-TW" baseline="-25000" smtClean="0">
                <a:latin typeface="Times New Roman" pitchFamily="18" charset="0"/>
              </a:rPr>
              <a:t>2</a:t>
            </a:r>
            <a:r>
              <a:rPr lang="en-US" altLang="zh-TW" smtClean="0">
                <a:latin typeface="Times New Roman" pitchFamily="18" charset="0"/>
              </a:rPr>
              <a:t>-4v</a:t>
            </a:r>
            <a:r>
              <a:rPr lang="en-US" altLang="zh-TW" baseline="-25000" smtClean="0">
                <a:latin typeface="Times New Roman" pitchFamily="18" charset="0"/>
              </a:rPr>
              <a:t>3</a:t>
            </a:r>
          </a:p>
          <a:p>
            <a:r>
              <a:rPr lang="en-US" altLang="zh-TW" b="1" smtClean="0">
                <a:latin typeface="Times New Roman" pitchFamily="18" charset="0"/>
              </a:rPr>
              <a:t>a</a:t>
            </a:r>
            <a:r>
              <a:rPr lang="en-US" altLang="zh-TW" smtClean="0">
                <a:latin typeface="Times New Roman" pitchFamily="18" charset="0"/>
              </a:rPr>
              <a:t>=[2 3 –4]</a:t>
            </a:r>
            <a:r>
              <a:rPr lang="en-US" altLang="zh-TW" baseline="30000" smtClean="0">
                <a:latin typeface="Times New Roman" pitchFamily="18" charset="0"/>
              </a:rPr>
              <a:t>T</a:t>
            </a:r>
          </a:p>
          <a:p>
            <a:r>
              <a:rPr lang="en-US" altLang="zh-TW" smtClean="0"/>
              <a:t>Note that this representation is with respect to a particular basis</a:t>
            </a:r>
          </a:p>
          <a:p>
            <a:r>
              <a:rPr lang="en-US" altLang="zh-TW" smtClean="0"/>
              <a:t>For example, in OpenGL we start by representing vectors using the object  basis but later the system needs a representation in terms of the camera or eye basis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2508E51-C1B4-44AC-B0AA-E86DDC126131}" type="slidenum">
              <a:rPr lang="es-ES" altLang="zh-TW" sz="1800">
                <a:latin typeface="Arial" charset="0"/>
              </a:rPr>
              <a:pPr lvl="1" eaLnBrk="1" hangingPunct="1">
                <a:spcBef>
                  <a:spcPct val="0"/>
                </a:spcBef>
                <a:buClrTx/>
                <a:buSzTx/>
                <a:buFontTx/>
                <a:buNone/>
              </a:pPr>
              <a:t>37</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Coordinate Systems</a:t>
            </a:r>
          </a:p>
        </p:txBody>
      </p:sp>
      <p:sp>
        <p:nvSpPr>
          <p:cNvPr id="51205" name="Rectangle 3"/>
          <p:cNvSpPr>
            <a:spLocks noGrp="1" noChangeArrowheads="1"/>
          </p:cNvSpPr>
          <p:nvPr>
            <p:ph type="body" idx="1"/>
          </p:nvPr>
        </p:nvSpPr>
        <p:spPr/>
        <p:txBody>
          <a:bodyPr/>
          <a:lstStyle/>
          <a:p>
            <a:r>
              <a:rPr lang="en-US" altLang="zh-TW" smtClean="0"/>
              <a:t>Which is correct?</a:t>
            </a:r>
          </a:p>
          <a:p>
            <a:endParaRPr lang="en-US" altLang="zh-TW" smtClean="0"/>
          </a:p>
          <a:p>
            <a:endParaRPr lang="en-US" altLang="zh-TW" smtClean="0"/>
          </a:p>
          <a:p>
            <a:endParaRPr lang="en-US" altLang="zh-TW" smtClean="0"/>
          </a:p>
          <a:p>
            <a:endParaRPr lang="en-US" altLang="zh-TW" smtClean="0"/>
          </a:p>
          <a:p>
            <a:endParaRPr lang="en-US" altLang="zh-TW" smtClean="0"/>
          </a:p>
          <a:p>
            <a:r>
              <a:rPr lang="en-US" altLang="zh-TW" smtClean="0"/>
              <a:t>Both are because vectors have no fixed location</a:t>
            </a:r>
          </a:p>
        </p:txBody>
      </p:sp>
      <p:grpSp>
        <p:nvGrpSpPr>
          <p:cNvPr id="45062" name="Group 7"/>
          <p:cNvGrpSpPr>
            <a:grpSpLocks/>
          </p:cNvGrpSpPr>
          <p:nvPr/>
        </p:nvGrpSpPr>
        <p:grpSpPr bwMode="auto">
          <a:xfrm>
            <a:off x="1447800" y="2209800"/>
            <a:ext cx="1981200" cy="2209800"/>
            <a:chOff x="912" y="1680"/>
            <a:chExt cx="1248" cy="1392"/>
          </a:xfrm>
        </p:grpSpPr>
        <p:sp>
          <p:nvSpPr>
            <p:cNvPr id="45070" name="Line 4"/>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71" name="Line 5"/>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72" name="Line 6"/>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5063" name="Line 8"/>
          <p:cNvSpPr>
            <a:spLocks noChangeShapeType="1"/>
          </p:cNvSpPr>
          <p:nvPr/>
        </p:nvSpPr>
        <p:spPr bwMode="auto">
          <a:xfrm flipV="1">
            <a:off x="2514600" y="2590800"/>
            <a:ext cx="1066800" cy="609600"/>
          </a:xfrm>
          <a:prstGeom prst="line">
            <a:avLst/>
          </a:prstGeom>
          <a:noFill/>
          <a:ln w="28575">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4" name="Text Box 9"/>
          <p:cNvSpPr txBox="1">
            <a:spLocks noChangeArrowheads="1"/>
          </p:cNvSpPr>
          <p:nvPr/>
        </p:nvSpPr>
        <p:spPr bwMode="auto">
          <a:xfrm>
            <a:off x="2965450" y="28606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45065" name="Line 11"/>
          <p:cNvSpPr>
            <a:spLocks noChangeShapeType="1"/>
          </p:cNvSpPr>
          <p:nvPr/>
        </p:nvSpPr>
        <p:spPr bwMode="auto">
          <a:xfrm>
            <a:off x="5867400" y="2971800"/>
            <a:ext cx="13716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6" name="Line 12"/>
          <p:cNvSpPr>
            <a:spLocks noChangeShapeType="1"/>
          </p:cNvSpPr>
          <p:nvPr/>
        </p:nvSpPr>
        <p:spPr bwMode="auto">
          <a:xfrm flipV="1">
            <a:off x="5638800" y="2133600"/>
            <a:ext cx="0" cy="1219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7" name="Line 13"/>
          <p:cNvSpPr>
            <a:spLocks noChangeShapeType="1"/>
          </p:cNvSpPr>
          <p:nvPr/>
        </p:nvSpPr>
        <p:spPr bwMode="auto">
          <a:xfrm flipH="1">
            <a:off x="5867400" y="3200400"/>
            <a:ext cx="60960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8" name="Line 14"/>
          <p:cNvSpPr>
            <a:spLocks noChangeShapeType="1"/>
          </p:cNvSpPr>
          <p:nvPr/>
        </p:nvSpPr>
        <p:spPr bwMode="auto">
          <a:xfrm flipV="1">
            <a:off x="5181600" y="3276600"/>
            <a:ext cx="1066800" cy="609600"/>
          </a:xfrm>
          <a:prstGeom prst="line">
            <a:avLst/>
          </a:prstGeom>
          <a:noFill/>
          <a:ln w="28575">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9" name="Text Box 15"/>
          <p:cNvSpPr txBox="1">
            <a:spLocks noChangeArrowheads="1"/>
          </p:cNvSpPr>
          <p:nvPr/>
        </p:nvSpPr>
        <p:spPr bwMode="auto">
          <a:xfrm>
            <a:off x="5181600" y="33528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5">
                                            <p:txEl>
                                              <p:pRg st="6" end="6"/>
                                            </p:txEl>
                                          </p:spTgt>
                                        </p:tgtEl>
                                        <p:attrNameLst>
                                          <p:attrName>style.visibility</p:attrName>
                                        </p:attrNameLst>
                                      </p:cBhvr>
                                      <p:to>
                                        <p:strVal val="visible"/>
                                      </p:to>
                                    </p:set>
                                    <p:animEffect transition="in" filter="fade">
                                      <p:cBhvr>
                                        <p:cTn id="7" dur="2000"/>
                                        <p:tgtEl>
                                          <p:spTgt spid="512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A17236C-580A-486E-B3D0-3A3295D071D9}" type="slidenum">
              <a:rPr lang="es-ES" altLang="zh-TW" sz="1800">
                <a:latin typeface="Arial" charset="0"/>
              </a:rPr>
              <a:pPr lvl="1" eaLnBrk="1" hangingPunct="1">
                <a:spcBef>
                  <a:spcPct val="0"/>
                </a:spcBef>
                <a:buClrTx/>
                <a:buSzTx/>
                <a:buFontTx/>
                <a:buNone/>
              </a:pPr>
              <a:t>38</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Frames</a:t>
            </a:r>
          </a:p>
        </p:txBody>
      </p:sp>
      <p:sp>
        <p:nvSpPr>
          <p:cNvPr id="46085" name="Rectangle 3"/>
          <p:cNvSpPr>
            <a:spLocks noGrp="1" noChangeArrowheads="1"/>
          </p:cNvSpPr>
          <p:nvPr>
            <p:ph type="body" idx="1"/>
          </p:nvPr>
        </p:nvSpPr>
        <p:spPr/>
        <p:txBody>
          <a:bodyPr/>
          <a:lstStyle/>
          <a:p>
            <a:r>
              <a:rPr lang="en-US" altLang="zh-TW" smtClean="0"/>
              <a:t>A coordinate system is insufficient to represent points</a:t>
            </a:r>
          </a:p>
          <a:p>
            <a:r>
              <a:rPr lang="en-US" altLang="zh-TW" smtClean="0"/>
              <a:t>If we work in an affine space we can add a single point, the </a:t>
            </a:r>
            <a:r>
              <a:rPr lang="en-US" altLang="zh-TW" i="1" smtClean="0">
                <a:solidFill>
                  <a:srgbClr val="FF0000"/>
                </a:solidFill>
              </a:rPr>
              <a:t>origin</a:t>
            </a:r>
            <a:r>
              <a:rPr lang="en-US" altLang="zh-TW" smtClean="0"/>
              <a:t>, to the </a:t>
            </a:r>
            <a:r>
              <a:rPr lang="en-US" altLang="zh-TW" smtClean="0">
                <a:solidFill>
                  <a:srgbClr val="FF0000"/>
                </a:solidFill>
              </a:rPr>
              <a:t>basis vectors </a:t>
            </a:r>
            <a:r>
              <a:rPr lang="en-US" altLang="zh-TW" smtClean="0"/>
              <a:t>to form a </a:t>
            </a:r>
            <a:r>
              <a:rPr lang="en-US" altLang="zh-TW" i="1" smtClean="0">
                <a:solidFill>
                  <a:srgbClr val="FF0000"/>
                </a:solidFill>
              </a:rPr>
              <a:t>frame</a:t>
            </a:r>
          </a:p>
        </p:txBody>
      </p:sp>
      <p:grpSp>
        <p:nvGrpSpPr>
          <p:cNvPr id="46086" name="Group 5"/>
          <p:cNvGrpSpPr>
            <a:grpSpLocks/>
          </p:cNvGrpSpPr>
          <p:nvPr/>
        </p:nvGrpSpPr>
        <p:grpSpPr bwMode="auto">
          <a:xfrm>
            <a:off x="3876675" y="4076700"/>
            <a:ext cx="1981200" cy="2209800"/>
            <a:chOff x="912" y="1680"/>
            <a:chExt cx="1248" cy="1392"/>
          </a:xfrm>
        </p:grpSpPr>
        <p:sp>
          <p:nvSpPr>
            <p:cNvPr id="46091" name="Line 6"/>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6092" name="Line 7"/>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6093" name="Line 8"/>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6087" name="Text Box 9"/>
          <p:cNvSpPr txBox="1">
            <a:spLocks noChangeArrowheads="1"/>
          </p:cNvSpPr>
          <p:nvPr/>
        </p:nvSpPr>
        <p:spPr bwMode="auto">
          <a:xfrm>
            <a:off x="3978275" y="49911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r>
              <a:rPr lang="en-US" altLang="zh-TW" sz="1800" baseline="-25000">
                <a:latin typeface="Arial" charset="0"/>
              </a:rPr>
              <a:t>0</a:t>
            </a:r>
          </a:p>
        </p:txBody>
      </p:sp>
      <p:sp>
        <p:nvSpPr>
          <p:cNvPr id="46088" name="Text Box 10"/>
          <p:cNvSpPr txBox="1">
            <a:spLocks noChangeArrowheads="1"/>
          </p:cNvSpPr>
          <p:nvPr/>
        </p:nvSpPr>
        <p:spPr bwMode="auto">
          <a:xfrm>
            <a:off x="5191125" y="46513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1</a:t>
            </a:r>
          </a:p>
        </p:txBody>
      </p:sp>
      <p:sp>
        <p:nvSpPr>
          <p:cNvPr id="46089" name="Text Box 11"/>
          <p:cNvSpPr txBox="1">
            <a:spLocks noChangeArrowheads="1"/>
          </p:cNvSpPr>
          <p:nvPr/>
        </p:nvSpPr>
        <p:spPr bwMode="auto">
          <a:xfrm>
            <a:off x="4494213" y="43815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2</a:t>
            </a:r>
          </a:p>
        </p:txBody>
      </p:sp>
      <p:sp>
        <p:nvSpPr>
          <p:cNvPr id="46090" name="Text Box 12"/>
          <p:cNvSpPr txBox="1">
            <a:spLocks noChangeArrowheads="1"/>
          </p:cNvSpPr>
          <p:nvPr/>
        </p:nvSpPr>
        <p:spPr bwMode="auto">
          <a:xfrm>
            <a:off x="4333875" y="56007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50A9E534-AD52-4EA1-9C4E-CA12E0923476}" type="slidenum">
              <a:rPr lang="es-ES" altLang="zh-TW" sz="1800">
                <a:latin typeface="Arial" charset="0"/>
              </a:rPr>
              <a:pPr lvl="1" eaLnBrk="1" hangingPunct="1">
                <a:spcBef>
                  <a:spcPct val="0"/>
                </a:spcBef>
                <a:buClrTx/>
                <a:buSzTx/>
                <a:buFontTx/>
                <a:buNone/>
              </a:pPr>
              <a:t>39</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Representation in a Frame</a:t>
            </a:r>
          </a:p>
        </p:txBody>
      </p:sp>
      <p:sp>
        <p:nvSpPr>
          <p:cNvPr id="47109" name="Rectangle 3"/>
          <p:cNvSpPr>
            <a:spLocks noGrp="1" noChangeArrowheads="1"/>
          </p:cNvSpPr>
          <p:nvPr>
            <p:ph type="body" idx="1"/>
          </p:nvPr>
        </p:nvSpPr>
        <p:spPr/>
        <p:txBody>
          <a:bodyPr/>
          <a:lstStyle/>
          <a:p>
            <a:r>
              <a:rPr lang="en-US" altLang="zh-TW" smtClean="0"/>
              <a:t>Frame determined by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v</a:t>
            </a:r>
            <a:r>
              <a:rPr lang="en-US" altLang="zh-TW" baseline="-25000" smtClean="0">
                <a:latin typeface="Times New Roman" pitchFamily="18" charset="0"/>
              </a:rPr>
              <a:t>1</a:t>
            </a:r>
            <a:r>
              <a:rPr lang="en-US" altLang="zh-TW" smtClean="0">
                <a:latin typeface="Times New Roman" pitchFamily="18" charset="0"/>
              </a:rPr>
              <a:t>, v</a:t>
            </a:r>
            <a:r>
              <a:rPr lang="en-US" altLang="zh-TW" baseline="-25000" smtClean="0">
                <a:latin typeface="Times New Roman" pitchFamily="18" charset="0"/>
              </a:rPr>
              <a:t>2</a:t>
            </a:r>
            <a:r>
              <a:rPr lang="en-US" altLang="zh-TW" smtClean="0">
                <a:latin typeface="Times New Roman" pitchFamily="18" charset="0"/>
              </a:rPr>
              <a:t>, v</a:t>
            </a:r>
            <a:r>
              <a:rPr lang="en-US" altLang="zh-TW" baseline="-25000" smtClean="0">
                <a:latin typeface="Times New Roman" pitchFamily="18" charset="0"/>
              </a:rPr>
              <a:t>3</a:t>
            </a:r>
            <a:r>
              <a:rPr lang="en-US" altLang="zh-TW" smtClean="0">
                <a:latin typeface="Times New Roman" pitchFamily="18" charset="0"/>
              </a:rPr>
              <a:t>)</a:t>
            </a:r>
          </a:p>
          <a:p>
            <a:r>
              <a:rPr lang="en-US" altLang="zh-TW" smtClean="0"/>
              <a:t>Within this frame, </a:t>
            </a:r>
          </a:p>
          <a:p>
            <a:pPr lvl="1"/>
            <a:r>
              <a:rPr lang="en-US" altLang="zh-TW" smtClean="0"/>
              <a:t>Every vector can be written as </a:t>
            </a:r>
          </a:p>
          <a:p>
            <a:pPr>
              <a:buFontTx/>
              <a:buNone/>
            </a:pPr>
            <a:r>
              <a:rPr lang="en-US" altLang="zh-TW" i="1" smtClean="0">
                <a:latin typeface="Times New Roman" pitchFamily="18" charset="0"/>
              </a:rPr>
              <a:t>     v</a:t>
            </a:r>
            <a:r>
              <a:rPr lang="en-US" altLang="zh-TW" smtClean="0"/>
              <a:t> = </a:t>
            </a:r>
            <a:r>
              <a:rPr lang="en-US" altLang="zh-TW" smtClean="0">
                <a:latin typeface="Symbol" pitchFamily="18" charset="2"/>
              </a:rPr>
              <a:t>a</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latin typeface="Times New Roman" pitchFamily="18" charset="0"/>
              </a:rPr>
              <a:t>1</a:t>
            </a:r>
            <a:r>
              <a:rPr lang="en-US" altLang="zh-TW" i="1" smtClean="0">
                <a:latin typeface="Times New Roman" pitchFamily="18" charset="0"/>
              </a:rPr>
              <a:t>+ </a:t>
            </a:r>
            <a:r>
              <a:rPr lang="en-US" altLang="zh-TW" smtClean="0">
                <a:latin typeface="Symbol" pitchFamily="18" charset="2"/>
              </a:rPr>
              <a:t>a</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latin typeface="Times New Roman" pitchFamily="18" charset="0"/>
              </a:rPr>
              <a:t>2</a:t>
            </a:r>
            <a:r>
              <a:rPr lang="en-US" altLang="zh-TW" i="1" smtClean="0">
                <a:latin typeface="Times New Roman" pitchFamily="18" charset="0"/>
              </a:rPr>
              <a:t> </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p>
          <a:p>
            <a:pPr lvl="1"/>
            <a:endParaRPr lang="en-US" altLang="zh-TW" smtClean="0"/>
          </a:p>
          <a:p>
            <a:pPr lvl="1"/>
            <a:r>
              <a:rPr lang="en-US" altLang="zh-TW" smtClean="0"/>
              <a:t>Every point can be written as</a:t>
            </a:r>
          </a:p>
          <a:p>
            <a:pPr>
              <a:buFontTx/>
              <a:buNone/>
            </a:pPr>
            <a:r>
              <a:rPr lang="en-US" altLang="zh-TW" smtClean="0">
                <a:latin typeface="Times New Roman" pitchFamily="18" charset="0"/>
              </a:rPr>
              <a:t>     P</a:t>
            </a:r>
            <a:r>
              <a:rPr lang="en-US" altLang="zh-TW" smtClean="0"/>
              <a:t> = </a:t>
            </a:r>
            <a:r>
              <a:rPr lang="en-US" altLang="zh-TW" smtClean="0">
                <a:solidFill>
                  <a:srgbClr val="FF0000"/>
                </a:solidFill>
                <a:latin typeface="Times New Roman" pitchFamily="18" charset="0"/>
              </a:rPr>
              <a:t>P</a:t>
            </a:r>
            <a:r>
              <a:rPr lang="en-US" altLang="zh-TW" baseline="-25000" smtClean="0">
                <a:solidFill>
                  <a:srgbClr val="FF0000"/>
                </a:solidFill>
                <a:latin typeface="Times New Roman" pitchFamily="18" charset="0"/>
              </a:rPr>
              <a:t>0</a:t>
            </a:r>
            <a:r>
              <a:rPr lang="en-US" altLang="zh-TW" baseline="-25000" smtClean="0">
                <a:latin typeface="Times New Roman" pitchFamily="18" charset="0"/>
              </a:rPr>
              <a:t> </a:t>
            </a:r>
            <a:r>
              <a:rPr lang="en-US" altLang="zh-TW" smtClean="0">
                <a:latin typeface="Times New Roman" pitchFamily="18" charset="0"/>
              </a:rPr>
              <a:t>+ </a:t>
            </a:r>
            <a:r>
              <a:rPr lang="en-US" altLang="zh-TW" smtClean="0">
                <a:latin typeface="Symbol" pitchFamily="18" charset="2"/>
              </a:rPr>
              <a:t>b</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latin typeface="Times New Roman" pitchFamily="18" charset="0"/>
              </a:rPr>
              <a:t>1</a:t>
            </a:r>
            <a:r>
              <a:rPr lang="en-US" altLang="zh-TW" i="1" smtClean="0">
                <a:latin typeface="Times New Roman" pitchFamily="18" charset="0"/>
              </a:rPr>
              <a:t>+ </a:t>
            </a:r>
            <a:r>
              <a:rPr lang="en-US" altLang="zh-TW" smtClean="0">
                <a:latin typeface="Symbol" pitchFamily="18" charset="2"/>
              </a:rPr>
              <a:t>b</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latin typeface="Times New Roman" pitchFamily="18" charset="0"/>
              </a:rPr>
              <a:t>2</a:t>
            </a:r>
            <a:r>
              <a:rPr lang="en-US" altLang="zh-TW" i="1" smtClean="0">
                <a:latin typeface="Times New Roman" pitchFamily="18" charset="0"/>
              </a:rPr>
              <a:t> </a:t>
            </a:r>
            <a:r>
              <a:rPr lang="en-US" altLang="zh-TW" smtClean="0">
                <a:latin typeface="Times New Roman" pitchFamily="18" charset="0"/>
              </a:rPr>
              <a:t>+….+</a:t>
            </a:r>
            <a:r>
              <a:rPr lang="en-US" altLang="zh-TW" smtClean="0">
                <a:latin typeface="Symbol" pitchFamily="18" charset="2"/>
              </a:rPr>
              <a:t>b</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endParaRPr lang="en-US" altLang="zh-TW"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BDD7A54-CCB1-4C7E-AFA4-AD0A5E600CCF}" type="slidenum">
              <a:rPr lang="es-ES" altLang="zh-TW" sz="1800">
                <a:latin typeface="Arial" charset="0"/>
              </a:rPr>
              <a:pPr lvl="1" eaLnBrk="1" hangingPunct="1">
                <a:spcBef>
                  <a:spcPct val="0"/>
                </a:spcBef>
                <a:buClrTx/>
                <a:buSzTx/>
                <a:buFontTx/>
                <a:buNone/>
              </a:pPr>
              <a:t>4</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11269" name="Rectangle 3"/>
          <p:cNvSpPr>
            <a:spLocks noGrp="1" noChangeArrowheads="1"/>
          </p:cNvSpPr>
          <p:nvPr>
            <p:ph type="body" idx="1"/>
          </p:nvPr>
        </p:nvSpPr>
        <p:spPr>
          <a:xfrm>
            <a:off x="685800" y="1524000"/>
            <a:ext cx="7620000" cy="4724400"/>
          </a:xfrm>
        </p:spPr>
        <p:txBody>
          <a:bodyPr/>
          <a:lstStyle/>
          <a:p>
            <a:r>
              <a:rPr lang="en-US" altLang="zh-TW" smtClean="0"/>
              <a:t>Introduce the elements of geometry</a:t>
            </a:r>
          </a:p>
          <a:p>
            <a:pPr lvl="1"/>
            <a:r>
              <a:rPr lang="en-US" altLang="zh-TW" smtClean="0">
                <a:ea typeface="MS PGothic" pitchFamily="34" charset="-128"/>
              </a:rPr>
              <a:t>Scalars</a:t>
            </a:r>
          </a:p>
          <a:p>
            <a:pPr lvl="1"/>
            <a:r>
              <a:rPr lang="en-US" altLang="zh-TW" smtClean="0">
                <a:ea typeface="MS PGothic" pitchFamily="34" charset="-128"/>
              </a:rPr>
              <a:t>Vectors</a:t>
            </a:r>
          </a:p>
          <a:p>
            <a:pPr lvl="1"/>
            <a:r>
              <a:rPr lang="en-US" altLang="zh-TW" smtClean="0">
                <a:ea typeface="MS PGothic" pitchFamily="34" charset="-128"/>
              </a:rPr>
              <a:t>Points</a:t>
            </a:r>
          </a:p>
          <a:p>
            <a:r>
              <a:rPr lang="en-US" altLang="zh-TW" smtClean="0"/>
              <a:t>Develop mathematical operations among them in a coordinate-free manner</a:t>
            </a:r>
          </a:p>
          <a:p>
            <a:r>
              <a:rPr lang="en-US" altLang="zh-TW" smtClean="0"/>
              <a:t>Define basic primitives</a:t>
            </a:r>
          </a:p>
          <a:p>
            <a:pPr lvl="1"/>
            <a:r>
              <a:rPr lang="en-US" altLang="zh-TW" smtClean="0">
                <a:ea typeface="MS PGothic" pitchFamily="34" charset="-128"/>
              </a:rPr>
              <a:t>Line segments</a:t>
            </a:r>
          </a:p>
          <a:p>
            <a:pPr lvl="1"/>
            <a:r>
              <a:rPr lang="en-US" altLang="zh-TW" smtClean="0">
                <a:ea typeface="MS PGothic" pitchFamily="34" charset="-128"/>
              </a:rPr>
              <a:t>Polygons</a:t>
            </a:r>
          </a:p>
          <a:p>
            <a:pPr lvl="1"/>
            <a:endParaRPr lang="en-US" altLang="zh-TW" smtClean="0">
              <a:ea typeface="MS PGothic"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a:defRPr/>
            </a:pPr>
            <a:r>
              <a:rPr lang="en-US" altLang="zh-TW" dirty="0" smtClean="0"/>
              <a:t>Confusing Points and Vectors</a:t>
            </a:r>
          </a:p>
        </p:txBody>
      </p:sp>
      <p:sp>
        <p:nvSpPr>
          <p:cNvPr id="48131" name="Rectangle 3"/>
          <p:cNvSpPr>
            <a:spLocks noGrp="1" noChangeArrowheads="1"/>
          </p:cNvSpPr>
          <p:nvPr>
            <p:ph idx="1"/>
          </p:nvPr>
        </p:nvSpPr>
        <p:spPr/>
        <p:txBody>
          <a:bodyPr/>
          <a:lstStyle/>
          <a:p>
            <a:pPr>
              <a:buFontTx/>
              <a:buNone/>
            </a:pPr>
            <a:r>
              <a:rPr lang="en-US" altLang="zh-TW" sz="2700" smtClean="0"/>
              <a:t>Consider the point and the vector</a:t>
            </a:r>
          </a:p>
          <a:p>
            <a:pPr>
              <a:buFontTx/>
              <a:buNone/>
            </a:pPr>
            <a:r>
              <a:rPr lang="en-US" altLang="zh-TW" smtClean="0"/>
              <a:t>	</a:t>
            </a:r>
            <a:r>
              <a:rPr lang="en-US" altLang="zh-TW" sz="2700" smtClean="0">
                <a:latin typeface="Times New Roman" pitchFamily="18" charset="0"/>
              </a:rPr>
              <a:t>P</a:t>
            </a:r>
            <a:r>
              <a:rPr lang="en-US" altLang="zh-TW" sz="2700" smtClean="0"/>
              <a:t> = </a:t>
            </a:r>
            <a:r>
              <a:rPr lang="en-US" altLang="zh-TW" sz="2700" smtClean="0">
                <a:solidFill>
                  <a:srgbClr val="FF0000"/>
                </a:solidFill>
                <a:latin typeface="Times New Roman" pitchFamily="18" charset="0"/>
              </a:rPr>
              <a:t>P</a:t>
            </a:r>
            <a:r>
              <a:rPr lang="en-US" altLang="zh-TW" sz="2700" baseline="-250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endParaRPr lang="en-US" altLang="zh-TW" sz="2700" smtClean="0">
              <a:latin typeface="Times New Roman" pitchFamily="18" charset="0"/>
            </a:endParaRPr>
          </a:p>
          <a:p>
            <a:pPr>
              <a:buFontTx/>
              <a:buNone/>
            </a:pPr>
            <a:r>
              <a:rPr lang="en-US" altLang="zh-TW" sz="2700" i="1" smtClean="0">
                <a:latin typeface="Times New Roman" pitchFamily="18" charset="0"/>
              </a:rPr>
              <a:t>    v </a:t>
            </a:r>
            <a:r>
              <a:rPr lang="en-US" altLang="zh-TW" sz="2700" smtClean="0"/>
              <a:t>=          </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pPr>
              <a:buFontTx/>
              <a:buNone/>
            </a:pPr>
            <a:r>
              <a:rPr lang="en-US" altLang="zh-TW" sz="2700" smtClean="0"/>
              <a:t>They appear to have the similar representations</a:t>
            </a:r>
          </a:p>
          <a:p>
            <a:pPr>
              <a:buFontTx/>
              <a:buNone/>
            </a:pPr>
            <a:r>
              <a:rPr lang="en-US" altLang="zh-TW" sz="2700" b="1" smtClean="0"/>
              <a:t>p</a:t>
            </a:r>
            <a:r>
              <a:rPr lang="en-US" altLang="zh-TW" sz="2700" smtClean="0"/>
              <a:t>=[</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 </a:t>
            </a:r>
            <a:r>
              <a:rPr lang="en-US" altLang="zh-TW" sz="2700" smtClean="0">
                <a:latin typeface="Symbol" pitchFamily="18" charset="2"/>
              </a:rPr>
              <a:t>b</a:t>
            </a:r>
            <a:r>
              <a:rPr lang="en-US" altLang="zh-TW" sz="2700" baseline="-25000" smtClean="0">
                <a:latin typeface="Times New Roman" pitchFamily="18" charset="0"/>
              </a:rPr>
              <a:t>3</a:t>
            </a:r>
            <a:r>
              <a:rPr lang="en-US" altLang="zh-TW" sz="2700" smtClean="0">
                <a:latin typeface="Times New Roman" pitchFamily="18" charset="0"/>
              </a:rPr>
              <a:t>]</a:t>
            </a:r>
            <a:r>
              <a:rPr lang="en-US" altLang="zh-TW" sz="2800" baseline="30000" smtClean="0">
                <a:latin typeface="Times New Roman" pitchFamily="18" charset="0"/>
              </a:rPr>
              <a:t> T</a:t>
            </a:r>
            <a:r>
              <a:rPr lang="en-US" altLang="zh-TW" sz="2700" smtClean="0">
                <a:latin typeface="Times New Roman" pitchFamily="18" charset="0"/>
              </a:rPr>
              <a:t>           </a:t>
            </a:r>
            <a:r>
              <a:rPr lang="en-US" altLang="zh-TW" sz="2700" b="1" smtClean="0">
                <a:latin typeface="Times New Roman" pitchFamily="18" charset="0"/>
              </a:rPr>
              <a:t>v</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 </a:t>
            </a:r>
            <a:r>
              <a:rPr lang="en-US" altLang="zh-TW" sz="2700" smtClean="0">
                <a:latin typeface="Symbol" pitchFamily="18" charset="2"/>
              </a:rPr>
              <a:t>a</a:t>
            </a:r>
            <a:r>
              <a:rPr lang="en-US" altLang="zh-TW" sz="2700" baseline="-25000" smtClean="0">
                <a:latin typeface="Times New Roman" pitchFamily="18" charset="0"/>
              </a:rPr>
              <a:t>3</a:t>
            </a:r>
            <a:r>
              <a:rPr lang="en-US" altLang="zh-TW" sz="2700" smtClean="0">
                <a:latin typeface="Times New Roman" pitchFamily="18" charset="0"/>
              </a:rPr>
              <a:t>]</a:t>
            </a:r>
            <a:r>
              <a:rPr lang="en-US" altLang="zh-TW" sz="2800" baseline="30000" smtClean="0">
                <a:latin typeface="Times New Roman" pitchFamily="18" charset="0"/>
              </a:rPr>
              <a:t> T</a:t>
            </a:r>
            <a:endParaRPr lang="en-US" altLang="zh-TW" sz="2700" smtClean="0">
              <a:latin typeface="Times New Roman" pitchFamily="18" charset="0"/>
            </a:endParaRPr>
          </a:p>
          <a:p>
            <a:pPr>
              <a:buFontTx/>
              <a:buNone/>
            </a:pPr>
            <a:r>
              <a:rPr lang="en-US" altLang="zh-TW" sz="2700" smtClean="0">
                <a:latin typeface="Times New Roman" pitchFamily="18" charset="0"/>
              </a:rPr>
              <a:t>which confuses the point with the vector</a:t>
            </a:r>
          </a:p>
          <a:p>
            <a:pPr>
              <a:buFontTx/>
              <a:buNone/>
            </a:pPr>
            <a:r>
              <a:rPr lang="en-US" altLang="zh-TW" sz="2700" smtClean="0">
                <a:latin typeface="Times New Roman" pitchFamily="18" charset="0"/>
              </a:rPr>
              <a:t>A vector has no position</a:t>
            </a:r>
          </a:p>
        </p:txBody>
      </p:sp>
      <p:sp>
        <p:nvSpPr>
          <p:cNvPr id="25603" name="Footer Placeholder 4"/>
          <p:cNvSpPr>
            <a:spLocks noGrp="1"/>
          </p:cNvSpPr>
          <p:nvPr>
            <p:ph type="ftr" sz="quarter" idx="11"/>
          </p:nvPr>
        </p:nvSpPr>
        <p:spPr/>
        <p:txBody>
          <a:bodyPr/>
          <a:lstStyle/>
          <a:p>
            <a:pPr>
              <a:defRPr/>
            </a:pPr>
            <a:r>
              <a:rPr lang="en-US" altLang="zh-TW" dirty="0"/>
              <a:t>Angel: Interactive Computer Graphics 5E © Addison-Wesley 2009</a:t>
            </a:r>
          </a:p>
        </p:txBody>
      </p:sp>
      <p:sp>
        <p:nvSpPr>
          <p:cNvPr id="481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437CFBD-41A5-4014-9B26-DF70F045F085}" type="slidenum">
              <a:rPr lang="es-ES" altLang="zh-TW" sz="1800">
                <a:latin typeface="Arial" charset="0"/>
              </a:rPr>
              <a:pPr lvl="1" eaLnBrk="1" hangingPunct="1">
                <a:spcBef>
                  <a:spcPct val="0"/>
                </a:spcBef>
                <a:buClrTx/>
                <a:buSzTx/>
                <a:buFontTx/>
                <a:buNone/>
              </a:pPr>
              <a:t>40</a:t>
            </a:fld>
            <a:endParaRPr lang="es-ES" altLang="zh-TW" sz="1800">
              <a:latin typeface="Arial" charset="0"/>
            </a:endParaRPr>
          </a:p>
        </p:txBody>
      </p:sp>
      <p:grpSp>
        <p:nvGrpSpPr>
          <p:cNvPr id="48134" name="Group 4"/>
          <p:cNvGrpSpPr>
            <a:grpSpLocks/>
          </p:cNvGrpSpPr>
          <p:nvPr/>
        </p:nvGrpSpPr>
        <p:grpSpPr bwMode="auto">
          <a:xfrm>
            <a:off x="5791200" y="3962400"/>
            <a:ext cx="1981200" cy="2209800"/>
            <a:chOff x="912" y="1680"/>
            <a:chExt cx="1248" cy="1392"/>
          </a:xfrm>
        </p:grpSpPr>
        <p:sp>
          <p:nvSpPr>
            <p:cNvPr id="48146" name="Line 5"/>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7" name="Line 6"/>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8" name="Line 7"/>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8135" name="Line 8"/>
          <p:cNvSpPr>
            <a:spLocks noChangeShapeType="1"/>
          </p:cNvSpPr>
          <p:nvPr/>
        </p:nvSpPr>
        <p:spPr bwMode="auto">
          <a:xfrm flipV="1">
            <a:off x="6400800" y="4419600"/>
            <a:ext cx="914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36" name="Text Box 9"/>
          <p:cNvSpPr txBox="1">
            <a:spLocks noChangeArrowheads="1"/>
          </p:cNvSpPr>
          <p:nvPr/>
        </p:nvSpPr>
        <p:spPr bwMode="auto">
          <a:xfrm>
            <a:off x="6918325" y="4613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v</a:t>
            </a:r>
          </a:p>
        </p:txBody>
      </p:sp>
      <p:sp>
        <p:nvSpPr>
          <p:cNvPr id="48137" name="Text Box 10"/>
          <p:cNvSpPr txBox="1">
            <a:spLocks noChangeArrowheads="1"/>
          </p:cNvSpPr>
          <p:nvPr/>
        </p:nvSpPr>
        <p:spPr bwMode="auto">
          <a:xfrm>
            <a:off x="7391400" y="4114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p>
        </p:txBody>
      </p:sp>
      <p:sp>
        <p:nvSpPr>
          <p:cNvPr id="48138" name="Line 11"/>
          <p:cNvSpPr>
            <a:spLocks noChangeShapeType="1"/>
          </p:cNvSpPr>
          <p:nvPr/>
        </p:nvSpPr>
        <p:spPr bwMode="auto">
          <a:xfrm flipV="1">
            <a:off x="6629400" y="3657600"/>
            <a:ext cx="914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39" name="Text Box 13"/>
          <p:cNvSpPr txBox="1">
            <a:spLocks noChangeArrowheads="1"/>
          </p:cNvSpPr>
          <p:nvPr/>
        </p:nvSpPr>
        <p:spPr bwMode="auto">
          <a:xfrm>
            <a:off x="67818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v</a:t>
            </a:r>
          </a:p>
        </p:txBody>
      </p:sp>
      <p:sp>
        <p:nvSpPr>
          <p:cNvPr id="48140" name="Line 14"/>
          <p:cNvSpPr>
            <a:spLocks noChangeShapeType="1"/>
          </p:cNvSpPr>
          <p:nvPr/>
        </p:nvSpPr>
        <p:spPr bwMode="auto">
          <a:xfrm flipV="1">
            <a:off x="3886200" y="4343400"/>
            <a:ext cx="26670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1" name="Line 15"/>
          <p:cNvSpPr>
            <a:spLocks noChangeShapeType="1"/>
          </p:cNvSpPr>
          <p:nvPr/>
        </p:nvSpPr>
        <p:spPr bwMode="auto">
          <a:xfrm flipV="1">
            <a:off x="4114800" y="4648200"/>
            <a:ext cx="2743200" cy="990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2" name="Text Box 16"/>
          <p:cNvSpPr txBox="1">
            <a:spLocks noChangeArrowheads="1"/>
          </p:cNvSpPr>
          <p:nvPr/>
        </p:nvSpPr>
        <p:spPr bwMode="auto">
          <a:xfrm>
            <a:off x="165100" y="5410200"/>
            <a:ext cx="4017963" cy="4699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Vector can be placed anywhere</a:t>
            </a:r>
          </a:p>
        </p:txBody>
      </p:sp>
      <p:sp>
        <p:nvSpPr>
          <p:cNvPr id="48143" name="Oval 17"/>
          <p:cNvSpPr>
            <a:spLocks noChangeArrowheads="1"/>
          </p:cNvSpPr>
          <p:nvPr/>
        </p:nvSpPr>
        <p:spPr bwMode="auto">
          <a:xfrm>
            <a:off x="7239000" y="42672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8144" name="Line 18"/>
          <p:cNvSpPr>
            <a:spLocks noChangeShapeType="1"/>
          </p:cNvSpPr>
          <p:nvPr/>
        </p:nvSpPr>
        <p:spPr bwMode="auto">
          <a:xfrm flipH="1" flipV="1">
            <a:off x="7391400" y="4495800"/>
            <a:ext cx="2286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5" name="Text Box 19"/>
          <p:cNvSpPr txBox="1">
            <a:spLocks noChangeArrowheads="1"/>
          </p:cNvSpPr>
          <p:nvPr/>
        </p:nvSpPr>
        <p:spPr bwMode="auto">
          <a:xfrm>
            <a:off x="6553200" y="5867400"/>
            <a:ext cx="1608138" cy="4699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point: fixed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770E321-A68C-45BF-84CC-3E53BFCFCD05}" type="slidenum">
              <a:rPr lang="es-ES" altLang="zh-TW" sz="1800">
                <a:latin typeface="Arial" charset="0"/>
              </a:rPr>
              <a:pPr lvl="1" eaLnBrk="1" hangingPunct="1">
                <a:spcBef>
                  <a:spcPct val="0"/>
                </a:spcBef>
                <a:buClrTx/>
                <a:buSzTx/>
                <a:buFontTx/>
                <a:buNone/>
              </a:pPr>
              <a:t>41</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A Single Representation </a:t>
            </a:r>
          </a:p>
        </p:txBody>
      </p:sp>
      <p:sp>
        <p:nvSpPr>
          <p:cNvPr id="49157" name="Rectangle 3"/>
          <p:cNvSpPr>
            <a:spLocks noGrp="1" noChangeArrowheads="1"/>
          </p:cNvSpPr>
          <p:nvPr>
            <p:ph type="body" idx="1"/>
          </p:nvPr>
        </p:nvSpPr>
        <p:spPr/>
        <p:txBody>
          <a:bodyPr/>
          <a:lstStyle/>
          <a:p>
            <a:pPr>
              <a:buFontTx/>
              <a:buNone/>
            </a:pPr>
            <a:r>
              <a:rPr lang="en-US" altLang="zh-TW" sz="2700" smtClean="0"/>
              <a:t>If we define </a:t>
            </a:r>
            <a:r>
              <a:rPr lang="en-US" altLang="zh-TW" sz="2700" smtClean="0">
                <a:latin typeface="Times New Roman" pitchFamily="18" charset="0"/>
              </a:rPr>
              <a:t>0</a:t>
            </a:r>
            <a:r>
              <a:rPr lang="en-US" altLang="zh-TW" sz="2700" smtClean="0">
                <a:latin typeface="Times New Roman" pitchFamily="18" charset="0"/>
                <a:cs typeface="Times New Roman" pitchFamily="18" charset="0"/>
              </a:rPr>
              <a:t>•</a:t>
            </a:r>
            <a:r>
              <a:rPr lang="en-US" altLang="zh-TW" sz="2700" smtClean="0">
                <a:latin typeface="Times New Roman" pitchFamily="18" charset="0"/>
              </a:rPr>
              <a:t>P = </a:t>
            </a:r>
            <a:r>
              <a:rPr lang="en-US" altLang="zh-TW" sz="2700" b="1" smtClean="0">
                <a:latin typeface="Times New Roman" pitchFamily="18" charset="0"/>
              </a:rPr>
              <a:t>0</a:t>
            </a:r>
            <a:r>
              <a:rPr lang="en-US" altLang="zh-TW" sz="2700" smtClean="0"/>
              <a:t> and </a:t>
            </a:r>
            <a:r>
              <a:rPr lang="en-US" altLang="zh-TW" sz="2700" smtClean="0">
                <a:latin typeface="Times New Roman" pitchFamily="18" charset="0"/>
              </a:rPr>
              <a:t>1</a:t>
            </a:r>
            <a:r>
              <a:rPr lang="en-US" altLang="zh-TW" sz="2700" smtClean="0">
                <a:latin typeface="Times New Roman" pitchFamily="18" charset="0"/>
                <a:cs typeface="Times New Roman" pitchFamily="18" charset="0"/>
              </a:rPr>
              <a:t>•</a:t>
            </a:r>
            <a:r>
              <a:rPr lang="en-US" altLang="zh-TW" sz="2700" smtClean="0">
                <a:latin typeface="Times New Roman" pitchFamily="18" charset="0"/>
              </a:rPr>
              <a:t>P =P</a:t>
            </a:r>
            <a:r>
              <a:rPr lang="en-US" altLang="zh-TW" sz="2700" smtClean="0"/>
              <a:t> then we can write</a:t>
            </a:r>
            <a:r>
              <a:rPr lang="en-US" altLang="zh-TW" smtClean="0"/>
              <a:t> </a:t>
            </a:r>
          </a:p>
          <a:p>
            <a:pPr>
              <a:buFontTx/>
              <a:buNone/>
            </a:pPr>
            <a:r>
              <a:rPr lang="en-US" altLang="zh-TW" sz="2700" smtClean="0">
                <a:latin typeface="Times New Roman" pitchFamily="18" charset="0"/>
              </a:rPr>
              <a:t>V </a:t>
            </a:r>
            <a:r>
              <a:rPr lang="en-US" altLang="zh-TW" sz="2700" i="1"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v</a:t>
            </a:r>
            <a:r>
              <a:rPr lang="en-US" altLang="zh-TW" sz="2700" baseline="-25000" smtClean="0">
                <a:latin typeface="Times New Roman" pitchFamily="18" charset="0"/>
              </a:rPr>
              <a:t>3 </a:t>
            </a:r>
            <a:r>
              <a:rPr lang="en-US" altLang="zh-TW" sz="2700"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a:t>
            </a:r>
            <a:r>
              <a:rPr lang="en-US" altLang="zh-TW" sz="2700" smtClean="0">
                <a:latin typeface="Times New Roman" pitchFamily="18" charset="0"/>
              </a:rPr>
              <a:t>[</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v</a:t>
            </a:r>
            <a:r>
              <a:rPr lang="en-US" altLang="zh-TW" sz="2700" baseline="-25000" smtClean="0">
                <a:latin typeface="Times New Roman" pitchFamily="18" charset="0"/>
              </a:rPr>
              <a:t>2</a:t>
            </a:r>
            <a:r>
              <a:rPr lang="en-US" altLang="zh-TW" sz="2700" i="1" smtClean="0">
                <a:latin typeface="Times New Roman" pitchFamily="18" charset="0"/>
              </a:rPr>
              <a:t> v</a:t>
            </a:r>
            <a:r>
              <a:rPr lang="en-US" altLang="zh-TW" sz="2700" baseline="-25000" smtClean="0">
                <a:latin typeface="Times New Roman" pitchFamily="18" charset="0"/>
              </a:rPr>
              <a:t>3</a:t>
            </a:r>
            <a:r>
              <a:rPr lang="en-US" altLang="zh-TW" baseline="-25000" smtClean="0">
                <a:latin typeface="Times New Roman" pitchFamily="18" charset="0"/>
              </a:rPr>
              <a:t>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a:t>
            </a:r>
            <a:r>
              <a:rPr lang="en-US" altLang="zh-TW" sz="4000" baseline="30000" smtClean="0">
                <a:latin typeface="Times New Roman" pitchFamily="18" charset="0"/>
              </a:rPr>
              <a:t>T</a:t>
            </a:r>
          </a:p>
          <a:p>
            <a:pPr>
              <a:buFontTx/>
              <a:buNone/>
            </a:pPr>
            <a:r>
              <a:rPr lang="en-US" altLang="zh-TW" sz="2700" smtClean="0">
                <a:latin typeface="Times New Roman" pitchFamily="18" charset="0"/>
              </a:rPr>
              <a:t>P</a:t>
            </a:r>
            <a:r>
              <a:rPr lang="en-US" altLang="zh-TW" sz="2700" smtClean="0"/>
              <a:t> = </a:t>
            </a:r>
            <a:r>
              <a:rPr lang="en-US" altLang="zh-TW" sz="2700" smtClean="0">
                <a:solidFill>
                  <a:srgbClr val="FF0000"/>
                </a:solidFill>
                <a:latin typeface="Times New Roman" pitchFamily="18" charset="0"/>
              </a:rPr>
              <a:t>P</a:t>
            </a:r>
            <a:r>
              <a:rPr lang="en-US" altLang="zh-TW" sz="2700" baseline="-250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v</a:t>
            </a:r>
            <a:r>
              <a:rPr lang="en-US" altLang="zh-TW" sz="2700" baseline="-25000" smtClean="0">
                <a:latin typeface="Times New Roman" pitchFamily="18" charset="0"/>
              </a:rPr>
              <a:t>3</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solidFill>
                  <a:srgbClr val="FF0000"/>
                </a:solidFill>
                <a:latin typeface="Times New Roman" pitchFamily="18" charset="0"/>
              </a:rPr>
              <a:t>1</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a:t>
            </a:r>
            <a:r>
              <a:rPr lang="en-US" altLang="zh-TW" sz="2700" smtClean="0">
                <a:latin typeface="Times New Roman" pitchFamily="18" charset="0"/>
              </a:rPr>
              <a:t>[</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v</a:t>
            </a:r>
            <a:r>
              <a:rPr lang="en-US" altLang="zh-TW" sz="2700" baseline="-25000" smtClean="0">
                <a:latin typeface="Times New Roman" pitchFamily="18" charset="0"/>
              </a:rPr>
              <a:t>2</a:t>
            </a:r>
            <a:r>
              <a:rPr lang="en-US" altLang="zh-TW" sz="2700" i="1" smtClean="0">
                <a:latin typeface="Times New Roman" pitchFamily="18" charset="0"/>
              </a:rPr>
              <a:t> v</a:t>
            </a:r>
            <a:r>
              <a:rPr lang="en-US" altLang="zh-TW" sz="2700" baseline="-25000" smtClean="0">
                <a:latin typeface="Times New Roman" pitchFamily="18" charset="0"/>
              </a:rPr>
              <a:t>3</a:t>
            </a:r>
            <a:r>
              <a:rPr lang="en-US" altLang="zh-TW" baseline="-25000" smtClean="0">
                <a:latin typeface="Times New Roman" pitchFamily="18" charset="0"/>
              </a:rPr>
              <a:t>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a:t>
            </a:r>
            <a:r>
              <a:rPr lang="en-US" altLang="zh-TW" sz="4000" baseline="30000" smtClean="0">
                <a:latin typeface="Times New Roman" pitchFamily="18" charset="0"/>
              </a:rPr>
              <a:t>T</a:t>
            </a:r>
          </a:p>
          <a:p>
            <a:pPr>
              <a:buFontTx/>
              <a:buNone/>
            </a:pPr>
            <a:endParaRPr lang="en-US" altLang="zh-TW" sz="2800" smtClean="0"/>
          </a:p>
          <a:p>
            <a:pPr>
              <a:buFontTx/>
              <a:buNone/>
            </a:pPr>
            <a:r>
              <a:rPr lang="en-US" altLang="zh-TW" sz="2800" smtClean="0"/>
              <a:t>Thus we obtain the four-dimensional </a:t>
            </a:r>
            <a:r>
              <a:rPr lang="en-US" altLang="zh-TW" sz="2800" i="1" smtClean="0">
                <a:solidFill>
                  <a:srgbClr val="FF0000"/>
                </a:solidFill>
              </a:rPr>
              <a:t>homogeneous coordinate</a:t>
            </a:r>
            <a:r>
              <a:rPr lang="en-US" altLang="zh-TW" sz="2800" smtClean="0">
                <a:solidFill>
                  <a:srgbClr val="FF0000"/>
                </a:solidFill>
              </a:rPr>
              <a:t> representation</a:t>
            </a:r>
          </a:p>
          <a:p>
            <a:pPr>
              <a:buFontTx/>
              <a:buNone/>
            </a:pPr>
            <a:r>
              <a:rPr lang="en-US" altLang="zh-TW" sz="2800" b="1" smtClean="0">
                <a:latin typeface="Times New Roman" pitchFamily="18" charset="0"/>
              </a:rPr>
              <a:t>v</a:t>
            </a:r>
            <a:r>
              <a:rPr lang="en-US" altLang="zh-TW" sz="2800" smtClean="0">
                <a:latin typeface="Times New Roman" pitchFamily="18" charset="0"/>
              </a:rPr>
              <a:t> =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T</a:t>
            </a:r>
            <a:endParaRPr lang="en-US" altLang="zh-TW" sz="2800" smtClean="0">
              <a:latin typeface="Times New Roman" pitchFamily="18" charset="0"/>
            </a:endParaRPr>
          </a:p>
          <a:p>
            <a:pPr>
              <a:buFontTx/>
              <a:buNone/>
            </a:pPr>
            <a:r>
              <a:rPr lang="en-US" altLang="zh-TW" sz="2800" b="1" smtClean="0">
                <a:latin typeface="Times New Roman" pitchFamily="18" charset="0"/>
              </a:rPr>
              <a:t>p</a:t>
            </a:r>
            <a:r>
              <a:rPr lang="en-US" altLang="zh-TW" sz="2800" smtClean="0">
                <a:latin typeface="Times New Roman" pitchFamily="18" charset="0"/>
              </a:rPr>
              <a:t> =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latin typeface="Times New Roman" pitchFamily="18" charset="0"/>
              </a:rPr>
              <a:t>1</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3140AA1-6B8A-49DB-9B2B-C6D876473183}" type="slidenum">
              <a:rPr lang="es-ES" altLang="zh-TW" sz="1800">
                <a:latin typeface="Arial" charset="0"/>
              </a:rPr>
              <a:pPr lvl="1" eaLnBrk="1" hangingPunct="1">
                <a:spcBef>
                  <a:spcPct val="0"/>
                </a:spcBef>
                <a:buClrTx/>
                <a:buSzTx/>
                <a:buFontTx/>
                <a:buNone/>
              </a:pPr>
              <a:t>42</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a:xfrm>
            <a:off x="1371600" y="228600"/>
            <a:ext cx="6477000" cy="1066800"/>
          </a:xfrm>
        </p:spPr>
        <p:txBody>
          <a:bodyPr>
            <a:normAutofit fontScale="90000"/>
          </a:bodyPr>
          <a:lstStyle/>
          <a:p>
            <a:pPr>
              <a:defRPr/>
            </a:pPr>
            <a:r>
              <a:rPr lang="en-US" altLang="zh-TW" smtClean="0"/>
              <a:t>Homogeneous Coordinates</a:t>
            </a:r>
          </a:p>
        </p:txBody>
      </p:sp>
      <p:sp>
        <p:nvSpPr>
          <p:cNvPr id="50181" name="Rectangle 3"/>
          <p:cNvSpPr>
            <a:spLocks noGrp="1" noChangeArrowheads="1"/>
          </p:cNvSpPr>
          <p:nvPr>
            <p:ph type="body" idx="1"/>
          </p:nvPr>
        </p:nvSpPr>
        <p:spPr>
          <a:xfrm>
            <a:off x="685800" y="1524000"/>
            <a:ext cx="7924800" cy="4724400"/>
          </a:xfrm>
        </p:spPr>
        <p:txBody>
          <a:bodyPr/>
          <a:lstStyle/>
          <a:p>
            <a:pPr>
              <a:lnSpc>
                <a:spcPct val="90000"/>
              </a:lnSpc>
              <a:buFontTx/>
              <a:buNone/>
            </a:pPr>
            <a:r>
              <a:rPr lang="en-US" altLang="zh-TW" sz="2400" smtClean="0"/>
              <a:t>The homogeneous coordinates form  for a three dimensional point [x y z] is given as</a:t>
            </a:r>
          </a:p>
          <a:p>
            <a:pPr>
              <a:lnSpc>
                <a:spcPct val="90000"/>
              </a:lnSpc>
              <a:buFontTx/>
              <a:buNone/>
            </a:pPr>
            <a:r>
              <a:rPr lang="en-US" altLang="zh-TW" sz="2400" b="1" smtClean="0">
                <a:latin typeface="Times New Roman" pitchFamily="18" charset="0"/>
              </a:rPr>
              <a:t>p </a:t>
            </a:r>
            <a:r>
              <a:rPr lang="en-US" altLang="zh-TW" sz="2400" smtClean="0">
                <a:latin typeface="Times New Roman" pitchFamily="18" charset="0"/>
              </a:rPr>
              <a:t>=[x’ y’ z’ 1] </a:t>
            </a:r>
            <a:r>
              <a:rPr lang="en-US" altLang="zh-TW" sz="3300" baseline="30000" smtClean="0">
                <a:latin typeface="Times New Roman" pitchFamily="18" charset="0"/>
              </a:rPr>
              <a:t>T</a:t>
            </a:r>
            <a:r>
              <a:rPr lang="en-US" altLang="zh-TW" sz="2400" b="1" smtClean="0">
                <a:latin typeface="Times New Roman" pitchFamily="18" charset="0"/>
              </a:rPr>
              <a:t> </a:t>
            </a:r>
            <a:r>
              <a:rPr lang="en-US" altLang="zh-TW" sz="2400" smtClean="0">
                <a:latin typeface="Times New Roman" pitchFamily="18" charset="0"/>
              </a:rPr>
              <a:t>=[wx wy wz w] </a:t>
            </a:r>
            <a:r>
              <a:rPr lang="en-US" altLang="zh-TW" sz="3300" baseline="30000" smtClean="0">
                <a:latin typeface="Times New Roman" pitchFamily="18" charset="0"/>
              </a:rPr>
              <a:t>T</a:t>
            </a:r>
          </a:p>
          <a:p>
            <a:pPr>
              <a:lnSpc>
                <a:spcPct val="90000"/>
              </a:lnSpc>
              <a:buFontTx/>
              <a:buNone/>
            </a:pPr>
            <a:r>
              <a:rPr lang="en-US" altLang="zh-TW" sz="2400" smtClean="0"/>
              <a:t>We return to a three dimensional point (for w</a:t>
            </a:r>
            <a:r>
              <a:rPr lang="en-US" altLang="zh-TW" sz="2400" smtClean="0">
                <a:latin typeface="Times New Roman" pitchFamily="18" charset="0"/>
                <a:sym typeface="Symbol" pitchFamily="18" charset="2"/>
              </a:rPr>
              <a:t>0</a:t>
            </a:r>
            <a:r>
              <a:rPr lang="en-US" altLang="zh-TW" sz="2400" smtClean="0"/>
              <a:t>) by</a:t>
            </a:r>
          </a:p>
          <a:p>
            <a:pPr>
              <a:lnSpc>
                <a:spcPct val="90000"/>
              </a:lnSpc>
              <a:buFontTx/>
              <a:buNone/>
            </a:pPr>
            <a:r>
              <a:rPr lang="en-US" altLang="zh-TW" sz="2400" smtClean="0">
                <a:latin typeface="Times New Roman" pitchFamily="18" charset="0"/>
              </a:rPr>
              <a:t>x</a:t>
            </a:r>
            <a:r>
              <a:rPr lang="en-US" altLang="zh-TW" sz="2400" smtClean="0">
                <a:sym typeface="Symbol" pitchFamily="18" charset="2"/>
              </a:rPr>
              <a:t>x’</a:t>
            </a:r>
            <a:r>
              <a:rPr lang="en-US" altLang="zh-TW" sz="2400" smtClean="0">
                <a:latin typeface="Times New Roman" pitchFamily="18" charset="0"/>
              </a:rPr>
              <a:t>/w</a:t>
            </a:r>
          </a:p>
          <a:p>
            <a:pPr>
              <a:lnSpc>
                <a:spcPct val="90000"/>
              </a:lnSpc>
              <a:buFontTx/>
              <a:buNone/>
            </a:pPr>
            <a:r>
              <a:rPr lang="en-US" altLang="zh-TW" sz="2400" smtClean="0">
                <a:latin typeface="Times New Roman" pitchFamily="18" charset="0"/>
              </a:rPr>
              <a:t>y</a:t>
            </a:r>
            <a:r>
              <a:rPr lang="en-US" altLang="zh-TW" sz="2400" smtClean="0">
                <a:sym typeface="Symbol" pitchFamily="18" charset="2"/>
              </a:rPr>
              <a:t></a:t>
            </a:r>
            <a:r>
              <a:rPr lang="en-US" altLang="zh-TW" sz="2400" smtClean="0">
                <a:latin typeface="Times New Roman" pitchFamily="18" charset="0"/>
              </a:rPr>
              <a:t>y’/w</a:t>
            </a:r>
          </a:p>
          <a:p>
            <a:pPr>
              <a:lnSpc>
                <a:spcPct val="90000"/>
              </a:lnSpc>
              <a:buFontTx/>
              <a:buNone/>
            </a:pPr>
            <a:r>
              <a:rPr lang="en-US" altLang="zh-TW" sz="2400" smtClean="0">
                <a:latin typeface="Times New Roman" pitchFamily="18" charset="0"/>
              </a:rPr>
              <a:t>z</a:t>
            </a:r>
            <a:r>
              <a:rPr lang="en-US" altLang="zh-TW" sz="2400" smtClean="0">
                <a:sym typeface="Symbol" pitchFamily="18" charset="2"/>
              </a:rPr>
              <a:t></a:t>
            </a:r>
            <a:r>
              <a:rPr lang="en-US" altLang="zh-TW" sz="2400" smtClean="0">
                <a:latin typeface="Times New Roman" pitchFamily="18" charset="0"/>
              </a:rPr>
              <a:t>z’/w</a:t>
            </a:r>
          </a:p>
          <a:p>
            <a:pPr>
              <a:lnSpc>
                <a:spcPct val="90000"/>
              </a:lnSpc>
              <a:buFontTx/>
              <a:buNone/>
            </a:pPr>
            <a:r>
              <a:rPr lang="en-US" altLang="zh-TW" sz="2400" smtClean="0"/>
              <a:t>If</a:t>
            </a:r>
            <a:r>
              <a:rPr lang="en-US" altLang="zh-TW" sz="2400" smtClean="0">
                <a:latin typeface="Times New Roman" pitchFamily="18" charset="0"/>
              </a:rPr>
              <a:t> w=0, </a:t>
            </a:r>
            <a:r>
              <a:rPr lang="en-US" altLang="zh-TW" sz="2400" smtClean="0"/>
              <a:t>the representation is that of a vector</a:t>
            </a:r>
          </a:p>
          <a:p>
            <a:pPr>
              <a:lnSpc>
                <a:spcPct val="90000"/>
              </a:lnSpc>
              <a:buFontTx/>
              <a:buNone/>
            </a:pPr>
            <a:r>
              <a:rPr lang="en-US" altLang="zh-TW" sz="2400" smtClean="0"/>
              <a:t>Note that homogeneous coordinates replaces points in three dimensions by lines through the origin in four dimensions</a:t>
            </a:r>
          </a:p>
          <a:p>
            <a:pPr>
              <a:lnSpc>
                <a:spcPct val="90000"/>
              </a:lnSpc>
              <a:buFontTx/>
              <a:buNone/>
            </a:pPr>
            <a:r>
              <a:rPr lang="en-US" altLang="zh-TW" sz="2400" smtClean="0"/>
              <a:t>For w=1, the representation of a point is [x y z 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37B449D-5D7D-47EE-AA4B-3CE9B7BBDE45}" type="slidenum">
              <a:rPr lang="es-ES" altLang="zh-TW" sz="1800">
                <a:latin typeface="Arial" charset="0"/>
              </a:rPr>
              <a:pPr lvl="1" eaLnBrk="1" hangingPunct="1">
                <a:spcBef>
                  <a:spcPct val="0"/>
                </a:spcBef>
                <a:buClrTx/>
                <a:buSzTx/>
                <a:buFontTx/>
                <a:buNone/>
              </a:pPr>
              <a:t>43</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a:xfrm>
            <a:off x="1371600" y="228600"/>
            <a:ext cx="6705600" cy="1066800"/>
          </a:xfrm>
        </p:spPr>
        <p:txBody>
          <a:bodyPr>
            <a:normAutofit fontScale="90000"/>
          </a:bodyPr>
          <a:lstStyle/>
          <a:p>
            <a:pPr>
              <a:defRPr/>
            </a:pPr>
            <a:r>
              <a:rPr lang="en-US" altLang="zh-TW" smtClean="0"/>
              <a:t>Homogeneous Coordinates and Computer Graphics</a:t>
            </a:r>
          </a:p>
        </p:txBody>
      </p:sp>
      <p:sp>
        <p:nvSpPr>
          <p:cNvPr id="51205" name="Rectangle 3"/>
          <p:cNvSpPr>
            <a:spLocks noGrp="1" noChangeArrowheads="1"/>
          </p:cNvSpPr>
          <p:nvPr>
            <p:ph type="body" idx="1"/>
          </p:nvPr>
        </p:nvSpPr>
        <p:spPr/>
        <p:txBody>
          <a:bodyPr/>
          <a:lstStyle/>
          <a:p>
            <a:r>
              <a:rPr lang="en-US" altLang="zh-TW" smtClean="0"/>
              <a:t>Homogeneous coordinates are key to all computer graphics systems</a:t>
            </a:r>
          </a:p>
          <a:p>
            <a:pPr lvl="1"/>
            <a:r>
              <a:rPr lang="en-US" altLang="zh-TW" smtClean="0">
                <a:ea typeface="MS PGothic" pitchFamily="34" charset="-128"/>
              </a:rPr>
              <a:t>All standard transformations (rotation, translation, scaling) can be implemented with matrix multiplications using 4 x 4 matrices</a:t>
            </a:r>
          </a:p>
          <a:p>
            <a:pPr lvl="1"/>
            <a:r>
              <a:rPr lang="en-US" altLang="zh-TW" smtClean="0">
                <a:ea typeface="MS PGothic" pitchFamily="34" charset="-128"/>
              </a:rPr>
              <a:t>Hardware pipeline works with 4 dimensional representations</a:t>
            </a:r>
          </a:p>
          <a:p>
            <a:pPr lvl="1"/>
            <a:r>
              <a:rPr lang="en-US" altLang="zh-TW" smtClean="0">
                <a:ea typeface="MS PGothic" pitchFamily="34" charset="-128"/>
              </a:rPr>
              <a:t>For orthographic viewing, we can maintain </a:t>
            </a:r>
            <a:r>
              <a:rPr lang="en-US" altLang="zh-TW" smtClean="0">
                <a:latin typeface="Times New Roman" pitchFamily="18" charset="0"/>
                <a:ea typeface="MS PGothic" pitchFamily="34" charset="-128"/>
              </a:rPr>
              <a:t>w=0</a:t>
            </a:r>
            <a:r>
              <a:rPr lang="en-US" altLang="zh-TW" smtClean="0">
                <a:ea typeface="MS PGothic" pitchFamily="34" charset="-128"/>
              </a:rPr>
              <a:t> for vectors and </a:t>
            </a:r>
            <a:r>
              <a:rPr lang="en-US" altLang="zh-TW" smtClean="0">
                <a:latin typeface="Times New Roman" pitchFamily="18" charset="0"/>
                <a:ea typeface="MS PGothic" pitchFamily="34" charset="-128"/>
              </a:rPr>
              <a:t>w=1</a:t>
            </a:r>
            <a:r>
              <a:rPr lang="en-US" altLang="zh-TW" smtClean="0">
                <a:ea typeface="MS PGothic" pitchFamily="34" charset="-128"/>
              </a:rPr>
              <a:t> for points</a:t>
            </a:r>
          </a:p>
          <a:p>
            <a:pPr lvl="1"/>
            <a:r>
              <a:rPr lang="en-US" altLang="zh-TW" smtClean="0">
                <a:ea typeface="MS PGothic" pitchFamily="34" charset="-128"/>
              </a:rPr>
              <a:t>For perspective we need a </a:t>
            </a:r>
            <a:r>
              <a:rPr lang="en-US" altLang="zh-TW" i="1" smtClean="0">
                <a:ea typeface="MS PGothic" pitchFamily="34" charset="-128"/>
              </a:rPr>
              <a:t>perspective division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1CC2A88-1FAB-47D2-9873-B847D8D6118F}" type="slidenum">
              <a:rPr lang="es-ES" altLang="zh-TW" sz="1800">
                <a:latin typeface="Arial" charset="0"/>
              </a:rPr>
              <a:pPr lvl="1" eaLnBrk="1" hangingPunct="1">
                <a:spcBef>
                  <a:spcPct val="0"/>
                </a:spcBef>
                <a:buClrTx/>
                <a:buSzTx/>
                <a:buFontTx/>
                <a:buNone/>
              </a:pPr>
              <a:t>44</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Change of Coordinate Systems</a:t>
            </a:r>
          </a:p>
        </p:txBody>
      </p:sp>
      <p:sp>
        <p:nvSpPr>
          <p:cNvPr id="52229" name="Rectangle 3"/>
          <p:cNvSpPr>
            <a:spLocks noGrp="1" noChangeArrowheads="1"/>
          </p:cNvSpPr>
          <p:nvPr>
            <p:ph type="body" idx="1"/>
          </p:nvPr>
        </p:nvSpPr>
        <p:spPr/>
        <p:txBody>
          <a:bodyPr/>
          <a:lstStyle/>
          <a:p>
            <a:r>
              <a:rPr lang="en-US" altLang="zh-TW" smtClean="0"/>
              <a:t>Consider two representations of a the same vector with respect to two different bases. The representations are </a:t>
            </a:r>
          </a:p>
        </p:txBody>
      </p:sp>
      <p:sp>
        <p:nvSpPr>
          <p:cNvPr id="52230" name="Text Box 4"/>
          <p:cNvSpPr txBox="1">
            <a:spLocks noChangeArrowheads="1"/>
          </p:cNvSpPr>
          <p:nvPr/>
        </p:nvSpPr>
        <p:spPr bwMode="auto">
          <a:xfrm>
            <a:off x="1066800" y="4572000"/>
            <a:ext cx="628491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spcBef>
                <a:spcPct val="20000"/>
              </a:spcBef>
              <a:buClrTx/>
              <a:buSzTx/>
              <a:buFontTx/>
              <a:buNone/>
            </a:pPr>
            <a:r>
              <a:rPr lang="en-US" altLang="zh-TW" sz="2700">
                <a:latin typeface="Arial" charset="0"/>
              </a:rPr>
              <a:t>v</a:t>
            </a:r>
            <a:r>
              <a:rPr lang="en-US" altLang="zh-TW" sz="2700" i="1">
                <a:latin typeface="Arial" charset="0"/>
              </a:rPr>
              <a:t>=</a:t>
            </a:r>
            <a:r>
              <a:rPr lang="en-US" altLang="zh-TW" sz="2700">
                <a:latin typeface="Symbol" pitchFamily="18" charset="2"/>
              </a:rPr>
              <a:t>a</a:t>
            </a:r>
            <a:r>
              <a:rPr lang="en-US" altLang="zh-TW" sz="2700" baseline="-25000">
                <a:latin typeface="Arial" charset="0"/>
              </a:rPr>
              <a:t>1</a:t>
            </a:r>
            <a:r>
              <a:rPr lang="en-US" altLang="zh-TW" sz="2700" i="1">
                <a:latin typeface="Arial" charset="0"/>
              </a:rPr>
              <a:t>v</a:t>
            </a:r>
            <a:r>
              <a:rPr lang="en-US" altLang="zh-TW" sz="2700" baseline="-25000">
                <a:latin typeface="Arial" charset="0"/>
              </a:rPr>
              <a:t>1</a:t>
            </a:r>
            <a:r>
              <a:rPr lang="en-US" altLang="zh-TW" sz="2700" i="1">
                <a:latin typeface="Arial" charset="0"/>
              </a:rPr>
              <a:t>+ </a:t>
            </a:r>
            <a:r>
              <a:rPr lang="en-US" altLang="zh-TW" sz="2700">
                <a:latin typeface="Symbol" pitchFamily="18" charset="2"/>
              </a:rPr>
              <a:t>a</a:t>
            </a:r>
            <a:r>
              <a:rPr lang="en-US" altLang="zh-TW" sz="2700" baseline="-25000">
                <a:latin typeface="Arial" charset="0"/>
              </a:rPr>
              <a:t>2</a:t>
            </a:r>
            <a:r>
              <a:rPr lang="en-US" altLang="zh-TW" sz="2700" i="1">
                <a:latin typeface="Arial" charset="0"/>
              </a:rPr>
              <a:t>v</a:t>
            </a:r>
            <a:r>
              <a:rPr lang="en-US" altLang="zh-TW" sz="2700" baseline="-25000">
                <a:latin typeface="Arial" charset="0"/>
              </a:rPr>
              <a:t>2</a:t>
            </a:r>
            <a:r>
              <a:rPr lang="en-US" altLang="zh-TW" sz="2700" i="1">
                <a:latin typeface="Arial" charset="0"/>
              </a:rPr>
              <a:t> </a:t>
            </a:r>
            <a:r>
              <a:rPr lang="en-US" altLang="zh-TW" sz="2700">
                <a:latin typeface="Arial" charset="0"/>
              </a:rPr>
              <a:t>+</a:t>
            </a:r>
            <a:r>
              <a:rPr lang="en-US" altLang="zh-TW" sz="2700">
                <a:latin typeface="Symbol" pitchFamily="18" charset="2"/>
              </a:rPr>
              <a:t>a</a:t>
            </a:r>
            <a:r>
              <a:rPr lang="en-US" altLang="zh-TW" sz="2700" baseline="-25000">
                <a:latin typeface="Arial" charset="0"/>
              </a:rPr>
              <a:t>3</a:t>
            </a:r>
            <a:r>
              <a:rPr lang="en-US" altLang="zh-TW" sz="2700" i="1">
                <a:latin typeface="Arial" charset="0"/>
              </a:rPr>
              <a:t>v</a:t>
            </a:r>
            <a:r>
              <a:rPr lang="en-US" altLang="zh-TW" sz="2700" baseline="-25000">
                <a:latin typeface="Arial" charset="0"/>
              </a:rPr>
              <a:t>3 </a:t>
            </a:r>
            <a:r>
              <a:rPr lang="en-US" altLang="zh-TW" sz="2700">
                <a:latin typeface="Arial" charset="0"/>
              </a:rPr>
              <a:t>= [</a:t>
            </a:r>
            <a:r>
              <a:rPr lang="en-US" altLang="zh-TW" sz="2700">
                <a:latin typeface="Symbol" pitchFamily="18" charset="2"/>
              </a:rPr>
              <a:t>a</a:t>
            </a:r>
            <a:r>
              <a:rPr lang="en-US" altLang="zh-TW" sz="2700" baseline="-25000">
                <a:latin typeface="Arial" charset="0"/>
              </a:rPr>
              <a:t>1 </a:t>
            </a:r>
            <a:r>
              <a:rPr lang="en-US" altLang="zh-TW" sz="2700">
                <a:latin typeface="Symbol" pitchFamily="18" charset="2"/>
              </a:rPr>
              <a:t>a</a:t>
            </a:r>
            <a:r>
              <a:rPr lang="en-US" altLang="zh-TW" sz="2700" baseline="-25000">
                <a:latin typeface="Arial" charset="0"/>
              </a:rPr>
              <a:t>2</a:t>
            </a:r>
            <a:r>
              <a:rPr lang="en-US" altLang="zh-TW" sz="2700" i="1">
                <a:latin typeface="Arial" charset="0"/>
              </a:rPr>
              <a:t> </a:t>
            </a:r>
            <a:r>
              <a:rPr lang="en-US" altLang="zh-TW" sz="2700">
                <a:latin typeface="Symbol" pitchFamily="18" charset="2"/>
              </a:rPr>
              <a:t>a</a:t>
            </a:r>
            <a:r>
              <a:rPr lang="en-US" altLang="zh-TW" sz="2700" baseline="-25000">
                <a:latin typeface="Arial" charset="0"/>
              </a:rPr>
              <a:t>3</a:t>
            </a:r>
            <a:r>
              <a:rPr lang="en-US" altLang="zh-TW" sz="2700">
                <a:latin typeface="Arial" charset="0"/>
              </a:rPr>
              <a:t>]</a:t>
            </a:r>
            <a:r>
              <a:rPr lang="en-US" altLang="zh-TW" sz="4000" baseline="30000">
                <a:latin typeface="Arial" charset="0"/>
              </a:rPr>
              <a:t> </a:t>
            </a:r>
            <a:r>
              <a:rPr lang="en-US" altLang="zh-TW" sz="2700">
                <a:latin typeface="Arial" charset="0"/>
              </a:rPr>
              <a:t>[</a:t>
            </a:r>
            <a:r>
              <a:rPr lang="en-US" altLang="zh-TW" sz="2700" i="1">
                <a:latin typeface="Arial" charset="0"/>
              </a:rPr>
              <a:t>v</a:t>
            </a:r>
            <a:r>
              <a:rPr lang="en-US" altLang="zh-TW" sz="2700" baseline="-25000">
                <a:latin typeface="Arial" charset="0"/>
              </a:rPr>
              <a:t>1</a:t>
            </a:r>
            <a:r>
              <a:rPr lang="en-US" altLang="zh-TW" sz="2700" i="1">
                <a:latin typeface="Arial" charset="0"/>
              </a:rPr>
              <a:t> v</a:t>
            </a:r>
            <a:r>
              <a:rPr lang="en-US" altLang="zh-TW" sz="2700" baseline="-25000">
                <a:latin typeface="Arial" charset="0"/>
              </a:rPr>
              <a:t>2</a:t>
            </a:r>
            <a:r>
              <a:rPr lang="en-US" altLang="zh-TW" sz="2700" i="1">
                <a:latin typeface="Arial" charset="0"/>
              </a:rPr>
              <a:t> v</a:t>
            </a:r>
            <a:r>
              <a:rPr lang="en-US" altLang="zh-TW" sz="2700" baseline="-25000">
                <a:latin typeface="Arial" charset="0"/>
              </a:rPr>
              <a:t>3</a:t>
            </a:r>
            <a:r>
              <a:rPr lang="en-US" altLang="zh-TW" sz="3100">
                <a:latin typeface="Arial" charset="0"/>
              </a:rPr>
              <a:t>] </a:t>
            </a:r>
            <a:r>
              <a:rPr lang="en-US" altLang="zh-TW" sz="4000" baseline="30000">
                <a:latin typeface="Arial" charset="0"/>
              </a:rPr>
              <a:t>T</a:t>
            </a:r>
          </a:p>
          <a:p>
            <a:pPr eaLnBrk="1" hangingPunct="1">
              <a:spcBef>
                <a:spcPct val="20000"/>
              </a:spcBef>
              <a:buClrTx/>
              <a:buSzTx/>
              <a:buFontTx/>
              <a:buNone/>
            </a:pPr>
            <a:r>
              <a:rPr lang="en-US" altLang="zh-TW" sz="2700" i="1">
                <a:latin typeface="Arial" charset="0"/>
              </a:rPr>
              <a:t>=</a:t>
            </a:r>
            <a:r>
              <a:rPr lang="en-US" altLang="zh-TW" sz="2700">
                <a:latin typeface="Symbol" pitchFamily="18" charset="2"/>
              </a:rPr>
              <a:t>b</a:t>
            </a:r>
            <a:r>
              <a:rPr lang="en-US" altLang="zh-TW" sz="2700" baseline="-25000">
                <a:latin typeface="Arial" charset="0"/>
              </a:rPr>
              <a:t>1</a:t>
            </a:r>
            <a:r>
              <a:rPr lang="en-US" altLang="zh-TW" sz="2700" i="1">
                <a:latin typeface="Arial" charset="0"/>
              </a:rPr>
              <a:t>u</a:t>
            </a:r>
            <a:r>
              <a:rPr lang="en-US" altLang="zh-TW" sz="2700" baseline="-25000">
                <a:latin typeface="Arial" charset="0"/>
              </a:rPr>
              <a:t>1</a:t>
            </a:r>
            <a:r>
              <a:rPr lang="en-US" altLang="zh-TW" sz="2700" i="1">
                <a:latin typeface="Arial" charset="0"/>
              </a:rPr>
              <a:t>+ </a:t>
            </a:r>
            <a:r>
              <a:rPr lang="en-US" altLang="zh-TW" sz="2700">
                <a:latin typeface="Symbol" pitchFamily="18" charset="2"/>
              </a:rPr>
              <a:t>b</a:t>
            </a:r>
            <a:r>
              <a:rPr lang="en-US" altLang="zh-TW" sz="2700" baseline="-25000">
                <a:latin typeface="Arial" charset="0"/>
              </a:rPr>
              <a:t>2</a:t>
            </a:r>
            <a:r>
              <a:rPr lang="en-US" altLang="zh-TW" sz="2700" i="1">
                <a:latin typeface="Arial" charset="0"/>
              </a:rPr>
              <a:t>u</a:t>
            </a:r>
            <a:r>
              <a:rPr lang="en-US" altLang="zh-TW" sz="2700" baseline="-25000">
                <a:latin typeface="Arial" charset="0"/>
              </a:rPr>
              <a:t>2</a:t>
            </a:r>
            <a:r>
              <a:rPr lang="en-US" altLang="zh-TW" sz="2700" i="1">
                <a:latin typeface="Arial" charset="0"/>
              </a:rPr>
              <a:t> </a:t>
            </a:r>
            <a:r>
              <a:rPr lang="en-US" altLang="zh-TW" sz="2700">
                <a:latin typeface="Arial" charset="0"/>
              </a:rPr>
              <a:t>+</a:t>
            </a:r>
            <a:r>
              <a:rPr lang="en-US" altLang="zh-TW" sz="2700">
                <a:latin typeface="Symbol" pitchFamily="18" charset="2"/>
              </a:rPr>
              <a:t>b</a:t>
            </a:r>
            <a:r>
              <a:rPr lang="en-US" altLang="zh-TW" sz="2700" baseline="-25000">
                <a:latin typeface="Arial" charset="0"/>
              </a:rPr>
              <a:t>3</a:t>
            </a:r>
            <a:r>
              <a:rPr lang="en-US" altLang="zh-TW" sz="2700" i="1">
                <a:latin typeface="Arial" charset="0"/>
              </a:rPr>
              <a:t>u</a:t>
            </a:r>
            <a:r>
              <a:rPr lang="en-US" altLang="zh-TW" sz="2700" baseline="-25000">
                <a:latin typeface="Arial" charset="0"/>
              </a:rPr>
              <a:t>3 </a:t>
            </a:r>
            <a:r>
              <a:rPr lang="en-US" altLang="zh-TW" sz="2700">
                <a:latin typeface="Arial" charset="0"/>
              </a:rPr>
              <a:t>= [</a:t>
            </a:r>
            <a:r>
              <a:rPr lang="en-US" altLang="zh-TW" sz="2700">
                <a:latin typeface="Symbol" pitchFamily="18" charset="2"/>
              </a:rPr>
              <a:t>b</a:t>
            </a:r>
            <a:r>
              <a:rPr lang="en-US" altLang="zh-TW" sz="2700" baseline="-25000">
                <a:latin typeface="Arial" charset="0"/>
              </a:rPr>
              <a:t>1 </a:t>
            </a:r>
            <a:r>
              <a:rPr lang="en-US" altLang="zh-TW" sz="2700">
                <a:latin typeface="Symbol" pitchFamily="18" charset="2"/>
              </a:rPr>
              <a:t>b</a:t>
            </a:r>
            <a:r>
              <a:rPr lang="en-US" altLang="zh-TW" sz="2700" baseline="-25000">
                <a:latin typeface="Arial" charset="0"/>
              </a:rPr>
              <a:t>2</a:t>
            </a:r>
            <a:r>
              <a:rPr lang="en-US" altLang="zh-TW" sz="2700" i="1">
                <a:latin typeface="Arial" charset="0"/>
              </a:rPr>
              <a:t> </a:t>
            </a:r>
            <a:r>
              <a:rPr lang="en-US" altLang="zh-TW" sz="2700">
                <a:latin typeface="Symbol" pitchFamily="18" charset="2"/>
              </a:rPr>
              <a:t>b</a:t>
            </a:r>
            <a:r>
              <a:rPr lang="en-US" altLang="zh-TW" sz="2700" baseline="-25000">
                <a:latin typeface="Arial" charset="0"/>
              </a:rPr>
              <a:t>3</a:t>
            </a:r>
            <a:r>
              <a:rPr lang="en-US" altLang="zh-TW" sz="2700">
                <a:latin typeface="Arial" charset="0"/>
              </a:rPr>
              <a:t>]</a:t>
            </a:r>
            <a:r>
              <a:rPr lang="en-US" altLang="zh-TW" sz="4000" baseline="30000">
                <a:latin typeface="Arial" charset="0"/>
              </a:rPr>
              <a:t> </a:t>
            </a:r>
            <a:r>
              <a:rPr lang="en-US" altLang="zh-TW" sz="2700">
                <a:latin typeface="Arial" charset="0"/>
              </a:rPr>
              <a:t>[</a:t>
            </a:r>
            <a:r>
              <a:rPr lang="en-US" altLang="zh-TW" sz="2700" i="1">
                <a:latin typeface="Arial" charset="0"/>
              </a:rPr>
              <a:t>u</a:t>
            </a:r>
            <a:r>
              <a:rPr lang="en-US" altLang="zh-TW" sz="2700" baseline="-25000">
                <a:latin typeface="Arial" charset="0"/>
              </a:rPr>
              <a:t>1</a:t>
            </a:r>
            <a:r>
              <a:rPr lang="en-US" altLang="zh-TW" sz="2700" i="1">
                <a:latin typeface="Arial" charset="0"/>
              </a:rPr>
              <a:t> u</a:t>
            </a:r>
            <a:r>
              <a:rPr lang="en-US" altLang="zh-TW" sz="2700" baseline="-25000">
                <a:latin typeface="Arial" charset="0"/>
              </a:rPr>
              <a:t>2</a:t>
            </a:r>
            <a:r>
              <a:rPr lang="en-US" altLang="zh-TW" sz="2700" i="1">
                <a:latin typeface="Arial" charset="0"/>
              </a:rPr>
              <a:t> u</a:t>
            </a:r>
            <a:r>
              <a:rPr lang="en-US" altLang="zh-TW" sz="2700" baseline="-25000">
                <a:latin typeface="Arial" charset="0"/>
              </a:rPr>
              <a:t>3</a:t>
            </a:r>
            <a:r>
              <a:rPr lang="en-US" altLang="zh-TW" sz="3100">
                <a:latin typeface="Arial" charset="0"/>
              </a:rPr>
              <a:t>] </a:t>
            </a:r>
            <a:r>
              <a:rPr lang="en-US" altLang="zh-TW" sz="4000" baseline="30000">
                <a:latin typeface="Arial" charset="0"/>
              </a:rPr>
              <a:t>T</a:t>
            </a:r>
          </a:p>
          <a:p>
            <a:pPr eaLnBrk="1" hangingPunct="1">
              <a:buClrTx/>
              <a:buSzTx/>
              <a:buFontTx/>
              <a:buNone/>
            </a:pPr>
            <a:endParaRPr lang="en-US" altLang="zh-TW" sz="1800">
              <a:latin typeface="Arial" charset="0"/>
            </a:endParaRPr>
          </a:p>
        </p:txBody>
      </p:sp>
      <p:sp>
        <p:nvSpPr>
          <p:cNvPr id="52231" name="Text Box 6"/>
          <p:cNvSpPr txBox="1">
            <a:spLocks noChangeArrowheads="1"/>
          </p:cNvSpPr>
          <p:nvPr/>
        </p:nvSpPr>
        <p:spPr bwMode="auto">
          <a:xfrm>
            <a:off x="2857500" y="3286125"/>
            <a:ext cx="2120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b="1">
                <a:latin typeface="Arial" charset="0"/>
              </a:rPr>
              <a:t>a</a:t>
            </a:r>
            <a:r>
              <a:rPr lang="en-US" altLang="zh-TW" sz="2700" i="1">
                <a:latin typeface="Arial" charset="0"/>
              </a:rPr>
              <a:t>=</a:t>
            </a:r>
            <a:r>
              <a:rPr lang="en-US" altLang="zh-TW" sz="2700">
                <a:latin typeface="Arial" charset="0"/>
              </a:rPr>
              <a:t>[</a:t>
            </a:r>
            <a:r>
              <a:rPr lang="en-US" altLang="zh-TW" sz="2700">
                <a:latin typeface="Symbol" pitchFamily="18" charset="2"/>
              </a:rPr>
              <a:t>a</a:t>
            </a:r>
            <a:r>
              <a:rPr lang="en-US" altLang="zh-TW" sz="2700" baseline="-25000">
                <a:latin typeface="Arial" charset="0"/>
              </a:rPr>
              <a:t>1</a:t>
            </a:r>
            <a:r>
              <a:rPr lang="en-US" altLang="zh-TW" sz="2700" i="1">
                <a:latin typeface="Arial" charset="0"/>
              </a:rPr>
              <a:t> </a:t>
            </a:r>
            <a:r>
              <a:rPr lang="en-US" altLang="zh-TW" sz="2700">
                <a:latin typeface="Symbol" pitchFamily="18" charset="2"/>
              </a:rPr>
              <a:t>a</a:t>
            </a:r>
            <a:r>
              <a:rPr lang="en-US" altLang="zh-TW" sz="2700" baseline="-25000">
                <a:latin typeface="Arial" charset="0"/>
              </a:rPr>
              <a:t>2</a:t>
            </a:r>
            <a:r>
              <a:rPr lang="en-US" altLang="zh-TW" sz="2700" i="1">
                <a:latin typeface="Arial" charset="0"/>
              </a:rPr>
              <a:t>  </a:t>
            </a:r>
            <a:r>
              <a:rPr lang="en-US" altLang="zh-TW" sz="2700">
                <a:latin typeface="Symbol" pitchFamily="18" charset="2"/>
              </a:rPr>
              <a:t>a</a:t>
            </a:r>
            <a:r>
              <a:rPr lang="en-US" altLang="zh-TW" sz="2700" baseline="-25000">
                <a:latin typeface="Arial" charset="0"/>
              </a:rPr>
              <a:t>3 </a:t>
            </a:r>
            <a:r>
              <a:rPr lang="en-US" altLang="zh-TW" sz="2700">
                <a:latin typeface="Arial" charset="0"/>
              </a:rPr>
              <a:t>]</a:t>
            </a:r>
          </a:p>
        </p:txBody>
      </p:sp>
      <p:sp>
        <p:nvSpPr>
          <p:cNvPr id="52232" name="Text Box 7"/>
          <p:cNvSpPr txBox="1">
            <a:spLocks noChangeArrowheads="1"/>
          </p:cNvSpPr>
          <p:nvPr/>
        </p:nvSpPr>
        <p:spPr bwMode="auto">
          <a:xfrm>
            <a:off x="2857500" y="3743325"/>
            <a:ext cx="20589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b="1">
                <a:latin typeface="Arial" charset="0"/>
              </a:rPr>
              <a:t>b</a:t>
            </a:r>
            <a:r>
              <a:rPr lang="en-US" altLang="zh-TW" sz="2700" i="1">
                <a:latin typeface="Arial" charset="0"/>
              </a:rPr>
              <a:t>=</a:t>
            </a:r>
            <a:r>
              <a:rPr lang="en-US" altLang="zh-TW" sz="2700">
                <a:latin typeface="Arial" charset="0"/>
              </a:rPr>
              <a:t>[</a:t>
            </a:r>
            <a:r>
              <a:rPr lang="en-US" altLang="zh-TW" sz="2700">
                <a:latin typeface="Symbol" pitchFamily="18" charset="2"/>
              </a:rPr>
              <a:t>b</a:t>
            </a:r>
            <a:r>
              <a:rPr lang="en-US" altLang="zh-TW" sz="2700" baseline="-25000">
                <a:latin typeface="Arial" charset="0"/>
              </a:rPr>
              <a:t>1 </a:t>
            </a:r>
            <a:r>
              <a:rPr lang="en-US" altLang="zh-TW" sz="2700" i="1">
                <a:latin typeface="Arial" charset="0"/>
              </a:rPr>
              <a:t> </a:t>
            </a:r>
            <a:r>
              <a:rPr lang="en-US" altLang="zh-TW" sz="2700">
                <a:latin typeface="Symbol" pitchFamily="18" charset="2"/>
              </a:rPr>
              <a:t>b</a:t>
            </a:r>
            <a:r>
              <a:rPr lang="en-US" altLang="zh-TW" sz="2700" baseline="-25000">
                <a:latin typeface="Arial" charset="0"/>
              </a:rPr>
              <a:t>2</a:t>
            </a:r>
            <a:r>
              <a:rPr lang="en-US" altLang="zh-TW" sz="2700">
                <a:latin typeface="Arial" charset="0"/>
              </a:rPr>
              <a:t>  </a:t>
            </a:r>
            <a:r>
              <a:rPr lang="en-US" altLang="zh-TW" sz="2700">
                <a:latin typeface="Symbol" pitchFamily="18" charset="2"/>
              </a:rPr>
              <a:t>b</a:t>
            </a:r>
            <a:r>
              <a:rPr lang="en-US" altLang="zh-TW" sz="2700" baseline="-25000">
                <a:latin typeface="Arial" charset="0"/>
              </a:rPr>
              <a:t>3</a:t>
            </a:r>
            <a:r>
              <a:rPr lang="en-US" altLang="zh-TW" sz="2700">
                <a:latin typeface="Arial" charset="0"/>
              </a:rPr>
              <a:t>]</a:t>
            </a:r>
            <a:endParaRPr lang="en-US" altLang="zh-TW" sz="2700" baseline="-25000">
              <a:latin typeface="Arial" charset="0"/>
            </a:endParaRPr>
          </a:p>
        </p:txBody>
      </p:sp>
      <p:sp>
        <p:nvSpPr>
          <p:cNvPr id="52233" name="Text Box 8"/>
          <p:cNvSpPr txBox="1">
            <a:spLocks noChangeArrowheads="1"/>
          </p:cNvSpPr>
          <p:nvPr/>
        </p:nvSpPr>
        <p:spPr bwMode="auto">
          <a:xfrm>
            <a:off x="1143000" y="41910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where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FB0E47A-3CBB-4F14-981F-0F58776214D7}" type="slidenum">
              <a:rPr lang="es-ES" altLang="zh-TW" sz="1800">
                <a:latin typeface="Arial" charset="0"/>
              </a:rPr>
              <a:pPr lvl="1" eaLnBrk="1" hangingPunct="1">
                <a:spcBef>
                  <a:spcPct val="0"/>
                </a:spcBef>
                <a:buClrTx/>
                <a:buSzTx/>
                <a:buFontTx/>
                <a:buNone/>
              </a:pPr>
              <a:t>45</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noAutofit/>
          </a:bodyPr>
          <a:lstStyle/>
          <a:p>
            <a:pPr>
              <a:defRPr/>
            </a:pPr>
            <a:r>
              <a:rPr lang="en-US" altLang="zh-TW" sz="3200" dirty="0" smtClean="0"/>
              <a:t>Representing second basis in terms of first</a:t>
            </a:r>
          </a:p>
        </p:txBody>
      </p:sp>
      <p:sp>
        <p:nvSpPr>
          <p:cNvPr id="53253" name="Rectangle 3"/>
          <p:cNvSpPr>
            <a:spLocks noGrp="1" noChangeArrowheads="1"/>
          </p:cNvSpPr>
          <p:nvPr>
            <p:ph type="body" idx="1"/>
          </p:nvPr>
        </p:nvSpPr>
        <p:spPr/>
        <p:txBody>
          <a:bodyPr/>
          <a:lstStyle/>
          <a:p>
            <a:pPr>
              <a:buFontTx/>
              <a:buNone/>
            </a:pPr>
            <a:r>
              <a:rPr lang="en-US" altLang="zh-TW" sz="2700" smtClean="0"/>
              <a:t>Each of the basis vectors, u1,u2, u3, are vectors that can be represented in terms of the first basis</a:t>
            </a:r>
          </a:p>
          <a:p>
            <a:pPr>
              <a:buFontTx/>
              <a:buNone/>
            </a:pPr>
            <a:endParaRPr lang="en-US" altLang="zh-TW" sz="2700" smtClean="0"/>
          </a:p>
          <a:p>
            <a:pPr>
              <a:buFontTx/>
              <a:buNone/>
            </a:pPr>
            <a:endParaRPr lang="en-US" altLang="zh-TW" sz="2700" smtClean="0"/>
          </a:p>
        </p:txBody>
      </p:sp>
      <p:sp>
        <p:nvSpPr>
          <p:cNvPr id="53254" name="Text Box 4"/>
          <p:cNvSpPr txBox="1">
            <a:spLocks noChangeArrowheads="1"/>
          </p:cNvSpPr>
          <p:nvPr/>
        </p:nvSpPr>
        <p:spPr bwMode="auto">
          <a:xfrm>
            <a:off x="914400" y="3657600"/>
            <a:ext cx="2827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u</a:t>
            </a:r>
            <a:r>
              <a:rPr lang="en-US" altLang="zh-TW" sz="1800" baseline="-25000">
                <a:latin typeface="Arial" charset="0"/>
              </a:rPr>
              <a:t>1 </a:t>
            </a:r>
            <a:r>
              <a:rPr lang="en-US" altLang="zh-TW" sz="1800">
                <a:latin typeface="Arial" charset="0"/>
              </a:rPr>
              <a:t>= </a:t>
            </a:r>
            <a:r>
              <a:rPr lang="en-US" altLang="zh-TW" sz="1800">
                <a:latin typeface="Symbol" pitchFamily="18" charset="2"/>
              </a:rPr>
              <a:t>g</a:t>
            </a:r>
            <a:r>
              <a:rPr lang="en-US" altLang="zh-TW" sz="1800" baseline="-25000">
                <a:latin typeface="Arial" charset="0"/>
              </a:rPr>
              <a:t>11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12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13</a:t>
            </a:r>
            <a:r>
              <a:rPr lang="en-US" altLang="zh-TW" sz="1800">
                <a:latin typeface="Arial" charset="0"/>
              </a:rPr>
              <a:t>v</a:t>
            </a:r>
            <a:r>
              <a:rPr lang="en-US" altLang="zh-TW" sz="1800" baseline="-25000">
                <a:latin typeface="Arial" charset="0"/>
              </a:rPr>
              <a:t>3</a:t>
            </a:r>
          </a:p>
          <a:p>
            <a:pPr eaLnBrk="1" hangingPunct="1">
              <a:buClrTx/>
              <a:buSzTx/>
              <a:buFontTx/>
              <a:buNone/>
            </a:pPr>
            <a:r>
              <a:rPr lang="en-US" altLang="zh-TW" sz="1800">
                <a:latin typeface="Arial" charset="0"/>
              </a:rPr>
              <a:t>u</a:t>
            </a:r>
            <a:r>
              <a:rPr lang="en-US" altLang="zh-TW" sz="1800" baseline="-25000">
                <a:latin typeface="Arial" charset="0"/>
              </a:rPr>
              <a:t>2 </a:t>
            </a:r>
            <a:r>
              <a:rPr lang="en-US" altLang="zh-TW" sz="1800">
                <a:latin typeface="Arial" charset="0"/>
              </a:rPr>
              <a:t>= </a:t>
            </a:r>
            <a:r>
              <a:rPr lang="en-US" altLang="zh-TW" sz="1800">
                <a:latin typeface="Symbol" pitchFamily="18" charset="2"/>
              </a:rPr>
              <a:t>g</a:t>
            </a:r>
            <a:r>
              <a:rPr lang="en-US" altLang="zh-TW" sz="1800" baseline="-25000">
                <a:latin typeface="Arial" charset="0"/>
              </a:rPr>
              <a:t>21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22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23</a:t>
            </a:r>
            <a:r>
              <a:rPr lang="en-US" altLang="zh-TW" sz="1800">
                <a:latin typeface="Arial" charset="0"/>
              </a:rPr>
              <a:t>v</a:t>
            </a:r>
            <a:r>
              <a:rPr lang="en-US" altLang="zh-TW" sz="1800" baseline="-25000">
                <a:latin typeface="Arial" charset="0"/>
              </a:rPr>
              <a:t>3</a:t>
            </a:r>
            <a:endParaRPr lang="en-US" altLang="zh-TW" sz="1800">
              <a:latin typeface="Arial" charset="0"/>
            </a:endParaRPr>
          </a:p>
          <a:p>
            <a:pPr eaLnBrk="1" hangingPunct="1">
              <a:buClrTx/>
              <a:buSzTx/>
              <a:buFontTx/>
              <a:buNone/>
            </a:pPr>
            <a:r>
              <a:rPr lang="en-US" altLang="zh-TW" sz="1800">
                <a:latin typeface="Arial" charset="0"/>
              </a:rPr>
              <a:t>u</a:t>
            </a:r>
            <a:r>
              <a:rPr lang="en-US" altLang="zh-TW" sz="1800" baseline="-25000">
                <a:latin typeface="Arial" charset="0"/>
              </a:rPr>
              <a:t>3 </a:t>
            </a:r>
            <a:r>
              <a:rPr lang="en-US" altLang="zh-TW" sz="1800">
                <a:latin typeface="Arial" charset="0"/>
              </a:rPr>
              <a:t>= </a:t>
            </a:r>
            <a:r>
              <a:rPr lang="en-US" altLang="zh-TW" sz="1800">
                <a:latin typeface="Symbol" pitchFamily="18" charset="2"/>
              </a:rPr>
              <a:t>g</a:t>
            </a:r>
            <a:r>
              <a:rPr lang="en-US" altLang="zh-TW" sz="1800" baseline="-25000">
                <a:latin typeface="Arial" charset="0"/>
              </a:rPr>
              <a:t>31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32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33</a:t>
            </a:r>
            <a:r>
              <a:rPr lang="en-US" altLang="zh-TW" sz="1800">
                <a:latin typeface="Arial" charset="0"/>
              </a:rPr>
              <a:t>v</a:t>
            </a:r>
            <a:r>
              <a:rPr lang="en-US" altLang="zh-TW" sz="1800" baseline="-25000">
                <a:latin typeface="Arial" charset="0"/>
              </a:rPr>
              <a:t>3</a:t>
            </a:r>
          </a:p>
        </p:txBody>
      </p:sp>
      <p:pic>
        <p:nvPicPr>
          <p:cNvPr id="53255" name="Picture 9" descr="AN04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2857500"/>
            <a:ext cx="28432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Line 10"/>
          <p:cNvSpPr>
            <a:spLocks noChangeShapeType="1"/>
          </p:cNvSpPr>
          <p:nvPr/>
        </p:nvSpPr>
        <p:spPr bwMode="auto">
          <a:xfrm flipV="1">
            <a:off x="6096000" y="3429000"/>
            <a:ext cx="762000" cy="9906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3257" name="Text Box 11"/>
          <p:cNvSpPr txBox="1">
            <a:spLocks noChangeArrowheads="1"/>
          </p:cNvSpPr>
          <p:nvPr/>
        </p:nvSpPr>
        <p:spPr bwMode="auto">
          <a:xfrm>
            <a:off x="6842125" y="3013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2ADC0A-8957-4F5E-B058-ED54FF20978D}" type="slidenum">
              <a:rPr lang="es-ES" altLang="zh-TW" sz="1800">
                <a:latin typeface="Arial" charset="0"/>
              </a:rPr>
              <a:pPr lvl="1" eaLnBrk="1" hangingPunct="1">
                <a:spcBef>
                  <a:spcPct val="0"/>
                </a:spcBef>
                <a:buClrTx/>
                <a:buSzTx/>
                <a:buFontTx/>
                <a:buNone/>
              </a:pPr>
              <a:t>46</a:t>
            </a:fld>
            <a:endParaRPr lang="es-ES" altLang="zh-TW" sz="1800">
              <a:latin typeface="Arial" charset="0"/>
            </a:endParaRPr>
          </a:p>
        </p:txBody>
      </p:sp>
      <p:sp>
        <p:nvSpPr>
          <p:cNvPr id="31748"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9" name="Rectangle 2"/>
          <p:cNvSpPr>
            <a:spLocks noGrp="1" noChangeArrowheads="1"/>
          </p:cNvSpPr>
          <p:nvPr>
            <p:ph type="title"/>
          </p:nvPr>
        </p:nvSpPr>
        <p:spPr/>
        <p:txBody>
          <a:bodyPr/>
          <a:lstStyle/>
          <a:p>
            <a:pPr>
              <a:defRPr/>
            </a:pPr>
            <a:r>
              <a:rPr lang="en-US" altLang="zh-TW" sz="3300" smtClean="0"/>
              <a:t>Matrix Form </a:t>
            </a:r>
          </a:p>
        </p:txBody>
      </p:sp>
      <p:sp>
        <p:nvSpPr>
          <p:cNvPr id="54277" name="Rectangle 3"/>
          <p:cNvSpPr>
            <a:spLocks noGrp="1" noChangeArrowheads="1"/>
          </p:cNvSpPr>
          <p:nvPr>
            <p:ph type="body" idx="1"/>
          </p:nvPr>
        </p:nvSpPr>
        <p:spPr/>
        <p:txBody>
          <a:bodyPr/>
          <a:lstStyle/>
          <a:p>
            <a:pPr>
              <a:buFontTx/>
              <a:buNone/>
            </a:pPr>
            <a:r>
              <a:rPr lang="en-US" altLang="zh-TW" sz="2700" dirty="0" smtClean="0"/>
              <a:t>The coefficients define a 3 x 3 matrix</a:t>
            </a:r>
          </a:p>
          <a:p>
            <a:pPr>
              <a:buFontTx/>
              <a:buNone/>
            </a:pPr>
            <a:endParaRPr lang="en-US" altLang="zh-TW" sz="2700" dirty="0" smtClean="0"/>
          </a:p>
          <a:p>
            <a:pPr>
              <a:buFontTx/>
              <a:buNone/>
            </a:pPr>
            <a:endParaRPr lang="en-US" altLang="zh-TW" sz="2700" dirty="0" smtClean="0"/>
          </a:p>
          <a:p>
            <a:pPr>
              <a:buFontTx/>
              <a:buNone/>
            </a:pPr>
            <a:endParaRPr lang="en-US" altLang="zh-TW" sz="2700" dirty="0" smtClean="0"/>
          </a:p>
          <a:p>
            <a:pPr>
              <a:buFontTx/>
              <a:buNone/>
            </a:pPr>
            <a:endParaRPr lang="en-US" altLang="zh-TW" sz="2700" dirty="0" smtClean="0"/>
          </a:p>
          <a:p>
            <a:pPr>
              <a:buFontTx/>
              <a:buNone/>
            </a:pPr>
            <a:r>
              <a:rPr lang="en-US" altLang="zh-TW" sz="2700" dirty="0" smtClean="0"/>
              <a:t>and the bases can be related by</a:t>
            </a:r>
          </a:p>
          <a:p>
            <a:pPr>
              <a:buFontTx/>
              <a:buNone/>
            </a:pPr>
            <a:endParaRPr lang="en-US" altLang="zh-TW" sz="2700" dirty="0" smtClean="0"/>
          </a:p>
          <a:p>
            <a:pPr>
              <a:buFontTx/>
              <a:buNone/>
            </a:pPr>
            <a:endParaRPr lang="en-US" altLang="zh-TW" sz="2700" dirty="0" smtClean="0"/>
          </a:p>
          <a:p>
            <a:pPr>
              <a:buFontTx/>
              <a:buNone/>
            </a:pPr>
            <a:r>
              <a:rPr lang="en-US" altLang="zh-TW" sz="2700" dirty="0" smtClean="0"/>
              <a:t>see text for numerical examples</a:t>
            </a:r>
          </a:p>
        </p:txBody>
      </p:sp>
      <p:sp>
        <p:nvSpPr>
          <p:cNvPr id="54278" name="Text Box 4"/>
          <p:cNvSpPr txBox="1">
            <a:spLocks noChangeArrowheads="1"/>
          </p:cNvSpPr>
          <p:nvPr/>
        </p:nvSpPr>
        <p:spPr bwMode="auto">
          <a:xfrm>
            <a:off x="3563888" y="4551581"/>
            <a:ext cx="1683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b="1" dirty="0" smtClean="0">
                <a:latin typeface="Arial" charset="0"/>
              </a:rPr>
              <a:t>a=(M</a:t>
            </a:r>
            <a:r>
              <a:rPr lang="en-US" altLang="zh-TW" baseline="30000" dirty="0" smtClean="0">
                <a:latin typeface="Arial" charset="0"/>
              </a:rPr>
              <a:t>T</a:t>
            </a:r>
            <a:r>
              <a:rPr lang="en-US" altLang="zh-TW" b="1" dirty="0" smtClean="0">
                <a:latin typeface="Arial" charset="0"/>
              </a:rPr>
              <a:t>)b</a:t>
            </a:r>
            <a:endParaRPr lang="en-US" altLang="zh-TW" b="1" dirty="0">
              <a:latin typeface="Arial" charset="0"/>
            </a:endParaRPr>
          </a:p>
        </p:txBody>
      </p:sp>
      <p:graphicFrame>
        <p:nvGraphicFramePr>
          <p:cNvPr id="54279" name="Object 2"/>
          <p:cNvGraphicFramePr>
            <a:graphicFrameLocks noChangeAspect="1"/>
          </p:cNvGraphicFramePr>
          <p:nvPr/>
        </p:nvGraphicFramePr>
        <p:xfrm>
          <a:off x="3429000" y="2286000"/>
          <a:ext cx="2236788" cy="1585913"/>
        </p:xfrm>
        <a:graphic>
          <a:graphicData uri="http://schemas.openxmlformats.org/presentationml/2006/ole">
            <mc:AlternateContent xmlns:mc="http://schemas.openxmlformats.org/markup-compatibility/2006">
              <mc:Choice xmlns:v="urn:schemas-microsoft-com:vml" Requires="v">
                <p:oleObj spid="_x0000_s54293" name="Equation" r:id="rId3" imgW="1002865" imgH="710891" progId="Equation.3">
                  <p:embed/>
                </p:oleObj>
              </mc:Choice>
              <mc:Fallback>
                <p:oleObj name="Equation" r:id="rId3" imgW="1002865" imgH="71089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0"/>
                        <a:ext cx="2236788"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Text Box 6"/>
          <p:cNvSpPr txBox="1">
            <a:spLocks noChangeArrowheads="1"/>
          </p:cNvSpPr>
          <p:nvPr/>
        </p:nvSpPr>
        <p:spPr bwMode="auto">
          <a:xfrm>
            <a:off x="2667000" y="26670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M </a:t>
            </a:r>
            <a:r>
              <a:rPr lang="en-US" altLang="zh-TW" sz="1800">
                <a:latin typeface="Arial" charset="0"/>
              </a:rPr>
              <a:t>=</a:t>
            </a:r>
          </a:p>
        </p:txBody>
      </p:sp>
      <mc:AlternateContent xmlns:mc="http://schemas.openxmlformats.org/markup-compatibility/2006" xmlns:a14="http://schemas.microsoft.com/office/drawing/2010/main">
        <mc:Choice Requires="a14">
          <p:sp>
            <p:nvSpPr>
              <p:cNvPr id="2" name="文字方塊 1"/>
              <p:cNvSpPr txBox="1"/>
              <p:nvPr/>
            </p:nvSpPr>
            <p:spPr>
              <a:xfrm>
                <a:off x="6516216" y="4705468"/>
                <a:ext cx="19442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𝑀</m:t>
                              </m:r>
                            </m:e>
                            <m:sup>
                              <m:r>
                                <a:rPr lang="en-US" altLang="zh-TW" b="0" i="1" smtClean="0">
                                  <a:latin typeface="Cambria Math" panose="02040503050406030204" pitchFamily="18" charset="0"/>
                                </a:rPr>
                                <m:t>𝑇</m:t>
                              </m:r>
                            </m:sup>
                          </m:sSup>
                          <m:r>
                            <a:rPr lang="en-US" altLang="zh-TW" b="0" i="1" smtClean="0">
                              <a:latin typeface="Cambria Math" panose="02040503050406030204" pitchFamily="18" charset="0"/>
                            </a:rPr>
                            <m:t>)</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𝑎</m:t>
                      </m:r>
                      <m:r>
                        <a:rPr lang="en-US" altLang="zh-TW" i="1" smtClean="0">
                          <a:latin typeface="Cambria Math" panose="02040503050406030204" pitchFamily="18" charset="0"/>
                        </a:rPr>
                        <m:t>=</m:t>
                      </m:r>
                      <m:r>
                        <a:rPr lang="en-US" altLang="zh-TW" b="0" i="1" smtClean="0">
                          <a:latin typeface="Cambria Math" panose="02040503050406030204" pitchFamily="18" charset="0"/>
                        </a:rPr>
                        <m:t>𝑏</m:t>
                      </m:r>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6516216" y="4705468"/>
                <a:ext cx="1944216" cy="276999"/>
              </a:xfrm>
              <a:prstGeom prst="rect">
                <a:avLst/>
              </a:prstGeom>
              <a:blipFill>
                <a:blip r:embed="rId5"/>
                <a:stretch>
                  <a:fillRect t="-2222"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6588224" y="5210616"/>
                <a:ext cx="19442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𝑏</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𝑀</m:t>
                              </m:r>
                            </m:e>
                            <m:sup>
                              <m:r>
                                <a:rPr lang="en-US" altLang="zh-TW" b="0" i="1" smtClean="0">
                                  <a:latin typeface="Cambria Math" panose="02040503050406030204" pitchFamily="18" charset="0"/>
                                </a:rPr>
                                <m:t>𝑇</m:t>
                              </m:r>
                            </m:sup>
                          </m:sSup>
                          <m:r>
                            <a:rPr lang="en-US" altLang="zh-TW" b="0" i="1" smtClean="0">
                              <a:latin typeface="Cambria Math" panose="02040503050406030204" pitchFamily="18" charset="0"/>
                            </a:rPr>
                            <m:t>)</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𝑎</m:t>
                      </m:r>
                    </m:oMath>
                  </m:oMathPara>
                </a14:m>
                <a:endParaRPr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6588224" y="5210616"/>
                <a:ext cx="1944216" cy="276999"/>
              </a:xfrm>
              <a:prstGeom prst="rect">
                <a:avLst/>
              </a:prstGeom>
              <a:blipFill>
                <a:blip r:embed="rId6"/>
                <a:stretch>
                  <a:fillRect t="-2222" b="-37778"/>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4" name="文字方塊 3"/>
              <p:cNvSpPr txBox="1"/>
              <p:nvPr/>
            </p:nvSpPr>
            <p:spPr>
              <a:xfrm>
                <a:off x="4932040" y="5344660"/>
                <a:ext cx="3528392" cy="732573"/>
              </a:xfrm>
              <a:prstGeom prst="rect">
                <a:avLst/>
              </a:prstGeom>
              <a:noFill/>
            </p:spPr>
            <p:txBody>
              <a:bodyPr wrap="square" lIns="0" tIns="0" rIns="0" bIns="0" rtlCol="0">
                <a:spAutoFit/>
              </a:bodyPr>
              <a:lstStyle/>
              <a:p>
                <a14:m>
                  <m:oMath xmlns:m="http://schemas.openxmlformats.org/officeDocument/2006/math">
                    <m:r>
                      <a:rPr lang="en-US" altLang="zh-TW" b="0" i="1" smtClean="0">
                        <a:latin typeface="Cambria Math" panose="02040503050406030204" pitchFamily="18" charset="0"/>
                      </a:rPr>
                      <m:t>𝑏</m:t>
                    </m:r>
                    <m:r>
                      <a:rPr lang="en-US" altLang="zh-TW" b="0" i="1" smtClean="0">
                        <a:latin typeface="Cambria Math" panose="02040503050406030204" pitchFamily="18" charset="0"/>
                      </a:rPr>
                      <m:t>= </m:t>
                    </m:r>
                    <m:d>
                      <m:dPr>
                        <m:begChr m:val="["/>
                        <m:endChr m:val="]"/>
                        <m:ctrlPr>
                          <a:rPr lang="en-US" altLang="zh-TW" i="1">
                            <a:latin typeface="Cambria Math" panose="02040503050406030204" pitchFamily="18" charset="0"/>
                          </a:rPr>
                        </m:ctrlPr>
                      </m:dPr>
                      <m:e>
                        <m:m>
                          <m:mPr>
                            <m:mcs>
                              <m:mc>
                                <m:mcPr>
                                  <m:count m:val="1"/>
                                  <m:mcJc m:val="center"/>
                                </m:mcPr>
                              </m:mc>
                            </m:mcs>
                            <m:ctrlPr>
                              <a:rPr lang="en-US" altLang="zh-TW" i="1">
                                <a:latin typeface="Cambria Math" panose="02040503050406030204" pitchFamily="18" charset="0"/>
                              </a:rPr>
                            </m:ctrlPr>
                          </m:mPr>
                          <m:mr>
                            <m:e>
                              <m:r>
                                <m:rPr>
                                  <m:brk m:alnAt="7"/>
                                </m:rPr>
                                <a:rPr lang="en-US" altLang="zh-TW" b="0" i="1" smtClean="0">
                                  <a:latin typeface="Cambria Math" panose="02040503050406030204" pitchFamily="18" charset="0"/>
                                </a:rPr>
                                <m:t>−</m:t>
                              </m:r>
                              <m:r>
                                <a:rPr lang="en-US" altLang="zh-TW" i="1">
                                  <a:latin typeface="Cambria Math" panose="02040503050406030204" pitchFamily="18" charset="0"/>
                                </a:rPr>
                                <m:t>1</m:t>
                              </m:r>
                            </m:e>
                          </m:mr>
                          <m:mr>
                            <m:e>
                              <m:r>
                                <a:rPr lang="en-US" altLang="zh-TW" b="0" i="1" smtClean="0">
                                  <a:latin typeface="Cambria Math" panose="02040503050406030204" pitchFamily="18" charset="0"/>
                                </a:rPr>
                                <m:t>−1</m:t>
                              </m:r>
                            </m:e>
                          </m:mr>
                          <m:mr>
                            <m:e>
                              <m:r>
                                <a:rPr lang="en-US" altLang="zh-TW" i="1">
                                  <a:latin typeface="Cambria Math" panose="02040503050406030204" pitchFamily="18" charset="0"/>
                                </a:rPr>
                                <m:t>3</m:t>
                              </m:r>
                            </m:e>
                          </m:mr>
                        </m:m>
                      </m:e>
                    </m:d>
                  </m:oMath>
                </a14:m>
                <a:r>
                  <a:rPr lang="en-US" altLang="zh-TW" dirty="0"/>
                  <a:t> </a:t>
                </a:r>
                <a14:m>
                  <m:oMath xmlns:m="http://schemas.openxmlformats.org/officeDocument/2006/math">
                    <m:r>
                      <a:rPr lang="en-US" altLang="zh-TW" i="1">
                        <a:latin typeface="Cambria Math" panose="02040503050406030204" pitchFamily="18" charset="0"/>
                      </a:rPr>
                      <m:t>=</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𝑢</m:t>
                        </m:r>
                      </m:e>
                      <m:sub>
                        <m:r>
                          <a:rPr lang="en-US" altLang="zh-TW" i="1">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𝑢</m:t>
                        </m:r>
                      </m:e>
                      <m:sub>
                        <m:r>
                          <a:rPr lang="en-US" altLang="zh-TW" b="0" i="1" smtClean="0">
                            <a:latin typeface="Cambria Math" panose="02040503050406030204" pitchFamily="18" charset="0"/>
                          </a:rPr>
                          <m:t>2</m:t>
                        </m:r>
                      </m:sub>
                    </m:sSub>
                    <m:r>
                      <m:rPr>
                        <m:nor/>
                      </m:rPr>
                      <a:rPr lang="en-US" altLang="zh-TW" dirty="0"/>
                      <m:t>+</m:t>
                    </m:r>
                    <m:r>
                      <a:rPr lang="en-US" altLang="zh-TW">
                        <a:latin typeface="Cambria Math" panose="02040503050406030204" pitchFamily="18" charset="0"/>
                      </a:rPr>
                      <m:t>3</m:t>
                    </m:r>
                    <m:sSub>
                      <m:sSubPr>
                        <m:ctrlPr>
                          <a:rPr lang="en-US" altLang="zh-TW" i="1">
                            <a:latin typeface="Cambria Math" panose="02040503050406030204" pitchFamily="18" charset="0"/>
                          </a:rPr>
                        </m:ctrlPr>
                      </m:sSubPr>
                      <m:e>
                        <m:r>
                          <a:rPr lang="en-US" altLang="zh-TW" i="1">
                            <a:latin typeface="Cambria Math" panose="02040503050406030204" pitchFamily="18" charset="0"/>
                          </a:rPr>
                          <m:t>𝑢</m:t>
                        </m:r>
                      </m:e>
                      <m:sub>
                        <m:r>
                          <a:rPr lang="en-US" altLang="zh-TW" i="1">
                            <a:latin typeface="Cambria Math" panose="02040503050406030204" pitchFamily="18" charset="0"/>
                          </a:rPr>
                          <m:t>3</m:t>
                        </m:r>
                      </m:sub>
                    </m:sSub>
                  </m:oMath>
                </a14:m>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4932040" y="5344660"/>
                <a:ext cx="3528392" cy="732573"/>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755576" y="1700808"/>
                <a:ext cx="1944216" cy="730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𝑎</m:t>
                      </m:r>
                      <m:r>
                        <a:rPr lang="en-US" altLang="zh-TW" b="0" i="1" smtClean="0">
                          <a:latin typeface="Cambria Math" panose="02040503050406030204" pitchFamily="18" charset="0"/>
                        </a:rPr>
                        <m:t>= </m:t>
                      </m:r>
                      <m:d>
                        <m:dPr>
                          <m:begChr m:val="["/>
                          <m:endChr m:val="]"/>
                          <m:ctrlPr>
                            <a:rPr lang="en-US" altLang="zh-TW" b="0" i="1" smtClean="0">
                              <a:latin typeface="Cambria Math" panose="02040503050406030204" pitchFamily="18" charset="0"/>
                            </a:rPr>
                          </m:ctrlPr>
                        </m:dPr>
                        <m:e>
                          <m:m>
                            <m:mPr>
                              <m:mcs>
                                <m:mc>
                                  <m:mcPr>
                                    <m:count m:val="1"/>
                                    <m:mcJc m:val="center"/>
                                  </m:mcPr>
                                </m:mc>
                              </m:mcs>
                              <m:ctrlPr>
                                <a:rPr lang="en-US" altLang="zh-TW" b="0" i="1" smtClean="0">
                                  <a:latin typeface="Cambria Math" panose="02040503050406030204" pitchFamily="18" charset="0"/>
                                </a:rPr>
                              </m:ctrlPr>
                            </m:mPr>
                            <m:mr>
                              <m:e>
                                <m:r>
                                  <m:rPr>
                                    <m:brk m:alnAt="7"/>
                                  </m:rPr>
                                  <a:rPr lang="en-US" altLang="zh-TW" b="0" i="1" smtClean="0">
                                    <a:latin typeface="Cambria Math" panose="02040503050406030204" pitchFamily="18" charset="0"/>
                                  </a:rPr>
                                  <m:t>1</m:t>
                                </m:r>
                              </m:e>
                            </m:mr>
                            <m:mr>
                              <m:e>
                                <m:r>
                                  <a:rPr lang="en-US" altLang="zh-TW" b="0" i="1" smtClean="0">
                                    <a:latin typeface="Cambria Math" panose="02040503050406030204" pitchFamily="18" charset="0"/>
                                  </a:rPr>
                                  <m:t>2</m:t>
                                </m:r>
                              </m:e>
                            </m:mr>
                            <m:mr>
                              <m:e>
                                <m:r>
                                  <a:rPr lang="en-US" altLang="zh-TW" b="0" i="1" smtClean="0">
                                    <a:latin typeface="Cambria Math" panose="02040503050406030204" pitchFamily="18" charset="0"/>
                                  </a:rPr>
                                  <m:t>3</m:t>
                                </m:r>
                              </m:e>
                            </m:mr>
                          </m:m>
                        </m:e>
                      </m:d>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755576" y="1700808"/>
                <a:ext cx="1944216" cy="73077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971600" y="2743334"/>
                <a:ext cx="1944216" cy="276999"/>
              </a:xfrm>
              <a:prstGeom prst="rect">
                <a:avLst/>
              </a:prstGeom>
              <a:noFill/>
            </p:spPr>
            <p:txBody>
              <a:bodyPr wrap="square" lIns="0" tIns="0" rIns="0" bIns="0" rtlCol="0">
                <a:spAutoFit/>
              </a:bodyPr>
              <a:lstStyle/>
              <a:p>
                <a14:m>
                  <m:oMath xmlns:m="http://schemas.openxmlformats.org/officeDocument/2006/math">
                    <m:r>
                      <a:rPr lang="en-US" altLang="zh-TW" b="0" i="1" smtClean="0">
                        <a:latin typeface="Cambria Math" panose="02040503050406030204" pitchFamily="18" charset="0"/>
                      </a:rPr>
                      <m:t>𝑤</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2</m:t>
                        </m:r>
                        <m:r>
                          <a:rPr lang="en-US" altLang="zh-TW" i="1">
                            <a:latin typeface="Cambria Math" panose="02040503050406030204" pitchFamily="18" charset="0"/>
                          </a:rPr>
                          <m:t>𝑣</m:t>
                        </m:r>
                      </m:e>
                      <m:sub>
                        <m:r>
                          <a:rPr lang="en-US" altLang="zh-TW" b="0" i="1" smtClean="0">
                            <a:latin typeface="Cambria Math" panose="02040503050406030204" pitchFamily="18" charset="0"/>
                          </a:rPr>
                          <m:t>2</m:t>
                        </m:r>
                      </m:sub>
                    </m:sSub>
                  </m:oMath>
                </a14:m>
                <a:r>
                  <a:rPr lang="en-US" altLang="zh-TW" dirty="0" smtClean="0"/>
                  <a:t>+</a:t>
                </a:r>
                <a14:m>
                  <m:oMath xmlns:m="http://schemas.openxmlformats.org/officeDocument/2006/math">
                    <m:r>
                      <a:rPr lang="en-US" altLang="zh-TW" b="0" i="0" smtClean="0">
                        <a:latin typeface="Cambria Math" panose="02040503050406030204" pitchFamily="18" charset="0"/>
                      </a:rPr>
                      <m:t>3</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b="0" i="1" smtClean="0">
                            <a:latin typeface="Cambria Math" panose="02040503050406030204" pitchFamily="18" charset="0"/>
                          </a:rPr>
                          <m:t>3</m:t>
                        </m:r>
                      </m:sub>
                    </m:sSub>
                  </m:oMath>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971600" y="2743334"/>
                <a:ext cx="1944216" cy="276999"/>
              </a:xfrm>
              <a:prstGeom prst="rect">
                <a:avLst/>
              </a:prstGeom>
              <a:blipFill>
                <a:blip r:embed="rId4"/>
                <a:stretch>
                  <a:fillRect l="-3135" t="-28889" b="-5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323528" y="3480162"/>
                <a:ext cx="19442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𝑢</m:t>
                          </m:r>
                        </m:e>
                        <m:sub>
                          <m:r>
                            <a:rPr lang="en-US" altLang="zh-TW" i="1">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23528" y="3480162"/>
                <a:ext cx="1944216" cy="276999"/>
              </a:xfrm>
              <a:prstGeom prst="rect">
                <a:avLst/>
              </a:prstGeom>
              <a:blipFill>
                <a:blip r:embed="rId5"/>
                <a:stretch>
                  <a:fillRect b="-1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11560" y="3833093"/>
                <a:ext cx="19442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𝑢</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11560" y="3833093"/>
                <a:ext cx="1944216" cy="276999"/>
              </a:xfrm>
              <a:prstGeom prst="rect">
                <a:avLst/>
              </a:prstGeom>
              <a:blipFill>
                <a:blip r:embed="rId6"/>
                <a:stretch>
                  <a:fillRect b="-1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971600" y="4216991"/>
                <a:ext cx="1944216" cy="276999"/>
              </a:xfrm>
              <a:prstGeom prst="rect">
                <a:avLst/>
              </a:prstGeom>
              <a:noFill/>
            </p:spPr>
            <p:txBody>
              <a:bodyPr wrap="square" lIns="0" tIns="0" rIns="0" bIns="0"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𝑢</m:t>
                        </m:r>
                      </m:e>
                      <m:sub>
                        <m:r>
                          <a:rPr lang="en-US" altLang="zh-TW" b="0" i="1" smtClean="0">
                            <a:latin typeface="Cambria Math" panose="02040503050406030204" pitchFamily="18" charset="0"/>
                          </a:rPr>
                          <m:t>3</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b="0" i="1" smtClean="0">
                            <a:latin typeface="Cambria Math" panose="02040503050406030204" pitchFamily="18" charset="0"/>
                          </a:rPr>
                          <m:t>2</m:t>
                        </m:r>
                      </m:sub>
                    </m:sSub>
                  </m:oMath>
                </a14:m>
                <a:r>
                  <a:rPr lang="en-US" altLang="zh-TW" dirty="0" smtClean="0"/>
                  <a:t>+</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b="0" i="1" smtClean="0">
                            <a:latin typeface="Cambria Math" panose="02040503050406030204" pitchFamily="18" charset="0"/>
                          </a:rPr>
                          <m:t>3</m:t>
                        </m:r>
                      </m:sub>
                    </m:sSub>
                  </m:oMath>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971600" y="4216991"/>
                <a:ext cx="1944216" cy="276999"/>
              </a:xfrm>
              <a:prstGeom prst="rect">
                <a:avLst/>
              </a:prstGeom>
              <a:blipFill>
                <a:blip r:embed="rId7"/>
                <a:stretch>
                  <a:fillRect l="-3135" t="-28889" b="-5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755576" y="4973109"/>
                <a:ext cx="1944216" cy="7546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𝑀</m:t>
                      </m:r>
                      <m:r>
                        <a:rPr lang="en-US" altLang="zh-TW" i="1" smtClean="0">
                          <a:latin typeface="Cambria Math" panose="02040503050406030204" pitchFamily="18" charset="0"/>
                        </a:rPr>
                        <m:t>=</m:t>
                      </m:r>
                      <m:r>
                        <a:rPr lang="en-US" altLang="zh-TW" b="0" i="1" smtClean="0">
                          <a:latin typeface="Cambria Math" panose="02040503050406030204" pitchFamily="18" charset="0"/>
                        </a:rPr>
                        <m:t> </m:t>
                      </m:r>
                      <m:d>
                        <m:dPr>
                          <m:begChr m:val="["/>
                          <m:endChr m:val="]"/>
                          <m:ctrlPr>
                            <a:rPr lang="en-US" altLang="zh-TW" b="0" i="1" smtClean="0">
                              <a:latin typeface="Cambria Math" panose="02040503050406030204" pitchFamily="18" charset="0"/>
                            </a:rPr>
                          </m:ctrlPr>
                        </m:dPr>
                        <m:e>
                          <m:m>
                            <m:mPr>
                              <m:mcs>
                                <m:mc>
                                  <m:mcPr>
                                    <m:count m:val="3"/>
                                    <m:mcJc m:val="center"/>
                                  </m:mcPr>
                                </m:mc>
                              </m:mcs>
                              <m:ctrlPr>
                                <a:rPr lang="en-US" altLang="zh-TW" b="0" i="1" smtClean="0">
                                  <a:latin typeface="Cambria Math" panose="02040503050406030204" pitchFamily="18" charset="0"/>
                                </a:rPr>
                              </m:ctrlPr>
                            </m:mPr>
                            <m:mr>
                              <m:e>
                                <m:r>
                                  <m:rPr>
                                    <m:brk m:alnAt="7"/>
                                  </m:rPr>
                                  <a:rPr lang="en-US" altLang="zh-TW" b="0" i="1" smtClean="0">
                                    <a:latin typeface="Cambria Math" panose="02040503050406030204" pitchFamily="18" charset="0"/>
                                  </a:rPr>
                                  <m:t>1</m:t>
                                </m:r>
                              </m:e>
                              <m:e>
                                <m:r>
                                  <a:rPr lang="en-US" altLang="zh-TW" b="0" i="1" smtClean="0">
                                    <a:latin typeface="Cambria Math" panose="02040503050406030204" pitchFamily="18" charset="0"/>
                                  </a:rPr>
                                  <m:t>0</m:t>
                                </m:r>
                              </m:e>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1</m:t>
                                </m:r>
                              </m:e>
                              <m:e>
                                <m:r>
                                  <a:rPr lang="en-US" altLang="zh-TW" b="0" i="1" smtClean="0">
                                    <a:latin typeface="Cambria Math" panose="02040503050406030204" pitchFamily="18" charset="0"/>
                                  </a:rPr>
                                  <m:t>1</m:t>
                                </m:r>
                              </m:e>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1</m:t>
                                </m:r>
                              </m:e>
                              <m:e>
                                <m:r>
                                  <a:rPr lang="en-US" altLang="zh-TW" b="0" i="1" smtClean="0">
                                    <a:latin typeface="Cambria Math" panose="02040503050406030204" pitchFamily="18" charset="0"/>
                                  </a:rPr>
                                  <m:t>1</m:t>
                                </m:r>
                              </m:e>
                              <m:e>
                                <m:r>
                                  <a:rPr lang="en-US" altLang="zh-TW" b="0" i="1" smtClean="0">
                                    <a:latin typeface="Cambria Math" panose="02040503050406030204" pitchFamily="18" charset="0"/>
                                  </a:rPr>
                                  <m:t>1</m:t>
                                </m:r>
                              </m:e>
                            </m:mr>
                          </m:m>
                        </m:e>
                      </m:d>
                    </m:oMath>
                  </m:oMathPara>
                </a14:m>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755576" y="4973109"/>
                <a:ext cx="1944216" cy="754630"/>
              </a:xfrm>
              <a:prstGeom prst="rect">
                <a:avLst/>
              </a:prstGeom>
              <a:blipFill>
                <a:blip r:embed="rId8"/>
                <a:stretch>
                  <a:fillRect/>
                </a:stretch>
              </a:blipFill>
            </p:spPr>
            <p:txBody>
              <a:bodyPr/>
              <a:lstStyle/>
              <a:p>
                <a:r>
                  <a:rPr lang="zh-TW" altLang="en-US">
                    <a:noFill/>
                  </a:rPr>
                  <a:t> </a:t>
                </a:r>
              </a:p>
            </p:txBody>
          </p:sp>
        </mc:Fallback>
      </mc:AlternateContent>
      <p:sp>
        <p:nvSpPr>
          <p:cNvPr id="11" name="文字方塊 10"/>
          <p:cNvSpPr txBox="1"/>
          <p:nvPr/>
        </p:nvSpPr>
        <p:spPr>
          <a:xfrm>
            <a:off x="4788024" y="1700808"/>
            <a:ext cx="3816424" cy="923330"/>
          </a:xfrm>
          <a:prstGeom prst="rect">
            <a:avLst/>
          </a:prstGeom>
          <a:noFill/>
        </p:spPr>
        <p:txBody>
          <a:bodyPr wrap="square" rtlCol="0">
            <a:spAutoFit/>
          </a:bodyPr>
          <a:lstStyle/>
          <a:p>
            <a:r>
              <a:rPr lang="en-US" altLang="zh-TW" dirty="0" smtClean="0"/>
              <a:t>The matrix converts a representation in v1, v2, v3 to </a:t>
            </a:r>
          </a:p>
          <a:p>
            <a:r>
              <a:rPr lang="en-US" altLang="zh-TW" dirty="0" smtClean="0"/>
              <a:t>u1, u2, u3 is</a:t>
            </a:r>
            <a:endParaRPr lang="zh-TW" altLang="en-US" dirty="0"/>
          </a:p>
        </p:txBody>
      </p:sp>
      <mc:AlternateContent xmlns:mc="http://schemas.openxmlformats.org/markup-compatibility/2006" xmlns:a14="http://schemas.microsoft.com/office/drawing/2010/main">
        <mc:Choice Requires="a14">
          <p:sp>
            <p:nvSpPr>
              <p:cNvPr id="12" name="文字方塊 11"/>
              <p:cNvSpPr txBox="1"/>
              <p:nvPr/>
            </p:nvSpPr>
            <p:spPr>
              <a:xfrm>
                <a:off x="4964008" y="2801455"/>
                <a:ext cx="4068452" cy="1365054"/>
              </a:xfrm>
              <a:prstGeom prst="rect">
                <a:avLst/>
              </a:prstGeom>
              <a:noFill/>
            </p:spPr>
            <p:txBody>
              <a:bodyPr wrap="square" lIns="0" tIns="0" rIns="0" bIns="0" rtlCol="0">
                <a:spAutoFit/>
              </a:bodyPr>
              <a:lstStyle/>
              <a:p>
                <a14:m>
                  <m:oMath xmlns:m="http://schemas.openxmlformats.org/officeDocument/2006/math">
                    <m:r>
                      <a:rPr lang="en-US" altLang="zh-TW" b="0" i="1" smtClean="0">
                        <a:latin typeface="Cambria Math" panose="02040503050406030204" pitchFamily="18" charset="0"/>
                      </a:rPr>
                      <m:t>𝑇</m:t>
                    </m:r>
                    <m:r>
                      <a:rPr lang="en-US" altLang="zh-TW" i="1"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𝑀</m:t>
                            </m:r>
                          </m:e>
                          <m:sup>
                            <m:r>
                              <a:rPr lang="en-US" altLang="zh-TW" i="1">
                                <a:latin typeface="Cambria Math" panose="02040503050406030204" pitchFamily="18" charset="0"/>
                              </a:rPr>
                              <m:t>𝑇</m:t>
                            </m:r>
                          </m:sup>
                        </m:sSup>
                        <m:r>
                          <a:rPr lang="en-US" altLang="zh-TW" i="1">
                            <a:latin typeface="Cambria Math" panose="02040503050406030204" pitchFamily="18" charset="0"/>
                          </a:rPr>
                          <m:t>)</m:t>
                        </m:r>
                      </m:e>
                      <m:sup>
                        <m:r>
                          <a:rPr lang="en-US" altLang="zh-TW" i="1">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d>
                          <m:dPr>
                            <m:begChr m:val="["/>
                            <m:endChr m:val="]"/>
                            <m:ctrlPr>
                              <a:rPr lang="en-US" altLang="zh-TW" i="1">
                                <a:latin typeface="Cambria Math" panose="02040503050406030204" pitchFamily="18" charset="0"/>
                              </a:rPr>
                            </m:ctrlPr>
                          </m:dPr>
                          <m:e>
                            <m:m>
                              <m:mPr>
                                <m:mcs>
                                  <m:mc>
                                    <m:mcPr>
                                      <m:count m:val="3"/>
                                      <m:mcJc m:val="center"/>
                                    </m:mcPr>
                                  </m:mc>
                                </m:mcs>
                                <m:ctrlPr>
                                  <a:rPr lang="en-US" altLang="zh-TW" i="1">
                                    <a:latin typeface="Cambria Math" panose="02040503050406030204" pitchFamily="18" charset="0"/>
                                  </a:rPr>
                                </m:ctrlPr>
                              </m:mPr>
                              <m:mr>
                                <m:e>
                                  <m:r>
                                    <m:rPr>
                                      <m:brk m:alnAt="7"/>
                                    </m:rPr>
                                    <a:rPr lang="en-US" altLang="zh-TW" i="1">
                                      <a:latin typeface="Cambria Math" panose="02040503050406030204" pitchFamily="18" charset="0"/>
                                    </a:rPr>
                                    <m:t>1</m:t>
                                  </m:r>
                                </m:e>
                                <m:e>
                                  <m:r>
                                    <a:rPr lang="en-US" altLang="zh-TW" b="0" i="1" smtClean="0">
                                      <a:latin typeface="Cambria Math" panose="02040503050406030204" pitchFamily="18" charset="0"/>
                                    </a:rPr>
                                    <m:t>1</m:t>
                                  </m:r>
                                </m:e>
                                <m:e>
                                  <m:r>
                                    <a:rPr lang="en-US" altLang="zh-TW" b="0" i="1" smtClean="0">
                                      <a:latin typeface="Cambria Math" panose="02040503050406030204" pitchFamily="18" charset="0"/>
                                    </a:rPr>
                                    <m:t>1</m:t>
                                  </m:r>
                                </m:e>
                              </m:mr>
                              <m:mr>
                                <m:e>
                                  <m:r>
                                    <a:rPr lang="en-US" altLang="zh-TW" b="0" i="1" smtClean="0">
                                      <a:latin typeface="Cambria Math" panose="02040503050406030204" pitchFamily="18" charset="0"/>
                                    </a:rPr>
                                    <m:t>0</m:t>
                                  </m:r>
                                </m:e>
                                <m:e>
                                  <m:r>
                                    <a:rPr lang="en-US" altLang="zh-TW" i="1">
                                      <a:latin typeface="Cambria Math" panose="02040503050406030204" pitchFamily="18" charset="0"/>
                                    </a:rPr>
                                    <m:t>1</m:t>
                                  </m:r>
                                </m:e>
                                <m:e>
                                  <m:r>
                                    <a:rPr lang="en-US" altLang="zh-TW" b="0" i="1" smtClean="0">
                                      <a:latin typeface="Cambria Math" panose="02040503050406030204" pitchFamily="18" charset="0"/>
                                    </a:rPr>
                                    <m:t>1</m:t>
                                  </m:r>
                                </m:e>
                              </m:mr>
                              <m:mr>
                                <m:e>
                                  <m:r>
                                    <a:rPr lang="en-US" altLang="zh-TW" b="0" i="1" smtClean="0">
                                      <a:latin typeface="Cambria Math" panose="02040503050406030204" pitchFamily="18" charset="0"/>
                                    </a:rPr>
                                    <m:t>0</m:t>
                                  </m:r>
                                </m:e>
                                <m:e>
                                  <m:r>
                                    <a:rPr lang="en-US" altLang="zh-TW" b="0" i="1" smtClean="0">
                                      <a:latin typeface="Cambria Math" panose="02040503050406030204" pitchFamily="18" charset="0"/>
                                    </a:rPr>
                                    <m:t>0</m:t>
                                  </m:r>
                                </m:e>
                                <m:e>
                                  <m:r>
                                    <a:rPr lang="en-US" altLang="zh-TW" i="1">
                                      <a:latin typeface="Cambria Math" panose="02040503050406030204" pitchFamily="18" charset="0"/>
                                    </a:rPr>
                                    <m:t>1</m:t>
                                  </m:r>
                                </m:e>
                              </m:mr>
                            </m:m>
                          </m:e>
                        </m:d>
                      </m:e>
                      <m:sup>
                        <m:r>
                          <a:rPr lang="en-US" altLang="zh-TW" b="0" i="1" smtClean="0">
                            <a:latin typeface="Cambria Math" panose="02040503050406030204" pitchFamily="18" charset="0"/>
                          </a:rPr>
                          <m:t>−1</m:t>
                        </m:r>
                      </m:sup>
                    </m:sSup>
                  </m:oMath>
                </a14:m>
                <a:r>
                  <a:rPr lang="en-US" altLang="zh-TW" dirty="0" smtClean="0"/>
                  <a:t>=</a:t>
                </a:r>
                <a14:m>
                  <m:oMath xmlns:m="http://schemas.openxmlformats.org/officeDocument/2006/math">
                    <m:sSup>
                      <m:sSupPr>
                        <m:ctrlPr>
                          <a:rPr lang="en-US" altLang="zh-TW" i="1">
                            <a:latin typeface="Cambria Math" panose="02040503050406030204" pitchFamily="18" charset="0"/>
                          </a:rPr>
                        </m:ctrlPr>
                      </m:sSupPr>
                      <m:e>
                        <m:d>
                          <m:dPr>
                            <m:begChr m:val="["/>
                            <m:endChr m:val="]"/>
                            <m:ctrlPr>
                              <a:rPr lang="en-US" altLang="zh-TW" i="1">
                                <a:latin typeface="Cambria Math" panose="02040503050406030204" pitchFamily="18" charset="0"/>
                              </a:rPr>
                            </m:ctrlPr>
                          </m:dPr>
                          <m:e>
                            <m:m>
                              <m:mPr>
                                <m:mcs>
                                  <m:mc>
                                    <m:mcPr>
                                      <m:count m:val="3"/>
                                      <m:mcJc m:val="center"/>
                                    </m:mcPr>
                                  </m:mc>
                                </m:mcs>
                                <m:ctrlPr>
                                  <a:rPr lang="en-US" altLang="zh-TW" i="1">
                                    <a:latin typeface="Cambria Math" panose="02040503050406030204" pitchFamily="18" charset="0"/>
                                  </a:rPr>
                                </m:ctrlPr>
                              </m:mPr>
                              <m:mr>
                                <m:e>
                                  <m:r>
                                    <m:rPr>
                                      <m:brk m:alnAt="7"/>
                                    </m:rPr>
                                    <a:rPr lang="en-US" altLang="zh-TW" i="1">
                                      <a:latin typeface="Cambria Math" panose="02040503050406030204" pitchFamily="18" charset="0"/>
                                    </a:rPr>
                                    <m:t>1</m:t>
                                  </m:r>
                                </m:e>
                                <m:e>
                                  <m:r>
                                    <a:rPr lang="en-US" altLang="zh-TW" b="0" i="1" smtClean="0">
                                      <a:latin typeface="Cambria Math" panose="02040503050406030204" pitchFamily="18" charset="0"/>
                                    </a:rPr>
                                    <m:t>−</m:t>
                                  </m:r>
                                  <m:r>
                                    <a:rPr lang="en-US" altLang="zh-TW" i="1">
                                      <a:latin typeface="Cambria Math" panose="02040503050406030204" pitchFamily="18" charset="0"/>
                                    </a:rPr>
                                    <m:t>1</m:t>
                                  </m:r>
                                </m:e>
                                <m:e>
                                  <m:r>
                                    <a:rPr lang="en-US" altLang="zh-TW" b="0" i="1" smtClean="0">
                                      <a:latin typeface="Cambria Math" panose="02040503050406030204" pitchFamily="18" charset="0"/>
                                    </a:rPr>
                                    <m:t>0</m:t>
                                  </m:r>
                                </m:e>
                              </m:mr>
                              <m:mr>
                                <m:e>
                                  <m:r>
                                    <a:rPr lang="en-US" altLang="zh-TW" i="1">
                                      <a:latin typeface="Cambria Math" panose="02040503050406030204" pitchFamily="18" charset="0"/>
                                    </a:rPr>
                                    <m:t>0</m:t>
                                  </m:r>
                                </m:e>
                                <m:e>
                                  <m:r>
                                    <a:rPr lang="en-US" altLang="zh-TW" i="1">
                                      <a:latin typeface="Cambria Math" panose="02040503050406030204" pitchFamily="18" charset="0"/>
                                    </a:rPr>
                                    <m:t>1</m:t>
                                  </m:r>
                                </m:e>
                                <m:e>
                                  <m:r>
                                    <a:rPr lang="en-US" altLang="zh-TW" b="0" i="1" smtClean="0">
                                      <a:latin typeface="Cambria Math" panose="02040503050406030204" pitchFamily="18" charset="0"/>
                                    </a:rPr>
                                    <m:t>−</m:t>
                                  </m:r>
                                  <m:r>
                                    <a:rPr lang="en-US" altLang="zh-TW" i="1">
                                      <a:latin typeface="Cambria Math" panose="02040503050406030204" pitchFamily="18" charset="0"/>
                                    </a:rPr>
                                    <m:t>1</m:t>
                                  </m:r>
                                </m:e>
                              </m:mr>
                              <m:mr>
                                <m:e>
                                  <m:r>
                                    <a:rPr lang="en-US" altLang="zh-TW" i="1">
                                      <a:latin typeface="Cambria Math" panose="02040503050406030204" pitchFamily="18" charset="0"/>
                                    </a:rPr>
                                    <m:t>0</m:t>
                                  </m:r>
                                </m:e>
                                <m:e>
                                  <m:r>
                                    <a:rPr lang="en-US" altLang="zh-TW" i="1">
                                      <a:latin typeface="Cambria Math" panose="02040503050406030204" pitchFamily="18" charset="0"/>
                                    </a:rPr>
                                    <m:t>0</m:t>
                                  </m:r>
                                </m:e>
                                <m:e>
                                  <m:r>
                                    <a:rPr lang="en-US" altLang="zh-TW" i="1">
                                      <a:latin typeface="Cambria Math" panose="02040503050406030204" pitchFamily="18" charset="0"/>
                                    </a:rPr>
                                    <m:t>1</m:t>
                                  </m:r>
                                </m:e>
                              </m:mr>
                            </m:m>
                          </m:e>
                        </m:d>
                      </m:e>
                      <m:sup/>
                    </m:sSup>
                  </m:oMath>
                </a14:m>
                <a:endParaRPr lang="en-US" altLang="zh-TW" dirty="0" smtClean="0"/>
              </a:p>
              <a:p>
                <a:endParaRPr lang="zh-TW" altLang="en-US"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4964008" y="2801455"/>
                <a:ext cx="4068452" cy="1365054"/>
              </a:xfrm>
              <a:prstGeom prst="rect">
                <a:avLst/>
              </a:prstGeom>
              <a:blipFill>
                <a:blip r:embed="rId9"/>
                <a:stretch>
                  <a:fillRect l="-19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5267652" y="4440954"/>
                <a:ext cx="194421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𝑏</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𝑀</m:t>
                              </m:r>
                            </m:e>
                            <m:sup>
                              <m:r>
                                <a:rPr lang="en-US" altLang="zh-TW" b="0" i="1" smtClean="0">
                                  <a:latin typeface="Cambria Math" panose="02040503050406030204" pitchFamily="18" charset="0"/>
                                </a:rPr>
                                <m:t>𝑇</m:t>
                              </m:r>
                            </m:sup>
                          </m:sSup>
                          <m:r>
                            <a:rPr lang="en-US" altLang="zh-TW" b="0" i="1" smtClean="0">
                              <a:latin typeface="Cambria Math" panose="02040503050406030204" pitchFamily="18" charset="0"/>
                            </a:rPr>
                            <m:t>)</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𝑎</m:t>
                      </m:r>
                    </m:oMath>
                  </m:oMathPara>
                </a14:m>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5267652" y="4440954"/>
                <a:ext cx="1944216" cy="276999"/>
              </a:xfrm>
              <a:prstGeom prst="rect">
                <a:avLst/>
              </a:prstGeom>
              <a:blipFill>
                <a:blip r:embed="rId10"/>
                <a:stretch>
                  <a:fillRect t="-2222" b="-377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63788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8431D12-71E5-46A8-9BE3-86CD8143BA04}" type="slidenum">
              <a:rPr lang="es-ES" altLang="zh-TW" sz="1800">
                <a:latin typeface="Arial" charset="0"/>
              </a:rPr>
              <a:pPr lvl="1" eaLnBrk="1" hangingPunct="1">
                <a:spcBef>
                  <a:spcPct val="0"/>
                </a:spcBef>
                <a:buClrTx/>
                <a:buSzTx/>
                <a:buFontTx/>
                <a:buNone/>
              </a:pPr>
              <a:t>48</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Change of Frames</a:t>
            </a:r>
          </a:p>
        </p:txBody>
      </p:sp>
      <p:sp>
        <p:nvSpPr>
          <p:cNvPr id="55301" name="Rectangle 3"/>
          <p:cNvSpPr>
            <a:spLocks noGrp="1" noChangeArrowheads="1"/>
          </p:cNvSpPr>
          <p:nvPr>
            <p:ph type="body" idx="1"/>
          </p:nvPr>
        </p:nvSpPr>
        <p:spPr/>
        <p:txBody>
          <a:bodyPr/>
          <a:lstStyle/>
          <a:p>
            <a:pPr>
              <a:lnSpc>
                <a:spcPct val="80000"/>
              </a:lnSpc>
            </a:pPr>
            <a:r>
              <a:rPr lang="en-US" altLang="zh-TW" sz="2500" smtClean="0"/>
              <a:t>We can apply a similar process in homogeneous coordinates to the representations of both points and vectors</a:t>
            </a:r>
          </a:p>
          <a:p>
            <a:pPr>
              <a:lnSpc>
                <a:spcPct val="80000"/>
              </a:lnSpc>
            </a:pPr>
            <a:endParaRPr lang="en-US" altLang="zh-TW" sz="25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500" smtClean="0"/>
          </a:p>
          <a:p>
            <a:pPr>
              <a:lnSpc>
                <a:spcPct val="80000"/>
              </a:lnSpc>
            </a:pPr>
            <a:r>
              <a:rPr lang="en-US" altLang="zh-TW" sz="2500" smtClean="0"/>
              <a:t>Any point or vector can be represented in either frame</a:t>
            </a:r>
          </a:p>
          <a:p>
            <a:pPr>
              <a:lnSpc>
                <a:spcPct val="80000"/>
              </a:lnSpc>
            </a:pPr>
            <a:r>
              <a:rPr lang="en-US" altLang="zh-TW" sz="2500" smtClean="0"/>
              <a:t>We can represent </a:t>
            </a:r>
            <a:r>
              <a:rPr lang="en-US" altLang="zh-TW" sz="2400" smtClean="0">
                <a:latin typeface="Times New Roman" pitchFamily="18" charset="0"/>
              </a:rPr>
              <a:t>Q</a:t>
            </a:r>
            <a:r>
              <a:rPr lang="en-US" altLang="zh-TW" sz="2400" baseline="-25000" smtClean="0">
                <a:latin typeface="Times New Roman" pitchFamily="18" charset="0"/>
              </a:rPr>
              <a:t>0</a:t>
            </a:r>
            <a:r>
              <a:rPr lang="en-US" altLang="zh-TW" sz="2400" smtClean="0">
                <a:latin typeface="Times New Roman" pitchFamily="18" charset="0"/>
              </a:rPr>
              <a:t>, u</a:t>
            </a:r>
            <a:r>
              <a:rPr lang="en-US" altLang="zh-TW" sz="2400" baseline="-25000" smtClean="0">
                <a:latin typeface="Times New Roman" pitchFamily="18" charset="0"/>
              </a:rPr>
              <a:t>1</a:t>
            </a:r>
            <a:r>
              <a:rPr lang="en-US" altLang="zh-TW" sz="2400" smtClean="0">
                <a:latin typeface="Times New Roman" pitchFamily="18" charset="0"/>
              </a:rPr>
              <a:t>, u</a:t>
            </a:r>
            <a:r>
              <a:rPr lang="en-US" altLang="zh-TW" sz="2400" baseline="-25000" smtClean="0">
                <a:latin typeface="Times New Roman" pitchFamily="18" charset="0"/>
              </a:rPr>
              <a:t>2</a:t>
            </a:r>
            <a:r>
              <a:rPr lang="en-US" altLang="zh-TW" sz="2400" smtClean="0">
                <a:latin typeface="Times New Roman" pitchFamily="18" charset="0"/>
              </a:rPr>
              <a:t>, u</a:t>
            </a:r>
            <a:r>
              <a:rPr lang="en-US" altLang="zh-TW" sz="2400" baseline="-25000" smtClean="0">
                <a:latin typeface="Times New Roman" pitchFamily="18" charset="0"/>
              </a:rPr>
              <a:t>3</a:t>
            </a:r>
            <a:r>
              <a:rPr lang="en-US" altLang="zh-TW" sz="2400" smtClean="0"/>
              <a:t> in terms of </a:t>
            </a:r>
            <a:r>
              <a:rPr lang="en-US" altLang="zh-TW" sz="2400" smtClean="0">
                <a:latin typeface="Times New Roman" pitchFamily="18" charset="0"/>
              </a:rPr>
              <a:t>P</a:t>
            </a:r>
            <a:r>
              <a:rPr lang="en-US" altLang="zh-TW" sz="2400" baseline="-25000" smtClean="0">
                <a:latin typeface="Times New Roman" pitchFamily="18" charset="0"/>
              </a:rPr>
              <a:t>0</a:t>
            </a:r>
            <a:r>
              <a:rPr lang="en-US" altLang="zh-TW" sz="2400" smtClean="0">
                <a:latin typeface="Times New Roman" pitchFamily="18" charset="0"/>
              </a:rPr>
              <a:t>, 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2</a:t>
            </a:r>
            <a:r>
              <a:rPr lang="en-US" altLang="zh-TW" sz="2400" smtClean="0">
                <a:latin typeface="Times New Roman" pitchFamily="18" charset="0"/>
              </a:rPr>
              <a:t>, v</a:t>
            </a:r>
            <a:r>
              <a:rPr lang="en-US" altLang="zh-TW" sz="2400" baseline="-25000" smtClean="0">
                <a:latin typeface="Times New Roman" pitchFamily="18" charset="0"/>
              </a:rPr>
              <a:t>3</a:t>
            </a:r>
            <a:r>
              <a:rPr lang="en-US" altLang="zh-TW" sz="2400" smtClean="0">
                <a:latin typeface="Times New Roman" pitchFamily="18" charset="0"/>
              </a:rPr>
              <a:t> </a:t>
            </a:r>
          </a:p>
        </p:txBody>
      </p:sp>
      <p:sp>
        <p:nvSpPr>
          <p:cNvPr id="55302" name="Text Box 4"/>
          <p:cNvSpPr txBox="1">
            <a:spLocks noChangeArrowheads="1"/>
          </p:cNvSpPr>
          <p:nvPr/>
        </p:nvSpPr>
        <p:spPr bwMode="auto">
          <a:xfrm>
            <a:off x="1103313" y="2944813"/>
            <a:ext cx="31369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a:latin typeface="Arial" charset="0"/>
              </a:rPr>
              <a:t>Consider two frames:</a:t>
            </a:r>
          </a:p>
          <a:p>
            <a:pPr eaLnBrk="1" hangingPunct="1">
              <a:buClrTx/>
              <a:buSzTx/>
              <a:buFontTx/>
              <a:buNone/>
            </a:pPr>
            <a:r>
              <a:rPr lang="en-US" altLang="zh-TW" sz="2700">
                <a:latin typeface="Arial" charset="0"/>
              </a:rPr>
              <a:t>(P</a:t>
            </a:r>
            <a:r>
              <a:rPr lang="en-US" altLang="zh-TW" sz="2700" baseline="-25000">
                <a:latin typeface="Arial" charset="0"/>
              </a:rPr>
              <a:t>0</a:t>
            </a:r>
            <a:r>
              <a:rPr lang="en-US" altLang="zh-TW" sz="2700">
                <a:latin typeface="Arial" charset="0"/>
              </a:rPr>
              <a:t>, v</a:t>
            </a:r>
            <a:r>
              <a:rPr lang="en-US" altLang="zh-TW" sz="2700" baseline="-25000">
                <a:latin typeface="Arial" charset="0"/>
              </a:rPr>
              <a:t>1</a:t>
            </a:r>
            <a:r>
              <a:rPr lang="en-US" altLang="zh-TW" sz="2700">
                <a:latin typeface="Arial" charset="0"/>
              </a:rPr>
              <a:t>, v</a:t>
            </a:r>
            <a:r>
              <a:rPr lang="en-US" altLang="zh-TW" sz="2700" baseline="-25000">
                <a:latin typeface="Arial" charset="0"/>
              </a:rPr>
              <a:t>2</a:t>
            </a:r>
            <a:r>
              <a:rPr lang="en-US" altLang="zh-TW" sz="2700">
                <a:latin typeface="Arial" charset="0"/>
              </a:rPr>
              <a:t>, v</a:t>
            </a:r>
            <a:r>
              <a:rPr lang="en-US" altLang="zh-TW" sz="2700" baseline="-25000">
                <a:latin typeface="Arial" charset="0"/>
              </a:rPr>
              <a:t>3</a:t>
            </a:r>
            <a:r>
              <a:rPr lang="en-US" altLang="zh-TW" sz="2700">
                <a:latin typeface="Arial" charset="0"/>
              </a:rPr>
              <a:t>)</a:t>
            </a:r>
          </a:p>
          <a:p>
            <a:pPr eaLnBrk="1" hangingPunct="1">
              <a:buClrTx/>
              <a:buSzTx/>
              <a:buFontTx/>
              <a:buNone/>
            </a:pPr>
            <a:r>
              <a:rPr lang="en-US" altLang="zh-TW" sz="2700">
                <a:latin typeface="Arial" charset="0"/>
              </a:rPr>
              <a:t>(Q</a:t>
            </a:r>
            <a:r>
              <a:rPr lang="en-US" altLang="zh-TW" sz="2700" baseline="-25000">
                <a:latin typeface="Arial" charset="0"/>
              </a:rPr>
              <a:t>0</a:t>
            </a:r>
            <a:r>
              <a:rPr lang="en-US" altLang="zh-TW" sz="2700">
                <a:latin typeface="Arial" charset="0"/>
              </a:rPr>
              <a:t>, u</a:t>
            </a:r>
            <a:r>
              <a:rPr lang="en-US" altLang="zh-TW" sz="2700" baseline="-25000">
                <a:latin typeface="Arial" charset="0"/>
              </a:rPr>
              <a:t>1</a:t>
            </a:r>
            <a:r>
              <a:rPr lang="en-US" altLang="zh-TW" sz="2700">
                <a:latin typeface="Arial" charset="0"/>
              </a:rPr>
              <a:t>, u</a:t>
            </a:r>
            <a:r>
              <a:rPr lang="en-US" altLang="zh-TW" sz="2700" baseline="-25000">
                <a:latin typeface="Arial" charset="0"/>
              </a:rPr>
              <a:t>2</a:t>
            </a:r>
            <a:r>
              <a:rPr lang="en-US" altLang="zh-TW" sz="2700">
                <a:latin typeface="Arial" charset="0"/>
              </a:rPr>
              <a:t>, u</a:t>
            </a:r>
            <a:r>
              <a:rPr lang="en-US" altLang="zh-TW" sz="2700" baseline="-25000">
                <a:latin typeface="Arial" charset="0"/>
              </a:rPr>
              <a:t>3</a:t>
            </a:r>
            <a:r>
              <a:rPr lang="en-US" altLang="zh-TW" sz="2700">
                <a:latin typeface="Arial" charset="0"/>
              </a:rPr>
              <a:t>)</a:t>
            </a:r>
          </a:p>
        </p:txBody>
      </p:sp>
      <p:sp>
        <p:nvSpPr>
          <p:cNvPr id="55303" name="Line 5"/>
          <p:cNvSpPr>
            <a:spLocks noChangeShapeType="1"/>
          </p:cNvSpPr>
          <p:nvPr/>
        </p:nvSpPr>
        <p:spPr bwMode="auto">
          <a:xfrm>
            <a:off x="4929188" y="2930525"/>
            <a:ext cx="0" cy="990600"/>
          </a:xfrm>
          <a:prstGeom prst="line">
            <a:avLst/>
          </a:prstGeom>
          <a:noFill/>
          <a:ln w="12700">
            <a:solidFill>
              <a:schemeClr val="tx1"/>
            </a:solidFill>
            <a:round/>
            <a:headEnd type="triangle" w="med" len="med"/>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4" name="Line 6"/>
          <p:cNvSpPr>
            <a:spLocks noChangeShapeType="1"/>
          </p:cNvSpPr>
          <p:nvPr/>
        </p:nvSpPr>
        <p:spPr bwMode="auto">
          <a:xfrm>
            <a:off x="4929188" y="3921125"/>
            <a:ext cx="9144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5" name="Line 7"/>
          <p:cNvSpPr>
            <a:spLocks noChangeShapeType="1"/>
          </p:cNvSpPr>
          <p:nvPr/>
        </p:nvSpPr>
        <p:spPr bwMode="auto">
          <a:xfrm flipH="1">
            <a:off x="4319588" y="3921125"/>
            <a:ext cx="609600" cy="609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6" name="Text Box 8"/>
          <p:cNvSpPr txBox="1">
            <a:spLocks noChangeArrowheads="1"/>
          </p:cNvSpPr>
          <p:nvPr/>
        </p:nvSpPr>
        <p:spPr bwMode="auto">
          <a:xfrm>
            <a:off x="4356100" y="3419475"/>
            <a:ext cx="536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baseline="-25000">
                <a:latin typeface="Arial" charset="0"/>
              </a:rPr>
              <a:t>0</a:t>
            </a:r>
          </a:p>
        </p:txBody>
      </p:sp>
      <p:sp>
        <p:nvSpPr>
          <p:cNvPr id="55307" name="Text Box 9"/>
          <p:cNvSpPr txBox="1">
            <a:spLocks noChangeArrowheads="1"/>
          </p:cNvSpPr>
          <p:nvPr/>
        </p:nvSpPr>
        <p:spPr bwMode="auto">
          <a:xfrm>
            <a:off x="5738813" y="357187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1</a:t>
            </a:r>
          </a:p>
        </p:txBody>
      </p:sp>
      <p:sp>
        <p:nvSpPr>
          <p:cNvPr id="55308" name="Text Box 10"/>
          <p:cNvSpPr txBox="1">
            <a:spLocks noChangeArrowheads="1"/>
          </p:cNvSpPr>
          <p:nvPr/>
        </p:nvSpPr>
        <p:spPr bwMode="auto">
          <a:xfrm>
            <a:off x="4672013" y="242887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2</a:t>
            </a:r>
          </a:p>
        </p:txBody>
      </p:sp>
      <p:sp>
        <p:nvSpPr>
          <p:cNvPr id="55309" name="Text Box 11"/>
          <p:cNvSpPr txBox="1">
            <a:spLocks noChangeArrowheads="1"/>
          </p:cNvSpPr>
          <p:nvPr/>
        </p:nvSpPr>
        <p:spPr bwMode="auto">
          <a:xfrm>
            <a:off x="3786188" y="422592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3</a:t>
            </a:r>
          </a:p>
        </p:txBody>
      </p:sp>
      <p:sp>
        <p:nvSpPr>
          <p:cNvPr id="55310" name="Line 12"/>
          <p:cNvSpPr>
            <a:spLocks noChangeShapeType="1"/>
          </p:cNvSpPr>
          <p:nvPr/>
        </p:nvSpPr>
        <p:spPr bwMode="auto">
          <a:xfrm flipV="1">
            <a:off x="7162800" y="2590800"/>
            <a:ext cx="685800" cy="838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1" name="Line 13"/>
          <p:cNvSpPr>
            <a:spLocks noChangeShapeType="1"/>
          </p:cNvSpPr>
          <p:nvPr/>
        </p:nvSpPr>
        <p:spPr bwMode="auto">
          <a:xfrm flipH="1" flipV="1">
            <a:off x="6248400" y="2971800"/>
            <a:ext cx="914400" cy="457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2" name="Line 14"/>
          <p:cNvSpPr>
            <a:spLocks noChangeShapeType="1"/>
          </p:cNvSpPr>
          <p:nvPr/>
        </p:nvSpPr>
        <p:spPr bwMode="auto">
          <a:xfrm>
            <a:off x="7162800" y="3429000"/>
            <a:ext cx="76200" cy="1143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3" name="Text Box 15"/>
          <p:cNvSpPr txBox="1">
            <a:spLocks noChangeArrowheads="1"/>
          </p:cNvSpPr>
          <p:nvPr/>
        </p:nvSpPr>
        <p:spPr bwMode="auto">
          <a:xfrm>
            <a:off x="6597650" y="3276600"/>
            <a:ext cx="601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Q</a:t>
            </a:r>
            <a:r>
              <a:rPr lang="en-US" altLang="zh-TW" sz="3100" baseline="-25000">
                <a:latin typeface="Arial" charset="0"/>
              </a:rPr>
              <a:t>0</a:t>
            </a:r>
          </a:p>
        </p:txBody>
      </p:sp>
      <p:sp>
        <p:nvSpPr>
          <p:cNvPr id="55314" name="Text Box 16"/>
          <p:cNvSpPr txBox="1">
            <a:spLocks noChangeArrowheads="1"/>
          </p:cNvSpPr>
          <p:nvPr/>
        </p:nvSpPr>
        <p:spPr bwMode="auto">
          <a:xfrm>
            <a:off x="6248400" y="25146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1</a:t>
            </a:r>
          </a:p>
        </p:txBody>
      </p:sp>
      <p:sp>
        <p:nvSpPr>
          <p:cNvPr id="55315" name="Text Box 17"/>
          <p:cNvSpPr txBox="1">
            <a:spLocks noChangeArrowheads="1"/>
          </p:cNvSpPr>
          <p:nvPr/>
        </p:nvSpPr>
        <p:spPr bwMode="auto">
          <a:xfrm>
            <a:off x="8001000" y="23622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2</a:t>
            </a:r>
          </a:p>
        </p:txBody>
      </p:sp>
      <p:sp>
        <p:nvSpPr>
          <p:cNvPr id="55316" name="Text Box 18"/>
          <p:cNvSpPr txBox="1">
            <a:spLocks noChangeArrowheads="1"/>
          </p:cNvSpPr>
          <p:nvPr/>
        </p:nvSpPr>
        <p:spPr bwMode="auto">
          <a:xfrm>
            <a:off x="7391400" y="42672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3F3D0D-CFA0-44A0-B43B-CD7BF33DBACA}" type="slidenum">
              <a:rPr lang="es-ES" altLang="zh-TW" sz="1800">
                <a:latin typeface="Arial" charset="0"/>
              </a:rPr>
              <a:pPr lvl="1" eaLnBrk="1" hangingPunct="1">
                <a:spcBef>
                  <a:spcPct val="0"/>
                </a:spcBef>
                <a:buClrTx/>
                <a:buSzTx/>
                <a:buFontTx/>
                <a:buNone/>
              </a:pPr>
              <a:t>49</a:t>
            </a:fld>
            <a:endParaRPr lang="es-ES" altLang="zh-TW" sz="1800">
              <a:latin typeface="Arial" charset="0"/>
            </a:endParaRPr>
          </a:p>
        </p:txBody>
      </p:sp>
      <p:sp>
        <p:nvSpPr>
          <p:cNvPr id="3379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7" name="Rectangle 1026"/>
          <p:cNvSpPr>
            <a:spLocks noGrp="1" noChangeArrowheads="1"/>
          </p:cNvSpPr>
          <p:nvPr>
            <p:ph type="title"/>
          </p:nvPr>
        </p:nvSpPr>
        <p:spPr/>
        <p:txBody>
          <a:bodyPr/>
          <a:lstStyle/>
          <a:p>
            <a:pPr>
              <a:defRPr/>
            </a:pPr>
            <a:r>
              <a:rPr lang="en-US" altLang="zh-TW" sz="2800" dirty="0" smtClean="0"/>
              <a:t>Representing One Frame in Terms of the Other</a:t>
            </a:r>
          </a:p>
        </p:txBody>
      </p:sp>
      <p:sp>
        <p:nvSpPr>
          <p:cNvPr id="56325" name="Text Box 1029"/>
          <p:cNvSpPr>
            <a:spLocks noGrp="1" noChangeArrowheads="1"/>
          </p:cNvSpPr>
          <p:nvPr>
            <p:ph type="body" idx="1"/>
          </p:nvPr>
        </p:nvSpPr>
        <p:spPr>
          <a:xfrm>
            <a:off x="1828800" y="2133600"/>
            <a:ext cx="4191000" cy="1676400"/>
          </a:xfrm>
          <a:noFill/>
        </p:spPr>
        <p:txBody>
          <a:bodyPr/>
          <a:lstStyle/>
          <a:p>
            <a:pPr>
              <a:buFontTx/>
              <a:buNone/>
            </a:pPr>
            <a:r>
              <a:rPr lang="en-US" altLang="zh-TW" sz="2400" smtClean="0">
                <a:latin typeface="Times New Roman" pitchFamily="18" charset="0"/>
              </a:rPr>
              <a:t>u</a:t>
            </a:r>
            <a:r>
              <a:rPr lang="en-US" altLang="zh-TW" sz="2400" baseline="-25000" smtClean="0">
                <a:latin typeface="Times New Roman" pitchFamily="18" charset="0"/>
              </a:rPr>
              <a:t>1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11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12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13</a:t>
            </a:r>
            <a:r>
              <a:rPr lang="en-US" altLang="zh-TW" sz="2400" smtClean="0">
                <a:latin typeface="Times New Roman" pitchFamily="18" charset="0"/>
              </a:rPr>
              <a:t>v</a:t>
            </a:r>
            <a:r>
              <a:rPr lang="en-US" altLang="zh-TW" sz="2400" baseline="-25000" smtClean="0">
                <a:latin typeface="Times New Roman" pitchFamily="18" charset="0"/>
              </a:rPr>
              <a:t>3</a:t>
            </a:r>
          </a:p>
          <a:p>
            <a:pPr>
              <a:buFontTx/>
              <a:buNone/>
            </a:pPr>
            <a:r>
              <a:rPr lang="en-US" altLang="zh-TW" sz="2400" smtClean="0">
                <a:latin typeface="Times New Roman" pitchFamily="18" charset="0"/>
              </a:rPr>
              <a:t>u</a:t>
            </a:r>
            <a:r>
              <a:rPr lang="en-US" altLang="zh-TW" sz="2400" baseline="-25000" smtClean="0">
                <a:latin typeface="Times New Roman" pitchFamily="18" charset="0"/>
              </a:rPr>
              <a:t>2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21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22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23</a:t>
            </a:r>
            <a:r>
              <a:rPr lang="en-US" altLang="zh-TW" sz="2400" smtClean="0">
                <a:latin typeface="Times New Roman" pitchFamily="18" charset="0"/>
              </a:rPr>
              <a:t>v</a:t>
            </a:r>
            <a:r>
              <a:rPr lang="en-US" altLang="zh-TW" sz="2400" baseline="-25000" smtClean="0">
                <a:latin typeface="Times New Roman" pitchFamily="18" charset="0"/>
              </a:rPr>
              <a:t>3</a:t>
            </a:r>
            <a:endParaRPr lang="en-US" altLang="zh-TW" sz="2400" smtClean="0">
              <a:latin typeface="Times New Roman" pitchFamily="18" charset="0"/>
            </a:endParaRPr>
          </a:p>
          <a:p>
            <a:pPr>
              <a:buFontTx/>
              <a:buNone/>
            </a:pPr>
            <a:r>
              <a:rPr lang="en-US" altLang="zh-TW" sz="2400" smtClean="0">
                <a:latin typeface="Times New Roman" pitchFamily="18" charset="0"/>
              </a:rPr>
              <a:t>u</a:t>
            </a:r>
            <a:r>
              <a:rPr lang="en-US" altLang="zh-TW" sz="2400" baseline="-25000" smtClean="0">
                <a:latin typeface="Times New Roman" pitchFamily="18" charset="0"/>
              </a:rPr>
              <a:t>3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31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32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33</a:t>
            </a:r>
            <a:r>
              <a:rPr lang="en-US" altLang="zh-TW" sz="2400" smtClean="0">
                <a:latin typeface="Times New Roman" pitchFamily="18" charset="0"/>
              </a:rPr>
              <a:t>v</a:t>
            </a:r>
            <a:r>
              <a:rPr lang="en-US" altLang="zh-TW" sz="2400" baseline="-25000" smtClean="0">
                <a:latin typeface="Times New Roman" pitchFamily="18" charset="0"/>
              </a:rPr>
              <a:t>3</a:t>
            </a:r>
          </a:p>
          <a:p>
            <a:pPr>
              <a:buFontTx/>
              <a:buNone/>
            </a:pPr>
            <a:r>
              <a:rPr lang="en-US" altLang="zh-TW" sz="2400" smtClean="0">
                <a:latin typeface="Times New Roman" pitchFamily="18" charset="0"/>
              </a:rPr>
              <a:t>Q</a:t>
            </a:r>
            <a:r>
              <a:rPr lang="en-US" altLang="zh-TW" sz="2400" baseline="-25000" smtClean="0">
                <a:latin typeface="Times New Roman" pitchFamily="18" charset="0"/>
              </a:rPr>
              <a:t>0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41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43</a:t>
            </a:r>
            <a:r>
              <a:rPr lang="en-US" altLang="zh-TW" sz="2400" smtClean="0">
                <a:latin typeface="Times New Roman" pitchFamily="18" charset="0"/>
              </a:rPr>
              <a:t>v</a:t>
            </a:r>
            <a:r>
              <a:rPr lang="en-US" altLang="zh-TW" sz="2400" baseline="-25000" smtClean="0">
                <a:latin typeface="Times New Roman" pitchFamily="18" charset="0"/>
              </a:rPr>
              <a:t>3 </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44</a:t>
            </a:r>
            <a:r>
              <a:rPr lang="en-US" altLang="zh-TW" sz="2400" smtClean="0">
                <a:latin typeface="Times New Roman" pitchFamily="18" charset="0"/>
              </a:rPr>
              <a:t>P</a:t>
            </a:r>
            <a:r>
              <a:rPr lang="en-US" altLang="zh-TW" sz="2400" baseline="-25000" smtClean="0">
                <a:latin typeface="Times New Roman" pitchFamily="18" charset="0"/>
              </a:rPr>
              <a:t>0</a:t>
            </a:r>
          </a:p>
          <a:p>
            <a:pPr>
              <a:buFontTx/>
              <a:buNone/>
            </a:pPr>
            <a:endParaRPr lang="en-US" altLang="zh-TW" sz="2400" baseline="-25000" smtClean="0">
              <a:latin typeface="Times New Roman" pitchFamily="18" charset="0"/>
            </a:endParaRPr>
          </a:p>
        </p:txBody>
      </p:sp>
      <p:sp>
        <p:nvSpPr>
          <p:cNvPr id="56326" name="Text Box 1030"/>
          <p:cNvSpPr txBox="1">
            <a:spLocks noChangeArrowheads="1"/>
          </p:cNvSpPr>
          <p:nvPr/>
        </p:nvSpPr>
        <p:spPr bwMode="auto">
          <a:xfrm>
            <a:off x="685800" y="1600200"/>
            <a:ext cx="618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Extending what we did with change of bases</a:t>
            </a:r>
          </a:p>
        </p:txBody>
      </p:sp>
      <p:sp>
        <p:nvSpPr>
          <p:cNvPr id="56327" name="Text Box 1031"/>
          <p:cNvSpPr txBox="1">
            <a:spLocks noChangeArrowheads="1"/>
          </p:cNvSpPr>
          <p:nvPr/>
        </p:nvSpPr>
        <p:spPr bwMode="auto">
          <a:xfrm>
            <a:off x="838200" y="3733800"/>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defining a 4 x 4 matrix</a:t>
            </a:r>
          </a:p>
        </p:txBody>
      </p:sp>
      <p:graphicFrame>
        <p:nvGraphicFramePr>
          <p:cNvPr id="56328" name="Object 2"/>
          <p:cNvGraphicFramePr>
            <a:graphicFrameLocks noChangeAspect="1"/>
          </p:cNvGraphicFramePr>
          <p:nvPr/>
        </p:nvGraphicFramePr>
        <p:xfrm>
          <a:off x="3810000" y="4038600"/>
          <a:ext cx="2971800" cy="2290763"/>
        </p:xfrm>
        <a:graphic>
          <a:graphicData uri="http://schemas.openxmlformats.org/presentationml/2006/ole">
            <mc:AlternateContent xmlns:mc="http://schemas.openxmlformats.org/markup-compatibility/2006">
              <mc:Choice xmlns:v="urn:schemas-microsoft-com:vml" Requires="v">
                <p:oleObj spid="_x0000_s56342" name="Equation" r:id="rId3" imgW="1219200" imgH="939800" progId="Equation.3">
                  <p:embed/>
                </p:oleObj>
              </mc:Choice>
              <mc:Fallback>
                <p:oleObj name="Equation" r:id="rId3" imgW="1219200" imgH="939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38600"/>
                        <a:ext cx="2971800" cy="229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9" name="Text Box 1033"/>
          <p:cNvSpPr txBox="1">
            <a:spLocks noChangeArrowheads="1"/>
          </p:cNvSpPr>
          <p:nvPr/>
        </p:nvSpPr>
        <p:spPr bwMode="auto">
          <a:xfrm>
            <a:off x="3048000" y="49530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M</a:t>
            </a:r>
            <a:r>
              <a:rPr lang="en-US" altLang="zh-TW" sz="1800">
                <a:latin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5E94949-DF96-4F7E-8E56-7DF90E6876F5}" type="slidenum">
              <a:rPr lang="es-ES" altLang="zh-TW" sz="1800">
                <a:latin typeface="Arial" charset="0"/>
              </a:rPr>
              <a:pPr lvl="1" eaLnBrk="1" hangingPunct="1">
                <a:spcBef>
                  <a:spcPct val="0"/>
                </a:spcBef>
                <a:buClrTx/>
                <a:buSzTx/>
                <a:buFontTx/>
                <a:buNone/>
              </a:pPr>
              <a:t>5</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Basic Elements</a:t>
            </a:r>
          </a:p>
        </p:txBody>
      </p:sp>
      <p:sp>
        <p:nvSpPr>
          <p:cNvPr id="12293" name="Rectangle 3"/>
          <p:cNvSpPr>
            <a:spLocks noGrp="1" noChangeArrowheads="1"/>
          </p:cNvSpPr>
          <p:nvPr>
            <p:ph type="body" idx="1"/>
          </p:nvPr>
        </p:nvSpPr>
        <p:spPr/>
        <p:txBody>
          <a:bodyPr/>
          <a:lstStyle/>
          <a:p>
            <a:r>
              <a:rPr lang="en-US" altLang="zh-TW" sz="2700" smtClean="0"/>
              <a:t>Geometry is the study of the relationships among objects in an n-dimensional space</a:t>
            </a:r>
          </a:p>
          <a:p>
            <a:pPr lvl="1"/>
            <a:r>
              <a:rPr lang="en-US" altLang="zh-TW" smtClean="0">
                <a:ea typeface="MS PGothic" pitchFamily="34" charset="-128"/>
              </a:rPr>
              <a:t>In computer graphics, we are interested in objects that exist in three dimensions</a:t>
            </a:r>
          </a:p>
          <a:p>
            <a:r>
              <a:rPr lang="en-US" altLang="zh-TW" sz="2700" smtClean="0"/>
              <a:t>Want a minimum set of primitives from which we can build more sophisticated objects</a:t>
            </a:r>
          </a:p>
          <a:p>
            <a:r>
              <a:rPr lang="en-US" altLang="zh-TW" sz="2700" smtClean="0"/>
              <a:t>We will need three basic elements</a:t>
            </a:r>
          </a:p>
          <a:p>
            <a:pPr lvl="1"/>
            <a:r>
              <a:rPr lang="en-US" altLang="zh-TW" smtClean="0">
                <a:ea typeface="MS PGothic" pitchFamily="34" charset="-128"/>
              </a:rPr>
              <a:t>Scalars</a:t>
            </a:r>
          </a:p>
          <a:p>
            <a:pPr lvl="1"/>
            <a:r>
              <a:rPr lang="en-US" altLang="zh-TW" smtClean="0">
                <a:ea typeface="MS PGothic" pitchFamily="34" charset="-128"/>
              </a:rPr>
              <a:t>Vectors</a:t>
            </a:r>
          </a:p>
          <a:p>
            <a:pPr lvl="1"/>
            <a:r>
              <a:rPr lang="en-US" altLang="zh-TW" smtClean="0">
                <a:ea typeface="MS PGothic" pitchFamily="34" charset="-128"/>
              </a:rPr>
              <a:t>Points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19E75CE-52D0-41C0-B7B1-20EEF0F85A85}" type="slidenum">
              <a:rPr lang="es-ES" altLang="zh-TW" sz="1800">
                <a:latin typeface="Arial" charset="0"/>
              </a:rPr>
              <a:pPr lvl="1" eaLnBrk="1" hangingPunct="1">
                <a:spcBef>
                  <a:spcPct val="0"/>
                </a:spcBef>
                <a:buClrTx/>
                <a:buSzTx/>
                <a:buFontTx/>
                <a:buNone/>
              </a:pPr>
              <a:t>50</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a:xfrm>
            <a:off x="1371600" y="228600"/>
            <a:ext cx="7086600" cy="1066800"/>
          </a:xfrm>
        </p:spPr>
        <p:txBody>
          <a:bodyPr>
            <a:normAutofit fontScale="90000"/>
          </a:bodyPr>
          <a:lstStyle/>
          <a:p>
            <a:pPr>
              <a:defRPr/>
            </a:pPr>
            <a:r>
              <a:rPr lang="en-US" altLang="zh-TW" smtClean="0"/>
              <a:t>Working with Representations</a:t>
            </a:r>
          </a:p>
        </p:txBody>
      </p:sp>
      <p:sp>
        <p:nvSpPr>
          <p:cNvPr id="57349" name="Rectangle 3"/>
          <p:cNvSpPr>
            <a:spLocks noGrp="1" noChangeArrowheads="1"/>
          </p:cNvSpPr>
          <p:nvPr>
            <p:ph type="body" idx="1"/>
          </p:nvPr>
        </p:nvSpPr>
        <p:spPr/>
        <p:txBody>
          <a:bodyPr/>
          <a:lstStyle/>
          <a:p>
            <a:pPr>
              <a:lnSpc>
                <a:spcPct val="90000"/>
              </a:lnSpc>
              <a:buFontTx/>
              <a:buNone/>
            </a:pPr>
            <a:r>
              <a:rPr lang="en-US" altLang="zh-TW" sz="2700" smtClean="0"/>
              <a:t>Within the two frames any point or vector has a representation of the same form</a:t>
            </a:r>
          </a:p>
          <a:p>
            <a:pPr>
              <a:lnSpc>
                <a:spcPct val="90000"/>
              </a:lnSpc>
              <a:buFontTx/>
              <a:buNone/>
            </a:pPr>
            <a:endParaRPr lang="en-US" altLang="zh-TW" sz="2700" smtClean="0"/>
          </a:p>
          <a:p>
            <a:pPr>
              <a:lnSpc>
                <a:spcPct val="90000"/>
              </a:lnSpc>
              <a:buFontTx/>
              <a:buNone/>
            </a:pPr>
            <a:r>
              <a:rPr lang="en-US" altLang="zh-TW" sz="2700" b="1" smtClean="0">
                <a:latin typeface="Times New Roman" pitchFamily="18" charset="0"/>
              </a:rPr>
              <a:t>a</a:t>
            </a:r>
            <a:r>
              <a:rPr lang="en-US" altLang="zh-TW" sz="2700" i="1" smtClean="0">
                <a:latin typeface="Times New Roman" pitchFamily="18" charset="0"/>
              </a:rPr>
              <a:t>=</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 </a:t>
            </a:r>
            <a:r>
              <a:rPr lang="en-US" altLang="zh-TW" sz="2700" smtClean="0">
                <a:latin typeface="Symbol" pitchFamily="18" charset="2"/>
              </a:rPr>
              <a:t>a</a:t>
            </a:r>
            <a:r>
              <a:rPr lang="en-US" altLang="zh-TW" sz="2700" baseline="-25000" smtClean="0">
                <a:latin typeface="Times New Roman" pitchFamily="18" charset="0"/>
              </a:rPr>
              <a:t>4 </a:t>
            </a:r>
            <a:r>
              <a:rPr lang="en-US" altLang="zh-TW" sz="2700" smtClean="0">
                <a:latin typeface="Times New Roman" pitchFamily="18" charset="0"/>
              </a:rPr>
              <a:t>] </a:t>
            </a:r>
            <a:r>
              <a:rPr lang="en-US" altLang="zh-TW" sz="2700" smtClean="0"/>
              <a:t>in the first frame</a:t>
            </a:r>
          </a:p>
          <a:p>
            <a:pPr>
              <a:lnSpc>
                <a:spcPct val="90000"/>
              </a:lnSpc>
              <a:buFontTx/>
              <a:buNone/>
            </a:pPr>
            <a:r>
              <a:rPr lang="en-US" altLang="zh-TW" sz="2700" b="1" smtClean="0">
                <a:latin typeface="Times New Roman" pitchFamily="18" charset="0"/>
              </a:rPr>
              <a:t>b</a:t>
            </a:r>
            <a:r>
              <a:rPr lang="en-US" altLang="zh-TW" sz="2700" i="1" smtClean="0">
                <a:latin typeface="Times New Roman" pitchFamily="18" charset="0"/>
              </a:rPr>
              <a:t>=</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 </a:t>
            </a:r>
            <a:r>
              <a:rPr lang="en-US" altLang="zh-TW" sz="2700" smtClean="0">
                <a:latin typeface="Symbol" pitchFamily="18" charset="2"/>
              </a:rPr>
              <a:t>b</a:t>
            </a:r>
            <a:r>
              <a:rPr lang="en-US" altLang="zh-TW" sz="2700" baseline="-25000" smtClean="0">
                <a:latin typeface="Times New Roman" pitchFamily="18" charset="0"/>
              </a:rPr>
              <a:t>4 </a:t>
            </a:r>
            <a:r>
              <a:rPr lang="en-US" altLang="zh-TW" sz="2700" smtClean="0">
                <a:latin typeface="Times New Roman" pitchFamily="18" charset="0"/>
              </a:rPr>
              <a:t>] </a:t>
            </a:r>
            <a:r>
              <a:rPr lang="en-US" altLang="zh-TW" sz="2700" smtClean="0"/>
              <a:t>in the second frame</a:t>
            </a:r>
          </a:p>
          <a:p>
            <a:pPr>
              <a:lnSpc>
                <a:spcPct val="90000"/>
              </a:lnSpc>
              <a:buFontTx/>
              <a:buNone/>
            </a:pPr>
            <a:endParaRPr lang="en-US" altLang="zh-TW" sz="2700" smtClean="0">
              <a:latin typeface="Times New Roman" pitchFamily="18" charset="0"/>
            </a:endParaRPr>
          </a:p>
          <a:p>
            <a:pPr>
              <a:lnSpc>
                <a:spcPct val="90000"/>
              </a:lnSpc>
              <a:buFontTx/>
              <a:buNone/>
            </a:pPr>
            <a:r>
              <a:rPr lang="en-US" altLang="zh-TW" sz="2700" smtClean="0"/>
              <a:t>where </a:t>
            </a:r>
            <a:r>
              <a:rPr lang="en-US" altLang="zh-TW" sz="2300" smtClean="0">
                <a:latin typeface="Symbol" pitchFamily="18" charset="2"/>
              </a:rPr>
              <a:t>a</a:t>
            </a:r>
            <a:r>
              <a:rPr lang="en-US" altLang="zh-TW" sz="2300" baseline="-25000" smtClean="0">
                <a:latin typeface="Times New Roman" pitchFamily="18" charset="0"/>
              </a:rPr>
              <a:t>4 </a:t>
            </a:r>
            <a:r>
              <a:rPr lang="en-US" altLang="zh-TW" sz="2300" smtClean="0">
                <a:latin typeface="Symbol" pitchFamily="18" charset="2"/>
              </a:rPr>
              <a:t>=</a:t>
            </a:r>
            <a:r>
              <a:rPr lang="en-US" altLang="zh-TW" sz="2300" baseline="-25000" smtClean="0">
                <a:latin typeface="Times New Roman" pitchFamily="18" charset="0"/>
              </a:rPr>
              <a:t> </a:t>
            </a:r>
            <a:r>
              <a:rPr lang="en-US" altLang="zh-TW" sz="2300" smtClean="0">
                <a:latin typeface="Symbol" pitchFamily="18" charset="2"/>
              </a:rPr>
              <a:t>b</a:t>
            </a:r>
            <a:r>
              <a:rPr lang="en-US" altLang="zh-TW" sz="2300" baseline="-25000" smtClean="0">
                <a:latin typeface="Times New Roman" pitchFamily="18" charset="0"/>
              </a:rPr>
              <a:t>4 </a:t>
            </a:r>
            <a:r>
              <a:rPr lang="en-US" altLang="zh-TW" sz="2300" smtClean="0">
                <a:latin typeface="Symbol" pitchFamily="18" charset="2"/>
              </a:rPr>
              <a:t>= 1 </a:t>
            </a:r>
            <a:r>
              <a:rPr lang="en-US" altLang="zh-TW" sz="2300" smtClean="0"/>
              <a:t>for points and</a:t>
            </a:r>
            <a:r>
              <a:rPr lang="en-US" altLang="zh-TW" sz="2700" smtClean="0"/>
              <a:t> </a:t>
            </a:r>
            <a:r>
              <a:rPr lang="en-US" altLang="zh-TW" sz="2300" smtClean="0">
                <a:latin typeface="Symbol" pitchFamily="18" charset="2"/>
              </a:rPr>
              <a:t>a</a:t>
            </a:r>
            <a:r>
              <a:rPr lang="en-US" altLang="zh-TW" sz="2300" baseline="-25000" smtClean="0">
                <a:latin typeface="Times New Roman" pitchFamily="18" charset="0"/>
              </a:rPr>
              <a:t>4 </a:t>
            </a:r>
            <a:r>
              <a:rPr lang="en-US" altLang="zh-TW" sz="2300" smtClean="0">
                <a:latin typeface="Symbol" pitchFamily="18" charset="2"/>
              </a:rPr>
              <a:t>=</a:t>
            </a:r>
            <a:r>
              <a:rPr lang="en-US" altLang="zh-TW" sz="2300" baseline="-25000" smtClean="0">
                <a:latin typeface="Times New Roman" pitchFamily="18" charset="0"/>
              </a:rPr>
              <a:t> </a:t>
            </a:r>
            <a:r>
              <a:rPr lang="en-US" altLang="zh-TW" sz="2300" smtClean="0">
                <a:latin typeface="Symbol" pitchFamily="18" charset="2"/>
              </a:rPr>
              <a:t>b</a:t>
            </a:r>
            <a:r>
              <a:rPr lang="en-US" altLang="zh-TW" sz="2300" baseline="-25000" smtClean="0">
                <a:latin typeface="Times New Roman" pitchFamily="18" charset="0"/>
              </a:rPr>
              <a:t>4 </a:t>
            </a:r>
            <a:r>
              <a:rPr lang="en-US" altLang="zh-TW" sz="2300" smtClean="0">
                <a:latin typeface="Symbol" pitchFamily="18" charset="2"/>
              </a:rPr>
              <a:t>= 0 </a:t>
            </a:r>
            <a:r>
              <a:rPr lang="en-US" altLang="zh-TW" sz="2300" smtClean="0"/>
              <a:t>for vectors and</a:t>
            </a:r>
          </a:p>
          <a:p>
            <a:pPr>
              <a:lnSpc>
                <a:spcPct val="90000"/>
              </a:lnSpc>
              <a:buFontTx/>
              <a:buNone/>
            </a:pPr>
            <a:endParaRPr lang="en-US" altLang="zh-TW" sz="2300" smtClean="0"/>
          </a:p>
          <a:p>
            <a:pPr>
              <a:lnSpc>
                <a:spcPct val="90000"/>
              </a:lnSpc>
              <a:buFontTx/>
              <a:buNone/>
            </a:pPr>
            <a:endParaRPr lang="en-US" altLang="zh-TW" sz="2300" smtClean="0"/>
          </a:p>
          <a:p>
            <a:pPr>
              <a:lnSpc>
                <a:spcPct val="90000"/>
              </a:lnSpc>
              <a:buFontTx/>
              <a:buNone/>
            </a:pPr>
            <a:r>
              <a:rPr lang="en-US" altLang="zh-TW" sz="2300" smtClean="0"/>
              <a:t>The matrix </a:t>
            </a:r>
            <a:r>
              <a:rPr lang="en-US" altLang="zh-TW" sz="2300" b="1" smtClean="0">
                <a:latin typeface="Times New Roman" pitchFamily="18" charset="0"/>
              </a:rPr>
              <a:t>M</a:t>
            </a:r>
            <a:r>
              <a:rPr lang="en-US" altLang="zh-TW" sz="2300" smtClean="0"/>
              <a:t> is 4 x 4 and specifies an affine transformation in homogeneous coordinates</a:t>
            </a:r>
          </a:p>
        </p:txBody>
      </p:sp>
      <p:sp>
        <p:nvSpPr>
          <p:cNvPr id="57350" name="Text Box 4"/>
          <p:cNvSpPr txBox="1">
            <a:spLocks noChangeArrowheads="1"/>
          </p:cNvSpPr>
          <p:nvPr/>
        </p:nvSpPr>
        <p:spPr bwMode="auto">
          <a:xfrm>
            <a:off x="2574925" y="552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57351" name="Text Box 5"/>
          <p:cNvSpPr txBox="1">
            <a:spLocks noChangeArrowheads="1"/>
          </p:cNvSpPr>
          <p:nvPr/>
        </p:nvSpPr>
        <p:spPr bwMode="auto">
          <a:xfrm>
            <a:off x="3733800" y="4495800"/>
            <a:ext cx="1392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b="1">
                <a:latin typeface="Arial" charset="0"/>
              </a:rPr>
              <a:t>a=M</a:t>
            </a:r>
            <a:r>
              <a:rPr lang="en-US" altLang="zh-TW" baseline="30000">
                <a:latin typeface="Arial" charset="0"/>
              </a:rPr>
              <a:t>T</a:t>
            </a:r>
            <a:r>
              <a:rPr lang="en-US" altLang="zh-TW" b="1">
                <a:latin typeface="Arial" charset="0"/>
              </a:rPr>
              <a:t>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F8B6C81-797F-4578-85B9-2EA67C7CA170}" type="slidenum">
              <a:rPr lang="es-ES" altLang="zh-TW" sz="1800">
                <a:latin typeface="Arial" charset="0"/>
              </a:rPr>
              <a:pPr lvl="1" eaLnBrk="1" hangingPunct="1">
                <a:spcBef>
                  <a:spcPct val="0"/>
                </a:spcBef>
                <a:buClrTx/>
                <a:buSzTx/>
                <a:buFontTx/>
                <a:buNone/>
              </a:pPr>
              <a:t>51</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dirty="0" smtClean="0"/>
              <a:t>Affine Transformations</a:t>
            </a:r>
          </a:p>
        </p:txBody>
      </p:sp>
      <p:sp>
        <p:nvSpPr>
          <p:cNvPr id="58373" name="Rectangle 3"/>
          <p:cNvSpPr>
            <a:spLocks noGrp="1" noChangeArrowheads="1"/>
          </p:cNvSpPr>
          <p:nvPr>
            <p:ph type="body" idx="1"/>
          </p:nvPr>
        </p:nvSpPr>
        <p:spPr/>
        <p:txBody>
          <a:bodyPr/>
          <a:lstStyle/>
          <a:p>
            <a:r>
              <a:rPr lang="en-US" altLang="zh-TW" smtClean="0"/>
              <a:t>Every linear transformation is equivalent to a change in frames</a:t>
            </a:r>
          </a:p>
          <a:p>
            <a:r>
              <a:rPr lang="en-US" altLang="zh-TW" smtClean="0"/>
              <a:t>Every affine transformation preserves lines</a:t>
            </a:r>
          </a:p>
          <a:p>
            <a:r>
              <a:rPr lang="en-US" altLang="zh-TW" smtClean="0"/>
              <a:t>However, an affine transformation has only 12 </a:t>
            </a:r>
            <a:r>
              <a:rPr lang="en-US" altLang="zh-TW" i="1" smtClean="0"/>
              <a:t>degrees of freedom</a:t>
            </a:r>
            <a:r>
              <a:rPr lang="en-US" altLang="zh-TW" smtClean="0"/>
              <a:t> because 4 of the elements in the matrix are fixed and are a subset of all possible 4 x 4 linear transformations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9E3328C-57E3-432A-94E6-DC51472B2EF7}" type="slidenum">
              <a:rPr lang="es-ES" altLang="zh-TW" sz="1800">
                <a:latin typeface="Arial" charset="0"/>
              </a:rPr>
              <a:pPr lvl="1" eaLnBrk="1" hangingPunct="1">
                <a:spcBef>
                  <a:spcPct val="0"/>
                </a:spcBef>
                <a:buClrTx/>
                <a:buSzTx/>
                <a:buFontTx/>
                <a:buNone/>
              </a:pPr>
              <a:t>52</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2"/>
          <p:cNvSpPr>
            <a:spLocks noGrp="1" noChangeArrowheads="1"/>
          </p:cNvSpPr>
          <p:nvPr>
            <p:ph type="title"/>
          </p:nvPr>
        </p:nvSpPr>
        <p:spPr/>
        <p:txBody>
          <a:bodyPr/>
          <a:lstStyle/>
          <a:p>
            <a:pPr>
              <a:defRPr/>
            </a:pPr>
            <a:r>
              <a:rPr lang="en-US" altLang="zh-TW" smtClean="0"/>
              <a:t>The World and Camera Frames</a:t>
            </a:r>
          </a:p>
        </p:txBody>
      </p:sp>
      <p:sp>
        <p:nvSpPr>
          <p:cNvPr id="59397" name="Rectangle 3"/>
          <p:cNvSpPr>
            <a:spLocks noGrp="1" noChangeArrowheads="1"/>
          </p:cNvSpPr>
          <p:nvPr>
            <p:ph type="body" idx="1"/>
          </p:nvPr>
        </p:nvSpPr>
        <p:spPr/>
        <p:txBody>
          <a:bodyPr/>
          <a:lstStyle/>
          <a:p>
            <a:r>
              <a:rPr lang="en-US" altLang="zh-TW" sz="2700" smtClean="0"/>
              <a:t>When we work with representations, we work with n-tuples or arrays of scalars</a:t>
            </a:r>
          </a:p>
          <a:p>
            <a:r>
              <a:rPr lang="en-US" altLang="zh-TW" sz="2700" smtClean="0"/>
              <a:t>Changes in frame are then defined by 4 x 4 matrices</a:t>
            </a:r>
          </a:p>
          <a:p>
            <a:r>
              <a:rPr lang="en-US" altLang="zh-TW" sz="2700" smtClean="0"/>
              <a:t>In OpenGL, the base frame that we start with is the world frame </a:t>
            </a:r>
          </a:p>
          <a:p>
            <a:r>
              <a:rPr lang="en-US" altLang="zh-TW" sz="2700" smtClean="0"/>
              <a:t>Eventually we represent entities in the camera frame by changing the world representation using the model-view matrix</a:t>
            </a:r>
          </a:p>
          <a:p>
            <a:r>
              <a:rPr lang="en-US" altLang="zh-TW" sz="2700" smtClean="0"/>
              <a:t>Initially these frames are the same (</a:t>
            </a:r>
            <a:r>
              <a:rPr lang="en-US" altLang="zh-TW" sz="2700" b="1" smtClean="0">
                <a:latin typeface="Times New Roman" pitchFamily="18" charset="0"/>
              </a:rPr>
              <a:t>M</a:t>
            </a:r>
            <a:r>
              <a:rPr lang="en-US" altLang="zh-TW" sz="2700" smtClean="0">
                <a:latin typeface="Times New Roman" pitchFamily="18" charset="0"/>
              </a:rPr>
              <a:t>=</a:t>
            </a:r>
            <a:r>
              <a:rPr lang="en-US" altLang="zh-TW" sz="2700" b="1" smtClean="0">
                <a:latin typeface="Times New Roman" pitchFamily="18" charset="0"/>
              </a:rPr>
              <a:t>I</a:t>
            </a:r>
            <a:r>
              <a:rPr lang="en-US" altLang="zh-TW" sz="270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009066C-63DA-4D1B-876C-FD093C7A2CA7}" type="slidenum">
              <a:rPr lang="es-ES" altLang="zh-TW" sz="1800">
                <a:latin typeface="Arial" charset="0"/>
              </a:rPr>
              <a:pPr lvl="1" eaLnBrk="1" hangingPunct="1">
                <a:spcBef>
                  <a:spcPct val="0"/>
                </a:spcBef>
                <a:buClrTx/>
                <a:buSzTx/>
                <a:buFontTx/>
                <a:buNone/>
              </a:pPr>
              <a:t>53</a:t>
            </a:fld>
            <a:endParaRPr lang="es-ES" altLang="zh-TW" sz="1800">
              <a:latin typeface="Arial" charset="0"/>
            </a:endParaRPr>
          </a:p>
        </p:txBody>
      </p:sp>
      <p:sp>
        <p:nvSpPr>
          <p:cNvPr id="37892"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3" name="Rectangle 2"/>
          <p:cNvSpPr>
            <a:spLocks noGrp="1" noChangeArrowheads="1"/>
          </p:cNvSpPr>
          <p:nvPr>
            <p:ph type="title"/>
          </p:nvPr>
        </p:nvSpPr>
        <p:spPr/>
        <p:txBody>
          <a:bodyPr/>
          <a:lstStyle/>
          <a:p>
            <a:pPr>
              <a:defRPr/>
            </a:pPr>
            <a:r>
              <a:rPr lang="en-US" altLang="zh-TW" smtClean="0"/>
              <a:t>Moving the Camera </a:t>
            </a:r>
          </a:p>
        </p:txBody>
      </p:sp>
      <p:sp>
        <p:nvSpPr>
          <p:cNvPr id="60421" name="Rectangle 3"/>
          <p:cNvSpPr>
            <a:spLocks noGrp="1" noChangeArrowheads="1"/>
          </p:cNvSpPr>
          <p:nvPr>
            <p:ph type="body" idx="1"/>
          </p:nvPr>
        </p:nvSpPr>
        <p:spPr/>
        <p:txBody>
          <a:bodyPr/>
          <a:lstStyle/>
          <a:p>
            <a:pPr>
              <a:buFontTx/>
              <a:buNone/>
            </a:pPr>
            <a:r>
              <a:rPr lang="en-US" altLang="zh-TW" sz="2700" smtClean="0"/>
              <a:t>If objects are on both sides of z=0, we must move camera frame</a:t>
            </a:r>
          </a:p>
        </p:txBody>
      </p:sp>
      <p:pic>
        <p:nvPicPr>
          <p:cNvPr id="60422" name="Picture 5" descr="an04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05100"/>
            <a:ext cx="583247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3" name="Object 2"/>
          <p:cNvGraphicFramePr>
            <a:graphicFrameLocks noChangeAspect="1"/>
          </p:cNvGraphicFramePr>
          <p:nvPr/>
        </p:nvGraphicFramePr>
        <p:xfrm>
          <a:off x="6804025" y="2924175"/>
          <a:ext cx="1981200" cy="1371600"/>
        </p:xfrm>
        <a:graphic>
          <a:graphicData uri="http://schemas.openxmlformats.org/presentationml/2006/ole">
            <mc:AlternateContent xmlns:mc="http://schemas.openxmlformats.org/markup-compatibility/2006">
              <mc:Choice xmlns:v="urn:schemas-microsoft-com:vml" Requires="v">
                <p:oleObj spid="_x0000_s60449" name="方程式" r:id="rId4" imgW="1320800" imgH="914400" progId="Equation.3">
                  <p:embed/>
                </p:oleObj>
              </mc:Choice>
              <mc:Fallback>
                <p:oleObj name="方程式" r:id="rId4" imgW="13208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924175"/>
                        <a:ext cx="19812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4" name="物件 1"/>
          <p:cNvGraphicFramePr>
            <a:graphicFrameLocks noChangeAspect="1"/>
          </p:cNvGraphicFramePr>
          <p:nvPr/>
        </p:nvGraphicFramePr>
        <p:xfrm>
          <a:off x="6948488" y="4868863"/>
          <a:ext cx="1638300" cy="342900"/>
        </p:xfrm>
        <a:graphic>
          <a:graphicData uri="http://schemas.openxmlformats.org/presentationml/2006/ole">
            <mc:AlternateContent xmlns:mc="http://schemas.openxmlformats.org/markup-compatibility/2006">
              <mc:Choice xmlns:v="urn:schemas-microsoft-com:vml" Requires="v">
                <p:oleObj spid="_x0000_s60450" name="方程式" r:id="rId6" imgW="1091726" imgH="228501" progId="Equation.3">
                  <p:embed/>
                </p:oleObj>
              </mc:Choice>
              <mc:Fallback>
                <p:oleObj name="方程式" r:id="rId6" imgW="1091726" imgH="228501" progId="Equation.3">
                  <p:embed/>
                  <p:pic>
                    <p:nvPicPr>
                      <p:cNvPr id="0" name="物件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868863"/>
                        <a:ext cx="1638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Transformation</a:t>
            </a:r>
            <a:endParaRPr lang="zh-TW" altLang="en-US" dirty="0"/>
          </a:p>
        </p:txBody>
      </p:sp>
      <p:sp>
        <p:nvSpPr>
          <p:cNvPr id="61443"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EE2C22-37C2-4E72-9287-BC3670BD4EDB}" type="slidenum">
              <a:rPr lang="es-ES" altLang="zh-TW" sz="1800">
                <a:latin typeface="Arial" charset="0"/>
              </a:rPr>
              <a:pPr lvl="1" eaLnBrk="1" hangingPunct="1">
                <a:spcBef>
                  <a:spcPct val="0"/>
                </a:spcBef>
                <a:buClrTx/>
                <a:buSzTx/>
                <a:buFontTx/>
                <a:buNone/>
              </a:pPr>
              <a:t>55</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62469" name="Rectangle 3"/>
          <p:cNvSpPr>
            <a:spLocks noGrp="1" noChangeArrowheads="1"/>
          </p:cNvSpPr>
          <p:nvPr>
            <p:ph type="body" idx="1"/>
          </p:nvPr>
        </p:nvSpPr>
        <p:spPr>
          <a:xfrm>
            <a:off x="685800" y="1524000"/>
            <a:ext cx="7620000" cy="4724400"/>
          </a:xfrm>
        </p:spPr>
        <p:txBody>
          <a:bodyPr/>
          <a:lstStyle/>
          <a:p>
            <a:r>
              <a:rPr lang="en-US" altLang="zh-TW" smtClean="0"/>
              <a:t>Introduce standard transformations</a:t>
            </a:r>
          </a:p>
          <a:p>
            <a:pPr lvl="1"/>
            <a:r>
              <a:rPr lang="en-US" altLang="zh-TW" smtClean="0">
                <a:ea typeface="MS PGothic" pitchFamily="34" charset="-128"/>
              </a:rPr>
              <a:t>Rotation</a:t>
            </a:r>
          </a:p>
          <a:p>
            <a:pPr lvl="1"/>
            <a:r>
              <a:rPr lang="en-US" altLang="zh-TW" smtClean="0">
                <a:ea typeface="MS PGothic" pitchFamily="34" charset="-128"/>
              </a:rPr>
              <a:t>Translation</a:t>
            </a:r>
          </a:p>
          <a:p>
            <a:pPr lvl="1"/>
            <a:r>
              <a:rPr lang="en-US" altLang="zh-TW" smtClean="0">
                <a:ea typeface="MS PGothic" pitchFamily="34" charset="-128"/>
              </a:rPr>
              <a:t>Scaling</a:t>
            </a:r>
          </a:p>
          <a:p>
            <a:pPr lvl="1"/>
            <a:r>
              <a:rPr lang="en-US" altLang="zh-TW" smtClean="0">
                <a:ea typeface="MS PGothic" pitchFamily="34" charset="-128"/>
              </a:rPr>
              <a:t>Shear</a:t>
            </a:r>
          </a:p>
          <a:p>
            <a:r>
              <a:rPr lang="en-US" altLang="zh-TW" smtClean="0"/>
              <a:t>Derive homogeneous coordinate transformation matrices</a:t>
            </a:r>
          </a:p>
          <a:p>
            <a:r>
              <a:rPr lang="en-US" altLang="zh-TW" smtClean="0"/>
              <a:t>Learn to build arbitrary transformation matrices from simple transformations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77EF670-3F13-4B2E-A79B-C820A018F232}" type="slidenum">
              <a:rPr lang="es-ES" altLang="zh-TW" sz="1800">
                <a:latin typeface="Arial" charset="0"/>
              </a:rPr>
              <a:pPr lvl="1" eaLnBrk="1" hangingPunct="1">
                <a:spcBef>
                  <a:spcPct val="0"/>
                </a:spcBef>
                <a:buClrTx/>
                <a:buSzTx/>
                <a:buFontTx/>
                <a:buNone/>
              </a:pPr>
              <a:t>56</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General Transformations</a:t>
            </a:r>
          </a:p>
        </p:txBody>
      </p:sp>
      <p:sp>
        <p:nvSpPr>
          <p:cNvPr id="63493" name="Rectangle 3"/>
          <p:cNvSpPr>
            <a:spLocks noGrp="1" noChangeArrowheads="1"/>
          </p:cNvSpPr>
          <p:nvPr>
            <p:ph type="body" idx="1"/>
          </p:nvPr>
        </p:nvSpPr>
        <p:spPr/>
        <p:txBody>
          <a:bodyPr/>
          <a:lstStyle/>
          <a:p>
            <a:pPr>
              <a:buFontTx/>
              <a:buNone/>
            </a:pPr>
            <a:r>
              <a:rPr lang="en-US" altLang="zh-TW" smtClean="0"/>
              <a:t>A transformation maps points to other points and/or vectors to other vectors</a:t>
            </a:r>
          </a:p>
        </p:txBody>
      </p:sp>
      <p:pic>
        <p:nvPicPr>
          <p:cNvPr id="63494" name="Picture 5" descr="AN04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924175"/>
            <a:ext cx="3657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6"/>
          <p:cNvSpPr txBox="1">
            <a:spLocks noChangeArrowheads="1"/>
          </p:cNvSpPr>
          <p:nvPr/>
        </p:nvSpPr>
        <p:spPr bwMode="auto">
          <a:xfrm>
            <a:off x="2667000" y="4648200"/>
            <a:ext cx="113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Q=T(P)</a:t>
            </a:r>
          </a:p>
        </p:txBody>
      </p:sp>
      <p:sp>
        <p:nvSpPr>
          <p:cNvPr id="63496" name="Text Box 7"/>
          <p:cNvSpPr txBox="1">
            <a:spLocks noChangeArrowheads="1"/>
          </p:cNvSpPr>
          <p:nvPr/>
        </p:nvSpPr>
        <p:spPr bwMode="auto">
          <a:xfrm>
            <a:off x="5554663" y="2667000"/>
            <a:ext cx="104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v=T(u)</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DB14EE9-CB86-4A9D-BC59-7132A5A1B0A3}" type="slidenum">
              <a:rPr lang="es-ES" altLang="zh-TW" sz="1800">
                <a:latin typeface="Arial" charset="0"/>
              </a:rPr>
              <a:pPr lvl="1" eaLnBrk="1" hangingPunct="1">
                <a:spcBef>
                  <a:spcPct val="0"/>
                </a:spcBef>
                <a:buClrTx/>
                <a:buSzTx/>
                <a:buFontTx/>
                <a:buNone/>
              </a:pPr>
              <a:t>57</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Affine Transformations</a:t>
            </a:r>
          </a:p>
        </p:txBody>
      </p:sp>
      <p:sp>
        <p:nvSpPr>
          <p:cNvPr id="64517" name="Rectangle 3"/>
          <p:cNvSpPr>
            <a:spLocks noGrp="1" noChangeArrowheads="1"/>
          </p:cNvSpPr>
          <p:nvPr>
            <p:ph type="body" idx="1"/>
          </p:nvPr>
        </p:nvSpPr>
        <p:spPr/>
        <p:txBody>
          <a:bodyPr/>
          <a:lstStyle/>
          <a:p>
            <a:r>
              <a:rPr lang="en-US" altLang="zh-TW" smtClean="0"/>
              <a:t>Line preserving</a:t>
            </a:r>
          </a:p>
          <a:p>
            <a:r>
              <a:rPr lang="en-US" altLang="zh-TW" smtClean="0"/>
              <a:t>Characteristic of many physically important transformations</a:t>
            </a:r>
          </a:p>
          <a:p>
            <a:pPr lvl="1"/>
            <a:r>
              <a:rPr lang="en-US" altLang="zh-TW" smtClean="0">
                <a:ea typeface="MS PGothic" pitchFamily="34" charset="-128"/>
              </a:rPr>
              <a:t>Rigid body transformations: rotation, translation</a:t>
            </a:r>
          </a:p>
          <a:p>
            <a:pPr lvl="1"/>
            <a:r>
              <a:rPr lang="en-US" altLang="zh-TW" smtClean="0">
                <a:ea typeface="MS PGothic" pitchFamily="34" charset="-128"/>
              </a:rPr>
              <a:t>Scaling, shear</a:t>
            </a:r>
          </a:p>
          <a:p>
            <a:r>
              <a:rPr lang="en-US" altLang="zh-TW" smtClean="0"/>
              <a:t>Importance in graphics is that we need only transform endpoints of line segments and let implementation draw line segment between the transformed endpoints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D55ED79-8261-42FE-AD2A-7D8B77C87464}" type="slidenum">
              <a:rPr lang="es-ES" altLang="zh-TW" sz="1800">
                <a:latin typeface="Arial" charset="0"/>
              </a:rPr>
              <a:pPr lvl="1" eaLnBrk="1" hangingPunct="1">
                <a:spcBef>
                  <a:spcPct val="0"/>
                </a:spcBef>
                <a:buClrTx/>
                <a:buSzTx/>
                <a:buFontTx/>
                <a:buNone/>
              </a:pPr>
              <a:t>58</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Pipeline Implementation</a:t>
            </a:r>
          </a:p>
        </p:txBody>
      </p:sp>
      <p:sp>
        <p:nvSpPr>
          <p:cNvPr id="65541" name="Rectangle 4"/>
          <p:cNvSpPr>
            <a:spLocks noChangeArrowheads="1"/>
          </p:cNvSpPr>
          <p:nvPr/>
        </p:nvSpPr>
        <p:spPr bwMode="auto">
          <a:xfrm>
            <a:off x="1828800" y="3200400"/>
            <a:ext cx="22860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transformation</a:t>
            </a:r>
          </a:p>
        </p:txBody>
      </p:sp>
      <p:sp>
        <p:nvSpPr>
          <p:cNvPr id="65542" name="Line 5"/>
          <p:cNvSpPr>
            <a:spLocks noChangeShapeType="1"/>
          </p:cNvSpPr>
          <p:nvPr/>
        </p:nvSpPr>
        <p:spPr bwMode="auto">
          <a:xfrm>
            <a:off x="1066800" y="3733800"/>
            <a:ext cx="762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3" name="Line 6"/>
          <p:cNvSpPr>
            <a:spLocks noChangeShapeType="1"/>
          </p:cNvSpPr>
          <p:nvPr/>
        </p:nvSpPr>
        <p:spPr bwMode="auto">
          <a:xfrm>
            <a:off x="4114800" y="3733800"/>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4" name="Rectangle 7"/>
          <p:cNvSpPr>
            <a:spLocks noChangeArrowheads="1"/>
          </p:cNvSpPr>
          <p:nvPr/>
        </p:nvSpPr>
        <p:spPr bwMode="auto">
          <a:xfrm>
            <a:off x="5257800" y="3200400"/>
            <a:ext cx="19812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rasterizer</a:t>
            </a:r>
          </a:p>
        </p:txBody>
      </p:sp>
      <p:sp>
        <p:nvSpPr>
          <p:cNvPr id="65545" name="Line 8"/>
          <p:cNvSpPr>
            <a:spLocks noChangeShapeType="1"/>
          </p:cNvSpPr>
          <p:nvPr/>
        </p:nvSpPr>
        <p:spPr bwMode="auto">
          <a:xfrm>
            <a:off x="7239000" y="3733800"/>
            <a:ext cx="4572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6" name="Line 10"/>
          <p:cNvSpPr>
            <a:spLocks noChangeShapeType="1"/>
          </p:cNvSpPr>
          <p:nvPr/>
        </p:nvSpPr>
        <p:spPr bwMode="auto">
          <a:xfrm flipV="1">
            <a:off x="7620000" y="4419600"/>
            <a:ext cx="990600" cy="8382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7" name="Text Box 11"/>
          <p:cNvSpPr txBox="1">
            <a:spLocks noChangeArrowheads="1"/>
          </p:cNvSpPr>
          <p:nvPr/>
        </p:nvSpPr>
        <p:spPr bwMode="auto">
          <a:xfrm>
            <a:off x="1143000" y="51054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u</a:t>
            </a:r>
          </a:p>
        </p:txBody>
      </p:sp>
      <p:sp>
        <p:nvSpPr>
          <p:cNvPr id="65548" name="Text Box 13"/>
          <p:cNvSpPr>
            <a:spLocks noGrp="1" noChangeArrowheads="1"/>
          </p:cNvSpPr>
          <p:nvPr>
            <p:ph type="body" idx="1"/>
          </p:nvPr>
        </p:nvSpPr>
        <p:spPr>
          <a:xfrm>
            <a:off x="1143000" y="3810000"/>
            <a:ext cx="533400" cy="457200"/>
          </a:xfrm>
          <a:noFill/>
        </p:spPr>
        <p:txBody>
          <a:bodyPr/>
          <a:lstStyle/>
          <a:p>
            <a:pPr>
              <a:buFontTx/>
              <a:buNone/>
            </a:pPr>
            <a:r>
              <a:rPr lang="en-US" altLang="zh-TW" sz="2400" smtClean="0">
                <a:latin typeface="Times New Roman" pitchFamily="18" charset="0"/>
              </a:rPr>
              <a:t>v</a:t>
            </a:r>
          </a:p>
        </p:txBody>
      </p:sp>
      <p:sp>
        <p:nvSpPr>
          <p:cNvPr id="65549" name="Text Box 14"/>
          <p:cNvSpPr txBox="1">
            <a:spLocks noChangeArrowheads="1"/>
          </p:cNvSpPr>
          <p:nvPr/>
        </p:nvSpPr>
        <p:spPr bwMode="auto">
          <a:xfrm>
            <a:off x="990600" y="3124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u</a:t>
            </a:r>
          </a:p>
        </p:txBody>
      </p:sp>
      <p:sp>
        <p:nvSpPr>
          <p:cNvPr id="65550" name="Text Box 15"/>
          <p:cNvSpPr txBox="1">
            <a:spLocks noChangeArrowheads="1"/>
          </p:cNvSpPr>
          <p:nvPr/>
        </p:nvSpPr>
        <p:spPr bwMode="auto">
          <a:xfrm>
            <a:off x="381000" y="45720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v</a:t>
            </a:r>
          </a:p>
        </p:txBody>
      </p:sp>
      <p:sp>
        <p:nvSpPr>
          <p:cNvPr id="65551" name="Line 16"/>
          <p:cNvSpPr>
            <a:spLocks noChangeShapeType="1"/>
          </p:cNvSpPr>
          <p:nvPr/>
        </p:nvSpPr>
        <p:spPr bwMode="auto">
          <a:xfrm>
            <a:off x="2971800" y="2667000"/>
            <a:ext cx="0" cy="533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52" name="Text Box 17"/>
          <p:cNvSpPr txBox="1">
            <a:spLocks noChangeArrowheads="1"/>
          </p:cNvSpPr>
          <p:nvPr/>
        </p:nvSpPr>
        <p:spPr bwMode="auto">
          <a:xfrm>
            <a:off x="2819400" y="2057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a:t>
            </a:r>
          </a:p>
        </p:txBody>
      </p:sp>
      <p:sp>
        <p:nvSpPr>
          <p:cNvPr id="65553" name="Text Box 18"/>
          <p:cNvSpPr txBox="1">
            <a:spLocks noChangeArrowheads="1"/>
          </p:cNvSpPr>
          <p:nvPr/>
        </p:nvSpPr>
        <p:spPr bwMode="auto">
          <a:xfrm>
            <a:off x="4267200" y="31242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54" name="Text Box 19"/>
          <p:cNvSpPr txBox="1">
            <a:spLocks noChangeArrowheads="1"/>
          </p:cNvSpPr>
          <p:nvPr/>
        </p:nvSpPr>
        <p:spPr bwMode="auto">
          <a:xfrm>
            <a:off x="4343400" y="38862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55" name="Oval 22"/>
          <p:cNvSpPr>
            <a:spLocks noChangeArrowheads="1"/>
          </p:cNvSpPr>
          <p:nvPr/>
        </p:nvSpPr>
        <p:spPr bwMode="auto">
          <a:xfrm>
            <a:off x="75438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6" name="Oval 23"/>
          <p:cNvSpPr>
            <a:spLocks noChangeArrowheads="1"/>
          </p:cNvSpPr>
          <p:nvPr/>
        </p:nvSpPr>
        <p:spPr bwMode="auto">
          <a:xfrm>
            <a:off x="8610600" y="4343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7" name="Oval 24"/>
          <p:cNvSpPr>
            <a:spLocks noChangeArrowheads="1"/>
          </p:cNvSpPr>
          <p:nvPr/>
        </p:nvSpPr>
        <p:spPr bwMode="auto">
          <a:xfrm>
            <a:off x="9906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8" name="Oval 25"/>
          <p:cNvSpPr>
            <a:spLocks noChangeArrowheads="1"/>
          </p:cNvSpPr>
          <p:nvPr/>
        </p:nvSpPr>
        <p:spPr bwMode="auto">
          <a:xfrm>
            <a:off x="762000" y="4724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9" name="Text Box 26"/>
          <p:cNvSpPr txBox="1">
            <a:spLocks noChangeArrowheads="1"/>
          </p:cNvSpPr>
          <p:nvPr/>
        </p:nvSpPr>
        <p:spPr bwMode="auto">
          <a:xfrm>
            <a:off x="6858000" y="4876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60" name="Text Box 27"/>
          <p:cNvSpPr txBox="1">
            <a:spLocks noChangeArrowheads="1"/>
          </p:cNvSpPr>
          <p:nvPr/>
        </p:nvSpPr>
        <p:spPr bwMode="auto">
          <a:xfrm>
            <a:off x="3962400" y="51816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61" name="Text Box 28"/>
          <p:cNvSpPr txBox="1">
            <a:spLocks noChangeArrowheads="1"/>
          </p:cNvSpPr>
          <p:nvPr/>
        </p:nvSpPr>
        <p:spPr bwMode="auto">
          <a:xfrm>
            <a:off x="5181600" y="44196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62" name="Text Box 29"/>
          <p:cNvSpPr txBox="1">
            <a:spLocks noChangeArrowheads="1"/>
          </p:cNvSpPr>
          <p:nvPr/>
        </p:nvSpPr>
        <p:spPr bwMode="auto">
          <a:xfrm>
            <a:off x="8153400" y="38100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63" name="Oval 30"/>
          <p:cNvSpPr>
            <a:spLocks noChangeArrowheads="1"/>
          </p:cNvSpPr>
          <p:nvPr/>
        </p:nvSpPr>
        <p:spPr bwMode="auto">
          <a:xfrm>
            <a:off x="3810000" y="53340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64" name="Oval 31"/>
          <p:cNvSpPr>
            <a:spLocks noChangeArrowheads="1"/>
          </p:cNvSpPr>
          <p:nvPr/>
        </p:nvSpPr>
        <p:spPr bwMode="auto">
          <a:xfrm>
            <a:off x="4953000" y="45720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65" name="Text Box 32"/>
          <p:cNvSpPr txBox="1">
            <a:spLocks noChangeArrowheads="1"/>
          </p:cNvSpPr>
          <p:nvPr/>
        </p:nvSpPr>
        <p:spPr bwMode="auto">
          <a:xfrm>
            <a:off x="349250" y="5527675"/>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65566" name="Text Box 33"/>
          <p:cNvSpPr txBox="1">
            <a:spLocks noChangeArrowheads="1"/>
          </p:cNvSpPr>
          <p:nvPr/>
        </p:nvSpPr>
        <p:spPr bwMode="auto">
          <a:xfrm>
            <a:off x="3810000" y="55626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65567" name="Text Box 34"/>
          <p:cNvSpPr txBox="1">
            <a:spLocks noChangeArrowheads="1"/>
          </p:cNvSpPr>
          <p:nvPr/>
        </p:nvSpPr>
        <p:spPr bwMode="auto">
          <a:xfrm>
            <a:off x="7011988" y="5527675"/>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pixels</a:t>
            </a:r>
          </a:p>
        </p:txBody>
      </p:sp>
      <p:sp>
        <p:nvSpPr>
          <p:cNvPr id="65568" name="Line 35"/>
          <p:cNvSpPr>
            <a:spLocks noChangeShapeType="1"/>
          </p:cNvSpPr>
          <p:nvPr/>
        </p:nvSpPr>
        <p:spPr bwMode="auto">
          <a:xfrm>
            <a:off x="1600200" y="5791200"/>
            <a:ext cx="1905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69" name="Line 36"/>
          <p:cNvSpPr>
            <a:spLocks noChangeShapeType="1"/>
          </p:cNvSpPr>
          <p:nvPr/>
        </p:nvSpPr>
        <p:spPr bwMode="auto">
          <a:xfrm>
            <a:off x="5029200" y="5791200"/>
            <a:ext cx="1905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70" name="Text Box 37"/>
          <p:cNvSpPr txBox="1">
            <a:spLocks noChangeArrowheads="1"/>
          </p:cNvSpPr>
          <p:nvPr/>
        </p:nvSpPr>
        <p:spPr bwMode="auto">
          <a:xfrm>
            <a:off x="7385050" y="2784475"/>
            <a:ext cx="928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frame</a:t>
            </a:r>
          </a:p>
          <a:p>
            <a:pPr eaLnBrk="1" hangingPunct="1">
              <a:buClrTx/>
              <a:buSzTx/>
              <a:buFontTx/>
              <a:buNone/>
            </a:pPr>
            <a:r>
              <a:rPr lang="en-US" altLang="zh-TW" sz="1800">
                <a:latin typeface="Arial" charset="0"/>
              </a:rPr>
              <a:t>buffer</a:t>
            </a:r>
          </a:p>
        </p:txBody>
      </p:sp>
      <p:sp>
        <p:nvSpPr>
          <p:cNvPr id="65571" name="Text Box 38"/>
          <p:cNvSpPr txBox="1">
            <a:spLocks noChangeArrowheads="1"/>
          </p:cNvSpPr>
          <p:nvPr/>
        </p:nvSpPr>
        <p:spPr bwMode="auto">
          <a:xfrm>
            <a:off x="3200400" y="2057400"/>
            <a:ext cx="351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(from application program)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r>
              <a:rPr lang="en-US" altLang="zh-TW" dirty="0" smtClean="0"/>
              <a:t>The Life of a vertex</a:t>
            </a:r>
            <a:endParaRPr lang="zh-TW" altLang="en-US" dirty="0"/>
          </a:p>
        </p:txBody>
      </p:sp>
      <p:sp>
        <p:nvSpPr>
          <p:cNvPr id="66563" name="內容版面配置區 3"/>
          <p:cNvSpPr>
            <a:spLocks noGrp="1"/>
          </p:cNvSpPr>
          <p:nvPr>
            <p:ph idx="1"/>
          </p:nvPr>
        </p:nvSpPr>
        <p:spPr/>
        <p:txBody>
          <a:bodyPr/>
          <a:lstStyle/>
          <a:p>
            <a:endParaRPr lang="zh-TW" altLang="en-US" smtClean="0"/>
          </a:p>
        </p:txBody>
      </p:sp>
      <p:sp>
        <p:nvSpPr>
          <p:cNvPr id="66564" name="文字方塊 3"/>
          <p:cNvSpPr txBox="1">
            <a:spLocks noChangeArrowheads="1"/>
          </p:cNvSpPr>
          <p:nvPr/>
        </p:nvSpPr>
        <p:spPr bwMode="auto">
          <a:xfrm>
            <a:off x="2051050" y="6184900"/>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Image by Philp Rideout</a:t>
            </a:r>
            <a:endParaRPr lang="zh-TW" altLang="en-US" sz="1800">
              <a:latin typeface="Arial" charset="0"/>
            </a:endParaRP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700213"/>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19538"/>
            <a:ext cx="5792787"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a:spLocks noChangeArrowheads="1"/>
          </p:cNvSpPr>
          <p:nvPr/>
        </p:nvSpPr>
        <p:spPr bwMode="auto">
          <a:xfrm>
            <a:off x="2339975" y="5516563"/>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Merge model matrix and view matrix</a:t>
            </a:r>
            <a:endParaRPr lang="zh-TW" altLang="en-US" sz="180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fade">
                                      <p:cBhvr>
                                        <p:cTn id="7" dur="500"/>
                                        <p:tgtEl>
                                          <p:spTgt spid="665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8ABC90C-34DA-443F-9F92-2E94867156FF}" type="slidenum">
              <a:rPr lang="es-ES" altLang="zh-TW" sz="1800">
                <a:latin typeface="Arial" charset="0"/>
              </a:rPr>
              <a:pPr lvl="1" eaLnBrk="1" hangingPunct="1">
                <a:spcBef>
                  <a:spcPct val="0"/>
                </a:spcBef>
                <a:buClrTx/>
                <a:buSzTx/>
                <a:buFontTx/>
                <a:buNone/>
              </a:pPr>
              <a:t>6</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Coordinate-Free Geometry</a:t>
            </a:r>
          </a:p>
        </p:txBody>
      </p:sp>
      <p:sp>
        <p:nvSpPr>
          <p:cNvPr id="13317" name="Rectangle 3"/>
          <p:cNvSpPr>
            <a:spLocks noGrp="1" noChangeArrowheads="1"/>
          </p:cNvSpPr>
          <p:nvPr>
            <p:ph type="body" idx="1"/>
          </p:nvPr>
        </p:nvSpPr>
        <p:spPr/>
        <p:txBody>
          <a:bodyPr/>
          <a:lstStyle/>
          <a:p>
            <a:pPr>
              <a:lnSpc>
                <a:spcPct val="90000"/>
              </a:lnSpc>
            </a:pPr>
            <a:r>
              <a:rPr lang="en-US" altLang="zh-TW" sz="2400" smtClean="0"/>
              <a:t>When we learned simple geometry, most of us started with a Cartesian approach</a:t>
            </a:r>
          </a:p>
          <a:p>
            <a:pPr lvl="1">
              <a:lnSpc>
                <a:spcPct val="90000"/>
              </a:lnSpc>
            </a:pPr>
            <a:r>
              <a:rPr lang="en-US" altLang="zh-TW" sz="2400" smtClean="0">
                <a:ea typeface="MS PGothic" pitchFamily="34" charset="-128"/>
              </a:rPr>
              <a:t>Points were at locations in space </a:t>
            </a:r>
            <a:r>
              <a:rPr lang="en-US" altLang="zh-TW" sz="2400" b="1" smtClean="0">
                <a:ea typeface="MS PGothic" pitchFamily="34" charset="-128"/>
              </a:rPr>
              <a:t>p</a:t>
            </a:r>
            <a:r>
              <a:rPr lang="en-US" altLang="zh-TW" sz="2400" smtClean="0">
                <a:ea typeface="MS PGothic" pitchFamily="34" charset="-128"/>
              </a:rPr>
              <a:t>=(x,y,z)</a:t>
            </a:r>
          </a:p>
          <a:p>
            <a:pPr lvl="1">
              <a:lnSpc>
                <a:spcPct val="90000"/>
              </a:lnSpc>
            </a:pPr>
            <a:r>
              <a:rPr lang="en-US" altLang="zh-TW" sz="2400" smtClean="0">
                <a:ea typeface="MS PGothic" pitchFamily="34" charset="-128"/>
              </a:rPr>
              <a:t>We derived results by algebraic manipulations involving these coordinates</a:t>
            </a:r>
          </a:p>
          <a:p>
            <a:pPr>
              <a:lnSpc>
                <a:spcPct val="90000"/>
              </a:lnSpc>
            </a:pPr>
            <a:r>
              <a:rPr lang="en-US" altLang="zh-TW" sz="2400" smtClean="0"/>
              <a:t>This approach was nonphysical</a:t>
            </a:r>
          </a:p>
          <a:p>
            <a:pPr lvl="1">
              <a:lnSpc>
                <a:spcPct val="90000"/>
              </a:lnSpc>
            </a:pPr>
            <a:r>
              <a:rPr lang="en-US" altLang="zh-TW" sz="2400" smtClean="0">
                <a:ea typeface="MS PGothic" pitchFamily="34" charset="-128"/>
              </a:rPr>
              <a:t>Physically, points exist regardless of the location of an arbitrary coordinate system</a:t>
            </a:r>
          </a:p>
          <a:p>
            <a:pPr lvl="1">
              <a:lnSpc>
                <a:spcPct val="90000"/>
              </a:lnSpc>
            </a:pPr>
            <a:r>
              <a:rPr lang="en-US" altLang="zh-TW" sz="2400" smtClean="0">
                <a:ea typeface="MS PGothic" pitchFamily="34" charset="-128"/>
              </a:rPr>
              <a:t>Most geometric results are independent of the coordinate system</a:t>
            </a:r>
          </a:p>
          <a:p>
            <a:pPr lvl="1">
              <a:lnSpc>
                <a:spcPct val="90000"/>
              </a:lnSpc>
            </a:pPr>
            <a:r>
              <a:rPr lang="en-US" altLang="zh-TW" sz="2400" smtClean="0">
                <a:ea typeface="MS PGothic" pitchFamily="34" charset="-128"/>
              </a:rPr>
              <a:t>Example Euclidean geometry: two triangles are identical if two corresponding sides and the angle between them are identical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FB799FD-A293-403C-88B2-C7C390E391F2}" type="slidenum">
              <a:rPr lang="es-ES" altLang="zh-TW" sz="1800">
                <a:latin typeface="Arial" charset="0"/>
              </a:rPr>
              <a:pPr lvl="1" eaLnBrk="1" hangingPunct="1">
                <a:spcBef>
                  <a:spcPct val="0"/>
                </a:spcBef>
                <a:buClrTx/>
                <a:buSzTx/>
                <a:buFontTx/>
                <a:buNone/>
              </a:pPr>
              <a:t>60</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Notation</a:t>
            </a:r>
          </a:p>
        </p:txBody>
      </p:sp>
      <p:sp>
        <p:nvSpPr>
          <p:cNvPr id="67589" name="Rectangle 3"/>
          <p:cNvSpPr>
            <a:spLocks noGrp="1" noChangeArrowheads="1"/>
          </p:cNvSpPr>
          <p:nvPr>
            <p:ph type="body" idx="1"/>
          </p:nvPr>
        </p:nvSpPr>
        <p:spPr/>
        <p:txBody>
          <a:bodyPr/>
          <a:lstStyle/>
          <a:p>
            <a:pPr>
              <a:lnSpc>
                <a:spcPct val="90000"/>
              </a:lnSpc>
              <a:buFontTx/>
              <a:buNone/>
            </a:pPr>
            <a:r>
              <a:rPr lang="en-US" altLang="zh-TW" sz="2700" smtClean="0"/>
              <a:t>We will be working with both coordinate-free representations of transformations and representations within a particular frame</a:t>
            </a:r>
          </a:p>
          <a:p>
            <a:pPr>
              <a:lnSpc>
                <a:spcPct val="90000"/>
              </a:lnSpc>
              <a:buFontTx/>
              <a:buNone/>
            </a:pPr>
            <a:r>
              <a:rPr lang="en-US" altLang="zh-TW" smtClean="0">
                <a:latin typeface="Times New Roman" pitchFamily="18" charset="0"/>
              </a:rPr>
              <a:t> </a:t>
            </a:r>
            <a:r>
              <a:rPr lang="en-US" altLang="zh-TW" sz="2700" smtClean="0">
                <a:latin typeface="Times New Roman" pitchFamily="18" charset="0"/>
              </a:rPr>
              <a:t>P, Q, R:</a:t>
            </a:r>
            <a:r>
              <a:rPr lang="en-US" altLang="zh-TW" sz="2700" smtClean="0"/>
              <a:t> points in an affine space</a:t>
            </a:r>
          </a:p>
          <a:p>
            <a:pPr>
              <a:lnSpc>
                <a:spcPct val="90000"/>
              </a:lnSpc>
              <a:buFontTx/>
              <a:buNone/>
            </a:pPr>
            <a:r>
              <a:rPr lang="en-US" altLang="zh-TW" sz="2700" smtClean="0">
                <a:latin typeface="Times New Roman" pitchFamily="18" charset="0"/>
              </a:rPr>
              <a:t> u, v, w</a:t>
            </a:r>
            <a:r>
              <a:rPr lang="en-US" altLang="zh-TW" sz="2700" smtClean="0"/>
              <a:t>: vectors in an affine space</a:t>
            </a:r>
          </a:p>
          <a:p>
            <a:pPr>
              <a:lnSpc>
                <a:spcPct val="90000"/>
              </a:lnSpc>
              <a:buFontTx/>
              <a:buNone/>
            </a:pPr>
            <a:r>
              <a:rPr lang="en-US" altLang="zh-TW" sz="2700" smtClean="0"/>
              <a:t> </a:t>
            </a:r>
            <a:r>
              <a:rPr lang="en-US" altLang="zh-TW" sz="2700" smtClean="0">
                <a:latin typeface="Symbol" pitchFamily="18" charset="2"/>
              </a:rPr>
              <a:t>a</a:t>
            </a:r>
            <a:r>
              <a:rPr lang="en-US" altLang="zh-TW" sz="2700" smtClean="0"/>
              <a:t>, </a:t>
            </a:r>
            <a:r>
              <a:rPr lang="en-US" altLang="zh-TW" sz="2700" smtClean="0">
                <a:latin typeface="Symbol" pitchFamily="18" charset="2"/>
              </a:rPr>
              <a:t>b</a:t>
            </a:r>
            <a:r>
              <a:rPr lang="en-US" altLang="zh-TW" sz="2700" smtClean="0"/>
              <a:t>, </a:t>
            </a:r>
            <a:r>
              <a:rPr lang="en-US" altLang="zh-TW" sz="2700" smtClean="0">
                <a:latin typeface="Symbol" pitchFamily="18" charset="2"/>
              </a:rPr>
              <a:t>g</a:t>
            </a:r>
            <a:r>
              <a:rPr lang="en-US" altLang="zh-TW" sz="2700" smtClean="0"/>
              <a:t>: scalars</a:t>
            </a:r>
          </a:p>
          <a:p>
            <a:pPr>
              <a:lnSpc>
                <a:spcPct val="90000"/>
              </a:lnSpc>
              <a:buFontTx/>
              <a:buNone/>
            </a:pPr>
            <a:endParaRPr lang="en-US" altLang="zh-TW" sz="2700" smtClean="0"/>
          </a:p>
          <a:p>
            <a:pPr>
              <a:lnSpc>
                <a:spcPct val="90000"/>
              </a:lnSpc>
              <a:buFontTx/>
              <a:buNone/>
            </a:pPr>
            <a:r>
              <a:rPr lang="en-US" altLang="zh-TW" sz="2700" smtClean="0"/>
              <a:t> </a:t>
            </a:r>
            <a:r>
              <a:rPr lang="en-US" altLang="zh-TW" sz="2700" b="1" smtClean="0">
                <a:latin typeface="Times New Roman" pitchFamily="18" charset="0"/>
              </a:rPr>
              <a:t>p</a:t>
            </a:r>
            <a:r>
              <a:rPr lang="en-US" altLang="zh-TW" sz="2700" smtClean="0"/>
              <a:t>, </a:t>
            </a:r>
            <a:r>
              <a:rPr lang="en-US" altLang="zh-TW" sz="2700" b="1" smtClean="0">
                <a:latin typeface="Times New Roman" pitchFamily="18" charset="0"/>
              </a:rPr>
              <a:t>q</a:t>
            </a:r>
            <a:r>
              <a:rPr lang="en-US" altLang="zh-TW" sz="2700" smtClean="0"/>
              <a:t>, </a:t>
            </a:r>
            <a:r>
              <a:rPr lang="en-US" altLang="zh-TW" sz="2700" b="1" smtClean="0">
                <a:latin typeface="Times New Roman" pitchFamily="18" charset="0"/>
              </a:rPr>
              <a:t>r</a:t>
            </a:r>
            <a:r>
              <a:rPr lang="en-US" altLang="zh-TW" sz="2700" smtClean="0"/>
              <a:t>: representations of </a:t>
            </a:r>
            <a:r>
              <a:rPr lang="en-US" altLang="zh-TW" sz="2700" smtClean="0">
                <a:solidFill>
                  <a:srgbClr val="FF0000"/>
                </a:solidFill>
              </a:rPr>
              <a:t>points</a:t>
            </a:r>
          </a:p>
          <a:p>
            <a:pPr>
              <a:lnSpc>
                <a:spcPct val="90000"/>
              </a:lnSpc>
              <a:buFontTx/>
              <a:buNone/>
            </a:pPr>
            <a:r>
              <a:rPr lang="en-US" altLang="zh-TW" sz="2700" smtClean="0"/>
              <a:t>	-array of 4 scalars in homogeneous coordinates</a:t>
            </a:r>
          </a:p>
          <a:p>
            <a:pPr>
              <a:lnSpc>
                <a:spcPct val="90000"/>
              </a:lnSpc>
              <a:buFontTx/>
              <a:buNone/>
            </a:pPr>
            <a:r>
              <a:rPr lang="en-US" altLang="zh-TW" sz="2700" b="1" smtClean="0">
                <a:latin typeface="Times New Roman" pitchFamily="18" charset="0"/>
              </a:rPr>
              <a:t> u</a:t>
            </a:r>
            <a:r>
              <a:rPr lang="en-US" altLang="zh-TW" sz="2700" smtClean="0"/>
              <a:t>, </a:t>
            </a:r>
            <a:r>
              <a:rPr lang="en-US" altLang="zh-TW" sz="2700" b="1" smtClean="0">
                <a:latin typeface="Times New Roman" pitchFamily="18" charset="0"/>
              </a:rPr>
              <a:t>v</a:t>
            </a:r>
            <a:r>
              <a:rPr lang="en-US" altLang="zh-TW" sz="2700" smtClean="0"/>
              <a:t>, </a:t>
            </a:r>
            <a:r>
              <a:rPr lang="en-US" altLang="zh-TW" sz="2700" b="1" smtClean="0">
                <a:latin typeface="Times New Roman" pitchFamily="18" charset="0"/>
              </a:rPr>
              <a:t>w</a:t>
            </a:r>
            <a:r>
              <a:rPr lang="en-US" altLang="zh-TW" sz="2700" smtClean="0"/>
              <a:t>: representations of </a:t>
            </a:r>
            <a:r>
              <a:rPr lang="en-US" altLang="zh-TW" sz="2700" smtClean="0">
                <a:solidFill>
                  <a:srgbClr val="FF0000"/>
                </a:solidFill>
              </a:rPr>
              <a:t>vectors</a:t>
            </a:r>
          </a:p>
          <a:p>
            <a:pPr>
              <a:lnSpc>
                <a:spcPct val="90000"/>
              </a:lnSpc>
              <a:buFontTx/>
              <a:buNone/>
            </a:pPr>
            <a:r>
              <a:rPr lang="en-US" altLang="zh-TW" sz="2700" smtClean="0"/>
              <a:t>	-array of 4 scalars in homogeneous coordinates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11E6CA8-407F-48FA-853F-6B4546E966EB}" type="slidenum">
              <a:rPr lang="es-ES" altLang="zh-TW" sz="1800">
                <a:latin typeface="Arial" charset="0"/>
              </a:rPr>
              <a:pPr lvl="1" eaLnBrk="1" hangingPunct="1">
                <a:spcBef>
                  <a:spcPct val="0"/>
                </a:spcBef>
                <a:buClrTx/>
                <a:buSzTx/>
                <a:buFontTx/>
                <a:buNone/>
              </a:pPr>
              <a:t>61</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z="3300" smtClean="0"/>
              <a:t>Translation</a:t>
            </a:r>
          </a:p>
        </p:txBody>
      </p:sp>
      <p:sp>
        <p:nvSpPr>
          <p:cNvPr id="68613" name="Rectangle 3"/>
          <p:cNvSpPr>
            <a:spLocks noGrp="1" noChangeArrowheads="1"/>
          </p:cNvSpPr>
          <p:nvPr>
            <p:ph type="body" idx="1"/>
          </p:nvPr>
        </p:nvSpPr>
        <p:spPr/>
        <p:txBody>
          <a:bodyPr/>
          <a:lstStyle/>
          <a:p>
            <a:pPr>
              <a:lnSpc>
                <a:spcPct val="90000"/>
              </a:lnSpc>
            </a:pPr>
            <a:r>
              <a:rPr lang="en-US" altLang="zh-TW" smtClean="0"/>
              <a:t>Move (translate, displace) a point to a new location</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Displacement determined by a vector </a:t>
            </a:r>
            <a:r>
              <a:rPr lang="en-US" altLang="zh-TW" smtClean="0">
                <a:latin typeface="Times New Roman" pitchFamily="18" charset="0"/>
              </a:rPr>
              <a:t>d</a:t>
            </a:r>
          </a:p>
          <a:p>
            <a:pPr lvl="1">
              <a:lnSpc>
                <a:spcPct val="90000"/>
              </a:lnSpc>
            </a:pPr>
            <a:r>
              <a:rPr lang="en-US" altLang="zh-TW" smtClean="0">
                <a:ea typeface="MS PGothic" pitchFamily="34" charset="-128"/>
              </a:rPr>
              <a:t>Three degrees of freedom</a:t>
            </a:r>
          </a:p>
          <a:p>
            <a:pPr lvl="1">
              <a:lnSpc>
                <a:spcPct val="90000"/>
              </a:lnSpc>
            </a:pPr>
            <a:r>
              <a:rPr lang="en-US" altLang="zh-TW" smtClean="0">
                <a:ea typeface="MS PGothic" pitchFamily="34" charset="-128"/>
              </a:rPr>
              <a:t>P’= P+d</a:t>
            </a:r>
          </a:p>
        </p:txBody>
      </p:sp>
      <p:sp>
        <p:nvSpPr>
          <p:cNvPr id="68614" name="Text Box 4"/>
          <p:cNvSpPr txBox="1">
            <a:spLocks noChangeArrowheads="1"/>
          </p:cNvSpPr>
          <p:nvPr/>
        </p:nvSpPr>
        <p:spPr bwMode="auto">
          <a:xfrm>
            <a:off x="26924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68615" name="Text Box 5"/>
          <p:cNvSpPr txBox="1">
            <a:spLocks noChangeArrowheads="1"/>
          </p:cNvSpPr>
          <p:nvPr/>
        </p:nvSpPr>
        <p:spPr bwMode="auto">
          <a:xfrm>
            <a:off x="4927600" y="2209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68616" name="Oval 6"/>
          <p:cNvSpPr>
            <a:spLocks noChangeArrowheads="1"/>
          </p:cNvSpPr>
          <p:nvPr/>
        </p:nvSpPr>
        <p:spPr bwMode="auto">
          <a:xfrm>
            <a:off x="3021013" y="4073525"/>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8617" name="Oval 7"/>
          <p:cNvSpPr>
            <a:spLocks noChangeArrowheads="1"/>
          </p:cNvSpPr>
          <p:nvPr/>
        </p:nvSpPr>
        <p:spPr bwMode="auto">
          <a:xfrm>
            <a:off x="4849813" y="2549525"/>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8618" name="Line 8"/>
          <p:cNvSpPr>
            <a:spLocks noChangeShapeType="1"/>
          </p:cNvSpPr>
          <p:nvPr/>
        </p:nvSpPr>
        <p:spPr bwMode="auto">
          <a:xfrm flipV="1">
            <a:off x="3173413" y="2701925"/>
            <a:ext cx="1676400" cy="13716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8619" name="Text Box 9"/>
          <p:cNvSpPr txBox="1">
            <a:spLocks noChangeArrowheads="1"/>
          </p:cNvSpPr>
          <p:nvPr/>
        </p:nvSpPr>
        <p:spPr bwMode="auto">
          <a:xfrm>
            <a:off x="4148138"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E50B40A-F562-4BD9-9102-E4FBD6F5F33B}" type="slidenum">
              <a:rPr lang="es-ES" altLang="zh-TW" sz="1800">
                <a:latin typeface="Arial" charset="0"/>
              </a:rPr>
              <a:pPr lvl="1" eaLnBrk="1" hangingPunct="1">
                <a:spcBef>
                  <a:spcPct val="0"/>
                </a:spcBef>
                <a:buClrTx/>
                <a:buSzTx/>
                <a:buFontTx/>
                <a:buNone/>
              </a:pPr>
              <a:t>62</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How  many ways?</a:t>
            </a:r>
          </a:p>
        </p:txBody>
      </p:sp>
      <p:sp>
        <p:nvSpPr>
          <p:cNvPr id="69637" name="Rectangle 3"/>
          <p:cNvSpPr>
            <a:spLocks noGrp="1" noChangeArrowheads="1"/>
          </p:cNvSpPr>
          <p:nvPr>
            <p:ph type="body" idx="1"/>
          </p:nvPr>
        </p:nvSpPr>
        <p:spPr/>
        <p:txBody>
          <a:bodyPr/>
          <a:lstStyle/>
          <a:p>
            <a:pPr>
              <a:buFontTx/>
              <a:buNone/>
            </a:pPr>
            <a:r>
              <a:rPr lang="en-US" altLang="zh-TW" sz="2700" smtClean="0"/>
              <a:t>Although we can move a point to a new location in infinite ways, when we move many points there is usually only one way</a:t>
            </a:r>
          </a:p>
        </p:txBody>
      </p:sp>
      <p:pic>
        <p:nvPicPr>
          <p:cNvPr id="69638" name="Picture 5" descr="C:\BOOK\OpenGL\Paul Final\Art\jpeg\AN04F3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21113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C:\BOOK\OpenGL\Paul Final\Art\jpeg\AN04F3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19400"/>
            <a:ext cx="42370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1143000" y="55626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object</a:t>
            </a:r>
          </a:p>
        </p:txBody>
      </p:sp>
      <p:sp>
        <p:nvSpPr>
          <p:cNvPr id="69641" name="Text Box 9"/>
          <p:cNvSpPr txBox="1">
            <a:spLocks noChangeArrowheads="1"/>
          </p:cNvSpPr>
          <p:nvPr/>
        </p:nvSpPr>
        <p:spPr bwMode="auto">
          <a:xfrm>
            <a:off x="4191000" y="5562600"/>
            <a:ext cx="4232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translation: every point displaced</a:t>
            </a:r>
          </a:p>
          <a:p>
            <a:pPr eaLnBrk="1" hangingPunct="1">
              <a:buClrTx/>
              <a:buSzTx/>
              <a:buFontTx/>
              <a:buNone/>
            </a:pPr>
            <a:r>
              <a:rPr lang="en-US" altLang="zh-TW" sz="1800">
                <a:latin typeface="Arial" charset="0"/>
              </a:rPr>
              <a:t>        by same vector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7D688CC-CE51-4612-B1F1-ACE89C2E11EE}" type="slidenum">
              <a:rPr lang="es-ES" altLang="zh-TW" sz="1800">
                <a:latin typeface="Arial" charset="0"/>
              </a:rPr>
              <a:pPr lvl="1" eaLnBrk="1" hangingPunct="1">
                <a:spcBef>
                  <a:spcPct val="0"/>
                </a:spcBef>
                <a:buClrTx/>
                <a:buSzTx/>
                <a:buFontTx/>
                <a:buNone/>
              </a:pPr>
              <a:t>63</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1026"/>
          <p:cNvSpPr>
            <a:spLocks noGrp="1" noChangeArrowheads="1"/>
          </p:cNvSpPr>
          <p:nvPr>
            <p:ph type="title"/>
          </p:nvPr>
        </p:nvSpPr>
        <p:spPr>
          <a:xfrm>
            <a:off x="1219200" y="228600"/>
            <a:ext cx="7543800" cy="1066800"/>
          </a:xfrm>
        </p:spPr>
        <p:txBody>
          <a:bodyPr>
            <a:normAutofit fontScale="90000"/>
          </a:bodyPr>
          <a:lstStyle/>
          <a:p>
            <a:pPr>
              <a:defRPr/>
            </a:pPr>
            <a:r>
              <a:rPr lang="en-US" altLang="zh-TW" smtClean="0"/>
              <a:t>Translation Using Representations</a:t>
            </a:r>
          </a:p>
        </p:txBody>
      </p:sp>
      <p:sp>
        <p:nvSpPr>
          <p:cNvPr id="70661" name="Rectangle 1027"/>
          <p:cNvSpPr>
            <a:spLocks noGrp="1" noChangeArrowheads="1"/>
          </p:cNvSpPr>
          <p:nvPr>
            <p:ph type="body" idx="1"/>
          </p:nvPr>
        </p:nvSpPr>
        <p:spPr/>
        <p:txBody>
          <a:bodyPr/>
          <a:lstStyle/>
          <a:p>
            <a:pPr>
              <a:lnSpc>
                <a:spcPct val="90000"/>
              </a:lnSpc>
              <a:buFontTx/>
              <a:buNone/>
            </a:pPr>
            <a:r>
              <a:rPr lang="en-US" altLang="zh-TW" smtClean="0"/>
              <a:t>Using the homogeneous coordinate representation in some frame</a:t>
            </a:r>
          </a:p>
          <a:p>
            <a:pPr>
              <a:lnSpc>
                <a:spcPct val="90000"/>
              </a:lnSpc>
              <a:buFontTx/>
              <a:buNone/>
            </a:pPr>
            <a:r>
              <a:rPr lang="en-US" altLang="zh-TW" b="1" smtClean="0">
                <a:latin typeface="Times New Roman" pitchFamily="18" charset="0"/>
              </a:rPr>
              <a:t>     p </a:t>
            </a:r>
            <a:r>
              <a:rPr lang="en-US" altLang="zh-TW" smtClean="0">
                <a:latin typeface="Times New Roman" pitchFamily="18" charset="0"/>
              </a:rPr>
              <a:t>= [ x y z 1]</a:t>
            </a:r>
            <a:r>
              <a:rPr lang="en-US" altLang="zh-TW" baseline="30000" smtClean="0">
                <a:latin typeface="Times New Roman" pitchFamily="18" charset="0"/>
              </a:rPr>
              <a:t>T</a:t>
            </a:r>
          </a:p>
          <a:p>
            <a:pPr>
              <a:lnSpc>
                <a:spcPct val="90000"/>
              </a:lnSpc>
              <a:buFontTx/>
              <a:buNone/>
            </a:pPr>
            <a:r>
              <a:rPr lang="en-US" altLang="zh-TW" b="1" smtClean="0">
                <a:latin typeface="Times New Roman" pitchFamily="18" charset="0"/>
              </a:rPr>
              <a:t>     p</a:t>
            </a:r>
            <a:r>
              <a:rPr lang="en-US" altLang="zh-TW" smtClean="0">
                <a:latin typeface="Times New Roman" pitchFamily="18" charset="0"/>
              </a:rPr>
              <a:t>’= [x’ y’ z’ 1]</a:t>
            </a:r>
            <a:r>
              <a:rPr lang="en-US" altLang="zh-TW" baseline="30000" smtClean="0">
                <a:latin typeface="Times New Roman" pitchFamily="18" charset="0"/>
              </a:rPr>
              <a:t>T</a:t>
            </a:r>
          </a:p>
          <a:p>
            <a:pPr>
              <a:lnSpc>
                <a:spcPct val="90000"/>
              </a:lnSpc>
              <a:buFontTx/>
              <a:buNone/>
            </a:pPr>
            <a:r>
              <a:rPr lang="en-US" altLang="zh-TW" b="1" smtClean="0">
                <a:latin typeface="Times New Roman" pitchFamily="18" charset="0"/>
              </a:rPr>
              <a:t>     d </a:t>
            </a:r>
            <a:r>
              <a:rPr lang="en-US" altLang="zh-TW" smtClean="0">
                <a:latin typeface="Times New Roman" pitchFamily="18" charset="0"/>
              </a:rPr>
              <a:t>= [dx dy dz 0]</a:t>
            </a:r>
            <a:r>
              <a:rPr lang="en-US" altLang="zh-TW" baseline="30000" smtClean="0">
                <a:latin typeface="Times New Roman" pitchFamily="18" charset="0"/>
              </a:rPr>
              <a:t>T</a:t>
            </a:r>
          </a:p>
          <a:p>
            <a:pPr>
              <a:lnSpc>
                <a:spcPct val="90000"/>
              </a:lnSpc>
              <a:buFontTx/>
              <a:buNone/>
            </a:pPr>
            <a:r>
              <a:rPr lang="en-US" altLang="zh-TW" smtClean="0"/>
              <a:t>Hence</a:t>
            </a:r>
            <a:r>
              <a:rPr lang="en-US" altLang="zh-TW" b="1" smtClean="0">
                <a:latin typeface="Times New Roman" pitchFamily="18" charset="0"/>
              </a:rPr>
              <a:t> p</a:t>
            </a:r>
            <a:r>
              <a:rPr lang="en-US" altLang="zh-TW" smtClean="0">
                <a:latin typeface="Times New Roman" pitchFamily="18" charset="0"/>
              </a:rPr>
              <a:t>’ = </a:t>
            </a:r>
            <a:r>
              <a:rPr lang="en-US" altLang="zh-TW" b="1" smtClean="0">
                <a:latin typeface="Times New Roman" pitchFamily="18" charset="0"/>
              </a:rPr>
              <a:t>p</a:t>
            </a:r>
            <a:r>
              <a:rPr lang="en-US" altLang="zh-TW" smtClean="0">
                <a:latin typeface="Times New Roman" pitchFamily="18" charset="0"/>
              </a:rPr>
              <a:t> + </a:t>
            </a:r>
            <a:r>
              <a:rPr lang="en-US" altLang="zh-TW" b="1" smtClean="0">
                <a:latin typeface="Times New Roman" pitchFamily="18" charset="0"/>
              </a:rPr>
              <a:t>d </a:t>
            </a:r>
            <a:r>
              <a:rPr lang="en-US" altLang="zh-TW" smtClean="0"/>
              <a:t>or</a:t>
            </a:r>
          </a:p>
          <a:p>
            <a:pPr>
              <a:lnSpc>
                <a:spcPct val="90000"/>
              </a:lnSpc>
              <a:buFontTx/>
              <a:buNone/>
            </a:pPr>
            <a:r>
              <a:rPr lang="en-US" altLang="zh-TW" smtClean="0">
                <a:latin typeface="Times New Roman" pitchFamily="18" charset="0"/>
              </a:rPr>
              <a:t>     x’= x+d</a:t>
            </a:r>
            <a:r>
              <a:rPr lang="en-US" altLang="zh-TW" sz="4300" baseline="-25000" smtClean="0">
                <a:latin typeface="Times New Roman" pitchFamily="18" charset="0"/>
              </a:rPr>
              <a:t>x</a:t>
            </a:r>
          </a:p>
          <a:p>
            <a:pPr>
              <a:lnSpc>
                <a:spcPct val="90000"/>
              </a:lnSpc>
              <a:buFontTx/>
              <a:buNone/>
            </a:pPr>
            <a:r>
              <a:rPr lang="en-US" altLang="zh-TW" smtClean="0">
                <a:latin typeface="Times New Roman" pitchFamily="18" charset="0"/>
              </a:rPr>
              <a:t>     y’= y+d</a:t>
            </a:r>
            <a:r>
              <a:rPr lang="en-US" altLang="zh-TW" sz="4300" baseline="-25000" smtClean="0">
                <a:latin typeface="Times New Roman" pitchFamily="18" charset="0"/>
              </a:rPr>
              <a:t>y</a:t>
            </a:r>
          </a:p>
          <a:p>
            <a:pPr>
              <a:lnSpc>
                <a:spcPct val="90000"/>
              </a:lnSpc>
              <a:buFontTx/>
              <a:buNone/>
            </a:pPr>
            <a:r>
              <a:rPr lang="en-US" altLang="zh-TW" smtClean="0">
                <a:latin typeface="Times New Roman" pitchFamily="18" charset="0"/>
              </a:rPr>
              <a:t>     z’= z+d</a:t>
            </a:r>
            <a:r>
              <a:rPr lang="en-US" altLang="zh-TW" sz="4300" baseline="-25000" smtClean="0">
                <a:latin typeface="Times New Roman" pitchFamily="18" charset="0"/>
              </a:rPr>
              <a:t>z</a:t>
            </a:r>
          </a:p>
        </p:txBody>
      </p:sp>
      <p:sp>
        <p:nvSpPr>
          <p:cNvPr id="70662" name="Line 1030"/>
          <p:cNvSpPr>
            <a:spLocks noChangeShapeType="1"/>
          </p:cNvSpPr>
          <p:nvPr/>
        </p:nvSpPr>
        <p:spPr bwMode="auto">
          <a:xfrm flipH="1" flipV="1">
            <a:off x="3581400" y="4495800"/>
            <a:ext cx="9906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0663" name="Text Box 1031"/>
          <p:cNvSpPr txBox="1">
            <a:spLocks noChangeArrowheads="1"/>
          </p:cNvSpPr>
          <p:nvPr/>
        </p:nvSpPr>
        <p:spPr bwMode="auto">
          <a:xfrm>
            <a:off x="4565650" y="4572000"/>
            <a:ext cx="3929063" cy="12001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this expression is in </a:t>
            </a:r>
          </a:p>
          <a:p>
            <a:pPr eaLnBrk="1" hangingPunct="1">
              <a:buClrTx/>
              <a:buSzTx/>
              <a:buFontTx/>
              <a:buNone/>
            </a:pPr>
            <a:r>
              <a:rPr lang="en-US" altLang="zh-TW" sz="1800">
                <a:latin typeface="Arial" charset="0"/>
              </a:rPr>
              <a:t>four dimensions and expresses</a:t>
            </a:r>
          </a:p>
          <a:p>
            <a:pPr eaLnBrk="1" hangingPunct="1">
              <a:buClrTx/>
              <a:buSzTx/>
              <a:buFontTx/>
              <a:buNone/>
            </a:pPr>
            <a:r>
              <a:rPr lang="en-US" altLang="zh-TW" sz="1800">
                <a:latin typeface="Arial" charset="0"/>
              </a:rPr>
              <a:t>point = vector + point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F2723DD-F617-47B6-8246-86392585428B}" type="slidenum">
              <a:rPr lang="es-ES" altLang="zh-TW" sz="1800">
                <a:latin typeface="Arial" charset="0"/>
              </a:rPr>
              <a:pPr lvl="1" eaLnBrk="1" hangingPunct="1">
                <a:spcBef>
                  <a:spcPct val="0"/>
                </a:spcBef>
                <a:buClrTx/>
                <a:buSzTx/>
                <a:buFontTx/>
                <a:buNone/>
              </a:pPr>
              <a:t>64</a:t>
            </a:fld>
            <a:endParaRPr lang="es-ES" altLang="zh-TW" sz="1800">
              <a:latin typeface="Arial" charset="0"/>
            </a:endParaRPr>
          </a:p>
        </p:txBody>
      </p:sp>
      <p:sp>
        <p:nvSpPr>
          <p:cNvPr id="24580"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1" name="Rectangle 2"/>
          <p:cNvSpPr>
            <a:spLocks noGrp="1" noChangeArrowheads="1"/>
          </p:cNvSpPr>
          <p:nvPr>
            <p:ph type="title"/>
          </p:nvPr>
        </p:nvSpPr>
        <p:spPr/>
        <p:txBody>
          <a:bodyPr/>
          <a:lstStyle/>
          <a:p>
            <a:pPr>
              <a:defRPr/>
            </a:pPr>
            <a:r>
              <a:rPr lang="en-US" altLang="zh-TW" smtClean="0"/>
              <a:t>Translation Matrix</a:t>
            </a:r>
          </a:p>
        </p:txBody>
      </p:sp>
      <p:sp>
        <p:nvSpPr>
          <p:cNvPr id="71685" name="Rectangle 3"/>
          <p:cNvSpPr>
            <a:spLocks noGrp="1" noChangeArrowheads="1"/>
          </p:cNvSpPr>
          <p:nvPr>
            <p:ph type="body" idx="1"/>
          </p:nvPr>
        </p:nvSpPr>
        <p:spPr/>
        <p:txBody>
          <a:bodyPr/>
          <a:lstStyle/>
          <a:p>
            <a:pPr>
              <a:lnSpc>
                <a:spcPct val="90000"/>
              </a:lnSpc>
              <a:buFontTx/>
              <a:buNone/>
            </a:pPr>
            <a:r>
              <a:rPr lang="en-US" altLang="zh-TW" sz="2400" smtClean="0"/>
              <a:t>We can also express translation using a </a:t>
            </a:r>
          </a:p>
          <a:p>
            <a:pPr>
              <a:lnSpc>
                <a:spcPct val="90000"/>
              </a:lnSpc>
              <a:buFontTx/>
              <a:buNone/>
            </a:pPr>
            <a:r>
              <a:rPr lang="en-US" altLang="zh-TW" sz="2400" smtClean="0"/>
              <a:t>4 x 4 matrix </a:t>
            </a:r>
            <a:r>
              <a:rPr lang="en-US" altLang="zh-TW" sz="2400" b="1" smtClean="0">
                <a:latin typeface="Times New Roman" pitchFamily="18" charset="0"/>
              </a:rPr>
              <a:t>T</a:t>
            </a:r>
            <a:r>
              <a:rPr lang="en-US" altLang="zh-TW" sz="2400" smtClean="0"/>
              <a:t> in homogeneous coordinates</a:t>
            </a:r>
          </a:p>
          <a:p>
            <a:pPr>
              <a:lnSpc>
                <a:spcPct val="90000"/>
              </a:lnSpc>
              <a:buFontTx/>
              <a:buNone/>
            </a:pPr>
            <a:r>
              <a:rPr lang="en-US" altLang="zh-TW" sz="2400" b="1" smtClean="0">
                <a:latin typeface="Times New Roman" pitchFamily="18" charset="0"/>
              </a:rPr>
              <a:t>p</a:t>
            </a:r>
            <a:r>
              <a:rPr lang="en-US" altLang="zh-TW" sz="2400" smtClean="0"/>
              <a:t>’=</a:t>
            </a:r>
            <a:r>
              <a:rPr lang="en-US" altLang="zh-TW" sz="2400" b="1" smtClean="0">
                <a:latin typeface="Times New Roman" pitchFamily="18" charset="0"/>
              </a:rPr>
              <a:t>Tp</a:t>
            </a:r>
            <a:r>
              <a:rPr lang="en-US" altLang="zh-TW" sz="2400" smtClean="0"/>
              <a:t> where</a:t>
            </a:r>
          </a:p>
          <a:p>
            <a:pPr>
              <a:lnSpc>
                <a:spcPct val="90000"/>
              </a:lnSpc>
              <a:buFontTx/>
              <a:buNone/>
            </a:pPr>
            <a:endParaRPr lang="en-US" altLang="zh-TW" sz="2400" smtClean="0"/>
          </a:p>
          <a:p>
            <a:pPr>
              <a:lnSpc>
                <a:spcPct val="90000"/>
              </a:lnSpc>
              <a:buFontTx/>
              <a:buNone/>
            </a:pPr>
            <a:endParaRPr lang="en-US" altLang="zh-TW" sz="2400" b="1" smtClean="0">
              <a:latin typeface="Times New Roman" pitchFamily="18" charset="0"/>
            </a:endParaRPr>
          </a:p>
          <a:p>
            <a:pPr>
              <a:lnSpc>
                <a:spcPct val="90000"/>
              </a:lnSpc>
              <a:buFontTx/>
              <a:buNone/>
            </a:pPr>
            <a:r>
              <a:rPr lang="en-US" altLang="zh-TW" sz="2400" b="1" smtClean="0">
                <a:latin typeface="Times New Roman" pitchFamily="18" charset="0"/>
              </a:rPr>
              <a:t>T </a:t>
            </a:r>
            <a:r>
              <a:rPr lang="en-US" altLang="zh-TW" sz="2400" smtClean="0"/>
              <a:t>= </a:t>
            </a:r>
            <a:r>
              <a:rPr lang="en-US" altLang="zh-TW" sz="2400" b="1" smtClean="0">
                <a:latin typeface="Times New Roman" pitchFamily="18" charset="0"/>
              </a:rPr>
              <a:t>T</a:t>
            </a:r>
            <a:r>
              <a:rPr lang="en-US" altLang="zh-TW" sz="2400" smtClean="0"/>
              <a:t>(d</a:t>
            </a:r>
            <a:r>
              <a:rPr lang="en-US" altLang="zh-TW" sz="2400" baseline="-25000" smtClean="0"/>
              <a:t>x</a:t>
            </a:r>
            <a:r>
              <a:rPr lang="en-US" altLang="zh-TW" sz="2400" smtClean="0"/>
              <a:t>, d</a:t>
            </a:r>
            <a:r>
              <a:rPr lang="en-US" altLang="zh-TW" sz="2400" baseline="-25000" smtClean="0"/>
              <a:t>y</a:t>
            </a:r>
            <a:r>
              <a:rPr lang="en-US" altLang="zh-TW" sz="2400" smtClean="0"/>
              <a:t>, d</a:t>
            </a:r>
            <a:r>
              <a:rPr lang="en-US" altLang="zh-TW" sz="2400" baseline="-25000" smtClean="0"/>
              <a:t>z</a:t>
            </a:r>
            <a:r>
              <a:rPr lang="en-US" altLang="zh-TW" sz="2400" smtClean="0"/>
              <a:t>) =</a:t>
            </a:r>
          </a:p>
          <a:p>
            <a:pPr>
              <a:lnSpc>
                <a:spcPct val="90000"/>
              </a:lnSpc>
              <a:buFontTx/>
              <a:buNone/>
            </a:pPr>
            <a:endParaRPr lang="en-US" altLang="zh-TW" sz="2400" smtClean="0"/>
          </a:p>
          <a:p>
            <a:pPr>
              <a:lnSpc>
                <a:spcPct val="90000"/>
              </a:lnSpc>
              <a:buFontTx/>
              <a:buNone/>
            </a:pPr>
            <a:endParaRPr lang="en-US" altLang="zh-TW" sz="2400" smtClean="0"/>
          </a:p>
          <a:p>
            <a:pPr>
              <a:lnSpc>
                <a:spcPct val="90000"/>
              </a:lnSpc>
              <a:buFontTx/>
              <a:buNone/>
            </a:pPr>
            <a:r>
              <a:rPr lang="en-US" altLang="zh-TW" sz="2400" smtClean="0"/>
              <a:t>This form is better for implementation because all affine transformations can be expressed this way and multiple transformations can be concatenated together</a:t>
            </a:r>
          </a:p>
        </p:txBody>
      </p:sp>
      <p:graphicFrame>
        <p:nvGraphicFramePr>
          <p:cNvPr id="71686" name="Object 2"/>
          <p:cNvGraphicFramePr>
            <a:graphicFrameLocks noChangeAspect="1"/>
          </p:cNvGraphicFramePr>
          <p:nvPr/>
        </p:nvGraphicFramePr>
        <p:xfrm>
          <a:off x="2916238" y="2781300"/>
          <a:ext cx="1778000" cy="1685925"/>
        </p:xfrm>
        <a:graphic>
          <a:graphicData uri="http://schemas.openxmlformats.org/presentationml/2006/ole">
            <mc:AlternateContent xmlns:mc="http://schemas.openxmlformats.org/markup-compatibility/2006">
              <mc:Choice xmlns:v="urn:schemas-microsoft-com:vml" Requires="v">
                <p:oleObj spid="_x0000_s71699" name="Equation" r:id="rId3" imgW="965200" imgH="914400" progId="Equation.3">
                  <p:embed/>
                </p:oleObj>
              </mc:Choice>
              <mc:Fallback>
                <p:oleObj name="Equation" r:id="rId3" imgW="9652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177800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C69FA83-48CA-415E-BEC8-27793541AA43}" type="slidenum">
              <a:rPr lang="es-ES" altLang="zh-TW" sz="1800">
                <a:latin typeface="Arial" charset="0"/>
              </a:rPr>
              <a:pPr lvl="1" eaLnBrk="1" hangingPunct="1">
                <a:spcBef>
                  <a:spcPct val="0"/>
                </a:spcBef>
                <a:buClrTx/>
                <a:buSzTx/>
                <a:buFontTx/>
                <a:buNone/>
              </a:pPr>
              <a:t>65</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Rotation (2D)</a:t>
            </a:r>
          </a:p>
        </p:txBody>
      </p:sp>
      <p:sp>
        <p:nvSpPr>
          <p:cNvPr id="72709" name="Rectangle 3"/>
          <p:cNvSpPr>
            <a:spLocks noGrp="1" noChangeArrowheads="1"/>
          </p:cNvSpPr>
          <p:nvPr>
            <p:ph type="body" idx="1"/>
          </p:nvPr>
        </p:nvSpPr>
        <p:spPr/>
        <p:txBody>
          <a:bodyPr/>
          <a:lstStyle/>
          <a:p>
            <a:pPr>
              <a:buFontTx/>
              <a:buNone/>
            </a:pPr>
            <a:r>
              <a:rPr lang="en-US" altLang="zh-TW" sz="2700" smtClean="0"/>
              <a:t>Consider rotation about the origin by </a:t>
            </a:r>
            <a:r>
              <a:rPr lang="en-US" altLang="zh-TW" sz="2700" smtClean="0">
                <a:latin typeface="Symbol" pitchFamily="18" charset="2"/>
              </a:rPr>
              <a:t>q</a:t>
            </a:r>
            <a:r>
              <a:rPr lang="en-US" altLang="zh-TW" sz="2700" smtClean="0"/>
              <a:t> degrees</a:t>
            </a:r>
          </a:p>
          <a:p>
            <a:pPr lvl="1"/>
            <a:r>
              <a:rPr lang="en-US" altLang="zh-TW" smtClean="0">
                <a:ea typeface="MS PGothic" pitchFamily="34" charset="-128"/>
              </a:rPr>
              <a:t>radius stays the same, angle increases by </a:t>
            </a:r>
            <a:r>
              <a:rPr lang="en-US" altLang="zh-TW" i="1" smtClean="0">
                <a:latin typeface="Symbol" pitchFamily="18" charset="2"/>
                <a:ea typeface="MS PGothic" pitchFamily="34" charset="-128"/>
              </a:rPr>
              <a:t>q</a:t>
            </a:r>
          </a:p>
        </p:txBody>
      </p:sp>
      <p:pic>
        <p:nvPicPr>
          <p:cNvPr id="72710" name="Picture 7" descr="AN04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24200"/>
            <a:ext cx="25304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8"/>
          <p:cNvSpPr txBox="1">
            <a:spLocks noChangeArrowheads="1"/>
          </p:cNvSpPr>
          <p:nvPr/>
        </p:nvSpPr>
        <p:spPr bwMode="auto">
          <a:xfrm>
            <a:off x="4876800" y="3962400"/>
            <a:ext cx="2251075" cy="64611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x cos </a:t>
            </a:r>
            <a:r>
              <a:rPr lang="en-US" altLang="zh-TW" sz="1800">
                <a:latin typeface="Symbol" pitchFamily="18" charset="2"/>
              </a:rPr>
              <a:t>q</a:t>
            </a:r>
            <a:r>
              <a:rPr lang="en-US" altLang="zh-TW" sz="1800">
                <a:latin typeface="Arial" charset="0"/>
              </a:rPr>
              <a:t> –y sin </a:t>
            </a:r>
            <a:r>
              <a:rPr lang="en-US" altLang="zh-TW" sz="1800">
                <a:latin typeface="Symbol" pitchFamily="18" charset="2"/>
              </a:rPr>
              <a:t>q</a:t>
            </a:r>
          </a:p>
          <a:p>
            <a:pPr eaLnBrk="1" hangingPunct="1">
              <a:buClrTx/>
              <a:buSzTx/>
              <a:buFontTx/>
              <a:buNone/>
            </a:pPr>
            <a:r>
              <a:rPr lang="en-US" altLang="zh-TW" sz="1800">
                <a:latin typeface="Arial" charset="0"/>
              </a:rPr>
              <a:t>y’ = x sin </a:t>
            </a:r>
            <a:r>
              <a:rPr lang="en-US" altLang="zh-TW" sz="1800">
                <a:latin typeface="Symbol" pitchFamily="18" charset="2"/>
              </a:rPr>
              <a:t>q</a:t>
            </a:r>
            <a:r>
              <a:rPr lang="en-US" altLang="zh-TW" sz="1800">
                <a:latin typeface="Arial" charset="0"/>
              </a:rPr>
              <a:t> + y cos </a:t>
            </a:r>
            <a:r>
              <a:rPr lang="en-US" altLang="zh-TW" sz="1800">
                <a:latin typeface="Symbol" pitchFamily="18" charset="2"/>
              </a:rPr>
              <a:t>q</a:t>
            </a:r>
          </a:p>
        </p:txBody>
      </p:sp>
      <p:sp>
        <p:nvSpPr>
          <p:cNvPr id="72712" name="Text Box 9"/>
          <p:cNvSpPr txBox="1">
            <a:spLocks noChangeArrowheads="1"/>
          </p:cNvSpPr>
          <p:nvPr/>
        </p:nvSpPr>
        <p:spPr bwMode="auto">
          <a:xfrm>
            <a:off x="4953000" y="5105400"/>
            <a:ext cx="1479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r cos </a:t>
            </a:r>
            <a:r>
              <a:rPr lang="en-US" altLang="zh-TW" sz="1800">
                <a:latin typeface="Symbol" pitchFamily="18" charset="2"/>
              </a:rPr>
              <a:t>f</a:t>
            </a:r>
          </a:p>
          <a:p>
            <a:pPr eaLnBrk="1" hangingPunct="1">
              <a:buClrTx/>
              <a:buSzTx/>
              <a:buFontTx/>
              <a:buNone/>
            </a:pPr>
            <a:r>
              <a:rPr lang="en-US" altLang="zh-TW" sz="1800">
                <a:latin typeface="Arial" charset="0"/>
              </a:rPr>
              <a:t>y = r sin </a:t>
            </a:r>
            <a:r>
              <a:rPr lang="en-US" altLang="zh-TW" sz="1800">
                <a:latin typeface="Symbol" pitchFamily="18" charset="2"/>
              </a:rPr>
              <a:t>f</a:t>
            </a:r>
          </a:p>
        </p:txBody>
      </p:sp>
      <p:sp>
        <p:nvSpPr>
          <p:cNvPr id="72713" name="Line 10"/>
          <p:cNvSpPr>
            <a:spLocks noChangeShapeType="1"/>
          </p:cNvSpPr>
          <p:nvPr/>
        </p:nvSpPr>
        <p:spPr bwMode="auto">
          <a:xfrm flipH="1" flipV="1">
            <a:off x="3886200" y="4953000"/>
            <a:ext cx="838200" cy="4572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2714" name="Text Box 11"/>
          <p:cNvSpPr txBox="1">
            <a:spLocks noChangeArrowheads="1"/>
          </p:cNvSpPr>
          <p:nvPr/>
        </p:nvSpPr>
        <p:spPr bwMode="auto">
          <a:xfrm>
            <a:off x="3571875" y="2786063"/>
            <a:ext cx="1844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r cos (</a:t>
            </a:r>
            <a:r>
              <a:rPr lang="en-US" altLang="zh-TW" sz="1800">
                <a:latin typeface="Symbol" pitchFamily="18" charset="2"/>
              </a:rPr>
              <a:t>f + q)</a:t>
            </a:r>
          </a:p>
          <a:p>
            <a:pPr eaLnBrk="1" hangingPunct="1">
              <a:buClrTx/>
              <a:buSzTx/>
              <a:buFontTx/>
              <a:buNone/>
            </a:pPr>
            <a:r>
              <a:rPr lang="en-US" altLang="zh-TW" sz="1800">
                <a:latin typeface="Arial" charset="0"/>
              </a:rPr>
              <a:t>y' = r sin (</a:t>
            </a:r>
            <a:r>
              <a:rPr lang="en-US" altLang="zh-TW" sz="1800">
                <a:latin typeface="Symbol" pitchFamily="18" charset="2"/>
              </a:rPr>
              <a:t>f + q)</a:t>
            </a:r>
          </a:p>
        </p:txBody>
      </p:sp>
      <p:sp>
        <p:nvSpPr>
          <p:cNvPr id="72715" name="Line 12"/>
          <p:cNvSpPr>
            <a:spLocks noChangeShapeType="1"/>
          </p:cNvSpPr>
          <p:nvPr/>
        </p:nvSpPr>
        <p:spPr bwMode="auto">
          <a:xfrm flipH="1">
            <a:off x="3124200" y="3143250"/>
            <a:ext cx="447675" cy="43815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fade">
                                      <p:cBhvr>
                                        <p:cTn id="7" dur="500"/>
                                        <p:tgtEl>
                                          <p:spTgt spid="727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2"/>
                                        </p:tgtEl>
                                        <p:attrNameLst>
                                          <p:attrName>style.visibility</p:attrName>
                                        </p:attrNameLst>
                                      </p:cBhvr>
                                      <p:to>
                                        <p:strVal val="visible"/>
                                      </p:to>
                                    </p:set>
                                    <p:animEffect transition="in" filter="fade">
                                      <p:cBhvr>
                                        <p:cTn id="10" dur="500"/>
                                        <p:tgtEl>
                                          <p:spTgt spid="727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fade">
                                      <p:cBhvr>
                                        <p:cTn id="15" dur="500"/>
                                        <p:tgtEl>
                                          <p:spTgt spid="727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715"/>
                                        </p:tgtEl>
                                        <p:attrNameLst>
                                          <p:attrName>style.visibility</p:attrName>
                                        </p:attrNameLst>
                                      </p:cBhvr>
                                      <p:to>
                                        <p:strVal val="visible"/>
                                      </p:to>
                                    </p:set>
                                    <p:animEffect transition="in" filter="fade">
                                      <p:cBhvr>
                                        <p:cTn id="18" dur="500"/>
                                        <p:tgtEl>
                                          <p:spTgt spid="727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Effect transition="in" filter="fade">
                                      <p:cBhvr>
                                        <p:cTn id="23"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P spid="72712" grpId="0"/>
      <p:bldP spid="72713" grpId="0" animBg="1"/>
      <p:bldP spid="72714" grpId="0"/>
      <p:bldP spid="727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97A44D8-0D79-48E2-A199-707DC07FEEEE}" type="slidenum">
              <a:rPr lang="es-ES" altLang="zh-TW" sz="1800">
                <a:latin typeface="Arial" charset="0"/>
              </a:rPr>
              <a:pPr lvl="1" eaLnBrk="1" hangingPunct="1">
                <a:spcBef>
                  <a:spcPct val="0"/>
                </a:spcBef>
                <a:buClrTx/>
                <a:buSzTx/>
                <a:buFontTx/>
                <a:buNone/>
              </a:pPr>
              <a:t>66</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Rotation about the </a:t>
            </a:r>
            <a:r>
              <a:rPr lang="en-US" altLang="zh-TW" smtClean="0">
                <a:latin typeface="Times New Roman" pitchFamily="18" charset="0"/>
              </a:rPr>
              <a:t>z</a:t>
            </a:r>
            <a:r>
              <a:rPr lang="en-US" altLang="zh-TW" smtClean="0"/>
              <a:t> axis</a:t>
            </a:r>
          </a:p>
        </p:txBody>
      </p:sp>
      <p:sp>
        <p:nvSpPr>
          <p:cNvPr id="73733" name="Rectangle 3"/>
          <p:cNvSpPr>
            <a:spLocks noGrp="1" noChangeArrowheads="1"/>
          </p:cNvSpPr>
          <p:nvPr>
            <p:ph type="body" idx="1"/>
          </p:nvPr>
        </p:nvSpPr>
        <p:spPr/>
        <p:txBody>
          <a:bodyPr/>
          <a:lstStyle/>
          <a:p>
            <a:r>
              <a:rPr lang="en-US" altLang="zh-TW" sz="2700" smtClean="0"/>
              <a:t>Rotation about </a:t>
            </a:r>
            <a:r>
              <a:rPr lang="en-US" altLang="zh-TW" sz="2700" smtClean="0">
                <a:latin typeface="Times New Roman" pitchFamily="18" charset="0"/>
              </a:rPr>
              <a:t>z</a:t>
            </a:r>
            <a:r>
              <a:rPr lang="en-US" altLang="zh-TW" sz="2700" smtClean="0"/>
              <a:t> axis in three dimensions leaves all points with the same </a:t>
            </a:r>
            <a:r>
              <a:rPr lang="en-US" altLang="zh-TW" sz="2700" smtClean="0">
                <a:latin typeface="Times New Roman" pitchFamily="18" charset="0"/>
              </a:rPr>
              <a:t>z</a:t>
            </a:r>
          </a:p>
          <a:p>
            <a:pPr lvl="1"/>
            <a:r>
              <a:rPr lang="en-US" altLang="zh-TW" smtClean="0">
                <a:ea typeface="MS PGothic" pitchFamily="34" charset="-128"/>
              </a:rPr>
              <a:t>Equivalent to rotation in two dimensions in planes of constant </a:t>
            </a:r>
            <a:r>
              <a:rPr lang="en-US" altLang="zh-TW" smtClean="0">
                <a:latin typeface="Times New Roman" pitchFamily="18" charset="0"/>
                <a:ea typeface="MS PGothic" pitchFamily="34" charset="-128"/>
              </a:rPr>
              <a:t>z</a:t>
            </a:r>
          </a:p>
          <a:p>
            <a:pPr lvl="1"/>
            <a:endParaRPr lang="en-US" altLang="zh-TW" smtClean="0">
              <a:ea typeface="MS PGothic" pitchFamily="34" charset="-128"/>
            </a:endParaRPr>
          </a:p>
          <a:p>
            <a:pPr lvl="1"/>
            <a:endParaRPr lang="en-US" altLang="zh-TW" smtClean="0">
              <a:ea typeface="MS PGothic" pitchFamily="34" charset="-128"/>
            </a:endParaRPr>
          </a:p>
          <a:p>
            <a:pPr lvl="1"/>
            <a:endParaRPr lang="en-US" altLang="zh-TW" smtClean="0">
              <a:ea typeface="MS PGothic" pitchFamily="34" charset="-128"/>
            </a:endParaRPr>
          </a:p>
          <a:p>
            <a:pPr lvl="1"/>
            <a:r>
              <a:rPr lang="en-US" altLang="zh-TW" smtClean="0">
                <a:ea typeface="MS PGothic" pitchFamily="34" charset="-128"/>
              </a:rPr>
              <a:t>or in homogeneous coordinates</a:t>
            </a:r>
          </a:p>
          <a:p>
            <a:pPr lvl="1">
              <a:buFontTx/>
              <a:buNone/>
            </a:pPr>
            <a:r>
              <a:rPr lang="en-US" altLang="zh-TW" b="1" smtClean="0">
                <a:latin typeface="Times New Roman" pitchFamily="18" charset="0"/>
                <a:ea typeface="MS PGothic" pitchFamily="34" charset="-128"/>
              </a:rPr>
              <a:t>        p</a:t>
            </a:r>
            <a:r>
              <a:rPr lang="en-US" altLang="zh-TW" smtClean="0">
                <a:ea typeface="MS PGothic" pitchFamily="34" charset="-128"/>
              </a:rPr>
              <a:t>’=</a:t>
            </a:r>
            <a:r>
              <a:rPr lang="en-US" altLang="zh-TW" b="1" smtClean="0">
                <a:latin typeface="Times New Roman" pitchFamily="18" charset="0"/>
                <a:ea typeface="MS PGothic" pitchFamily="34" charset="-128"/>
              </a:rPr>
              <a:t>R</a:t>
            </a:r>
            <a:r>
              <a:rPr lang="en-US" altLang="zh-TW" sz="4200" b="1"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p</a:t>
            </a:r>
          </a:p>
        </p:txBody>
      </p:sp>
      <p:sp>
        <p:nvSpPr>
          <p:cNvPr id="73734" name="Text Box 5"/>
          <p:cNvSpPr txBox="1">
            <a:spLocks noChangeArrowheads="1"/>
          </p:cNvSpPr>
          <p:nvPr/>
        </p:nvSpPr>
        <p:spPr bwMode="auto">
          <a:xfrm>
            <a:off x="2268538" y="3789363"/>
            <a:ext cx="2774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x’=x cos </a:t>
            </a:r>
            <a:r>
              <a:rPr lang="en-US" altLang="zh-TW" sz="1800">
                <a:latin typeface="Symbol" pitchFamily="18" charset="2"/>
              </a:rPr>
              <a:t>q</a:t>
            </a:r>
            <a:r>
              <a:rPr lang="en-US" altLang="zh-TW" sz="1800">
                <a:latin typeface="Arial" charset="0"/>
              </a:rPr>
              <a:t> –y sin </a:t>
            </a:r>
            <a:r>
              <a:rPr lang="en-US" altLang="zh-TW" sz="1800">
                <a:latin typeface="Symbol" pitchFamily="18" charset="2"/>
              </a:rPr>
              <a:t>q</a:t>
            </a:r>
          </a:p>
          <a:p>
            <a:pPr eaLnBrk="1" hangingPunct="1">
              <a:buClrTx/>
              <a:buSzTx/>
              <a:buFontTx/>
              <a:buNone/>
            </a:pPr>
            <a:r>
              <a:rPr lang="en-US" altLang="zh-TW" sz="1800">
                <a:latin typeface="Arial" charset="0"/>
              </a:rPr>
              <a:t>y’ = x sin </a:t>
            </a:r>
            <a:r>
              <a:rPr lang="en-US" altLang="zh-TW" sz="1800">
                <a:latin typeface="Symbol" pitchFamily="18" charset="2"/>
              </a:rPr>
              <a:t>q</a:t>
            </a:r>
            <a:r>
              <a:rPr lang="en-US" altLang="zh-TW" sz="1800">
                <a:latin typeface="Arial" charset="0"/>
              </a:rPr>
              <a:t> + y cos </a:t>
            </a:r>
            <a:r>
              <a:rPr lang="en-US" altLang="zh-TW" sz="1800">
                <a:latin typeface="Symbol" pitchFamily="18" charset="2"/>
              </a:rPr>
              <a:t>q</a:t>
            </a:r>
          </a:p>
          <a:p>
            <a:pPr eaLnBrk="1" hangingPunct="1">
              <a:buClrTx/>
              <a:buSzTx/>
              <a:buFontTx/>
              <a:buNone/>
            </a:pPr>
            <a:r>
              <a:rPr lang="en-US" altLang="zh-TW" sz="1800">
                <a:latin typeface="Arial" charset="0"/>
              </a:rPr>
              <a:t>z’ =z</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B1F9723-BF1F-4098-875C-9018FC68D6AD}" type="slidenum">
              <a:rPr lang="es-ES" altLang="zh-TW" sz="1800">
                <a:latin typeface="Arial" charset="0"/>
              </a:rPr>
              <a:pPr lvl="1" eaLnBrk="1" hangingPunct="1">
                <a:spcBef>
                  <a:spcPct val="0"/>
                </a:spcBef>
                <a:buClrTx/>
                <a:buSzTx/>
                <a:buFontTx/>
                <a:buNone/>
              </a:pPr>
              <a:t>67</a:t>
            </a:fld>
            <a:endParaRPr lang="es-ES" altLang="zh-TW" sz="1800">
              <a:latin typeface="Arial" charset="0"/>
            </a:endParaRPr>
          </a:p>
        </p:txBody>
      </p:sp>
      <p:sp>
        <p:nvSpPr>
          <p:cNvPr id="27652"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3" name="Rectangle 2"/>
          <p:cNvSpPr>
            <a:spLocks noGrp="1" noChangeArrowheads="1"/>
          </p:cNvSpPr>
          <p:nvPr>
            <p:ph type="title"/>
          </p:nvPr>
        </p:nvSpPr>
        <p:spPr/>
        <p:txBody>
          <a:bodyPr/>
          <a:lstStyle/>
          <a:p>
            <a:pPr>
              <a:defRPr/>
            </a:pPr>
            <a:r>
              <a:rPr lang="en-US" altLang="zh-TW" smtClean="0"/>
              <a:t>Rotation Matrix</a:t>
            </a:r>
          </a:p>
        </p:txBody>
      </p:sp>
      <p:graphicFrame>
        <p:nvGraphicFramePr>
          <p:cNvPr id="74757" name="Object 2"/>
          <p:cNvGraphicFramePr>
            <a:graphicFrameLocks noChangeAspect="1"/>
          </p:cNvGraphicFramePr>
          <p:nvPr/>
        </p:nvGraphicFramePr>
        <p:xfrm>
          <a:off x="3228975" y="2590800"/>
          <a:ext cx="3448050" cy="2159000"/>
        </p:xfrm>
        <a:graphic>
          <a:graphicData uri="http://schemas.openxmlformats.org/presentationml/2006/ole">
            <mc:AlternateContent xmlns:mc="http://schemas.openxmlformats.org/markup-compatibility/2006">
              <mc:Choice xmlns:v="urn:schemas-microsoft-com:vml" Requires="v">
                <p:oleObj spid="_x0000_s74771" name="Equation" r:id="rId3" imgW="1460500" imgH="914400" progId="Equation.3">
                  <p:embed/>
                </p:oleObj>
              </mc:Choice>
              <mc:Fallback>
                <p:oleObj name="Equation" r:id="rId3" imgW="14605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2590800"/>
                        <a:ext cx="344805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8" name="Text Box 6"/>
          <p:cNvSpPr>
            <a:spLocks noGrp="1" noChangeArrowheads="1"/>
          </p:cNvSpPr>
          <p:nvPr>
            <p:ph type="body" idx="1"/>
          </p:nvPr>
        </p:nvSpPr>
        <p:spPr>
          <a:xfrm>
            <a:off x="1116013" y="3200400"/>
            <a:ext cx="2160587" cy="685800"/>
          </a:xfrm>
          <a:noFill/>
        </p:spPr>
        <p:txBody>
          <a:bodyPr/>
          <a:lstStyle/>
          <a:p>
            <a:pPr algn="ctr">
              <a:buFontTx/>
              <a:buNone/>
            </a:pPr>
            <a:r>
              <a:rPr lang="en-US" altLang="zh-TW" sz="2400" b="1" smtClean="0">
                <a:latin typeface="Times New Roman" pitchFamily="18" charset="0"/>
              </a:rPr>
              <a:t>R</a:t>
            </a:r>
            <a:r>
              <a:rPr lang="en-US" altLang="zh-TW" sz="2400" smtClean="0">
                <a:latin typeface="Times New Roman" pitchFamily="18" charset="0"/>
              </a:rPr>
              <a:t> = </a:t>
            </a:r>
            <a:r>
              <a:rPr lang="en-US" altLang="zh-TW" sz="2400" b="1" smtClean="0">
                <a:latin typeface="Times New Roman" pitchFamily="18" charset="0"/>
              </a:rPr>
              <a:t>R</a:t>
            </a:r>
            <a:r>
              <a:rPr lang="en-US" altLang="zh-TW" baseline="-25000" smtClean="0">
                <a:latin typeface="Times New Roman" pitchFamily="18" charset="0"/>
              </a:rPr>
              <a:t>z</a:t>
            </a:r>
            <a:r>
              <a:rPr lang="en-US" altLang="zh-TW" sz="2400" smtClean="0">
                <a:latin typeface="Times New Roman" pitchFamily="18" charset="0"/>
              </a:rPr>
              <a:t>(</a:t>
            </a:r>
            <a:r>
              <a:rPr lang="en-US" altLang="zh-TW" sz="2400" smtClean="0">
                <a:latin typeface="Symbol" pitchFamily="18" charset="2"/>
              </a:rPr>
              <a:t>q</a:t>
            </a:r>
            <a:r>
              <a:rPr lang="en-US" altLang="zh-TW" sz="2400" smtClean="0">
                <a:latin typeface="Times New Roman" pitchFamily="18"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9344977-273B-4605-A5CC-CEE900268A51}" type="slidenum">
              <a:rPr lang="es-ES" altLang="zh-TW" sz="1800">
                <a:latin typeface="Arial" charset="0"/>
              </a:rPr>
              <a:pPr lvl="1" eaLnBrk="1" hangingPunct="1">
                <a:spcBef>
                  <a:spcPct val="0"/>
                </a:spcBef>
                <a:buClrTx/>
                <a:buSzTx/>
                <a:buFontTx/>
                <a:buNone/>
              </a:pPr>
              <a:t>68</a:t>
            </a:fld>
            <a:endParaRPr lang="es-ES" altLang="zh-TW" sz="1800">
              <a:latin typeface="Arial" charset="0"/>
            </a:endParaRPr>
          </a:p>
        </p:txBody>
      </p:sp>
      <p:sp>
        <p:nvSpPr>
          <p:cNvPr id="2867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8" name="Rectangle 2"/>
          <p:cNvSpPr>
            <a:spLocks noGrp="1" noChangeArrowheads="1"/>
          </p:cNvSpPr>
          <p:nvPr>
            <p:ph type="title"/>
          </p:nvPr>
        </p:nvSpPr>
        <p:spPr>
          <a:xfrm>
            <a:off x="1371600" y="228600"/>
            <a:ext cx="7010400" cy="1066800"/>
          </a:xfrm>
        </p:spPr>
        <p:txBody>
          <a:bodyPr/>
          <a:lstStyle/>
          <a:p>
            <a:pPr>
              <a:defRPr/>
            </a:pPr>
            <a:r>
              <a:rPr lang="en-US" altLang="zh-TW" smtClean="0"/>
              <a:t>Rotation about </a:t>
            </a:r>
            <a:r>
              <a:rPr lang="en-US" altLang="zh-TW" smtClean="0">
                <a:latin typeface="Times New Roman" pitchFamily="18" charset="0"/>
              </a:rPr>
              <a:t>x</a:t>
            </a:r>
            <a:r>
              <a:rPr lang="en-US" altLang="zh-TW" smtClean="0"/>
              <a:t> and </a:t>
            </a:r>
            <a:r>
              <a:rPr lang="en-US" altLang="zh-TW" smtClean="0">
                <a:latin typeface="Times New Roman" pitchFamily="18" charset="0"/>
              </a:rPr>
              <a:t>y</a:t>
            </a:r>
            <a:r>
              <a:rPr lang="en-US" altLang="zh-TW" smtClean="0"/>
              <a:t> axes</a:t>
            </a:r>
          </a:p>
        </p:txBody>
      </p:sp>
      <p:sp>
        <p:nvSpPr>
          <p:cNvPr id="75781" name="Rectangle 3"/>
          <p:cNvSpPr>
            <a:spLocks noGrp="1" noChangeArrowheads="1"/>
          </p:cNvSpPr>
          <p:nvPr>
            <p:ph type="body" idx="1"/>
          </p:nvPr>
        </p:nvSpPr>
        <p:spPr/>
        <p:txBody>
          <a:bodyPr/>
          <a:lstStyle/>
          <a:p>
            <a:r>
              <a:rPr lang="en-US" altLang="zh-TW" sz="2700" smtClean="0"/>
              <a:t>Same argument as for rotation about </a:t>
            </a:r>
            <a:r>
              <a:rPr lang="en-US" altLang="zh-TW" sz="2700" i="1" smtClean="0"/>
              <a:t>z</a:t>
            </a:r>
            <a:r>
              <a:rPr lang="en-US" altLang="zh-TW" sz="2700" smtClean="0"/>
              <a:t> axis</a:t>
            </a:r>
          </a:p>
          <a:p>
            <a:pPr lvl="1"/>
            <a:r>
              <a:rPr lang="en-US" altLang="zh-TW" sz="2200" smtClean="0">
                <a:ea typeface="MS PGothic" pitchFamily="34" charset="-128"/>
              </a:rPr>
              <a:t>For rotation about </a:t>
            </a:r>
            <a:r>
              <a:rPr lang="en-US" altLang="zh-TW" sz="2200" i="1" smtClean="0">
                <a:latin typeface="Times New Roman" pitchFamily="18" charset="0"/>
                <a:ea typeface="MS PGothic" pitchFamily="34" charset="-128"/>
              </a:rPr>
              <a:t>x</a:t>
            </a:r>
            <a:r>
              <a:rPr lang="en-US" altLang="zh-TW" sz="2200" smtClean="0">
                <a:ea typeface="MS PGothic" pitchFamily="34" charset="-128"/>
              </a:rPr>
              <a:t> axis, </a:t>
            </a:r>
            <a:r>
              <a:rPr lang="en-US" altLang="zh-TW" sz="2200" i="1" smtClean="0">
                <a:latin typeface="Times New Roman" pitchFamily="18" charset="0"/>
                <a:ea typeface="MS PGothic" pitchFamily="34" charset="-128"/>
              </a:rPr>
              <a:t>x</a:t>
            </a:r>
            <a:r>
              <a:rPr lang="en-US" altLang="zh-TW" sz="2200" smtClean="0">
                <a:ea typeface="MS PGothic" pitchFamily="34" charset="-128"/>
              </a:rPr>
              <a:t> is unchanged</a:t>
            </a:r>
          </a:p>
          <a:p>
            <a:pPr lvl="1"/>
            <a:r>
              <a:rPr lang="en-US" altLang="zh-TW" sz="2200" smtClean="0">
                <a:ea typeface="MS PGothic" pitchFamily="34" charset="-128"/>
              </a:rPr>
              <a:t>For rotation about </a:t>
            </a:r>
            <a:r>
              <a:rPr lang="en-US" altLang="zh-TW" sz="2200" i="1" smtClean="0">
                <a:latin typeface="Times New Roman" pitchFamily="18" charset="0"/>
                <a:ea typeface="MS PGothic" pitchFamily="34" charset="-128"/>
              </a:rPr>
              <a:t>y</a:t>
            </a:r>
            <a:r>
              <a:rPr lang="en-US" altLang="zh-TW" sz="2200" smtClean="0">
                <a:ea typeface="MS PGothic" pitchFamily="34" charset="-128"/>
              </a:rPr>
              <a:t> axis, </a:t>
            </a:r>
            <a:r>
              <a:rPr lang="en-US" altLang="zh-TW" sz="2200" i="1" smtClean="0">
                <a:latin typeface="Times New Roman" pitchFamily="18" charset="0"/>
                <a:ea typeface="MS PGothic" pitchFamily="34" charset="-128"/>
              </a:rPr>
              <a:t>y</a:t>
            </a:r>
            <a:r>
              <a:rPr lang="en-US" altLang="zh-TW" sz="2200" smtClean="0">
                <a:ea typeface="MS PGothic" pitchFamily="34" charset="-128"/>
              </a:rPr>
              <a:t> is unchanged</a:t>
            </a:r>
          </a:p>
        </p:txBody>
      </p:sp>
      <p:sp>
        <p:nvSpPr>
          <p:cNvPr id="75782" name="Text Box 4"/>
          <p:cNvSpPr txBox="1">
            <a:spLocks noChangeArrowheads="1"/>
          </p:cNvSpPr>
          <p:nvPr/>
        </p:nvSpPr>
        <p:spPr bwMode="auto">
          <a:xfrm>
            <a:off x="1524000" y="35052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R</a:t>
            </a:r>
            <a:r>
              <a:rPr lang="en-US" altLang="zh-TW" sz="1800">
                <a:latin typeface="Arial" charset="0"/>
              </a:rPr>
              <a:t> = </a:t>
            </a:r>
            <a:r>
              <a:rPr lang="en-US" altLang="zh-TW" sz="1800" b="1">
                <a:latin typeface="Arial" charset="0"/>
              </a:rPr>
              <a:t>R</a:t>
            </a:r>
            <a:r>
              <a:rPr lang="en-US" altLang="zh-TW" baseline="-25000">
                <a:latin typeface="Arial" charset="0"/>
              </a:rPr>
              <a:t>x</a:t>
            </a:r>
            <a:r>
              <a:rPr lang="en-US" altLang="zh-TW" sz="1800">
                <a:latin typeface="Arial" charset="0"/>
              </a:rPr>
              <a:t>(</a:t>
            </a:r>
            <a:r>
              <a:rPr lang="en-US" altLang="zh-TW" sz="1800">
                <a:latin typeface="Symbol" pitchFamily="18" charset="2"/>
              </a:rPr>
              <a:t>q</a:t>
            </a:r>
            <a:r>
              <a:rPr lang="en-US" altLang="zh-TW" sz="1800">
                <a:latin typeface="Arial" charset="0"/>
              </a:rPr>
              <a:t>) =</a:t>
            </a:r>
          </a:p>
        </p:txBody>
      </p:sp>
      <p:sp>
        <p:nvSpPr>
          <p:cNvPr id="75783" name="Text Box 5"/>
          <p:cNvSpPr txBox="1">
            <a:spLocks noChangeArrowheads="1"/>
          </p:cNvSpPr>
          <p:nvPr/>
        </p:nvSpPr>
        <p:spPr bwMode="auto">
          <a:xfrm>
            <a:off x="1600200" y="51816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R</a:t>
            </a:r>
            <a:r>
              <a:rPr lang="en-US" altLang="zh-TW" sz="1800">
                <a:latin typeface="Arial" charset="0"/>
              </a:rPr>
              <a:t> = </a:t>
            </a:r>
            <a:r>
              <a:rPr lang="en-US" altLang="zh-TW" sz="1800" b="1">
                <a:latin typeface="Arial" charset="0"/>
              </a:rPr>
              <a:t>R</a:t>
            </a:r>
            <a:r>
              <a:rPr lang="en-US" altLang="zh-TW" baseline="-25000">
                <a:latin typeface="Arial" charset="0"/>
              </a:rPr>
              <a:t>y</a:t>
            </a:r>
            <a:r>
              <a:rPr lang="en-US" altLang="zh-TW" sz="1800">
                <a:latin typeface="Arial" charset="0"/>
              </a:rPr>
              <a:t>(</a:t>
            </a:r>
            <a:r>
              <a:rPr lang="en-US" altLang="zh-TW" sz="1800">
                <a:latin typeface="Symbol" pitchFamily="18" charset="2"/>
              </a:rPr>
              <a:t>q</a:t>
            </a:r>
            <a:r>
              <a:rPr lang="en-US" altLang="zh-TW" sz="1800">
                <a:latin typeface="Arial" charset="0"/>
              </a:rPr>
              <a:t>) =</a:t>
            </a:r>
          </a:p>
        </p:txBody>
      </p:sp>
      <p:graphicFrame>
        <p:nvGraphicFramePr>
          <p:cNvPr id="75784" name="Object 2"/>
          <p:cNvGraphicFramePr>
            <a:graphicFrameLocks noChangeAspect="1"/>
          </p:cNvGraphicFramePr>
          <p:nvPr/>
        </p:nvGraphicFramePr>
        <p:xfrm>
          <a:off x="3248025" y="3149600"/>
          <a:ext cx="2109788" cy="1370013"/>
        </p:xfrm>
        <a:graphic>
          <a:graphicData uri="http://schemas.openxmlformats.org/presentationml/2006/ole">
            <mc:AlternateContent xmlns:mc="http://schemas.openxmlformats.org/markup-compatibility/2006">
              <mc:Choice xmlns:v="urn:schemas-microsoft-com:vml" Requires="v">
                <p:oleObj spid="_x0000_s75810" name="Equation" r:id="rId3" imgW="1409700" imgH="914400" progId="Equation.3">
                  <p:embed/>
                </p:oleObj>
              </mc:Choice>
              <mc:Fallback>
                <p:oleObj name="Equation" r:id="rId3" imgW="14097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3149600"/>
                        <a:ext cx="21097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5" name="Object 3"/>
          <p:cNvGraphicFramePr>
            <a:graphicFrameLocks noChangeAspect="1"/>
          </p:cNvGraphicFramePr>
          <p:nvPr/>
        </p:nvGraphicFramePr>
        <p:xfrm>
          <a:off x="3286125" y="4786313"/>
          <a:ext cx="2305050" cy="1495425"/>
        </p:xfrm>
        <a:graphic>
          <a:graphicData uri="http://schemas.openxmlformats.org/presentationml/2006/ole">
            <mc:AlternateContent xmlns:mc="http://schemas.openxmlformats.org/markup-compatibility/2006">
              <mc:Choice xmlns:v="urn:schemas-microsoft-com:vml" Requires="v">
                <p:oleObj spid="_x0000_s75811" name="Equation" r:id="rId5" imgW="1409700" imgH="914400" progId="Equation.3">
                  <p:embed/>
                </p:oleObj>
              </mc:Choice>
              <mc:Fallback>
                <p:oleObj name="Equation" r:id="rId5" imgW="1409700" imgH="914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4786313"/>
                        <a:ext cx="230505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8BBFAD5-F131-4C89-8DB0-F089A28C726C}" type="slidenum">
              <a:rPr lang="es-ES" altLang="zh-TW" sz="1800">
                <a:latin typeface="Arial" charset="0"/>
              </a:rPr>
              <a:pPr lvl="1" eaLnBrk="1" hangingPunct="1">
                <a:spcBef>
                  <a:spcPct val="0"/>
                </a:spcBef>
                <a:buClrTx/>
                <a:buSzTx/>
                <a:buFontTx/>
                <a:buNone/>
              </a:pPr>
              <a:t>69</a:t>
            </a:fld>
            <a:endParaRPr lang="es-ES" altLang="zh-TW" sz="1800">
              <a:latin typeface="Arial" charset="0"/>
            </a:endParaRPr>
          </a:p>
        </p:txBody>
      </p:sp>
      <p:sp>
        <p:nvSpPr>
          <p:cNvPr id="29700"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1" name="Rectangle 2"/>
          <p:cNvSpPr>
            <a:spLocks noGrp="1" noChangeArrowheads="1"/>
          </p:cNvSpPr>
          <p:nvPr>
            <p:ph type="title"/>
          </p:nvPr>
        </p:nvSpPr>
        <p:spPr/>
        <p:txBody>
          <a:bodyPr/>
          <a:lstStyle/>
          <a:p>
            <a:pPr>
              <a:defRPr/>
            </a:pPr>
            <a:r>
              <a:rPr lang="en-US" altLang="zh-TW" smtClean="0"/>
              <a:t>Scaling</a:t>
            </a:r>
          </a:p>
        </p:txBody>
      </p:sp>
      <p:pic>
        <p:nvPicPr>
          <p:cNvPr id="76805" name="Picture 5" descr="\\Angel\BOOK\OpenGL\Paul Final\Art\jpeg\AN04F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2035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06" name="Object 2"/>
          <p:cNvGraphicFramePr>
            <a:graphicFrameLocks noChangeAspect="1"/>
          </p:cNvGraphicFramePr>
          <p:nvPr/>
        </p:nvGraphicFramePr>
        <p:xfrm>
          <a:off x="3352800" y="4038600"/>
          <a:ext cx="2438400" cy="2116138"/>
        </p:xfrm>
        <a:graphic>
          <a:graphicData uri="http://schemas.openxmlformats.org/presentationml/2006/ole">
            <mc:AlternateContent xmlns:mc="http://schemas.openxmlformats.org/markup-compatibility/2006">
              <mc:Choice xmlns:v="urn:schemas-microsoft-com:vml" Requires="v">
                <p:oleObj spid="_x0000_s76823" name="Equation" r:id="rId4" imgW="1054100" imgH="914400" progId="Equation.3">
                  <p:embed/>
                </p:oleObj>
              </mc:Choice>
              <mc:Fallback>
                <p:oleObj name="Equation" r:id="rId4" imgW="10541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38600"/>
                        <a:ext cx="2438400" cy="211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8"/>
          <p:cNvSpPr>
            <a:spLocks noGrp="1" noChangeArrowheads="1"/>
          </p:cNvSpPr>
          <p:nvPr>
            <p:ph type="body" idx="1"/>
          </p:nvPr>
        </p:nvSpPr>
        <p:spPr>
          <a:xfrm>
            <a:off x="1447800" y="4876800"/>
            <a:ext cx="2209800" cy="609600"/>
          </a:xfrm>
          <a:noFill/>
        </p:spPr>
        <p:txBody>
          <a:bodyPr/>
          <a:lstStyle/>
          <a:p>
            <a:pPr>
              <a:buFontTx/>
              <a:buNone/>
            </a:pPr>
            <a:r>
              <a:rPr lang="en-US" altLang="zh-TW" sz="2000" b="1" smtClean="0">
                <a:latin typeface="Times New Roman" pitchFamily="18" charset="0"/>
              </a:rPr>
              <a:t>S </a:t>
            </a:r>
            <a:r>
              <a:rPr lang="en-US" altLang="zh-TW" sz="2000" smtClean="0">
                <a:latin typeface="Times New Roman" pitchFamily="18" charset="0"/>
              </a:rPr>
              <a:t>= </a:t>
            </a:r>
            <a:r>
              <a:rPr lang="en-US" altLang="zh-TW" sz="2000" b="1" smtClean="0">
                <a:latin typeface="Times New Roman" pitchFamily="18" charset="0"/>
              </a:rPr>
              <a:t>S</a:t>
            </a:r>
            <a:r>
              <a:rPr lang="en-US" altLang="zh-TW" sz="2000" smtClean="0">
                <a:latin typeface="Times New Roman" pitchFamily="18" charset="0"/>
              </a:rPr>
              <a:t>(s</a:t>
            </a:r>
            <a:r>
              <a:rPr lang="en-US" altLang="zh-TW" sz="2000" baseline="-25000" smtClean="0">
                <a:latin typeface="Times New Roman" pitchFamily="18" charset="0"/>
              </a:rPr>
              <a:t>x</a:t>
            </a:r>
            <a:r>
              <a:rPr lang="en-US" altLang="zh-TW" sz="2000" smtClean="0">
                <a:latin typeface="Times New Roman" pitchFamily="18" charset="0"/>
              </a:rPr>
              <a:t>, s</a:t>
            </a:r>
            <a:r>
              <a:rPr lang="en-US" altLang="zh-TW" sz="2000" baseline="-25000" smtClean="0">
                <a:latin typeface="Times New Roman" pitchFamily="18" charset="0"/>
              </a:rPr>
              <a:t>y</a:t>
            </a:r>
            <a:r>
              <a:rPr lang="en-US" altLang="zh-TW" sz="2000" smtClean="0">
                <a:latin typeface="Times New Roman" pitchFamily="18" charset="0"/>
              </a:rPr>
              <a:t>, s</a:t>
            </a:r>
            <a:r>
              <a:rPr lang="en-US" altLang="zh-TW" sz="2000" baseline="-25000" smtClean="0">
                <a:latin typeface="Times New Roman" pitchFamily="18" charset="0"/>
              </a:rPr>
              <a:t>z</a:t>
            </a:r>
            <a:r>
              <a:rPr lang="en-US" altLang="zh-TW" sz="2000" smtClean="0">
                <a:latin typeface="Times New Roman" pitchFamily="18" charset="0"/>
              </a:rPr>
              <a:t>) =</a:t>
            </a:r>
          </a:p>
        </p:txBody>
      </p:sp>
      <p:sp>
        <p:nvSpPr>
          <p:cNvPr id="76808" name="Text Box 9"/>
          <p:cNvSpPr txBox="1">
            <a:spLocks noChangeArrowheads="1"/>
          </p:cNvSpPr>
          <p:nvPr/>
        </p:nvSpPr>
        <p:spPr bwMode="auto">
          <a:xfrm>
            <a:off x="2286000" y="2133600"/>
            <a:ext cx="79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x’=s</a:t>
            </a:r>
            <a:r>
              <a:rPr lang="en-US" altLang="zh-TW" sz="1800" baseline="-25000">
                <a:latin typeface="Arial" charset="0"/>
              </a:rPr>
              <a:t>x</a:t>
            </a:r>
            <a:r>
              <a:rPr lang="en-US" altLang="zh-TW" sz="1800">
                <a:latin typeface="Arial" charset="0"/>
              </a:rPr>
              <a:t>x</a:t>
            </a:r>
          </a:p>
          <a:p>
            <a:pPr eaLnBrk="1" hangingPunct="1">
              <a:buClrTx/>
              <a:buSzTx/>
              <a:buFontTx/>
              <a:buNone/>
            </a:pPr>
            <a:r>
              <a:rPr lang="en-US" altLang="zh-TW" sz="1800">
                <a:latin typeface="Arial" charset="0"/>
              </a:rPr>
              <a:t>y’=s</a:t>
            </a:r>
            <a:r>
              <a:rPr lang="en-US" altLang="zh-TW" sz="1800" baseline="-25000">
                <a:latin typeface="Arial" charset="0"/>
              </a:rPr>
              <a:t>y</a:t>
            </a:r>
            <a:r>
              <a:rPr lang="en-US" altLang="zh-TW" sz="1800">
                <a:latin typeface="Arial" charset="0"/>
              </a:rPr>
              <a:t>y</a:t>
            </a:r>
          </a:p>
          <a:p>
            <a:pPr eaLnBrk="1" hangingPunct="1">
              <a:buClrTx/>
              <a:buSzTx/>
              <a:buFontTx/>
              <a:buNone/>
            </a:pPr>
            <a:r>
              <a:rPr lang="en-US" altLang="zh-TW" sz="1800">
                <a:latin typeface="Arial" charset="0"/>
              </a:rPr>
              <a:t>z’=s</a:t>
            </a:r>
            <a:r>
              <a:rPr lang="en-US" altLang="zh-TW" sz="1800" baseline="-25000">
                <a:latin typeface="Arial" charset="0"/>
              </a:rPr>
              <a:t>z</a:t>
            </a:r>
            <a:r>
              <a:rPr lang="en-US" altLang="zh-TW" sz="1800">
                <a:latin typeface="Arial" charset="0"/>
              </a:rPr>
              <a:t>z</a:t>
            </a:r>
          </a:p>
        </p:txBody>
      </p:sp>
      <p:sp>
        <p:nvSpPr>
          <p:cNvPr id="76809" name="Text Box 10"/>
          <p:cNvSpPr txBox="1">
            <a:spLocks noChangeArrowheads="1"/>
          </p:cNvSpPr>
          <p:nvPr/>
        </p:nvSpPr>
        <p:spPr bwMode="auto">
          <a:xfrm>
            <a:off x="2286000" y="3429000"/>
            <a:ext cx="966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b="1">
                <a:latin typeface="Arial" charset="0"/>
              </a:rPr>
              <a:t>Sp</a:t>
            </a:r>
          </a:p>
        </p:txBody>
      </p:sp>
      <p:sp>
        <p:nvSpPr>
          <p:cNvPr id="76810" name="Text Box 11"/>
          <p:cNvSpPr txBox="1">
            <a:spLocks noChangeArrowheads="1"/>
          </p:cNvSpPr>
          <p:nvPr/>
        </p:nvSpPr>
        <p:spPr bwMode="auto">
          <a:xfrm>
            <a:off x="155575" y="1522413"/>
            <a:ext cx="779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Expand or contract along each axis (fixed point of origin)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E678897-4268-4835-8938-73EC349A9DFF}" type="slidenum">
              <a:rPr lang="es-ES" altLang="zh-TW" sz="1800">
                <a:latin typeface="Arial" charset="0"/>
              </a:rPr>
              <a:pPr lvl="1" eaLnBrk="1" hangingPunct="1">
                <a:spcBef>
                  <a:spcPct val="0"/>
                </a:spcBef>
                <a:buClrTx/>
                <a:buSzTx/>
                <a:buFontTx/>
                <a:buNone/>
              </a:pPr>
              <a:t>7</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Scalars</a:t>
            </a:r>
          </a:p>
        </p:txBody>
      </p:sp>
      <p:sp>
        <p:nvSpPr>
          <p:cNvPr id="14341" name="Rectangle 3"/>
          <p:cNvSpPr>
            <a:spLocks noGrp="1" noChangeArrowheads="1"/>
          </p:cNvSpPr>
          <p:nvPr>
            <p:ph type="body" idx="1"/>
          </p:nvPr>
        </p:nvSpPr>
        <p:spPr>
          <a:xfrm>
            <a:off x="685800" y="1447800"/>
            <a:ext cx="7772400" cy="4800600"/>
          </a:xfrm>
        </p:spPr>
        <p:txBody>
          <a:bodyPr/>
          <a:lstStyle/>
          <a:p>
            <a:pPr>
              <a:lnSpc>
                <a:spcPct val="90000"/>
              </a:lnSpc>
            </a:pPr>
            <a:r>
              <a:rPr lang="en-US" altLang="zh-TW" sz="2700" smtClean="0"/>
              <a:t>Need three basic elements in geometry</a:t>
            </a:r>
          </a:p>
          <a:p>
            <a:pPr lvl="1">
              <a:lnSpc>
                <a:spcPct val="90000"/>
              </a:lnSpc>
            </a:pPr>
            <a:r>
              <a:rPr lang="en-US" altLang="zh-TW" smtClean="0">
                <a:ea typeface="MS PGothic" pitchFamily="34" charset="-128"/>
              </a:rPr>
              <a:t>Scalars, Vectors, Points</a:t>
            </a:r>
          </a:p>
          <a:p>
            <a:pPr>
              <a:lnSpc>
                <a:spcPct val="90000"/>
              </a:lnSpc>
            </a:pPr>
            <a:r>
              <a:rPr lang="en-US" altLang="zh-TW" sz="2700" smtClean="0"/>
              <a:t>Scalars can be defined as members of sets which can be combined by two operations (addition and multiplication) obeying some fundamental axioms (associativity, commutivity, inverses)</a:t>
            </a:r>
          </a:p>
          <a:p>
            <a:pPr>
              <a:lnSpc>
                <a:spcPct val="90000"/>
              </a:lnSpc>
            </a:pPr>
            <a:r>
              <a:rPr lang="en-US" altLang="zh-TW" sz="2700" smtClean="0"/>
              <a:t>Examples include the real and complex number systems under the ordinary rules with which we are familiar</a:t>
            </a:r>
          </a:p>
          <a:p>
            <a:pPr>
              <a:lnSpc>
                <a:spcPct val="90000"/>
              </a:lnSpc>
            </a:pPr>
            <a:r>
              <a:rPr lang="en-US" altLang="zh-TW" sz="2700" smtClean="0"/>
              <a:t>Scalars alone have no geometric properties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BF587C3-6609-4680-9200-C6F0C1EB9390}" type="slidenum">
              <a:rPr lang="es-ES" altLang="zh-TW" sz="1800">
                <a:latin typeface="Arial" charset="0"/>
              </a:rPr>
              <a:pPr lvl="1" eaLnBrk="1" hangingPunct="1">
                <a:spcBef>
                  <a:spcPct val="0"/>
                </a:spcBef>
                <a:buClrTx/>
                <a:buSzTx/>
                <a:buFontTx/>
                <a:buNone/>
              </a:pPr>
              <a:t>70</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77828" name="Picture 5" descr="\\Angel\BOOK\OpenGL\Paul Final\Art\jpeg\AN04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37782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Grp="1" noChangeArrowheads="1"/>
          </p:cNvSpPr>
          <p:nvPr>
            <p:ph type="title"/>
          </p:nvPr>
        </p:nvSpPr>
        <p:spPr/>
        <p:txBody>
          <a:bodyPr/>
          <a:lstStyle/>
          <a:p>
            <a:pPr>
              <a:defRPr/>
            </a:pPr>
            <a:r>
              <a:rPr lang="en-US" altLang="zh-TW" smtClean="0"/>
              <a:t>Reflection</a:t>
            </a:r>
          </a:p>
        </p:txBody>
      </p:sp>
      <p:sp>
        <p:nvSpPr>
          <p:cNvPr id="77830" name="Rectangle 3"/>
          <p:cNvSpPr>
            <a:spLocks noGrp="1" noChangeArrowheads="1"/>
          </p:cNvSpPr>
          <p:nvPr>
            <p:ph type="body" idx="1"/>
          </p:nvPr>
        </p:nvSpPr>
        <p:spPr/>
        <p:txBody>
          <a:bodyPr/>
          <a:lstStyle/>
          <a:p>
            <a:pPr>
              <a:buFontTx/>
              <a:buNone/>
            </a:pPr>
            <a:r>
              <a:rPr lang="en-US" altLang="zh-TW" smtClean="0"/>
              <a:t>corresponds to negative scale factors</a:t>
            </a:r>
          </a:p>
        </p:txBody>
      </p:sp>
      <p:sp>
        <p:nvSpPr>
          <p:cNvPr id="77831" name="Text Box 6"/>
          <p:cNvSpPr txBox="1">
            <a:spLocks noChangeArrowheads="1"/>
          </p:cNvSpPr>
          <p:nvPr/>
        </p:nvSpPr>
        <p:spPr bwMode="auto">
          <a:xfrm>
            <a:off x="6553200" y="2819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original</a:t>
            </a:r>
          </a:p>
        </p:txBody>
      </p:sp>
      <p:sp>
        <p:nvSpPr>
          <p:cNvPr id="77832" name="Text Box 7"/>
          <p:cNvSpPr txBox="1">
            <a:spLocks noChangeArrowheads="1"/>
          </p:cNvSpPr>
          <p:nvPr/>
        </p:nvSpPr>
        <p:spPr bwMode="auto">
          <a:xfrm>
            <a:off x="874713" y="27844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
        <p:nvSpPr>
          <p:cNvPr id="77833" name="Text Box 8"/>
          <p:cNvSpPr txBox="1">
            <a:spLocks noChangeArrowheads="1"/>
          </p:cNvSpPr>
          <p:nvPr/>
        </p:nvSpPr>
        <p:spPr bwMode="auto">
          <a:xfrm>
            <a:off x="787400" y="4876800"/>
            <a:ext cx="185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
        <p:nvSpPr>
          <p:cNvPr id="77834" name="Text Box 9"/>
          <p:cNvSpPr txBox="1">
            <a:spLocks noChangeArrowheads="1"/>
          </p:cNvSpPr>
          <p:nvPr/>
        </p:nvSpPr>
        <p:spPr bwMode="auto">
          <a:xfrm>
            <a:off x="6248400" y="4876800"/>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84659B-D9C3-4FC7-A8E8-CFDBEBB53FA7}" type="slidenum">
              <a:rPr lang="es-ES" altLang="zh-TW" sz="1800">
                <a:latin typeface="Arial" charset="0"/>
              </a:rPr>
              <a:pPr lvl="1" eaLnBrk="1" hangingPunct="1">
                <a:spcBef>
                  <a:spcPct val="0"/>
                </a:spcBef>
                <a:buClrTx/>
                <a:buSzTx/>
                <a:buFontTx/>
                <a:buNone/>
              </a:pPr>
              <a:t>71</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Inverses</a:t>
            </a:r>
          </a:p>
        </p:txBody>
      </p:sp>
      <p:sp>
        <p:nvSpPr>
          <p:cNvPr id="78853" name="Rectangle 3"/>
          <p:cNvSpPr>
            <a:spLocks noGrp="1" noChangeArrowheads="1"/>
          </p:cNvSpPr>
          <p:nvPr>
            <p:ph type="body" idx="1"/>
          </p:nvPr>
        </p:nvSpPr>
        <p:spPr/>
        <p:txBody>
          <a:bodyPr/>
          <a:lstStyle/>
          <a:p>
            <a:r>
              <a:rPr lang="en-US" altLang="zh-TW" sz="2700" smtClean="0"/>
              <a:t>Although we could compute inverse matrices by general formulas, we can use simple geometric observations</a:t>
            </a:r>
          </a:p>
          <a:p>
            <a:pPr lvl="1"/>
            <a:r>
              <a:rPr lang="en-US" altLang="zh-TW" smtClean="0">
                <a:ea typeface="MS PGothic" pitchFamily="34" charset="-128"/>
              </a:rPr>
              <a:t>Translation: </a:t>
            </a:r>
            <a:r>
              <a:rPr lang="en-US" altLang="zh-TW" sz="2400" b="1" smtClean="0">
                <a:latin typeface="Times New Roman" pitchFamily="18" charset="0"/>
                <a:ea typeface="MS PGothic" pitchFamily="34" charset="-128"/>
              </a:rPr>
              <a:t>T</a:t>
            </a:r>
            <a:r>
              <a:rPr lang="en-US" altLang="zh-TW" sz="3200" baseline="30000" smtClean="0">
                <a:latin typeface="Times New Roman" pitchFamily="18" charset="0"/>
                <a:ea typeface="MS PGothic" pitchFamily="34" charset="-128"/>
              </a:rPr>
              <a:t>-1</a:t>
            </a:r>
            <a:r>
              <a:rPr lang="en-US" altLang="zh-TW" sz="2400" smtClean="0">
                <a:ea typeface="MS PGothic" pitchFamily="34" charset="-128"/>
              </a:rPr>
              <a:t>(d</a:t>
            </a:r>
            <a:r>
              <a:rPr lang="en-US" altLang="zh-TW" sz="2400" baseline="-25000" smtClean="0">
                <a:ea typeface="MS PGothic" pitchFamily="34" charset="-128"/>
              </a:rPr>
              <a:t>x</a:t>
            </a:r>
            <a:r>
              <a:rPr lang="en-US" altLang="zh-TW" sz="2400" smtClean="0">
                <a:ea typeface="MS PGothic" pitchFamily="34" charset="-128"/>
              </a:rPr>
              <a:t>, d</a:t>
            </a:r>
            <a:r>
              <a:rPr lang="en-US" altLang="zh-TW" sz="2400" baseline="-25000" smtClean="0">
                <a:ea typeface="MS PGothic" pitchFamily="34" charset="-128"/>
              </a:rPr>
              <a:t>y</a:t>
            </a:r>
            <a:r>
              <a:rPr lang="en-US" altLang="zh-TW" sz="2400" smtClean="0">
                <a:ea typeface="MS PGothic" pitchFamily="34" charset="-128"/>
              </a:rPr>
              <a:t>, d</a:t>
            </a:r>
            <a:r>
              <a:rPr lang="en-US" altLang="zh-TW" sz="2400" baseline="-25000" smtClean="0">
                <a:ea typeface="MS PGothic" pitchFamily="34" charset="-128"/>
              </a:rPr>
              <a:t>z</a:t>
            </a:r>
            <a:r>
              <a:rPr lang="en-US" altLang="zh-TW" sz="2400" smtClean="0">
                <a:ea typeface="MS PGothic" pitchFamily="34" charset="-128"/>
              </a:rPr>
              <a:t>)</a:t>
            </a:r>
            <a:r>
              <a:rPr lang="en-US" altLang="zh-TW" sz="2000" smtClean="0">
                <a:ea typeface="MS PGothic" pitchFamily="34" charset="-128"/>
              </a:rPr>
              <a:t> = </a:t>
            </a:r>
            <a:r>
              <a:rPr lang="en-US" altLang="zh-TW" sz="2000" b="1" smtClean="0">
                <a:latin typeface="Times New Roman" pitchFamily="18" charset="0"/>
                <a:ea typeface="MS PGothic" pitchFamily="34" charset="-128"/>
              </a:rPr>
              <a:t>T</a:t>
            </a:r>
            <a:r>
              <a:rPr lang="en-US" altLang="zh-TW" sz="2000" smtClean="0">
                <a:ea typeface="MS PGothic" pitchFamily="34" charset="-128"/>
              </a:rPr>
              <a:t>(-d</a:t>
            </a:r>
            <a:r>
              <a:rPr lang="en-US" altLang="zh-TW" sz="2000" baseline="-25000" smtClean="0">
                <a:ea typeface="MS PGothic" pitchFamily="34" charset="-128"/>
              </a:rPr>
              <a:t>x</a:t>
            </a:r>
            <a:r>
              <a:rPr lang="en-US" altLang="zh-TW" sz="2000" smtClean="0">
                <a:ea typeface="MS PGothic" pitchFamily="34" charset="-128"/>
              </a:rPr>
              <a:t>, -d</a:t>
            </a:r>
            <a:r>
              <a:rPr lang="en-US" altLang="zh-TW" sz="2000" baseline="-25000" smtClean="0">
                <a:ea typeface="MS PGothic" pitchFamily="34" charset="-128"/>
              </a:rPr>
              <a:t>y</a:t>
            </a:r>
            <a:r>
              <a:rPr lang="en-US" altLang="zh-TW" sz="2000" smtClean="0">
                <a:ea typeface="MS PGothic" pitchFamily="34" charset="-128"/>
              </a:rPr>
              <a:t>, -d</a:t>
            </a:r>
            <a:r>
              <a:rPr lang="en-US" altLang="zh-TW" sz="2000" baseline="-25000" smtClean="0">
                <a:ea typeface="MS PGothic" pitchFamily="34" charset="-128"/>
              </a:rPr>
              <a:t>z</a:t>
            </a:r>
            <a:r>
              <a:rPr lang="en-US" altLang="zh-TW" sz="2000" smtClean="0">
                <a:ea typeface="MS PGothic" pitchFamily="34" charset="-128"/>
              </a:rPr>
              <a:t>) </a:t>
            </a:r>
          </a:p>
          <a:p>
            <a:pPr lvl="1"/>
            <a:r>
              <a:rPr lang="en-US" altLang="zh-TW" smtClean="0">
                <a:ea typeface="MS PGothic" pitchFamily="34" charset="-128"/>
              </a:rPr>
              <a:t>Rotation: </a:t>
            </a: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 </a:t>
            </a:r>
            <a:r>
              <a:rPr lang="en-US" altLang="zh-TW" sz="3200"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 = </a:t>
            </a: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p>
          <a:p>
            <a:pPr lvl="2"/>
            <a:r>
              <a:rPr lang="en-US" altLang="zh-TW" sz="2500" smtClean="0">
                <a:latin typeface="Times New Roman" pitchFamily="18" charset="0"/>
                <a:ea typeface="MS PGothic" pitchFamily="34" charset="-128"/>
              </a:rPr>
              <a:t>Holds for any rotation matrix</a:t>
            </a:r>
          </a:p>
          <a:p>
            <a:pPr lvl="2"/>
            <a:r>
              <a:rPr lang="en-US" altLang="zh-TW" sz="2500" smtClean="0">
                <a:latin typeface="Times New Roman" pitchFamily="18" charset="0"/>
                <a:ea typeface="MS PGothic" pitchFamily="34" charset="-128"/>
              </a:rPr>
              <a:t>Note that since cos(-</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 = cos(</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 and sin(-</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)=-sin(</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a:t>
            </a:r>
          </a:p>
          <a:p>
            <a:pPr lvl="2">
              <a:buFontTx/>
              <a:buNone/>
            </a:pP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 </a:t>
            </a:r>
            <a:r>
              <a:rPr lang="en-US" altLang="zh-TW" sz="3000"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 = </a:t>
            </a:r>
            <a:r>
              <a:rPr lang="en-US" altLang="zh-TW" b="1" smtClean="0">
                <a:latin typeface="Times New Roman" pitchFamily="18" charset="0"/>
                <a:ea typeface="MS PGothic" pitchFamily="34" charset="-128"/>
              </a:rPr>
              <a:t>R </a:t>
            </a:r>
            <a:r>
              <a:rPr lang="en-US" altLang="zh-TW" sz="3000" baseline="30000" smtClean="0">
                <a:latin typeface="Times New Roman" pitchFamily="18" charset="0"/>
                <a:ea typeface="MS PGothic" pitchFamily="34" charset="-128"/>
              </a:rPr>
              <a:t>T</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p>
          <a:p>
            <a:pPr lvl="1"/>
            <a:r>
              <a:rPr lang="en-US" altLang="zh-TW" sz="3000" smtClean="0">
                <a:latin typeface="Times New Roman" pitchFamily="18" charset="0"/>
                <a:ea typeface="MS PGothic" pitchFamily="34" charset="-128"/>
              </a:rPr>
              <a:t>Scaling: </a:t>
            </a:r>
            <a:r>
              <a:rPr lang="en-US" altLang="zh-TW" b="1" smtClean="0">
                <a:latin typeface="Times New Roman" pitchFamily="18" charset="0"/>
                <a:ea typeface="MS PGothic" pitchFamily="34" charset="-128"/>
              </a:rPr>
              <a:t>S</a:t>
            </a:r>
            <a:r>
              <a:rPr lang="en-US" altLang="zh-TW"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(s</a:t>
            </a:r>
            <a:r>
              <a:rPr lang="en-US" altLang="zh-TW" baseline="-25000" smtClean="0">
                <a:latin typeface="Times New Roman" pitchFamily="18" charset="0"/>
                <a:ea typeface="MS PGothic" pitchFamily="34" charset="-128"/>
              </a:rPr>
              <a:t>x</a:t>
            </a:r>
            <a:r>
              <a:rPr lang="en-US" altLang="zh-TW" smtClean="0">
                <a:latin typeface="Times New Roman" pitchFamily="18" charset="0"/>
                <a:ea typeface="MS PGothic" pitchFamily="34" charset="-128"/>
              </a:rPr>
              <a:t>, s</a:t>
            </a:r>
            <a:r>
              <a:rPr lang="en-US" altLang="zh-TW" baseline="-25000" smtClean="0">
                <a:latin typeface="Times New Roman" pitchFamily="18" charset="0"/>
                <a:ea typeface="MS PGothic" pitchFamily="34" charset="-128"/>
              </a:rPr>
              <a:t>y</a:t>
            </a:r>
            <a:r>
              <a:rPr lang="en-US" altLang="zh-TW" smtClean="0">
                <a:latin typeface="Times New Roman" pitchFamily="18" charset="0"/>
                <a:ea typeface="MS PGothic" pitchFamily="34" charset="-128"/>
              </a:rPr>
              <a:t>, s</a:t>
            </a:r>
            <a:r>
              <a:rPr lang="en-US" altLang="zh-TW"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z="2000" smtClean="0">
                <a:latin typeface="Times New Roman" pitchFamily="18" charset="0"/>
                <a:ea typeface="MS PGothic" pitchFamily="34" charset="-128"/>
              </a:rPr>
              <a:t> = </a:t>
            </a:r>
            <a:r>
              <a:rPr lang="en-US" altLang="zh-TW" b="1" smtClean="0">
                <a:latin typeface="Times New Roman" pitchFamily="18" charset="0"/>
                <a:ea typeface="MS PGothic" pitchFamily="34" charset="-128"/>
              </a:rPr>
              <a:t>S</a:t>
            </a:r>
            <a:r>
              <a:rPr lang="en-US" altLang="zh-TW" smtClean="0">
                <a:latin typeface="Times New Roman" pitchFamily="18" charset="0"/>
                <a:ea typeface="MS PGothic" pitchFamily="34" charset="-128"/>
              </a:rPr>
              <a:t>(1/s</a:t>
            </a:r>
            <a:r>
              <a:rPr lang="en-US" altLang="zh-TW" baseline="-25000" smtClean="0">
                <a:latin typeface="Times New Roman" pitchFamily="18" charset="0"/>
                <a:ea typeface="MS PGothic" pitchFamily="34" charset="-128"/>
              </a:rPr>
              <a:t>x</a:t>
            </a:r>
            <a:r>
              <a:rPr lang="en-US" altLang="zh-TW" smtClean="0">
                <a:latin typeface="Times New Roman" pitchFamily="18" charset="0"/>
                <a:ea typeface="MS PGothic" pitchFamily="34" charset="-128"/>
              </a:rPr>
              <a:t>, 1/s</a:t>
            </a:r>
            <a:r>
              <a:rPr lang="en-US" altLang="zh-TW" baseline="-25000" smtClean="0">
                <a:latin typeface="Times New Roman" pitchFamily="18" charset="0"/>
                <a:ea typeface="MS PGothic" pitchFamily="34" charset="-128"/>
              </a:rPr>
              <a:t>y</a:t>
            </a:r>
            <a:r>
              <a:rPr lang="en-US" altLang="zh-TW" smtClean="0">
                <a:latin typeface="Times New Roman" pitchFamily="18" charset="0"/>
                <a:ea typeface="MS PGothic" pitchFamily="34" charset="-128"/>
              </a:rPr>
              <a:t>, 1/s</a:t>
            </a:r>
            <a:r>
              <a:rPr lang="en-US" altLang="zh-TW"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z="2000" smtClean="0">
                <a:latin typeface="Times New Roman" pitchFamily="18" charset="0"/>
                <a:ea typeface="MS PGothic" pitchFamily="34" charset="-128"/>
              </a:rPr>
              <a:t> </a:t>
            </a:r>
            <a:endParaRPr lang="en-US" altLang="zh-TW" sz="3000" smtClean="0">
              <a:latin typeface="Times New Roman" pitchFamily="18" charset="0"/>
              <a:ea typeface="MS PGothic" pitchFamily="34" charset="-128"/>
            </a:endParaRPr>
          </a:p>
          <a:p>
            <a:pPr lvl="2">
              <a:buFontTx/>
              <a:buNone/>
            </a:pPr>
            <a:r>
              <a:rPr lang="en-US" altLang="zh-TW" smtClean="0">
                <a:latin typeface="Times New Roman" pitchFamily="18" charset="0"/>
                <a:ea typeface="MS PGothic" pitchFamily="34" charset="-128"/>
              </a:rPr>
              <a:t>			</a:t>
            </a:r>
            <a:endParaRPr lang="en-US" altLang="zh-TW" sz="2500" smtClean="0">
              <a:latin typeface="Times New Roman" pitchFamily="18" charset="0"/>
              <a:ea typeface="MS PGothic" pitchFamily="34" charset="-128"/>
            </a:endParaRPr>
          </a:p>
          <a:p>
            <a:pPr lvl="1"/>
            <a:endParaRPr lang="en-US" altLang="zh-TW" sz="3200" smtClean="0">
              <a:ea typeface="MS PGothic"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5216298-3F00-4F6F-9A4D-709563448C83}" type="slidenum">
              <a:rPr lang="es-ES" altLang="zh-TW" sz="1800">
                <a:latin typeface="Arial" charset="0"/>
              </a:rPr>
              <a:pPr lvl="1" eaLnBrk="1" hangingPunct="1">
                <a:spcBef>
                  <a:spcPct val="0"/>
                </a:spcBef>
                <a:buClrTx/>
                <a:buSzTx/>
                <a:buFontTx/>
                <a:buNone/>
              </a:pPr>
              <a:t>72</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Concatenation</a:t>
            </a:r>
          </a:p>
        </p:txBody>
      </p:sp>
      <p:sp>
        <p:nvSpPr>
          <p:cNvPr id="79877" name="Rectangle 3"/>
          <p:cNvSpPr>
            <a:spLocks noGrp="1" noChangeArrowheads="1"/>
          </p:cNvSpPr>
          <p:nvPr>
            <p:ph type="body" idx="1"/>
          </p:nvPr>
        </p:nvSpPr>
        <p:spPr/>
        <p:txBody>
          <a:bodyPr/>
          <a:lstStyle/>
          <a:p>
            <a:r>
              <a:rPr lang="en-US" altLang="zh-TW" sz="2700" smtClean="0"/>
              <a:t>We can form arbitrary affine transformation matrices by multiplying together rotation, translation, and scaling matrices</a:t>
            </a:r>
          </a:p>
          <a:p>
            <a:r>
              <a:rPr lang="en-US" altLang="zh-TW" sz="2700" smtClean="0"/>
              <a:t>Because the same transformation is applied to many vertices, the cost of forming a matrix </a:t>
            </a:r>
            <a:r>
              <a:rPr lang="en-US" altLang="zh-TW" sz="2700" b="1" smtClean="0">
                <a:latin typeface="Times New Roman" pitchFamily="18" charset="0"/>
              </a:rPr>
              <a:t>M</a:t>
            </a:r>
            <a:r>
              <a:rPr lang="en-US" altLang="zh-TW" sz="2700" smtClean="0">
                <a:latin typeface="Times New Roman" pitchFamily="18" charset="0"/>
              </a:rPr>
              <a:t>=</a:t>
            </a:r>
            <a:r>
              <a:rPr lang="en-US" altLang="zh-TW" sz="2700" b="1" smtClean="0">
                <a:latin typeface="Times New Roman" pitchFamily="18" charset="0"/>
              </a:rPr>
              <a:t>ABCD</a:t>
            </a:r>
            <a:r>
              <a:rPr lang="en-US" altLang="zh-TW" sz="2700" smtClean="0"/>
              <a:t> is not significant compared to the cost of computing </a:t>
            </a:r>
            <a:r>
              <a:rPr lang="en-US" altLang="zh-TW" sz="2700" b="1" smtClean="0">
                <a:latin typeface="Times New Roman" pitchFamily="18" charset="0"/>
              </a:rPr>
              <a:t>Mp</a:t>
            </a:r>
            <a:r>
              <a:rPr lang="en-US" altLang="zh-TW" sz="2700" smtClean="0"/>
              <a:t> for many vertices </a:t>
            </a:r>
            <a:r>
              <a:rPr lang="en-US" altLang="zh-TW" sz="2700" b="1" smtClean="0">
                <a:latin typeface="Times New Roman" pitchFamily="18" charset="0"/>
              </a:rPr>
              <a:t>p</a:t>
            </a:r>
          </a:p>
          <a:p>
            <a:r>
              <a:rPr lang="en-US" altLang="zh-TW" sz="2700" smtClean="0"/>
              <a:t>The difficult part is how to form a desired transformation from the specifications in the application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4296442-6B35-4E27-8AB7-5A151D0F130A}" type="slidenum">
              <a:rPr lang="es-ES" altLang="zh-TW" sz="1800">
                <a:latin typeface="Arial" charset="0"/>
              </a:rPr>
              <a:pPr lvl="1" eaLnBrk="1" hangingPunct="1">
                <a:spcBef>
                  <a:spcPct val="0"/>
                </a:spcBef>
                <a:buClrTx/>
                <a:buSzTx/>
                <a:buFontTx/>
                <a:buNone/>
              </a:pPr>
              <a:t>73</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mtClean="0"/>
              <a:t>Order of Transformations</a:t>
            </a:r>
          </a:p>
        </p:txBody>
      </p:sp>
      <p:sp>
        <p:nvSpPr>
          <p:cNvPr id="80901" name="Rectangle 3"/>
          <p:cNvSpPr>
            <a:spLocks noGrp="1" noChangeArrowheads="1"/>
          </p:cNvSpPr>
          <p:nvPr>
            <p:ph type="body" idx="1"/>
          </p:nvPr>
        </p:nvSpPr>
        <p:spPr/>
        <p:txBody>
          <a:bodyPr/>
          <a:lstStyle/>
          <a:p>
            <a:pPr>
              <a:lnSpc>
                <a:spcPct val="90000"/>
              </a:lnSpc>
            </a:pPr>
            <a:r>
              <a:rPr lang="en-US" altLang="zh-TW" smtClean="0"/>
              <a:t>Note that matrix on the right is the first applied</a:t>
            </a:r>
          </a:p>
          <a:p>
            <a:pPr>
              <a:lnSpc>
                <a:spcPct val="90000"/>
              </a:lnSpc>
            </a:pPr>
            <a:r>
              <a:rPr lang="en-US" altLang="zh-TW" smtClean="0"/>
              <a:t>Mathematically, the following are equivalent</a:t>
            </a:r>
          </a:p>
          <a:p>
            <a:pPr>
              <a:lnSpc>
                <a:spcPct val="90000"/>
              </a:lnSpc>
              <a:buFontTx/>
              <a:buNone/>
            </a:pPr>
            <a:r>
              <a:rPr lang="en-US" altLang="zh-TW" b="1" smtClean="0">
                <a:latin typeface="Times New Roman" pitchFamily="18" charset="0"/>
              </a:rPr>
              <a:t>        p</a:t>
            </a:r>
            <a:r>
              <a:rPr lang="en-US" altLang="zh-TW" smtClean="0">
                <a:latin typeface="Times New Roman" pitchFamily="18" charset="0"/>
              </a:rPr>
              <a:t>’ = </a:t>
            </a:r>
            <a:r>
              <a:rPr lang="en-US" altLang="zh-TW" b="1" smtClean="0">
                <a:latin typeface="Times New Roman" pitchFamily="18" charset="0"/>
              </a:rPr>
              <a:t>ABCp</a:t>
            </a:r>
            <a:r>
              <a:rPr lang="en-US" altLang="zh-TW" smtClean="0">
                <a:latin typeface="Times New Roman" pitchFamily="18" charset="0"/>
              </a:rPr>
              <a:t> = </a:t>
            </a:r>
            <a:r>
              <a:rPr lang="en-US" altLang="zh-TW" b="1" smtClean="0">
                <a:latin typeface="Times New Roman" pitchFamily="18" charset="0"/>
              </a:rPr>
              <a:t>A</a:t>
            </a:r>
            <a:r>
              <a:rPr lang="en-US" altLang="zh-TW" smtClean="0">
                <a:latin typeface="Times New Roman" pitchFamily="18" charset="0"/>
              </a:rPr>
              <a:t>(</a:t>
            </a:r>
            <a:r>
              <a:rPr lang="en-US" altLang="zh-TW" b="1" smtClean="0">
                <a:latin typeface="Times New Roman" pitchFamily="18" charset="0"/>
              </a:rPr>
              <a:t>B</a:t>
            </a:r>
            <a:r>
              <a:rPr lang="en-US" altLang="zh-TW" smtClean="0">
                <a:latin typeface="Times New Roman" pitchFamily="18" charset="0"/>
              </a:rPr>
              <a:t>(</a:t>
            </a:r>
            <a:r>
              <a:rPr lang="en-US" altLang="zh-TW" b="1" smtClean="0">
                <a:latin typeface="Times New Roman" pitchFamily="18" charset="0"/>
              </a:rPr>
              <a:t>Cp</a:t>
            </a:r>
            <a:r>
              <a:rPr lang="en-US" altLang="zh-TW" smtClean="0">
                <a:latin typeface="Times New Roman" pitchFamily="18" charset="0"/>
              </a:rPr>
              <a:t>))</a:t>
            </a:r>
          </a:p>
          <a:p>
            <a:pPr>
              <a:lnSpc>
                <a:spcPct val="90000"/>
              </a:lnSpc>
            </a:pPr>
            <a:r>
              <a:rPr lang="en-US" altLang="zh-TW" smtClean="0"/>
              <a:t>Note many references use column matrices to represent points. In terms of column matrices</a:t>
            </a:r>
          </a:p>
          <a:p>
            <a:pPr>
              <a:lnSpc>
                <a:spcPct val="90000"/>
              </a:lnSpc>
              <a:buFontTx/>
              <a:buNone/>
            </a:pPr>
            <a:r>
              <a:rPr lang="en-US" altLang="zh-TW" b="1" smtClean="0">
                <a:latin typeface="Times New Roman" pitchFamily="18" charset="0"/>
              </a:rPr>
              <a:t>         p</a:t>
            </a:r>
            <a:r>
              <a:rPr lang="en-US" altLang="zh-TW" baseline="30000" smtClean="0">
                <a:latin typeface="Times New Roman" pitchFamily="18" charset="0"/>
              </a:rPr>
              <a:t>’T</a:t>
            </a:r>
            <a:r>
              <a:rPr lang="en-US" altLang="zh-TW" smtClean="0">
                <a:latin typeface="Times New Roman" pitchFamily="18" charset="0"/>
              </a:rPr>
              <a:t> = </a:t>
            </a:r>
            <a:r>
              <a:rPr lang="en-US" altLang="zh-TW" b="1" smtClean="0">
                <a:latin typeface="Times New Roman" pitchFamily="18" charset="0"/>
              </a:rPr>
              <a:t>p</a:t>
            </a:r>
            <a:r>
              <a:rPr lang="en-US" altLang="zh-TW" baseline="30000" smtClean="0">
                <a:latin typeface="Times New Roman" pitchFamily="18" charset="0"/>
              </a:rPr>
              <a:t>T</a:t>
            </a:r>
            <a:r>
              <a:rPr lang="en-US" altLang="zh-TW" b="1" smtClean="0">
                <a:latin typeface="Times New Roman" pitchFamily="18" charset="0"/>
              </a:rPr>
              <a:t>C</a:t>
            </a:r>
            <a:r>
              <a:rPr lang="en-US" altLang="zh-TW" baseline="30000" smtClean="0">
                <a:latin typeface="Times New Roman" pitchFamily="18" charset="0"/>
              </a:rPr>
              <a:t>T</a:t>
            </a:r>
            <a:r>
              <a:rPr lang="en-US" altLang="zh-TW" b="1" smtClean="0">
                <a:latin typeface="Times New Roman" pitchFamily="18" charset="0"/>
              </a:rPr>
              <a:t>B</a:t>
            </a:r>
            <a:r>
              <a:rPr lang="en-US" altLang="zh-TW" baseline="30000" smtClean="0">
                <a:latin typeface="Times New Roman" pitchFamily="18" charset="0"/>
              </a:rPr>
              <a:t>T</a:t>
            </a:r>
            <a:r>
              <a:rPr lang="en-US" altLang="zh-TW" b="1" smtClean="0">
                <a:latin typeface="Times New Roman" pitchFamily="18" charset="0"/>
              </a:rPr>
              <a:t>A</a:t>
            </a:r>
            <a:r>
              <a:rPr lang="en-US" altLang="zh-TW" baseline="30000" smtClean="0">
                <a:latin typeface="Times New Roman" pitchFamily="18" charset="0"/>
              </a:rPr>
              <a:t>T</a:t>
            </a:r>
            <a:endParaRPr lang="en-US" altLang="zh-TW" smtClean="0">
              <a:latin typeface="Times New Roman" pitchFamily="18" charset="0"/>
            </a:endParaRPr>
          </a:p>
          <a:p>
            <a:pPr>
              <a:lnSpc>
                <a:spcPct val="90000"/>
              </a:lnSpc>
              <a:buFontTx/>
              <a:buNone/>
            </a:pPr>
            <a:endParaRPr lang="en-US" altLang="zh-TW"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9FDD27E-D046-4045-BD98-585D0F536CD2}" type="slidenum">
              <a:rPr lang="es-ES" altLang="zh-TW" sz="1800">
                <a:latin typeface="Arial" charset="0"/>
              </a:rPr>
              <a:pPr lvl="1" eaLnBrk="1" hangingPunct="1">
                <a:spcBef>
                  <a:spcPct val="0"/>
                </a:spcBef>
                <a:buClrTx/>
                <a:buSzTx/>
                <a:buFontTx/>
                <a:buNone/>
              </a:pPr>
              <a:t>74</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normAutofit fontScale="90000"/>
          </a:bodyPr>
          <a:lstStyle/>
          <a:p>
            <a:pPr>
              <a:defRPr/>
            </a:pPr>
            <a:r>
              <a:rPr lang="en-US" altLang="zh-TW" smtClean="0"/>
              <a:t>General Rotation About the Origin</a:t>
            </a:r>
          </a:p>
        </p:txBody>
      </p:sp>
      <p:sp>
        <p:nvSpPr>
          <p:cNvPr id="81925" name="Rectangle 3"/>
          <p:cNvSpPr>
            <a:spLocks noGrp="1" noChangeArrowheads="1"/>
          </p:cNvSpPr>
          <p:nvPr>
            <p:ph type="body" idx="1"/>
          </p:nvPr>
        </p:nvSpPr>
        <p:spPr>
          <a:xfrm>
            <a:off x="7086600" y="4343400"/>
            <a:ext cx="304800" cy="381000"/>
          </a:xfrm>
        </p:spPr>
        <p:txBody>
          <a:bodyPr/>
          <a:lstStyle/>
          <a:p>
            <a:pPr>
              <a:lnSpc>
                <a:spcPct val="90000"/>
              </a:lnSpc>
              <a:buFontTx/>
              <a:buNone/>
            </a:pPr>
            <a:r>
              <a:rPr lang="en-US" altLang="zh-TW" sz="2000" smtClean="0">
                <a:latin typeface="Symbol" pitchFamily="18" charset="2"/>
              </a:rPr>
              <a:t>q</a:t>
            </a:r>
          </a:p>
        </p:txBody>
      </p:sp>
      <p:grpSp>
        <p:nvGrpSpPr>
          <p:cNvPr id="81926" name="Group 10"/>
          <p:cNvGrpSpPr>
            <a:grpSpLocks/>
          </p:cNvGrpSpPr>
          <p:nvPr/>
        </p:nvGrpSpPr>
        <p:grpSpPr bwMode="auto">
          <a:xfrm>
            <a:off x="5638800" y="4267200"/>
            <a:ext cx="2286000" cy="1905000"/>
            <a:chOff x="1344" y="1392"/>
            <a:chExt cx="1824" cy="1680"/>
          </a:xfrm>
        </p:grpSpPr>
        <p:sp>
          <p:nvSpPr>
            <p:cNvPr id="81935" name="Line 4"/>
            <p:cNvSpPr>
              <a:spLocks noChangeShapeType="1"/>
            </p:cNvSpPr>
            <p:nvPr/>
          </p:nvSpPr>
          <p:spPr bwMode="auto">
            <a:xfrm flipV="1">
              <a:off x="1824" y="1680"/>
              <a:ext cx="1248" cy="816"/>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6" name="AutoShape 5"/>
            <p:cNvSpPr>
              <a:spLocks noChangeArrowheads="1"/>
            </p:cNvSpPr>
            <p:nvPr/>
          </p:nvSpPr>
          <p:spPr bwMode="auto">
            <a:xfrm flipH="1">
              <a:off x="2400" y="1776"/>
              <a:ext cx="288"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965" y="5399"/>
                    <a:pt x="5613" y="7591"/>
                    <a:pt x="5413" y="10419"/>
                  </a:cubicBezTo>
                  <a:lnTo>
                    <a:pt x="26" y="10038"/>
                  </a:lnTo>
                  <a:cubicBezTo>
                    <a:pt x="426" y="4383"/>
                    <a:pt x="5130" y="-1"/>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81937" name="Line 6"/>
            <p:cNvSpPr>
              <a:spLocks noChangeShapeType="1"/>
            </p:cNvSpPr>
            <p:nvPr/>
          </p:nvSpPr>
          <p:spPr bwMode="auto">
            <a:xfrm>
              <a:off x="1824" y="2496"/>
              <a:ext cx="1344"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8" name="Line 7"/>
            <p:cNvSpPr>
              <a:spLocks noChangeShapeType="1"/>
            </p:cNvSpPr>
            <p:nvPr/>
          </p:nvSpPr>
          <p:spPr bwMode="auto">
            <a:xfrm flipV="1">
              <a:off x="1824" y="1392"/>
              <a:ext cx="0" cy="110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9" name="Line 8"/>
            <p:cNvSpPr>
              <a:spLocks noChangeShapeType="1"/>
            </p:cNvSpPr>
            <p:nvPr/>
          </p:nvSpPr>
          <p:spPr bwMode="auto">
            <a:xfrm flipH="1">
              <a:off x="1344" y="2496"/>
              <a:ext cx="480" cy="57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81927" name="Text Box 11"/>
          <p:cNvSpPr txBox="1">
            <a:spLocks noChangeArrowheads="1"/>
          </p:cNvSpPr>
          <p:nvPr/>
        </p:nvSpPr>
        <p:spPr bwMode="auto">
          <a:xfrm>
            <a:off x="7924800" y="51816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x</a:t>
            </a:r>
          </a:p>
        </p:txBody>
      </p:sp>
      <p:sp>
        <p:nvSpPr>
          <p:cNvPr id="81928" name="Text Box 12"/>
          <p:cNvSpPr txBox="1">
            <a:spLocks noChangeArrowheads="1"/>
          </p:cNvSpPr>
          <p:nvPr/>
        </p:nvSpPr>
        <p:spPr bwMode="auto">
          <a:xfrm>
            <a:off x="5257800" y="59436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z</a:t>
            </a:r>
          </a:p>
        </p:txBody>
      </p:sp>
      <p:sp>
        <p:nvSpPr>
          <p:cNvPr id="81929" name="Text Box 13"/>
          <p:cNvSpPr txBox="1">
            <a:spLocks noChangeArrowheads="1"/>
          </p:cNvSpPr>
          <p:nvPr/>
        </p:nvSpPr>
        <p:spPr bwMode="auto">
          <a:xfrm>
            <a:off x="6096000" y="38100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y</a:t>
            </a:r>
          </a:p>
        </p:txBody>
      </p:sp>
      <p:sp>
        <p:nvSpPr>
          <p:cNvPr id="81930" name="Text Box 14"/>
          <p:cNvSpPr txBox="1">
            <a:spLocks noChangeArrowheads="1"/>
          </p:cNvSpPr>
          <p:nvPr/>
        </p:nvSpPr>
        <p:spPr bwMode="auto">
          <a:xfrm>
            <a:off x="8001000" y="41910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81931" name="Text Box 15"/>
          <p:cNvSpPr txBox="1">
            <a:spLocks noChangeArrowheads="1"/>
          </p:cNvSpPr>
          <p:nvPr/>
        </p:nvSpPr>
        <p:spPr bwMode="auto">
          <a:xfrm>
            <a:off x="1023938" y="1747838"/>
            <a:ext cx="6000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A rotation by </a:t>
            </a:r>
            <a:r>
              <a:rPr lang="en-US" altLang="zh-TW" sz="1800">
                <a:latin typeface="Symbol" pitchFamily="18" charset="2"/>
              </a:rPr>
              <a:t>q</a:t>
            </a:r>
            <a:r>
              <a:rPr lang="en-US" altLang="zh-TW" sz="1800">
                <a:latin typeface="Arial" charset="0"/>
              </a:rPr>
              <a:t> about an arbitrary axis</a:t>
            </a:r>
          </a:p>
          <a:p>
            <a:pPr eaLnBrk="1" hangingPunct="1">
              <a:buClrTx/>
              <a:buSzTx/>
              <a:buFontTx/>
              <a:buNone/>
            </a:pPr>
            <a:r>
              <a:rPr lang="en-US" altLang="zh-TW" sz="1800">
                <a:latin typeface="Arial" charset="0"/>
              </a:rPr>
              <a:t>can be decomposed into the concatenation</a:t>
            </a:r>
          </a:p>
          <a:p>
            <a:pPr eaLnBrk="1" hangingPunct="1">
              <a:buClrTx/>
              <a:buSzTx/>
              <a:buFontTx/>
              <a:buNone/>
            </a:pPr>
            <a:r>
              <a:rPr lang="en-US" altLang="zh-TW" sz="1800">
                <a:latin typeface="Arial" charset="0"/>
              </a:rPr>
              <a:t>of rotations about the </a:t>
            </a:r>
            <a:r>
              <a:rPr lang="en-US" altLang="zh-TW" sz="1800" i="1">
                <a:latin typeface="Arial" charset="0"/>
              </a:rPr>
              <a:t>x</a:t>
            </a:r>
            <a:r>
              <a:rPr lang="en-US" altLang="zh-TW" sz="1800">
                <a:latin typeface="Arial" charset="0"/>
              </a:rPr>
              <a:t>, </a:t>
            </a:r>
            <a:r>
              <a:rPr lang="en-US" altLang="zh-TW" sz="1800" i="1">
                <a:latin typeface="Arial" charset="0"/>
              </a:rPr>
              <a:t>y</a:t>
            </a:r>
            <a:r>
              <a:rPr lang="en-US" altLang="zh-TW" sz="1800">
                <a:latin typeface="Arial" charset="0"/>
              </a:rPr>
              <a:t>, and </a:t>
            </a:r>
            <a:r>
              <a:rPr lang="en-US" altLang="zh-TW" sz="1800" i="1">
                <a:latin typeface="Arial" charset="0"/>
              </a:rPr>
              <a:t>z</a:t>
            </a:r>
            <a:r>
              <a:rPr lang="en-US" altLang="zh-TW" sz="1800">
                <a:latin typeface="Arial" charset="0"/>
              </a:rPr>
              <a:t> axes</a:t>
            </a:r>
          </a:p>
        </p:txBody>
      </p:sp>
      <p:sp>
        <p:nvSpPr>
          <p:cNvPr id="81932" name="Text Box 16"/>
          <p:cNvSpPr txBox="1">
            <a:spLocks noChangeArrowheads="1"/>
          </p:cNvSpPr>
          <p:nvPr/>
        </p:nvSpPr>
        <p:spPr bwMode="auto">
          <a:xfrm>
            <a:off x="1371600" y="3276600"/>
            <a:ext cx="467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b="1">
                <a:latin typeface="Arial" charset="0"/>
              </a:rPr>
              <a:t>R</a:t>
            </a:r>
            <a:r>
              <a:rPr lang="en-US" altLang="zh-TW" sz="3100">
                <a:latin typeface="Arial" charset="0"/>
              </a:rPr>
              <a:t>(</a:t>
            </a:r>
            <a:r>
              <a:rPr lang="en-US" altLang="zh-TW" sz="3100">
                <a:latin typeface="Symbol" pitchFamily="18" charset="2"/>
              </a:rPr>
              <a:t>q</a:t>
            </a:r>
            <a:r>
              <a:rPr lang="en-US" altLang="zh-TW" sz="3100">
                <a:latin typeface="Arial" charset="0"/>
              </a:rPr>
              <a:t>) = </a:t>
            </a:r>
            <a:r>
              <a:rPr lang="en-US" altLang="zh-TW" sz="3100" b="1">
                <a:latin typeface="Arial" charset="0"/>
              </a:rPr>
              <a:t>R</a:t>
            </a:r>
            <a:r>
              <a:rPr lang="en-US" altLang="zh-TW" sz="3100" baseline="-25000">
                <a:latin typeface="Arial" charset="0"/>
              </a:rPr>
              <a:t>z</a:t>
            </a:r>
            <a:r>
              <a:rPr lang="en-US" altLang="zh-TW" sz="3100">
                <a:latin typeface="Arial" charset="0"/>
              </a:rPr>
              <a:t>(</a:t>
            </a:r>
            <a:r>
              <a:rPr lang="en-US" altLang="zh-TW" sz="3100">
                <a:latin typeface="Symbol" pitchFamily="18" charset="2"/>
              </a:rPr>
              <a:t>q</a:t>
            </a:r>
            <a:r>
              <a:rPr lang="en-US" altLang="zh-TW" sz="3100" baseline="-25000">
                <a:latin typeface="Arial" charset="0"/>
              </a:rPr>
              <a:t>z</a:t>
            </a:r>
            <a:r>
              <a:rPr lang="en-US" altLang="zh-TW" sz="3100">
                <a:latin typeface="Arial" charset="0"/>
              </a:rPr>
              <a:t>) </a:t>
            </a:r>
            <a:r>
              <a:rPr lang="en-US" altLang="zh-TW" sz="3100" b="1">
                <a:latin typeface="Arial" charset="0"/>
              </a:rPr>
              <a:t>R</a:t>
            </a:r>
            <a:r>
              <a:rPr lang="en-US" altLang="zh-TW" sz="3100" baseline="-25000">
                <a:latin typeface="Arial" charset="0"/>
              </a:rPr>
              <a:t>y</a:t>
            </a:r>
            <a:r>
              <a:rPr lang="en-US" altLang="zh-TW" sz="3100">
                <a:latin typeface="Arial" charset="0"/>
              </a:rPr>
              <a:t>(</a:t>
            </a:r>
            <a:r>
              <a:rPr lang="en-US" altLang="zh-TW" sz="3100">
                <a:latin typeface="Symbol" pitchFamily="18" charset="2"/>
              </a:rPr>
              <a:t>q</a:t>
            </a:r>
            <a:r>
              <a:rPr lang="en-US" altLang="zh-TW" sz="3100" baseline="-25000">
                <a:latin typeface="Arial" charset="0"/>
              </a:rPr>
              <a:t>y</a:t>
            </a:r>
            <a:r>
              <a:rPr lang="en-US" altLang="zh-TW" sz="3100">
                <a:latin typeface="Arial" charset="0"/>
              </a:rPr>
              <a:t>) </a:t>
            </a:r>
            <a:r>
              <a:rPr lang="en-US" altLang="zh-TW" sz="3100" b="1">
                <a:latin typeface="Arial" charset="0"/>
              </a:rPr>
              <a:t>R</a:t>
            </a:r>
            <a:r>
              <a:rPr lang="en-US" altLang="zh-TW" sz="3100" baseline="-25000">
                <a:latin typeface="Arial" charset="0"/>
              </a:rPr>
              <a:t>x</a:t>
            </a:r>
            <a:r>
              <a:rPr lang="en-US" altLang="zh-TW" sz="3100">
                <a:latin typeface="Arial" charset="0"/>
              </a:rPr>
              <a:t>(</a:t>
            </a:r>
            <a:r>
              <a:rPr lang="en-US" altLang="zh-TW" sz="3100">
                <a:latin typeface="Symbol" pitchFamily="18" charset="2"/>
              </a:rPr>
              <a:t>q</a:t>
            </a:r>
            <a:r>
              <a:rPr lang="en-US" altLang="zh-TW" sz="3100" baseline="-25000">
                <a:latin typeface="Arial" charset="0"/>
              </a:rPr>
              <a:t>x</a:t>
            </a:r>
            <a:r>
              <a:rPr lang="en-US" altLang="zh-TW" sz="3100">
                <a:latin typeface="Arial" charset="0"/>
              </a:rPr>
              <a:t>) </a:t>
            </a:r>
          </a:p>
        </p:txBody>
      </p:sp>
      <p:sp>
        <p:nvSpPr>
          <p:cNvPr id="81933" name="Text Box 18"/>
          <p:cNvSpPr txBox="1">
            <a:spLocks noChangeArrowheads="1"/>
          </p:cNvSpPr>
          <p:nvPr/>
        </p:nvSpPr>
        <p:spPr bwMode="auto">
          <a:xfrm>
            <a:off x="838200" y="4419600"/>
            <a:ext cx="48434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a:latin typeface="Symbol" pitchFamily="18" charset="2"/>
              </a:rPr>
              <a:t>q</a:t>
            </a:r>
            <a:r>
              <a:rPr lang="en-US" altLang="zh-TW" sz="2700" baseline="-25000">
                <a:latin typeface="Arial" charset="0"/>
              </a:rPr>
              <a:t>x </a:t>
            </a:r>
            <a:r>
              <a:rPr lang="en-US" altLang="zh-TW" sz="2700">
                <a:latin typeface="Symbol" pitchFamily="18" charset="2"/>
              </a:rPr>
              <a:t>q</a:t>
            </a:r>
            <a:r>
              <a:rPr lang="en-US" altLang="zh-TW" sz="2700" baseline="-25000">
                <a:latin typeface="Arial" charset="0"/>
              </a:rPr>
              <a:t>y </a:t>
            </a:r>
            <a:r>
              <a:rPr lang="en-US" altLang="zh-TW" sz="2700">
                <a:latin typeface="Symbol" pitchFamily="18" charset="2"/>
              </a:rPr>
              <a:t>q</a:t>
            </a:r>
            <a:r>
              <a:rPr lang="en-US" altLang="zh-TW" sz="2700" baseline="-25000">
                <a:latin typeface="Arial" charset="0"/>
              </a:rPr>
              <a:t>z </a:t>
            </a:r>
            <a:r>
              <a:rPr lang="en-US" altLang="zh-TW" sz="2700">
                <a:latin typeface="Arial" charset="0"/>
              </a:rPr>
              <a:t>are called the Euler angles</a:t>
            </a:r>
          </a:p>
        </p:txBody>
      </p:sp>
      <p:sp>
        <p:nvSpPr>
          <p:cNvPr id="81934" name="Text Box 19"/>
          <p:cNvSpPr txBox="1">
            <a:spLocks noChangeArrowheads="1"/>
          </p:cNvSpPr>
          <p:nvPr/>
        </p:nvSpPr>
        <p:spPr bwMode="auto">
          <a:xfrm>
            <a:off x="228600" y="5029200"/>
            <a:ext cx="5214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rotations do not commute</a:t>
            </a:r>
          </a:p>
          <a:p>
            <a:pPr eaLnBrk="1" hangingPunct="1">
              <a:buClrTx/>
              <a:buSzTx/>
              <a:buFontTx/>
              <a:buNone/>
            </a:pPr>
            <a:r>
              <a:rPr lang="en-US" altLang="zh-TW" sz="1800">
                <a:latin typeface="Arial" charset="0"/>
              </a:rPr>
              <a:t>We can use rotations in another order but</a:t>
            </a:r>
          </a:p>
          <a:p>
            <a:pPr eaLnBrk="1" hangingPunct="1">
              <a:buClrTx/>
              <a:buSzTx/>
              <a:buFontTx/>
              <a:buNone/>
            </a:pPr>
            <a:r>
              <a:rPr lang="en-US" altLang="zh-TW" sz="1800">
                <a:latin typeface="Arial" charset="0"/>
              </a:rPr>
              <a:t>with different angles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BED68C-DF4F-4468-B5AE-7949B2CB531E}" type="slidenum">
              <a:rPr lang="es-ES" altLang="zh-TW" sz="1800">
                <a:latin typeface="Arial" charset="0"/>
              </a:rPr>
              <a:pPr lvl="1" eaLnBrk="1" hangingPunct="1">
                <a:spcBef>
                  <a:spcPct val="0"/>
                </a:spcBef>
                <a:buClrTx/>
                <a:buSzTx/>
                <a:buFontTx/>
                <a:buNone/>
              </a:pPr>
              <a:t>75</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normAutofit fontScale="90000"/>
          </a:bodyPr>
          <a:lstStyle/>
          <a:p>
            <a:pPr>
              <a:defRPr/>
            </a:pPr>
            <a:r>
              <a:rPr lang="en-US" altLang="zh-TW" smtClean="0"/>
              <a:t>Rotation About a Fixed Point other than the Origin</a:t>
            </a:r>
          </a:p>
        </p:txBody>
      </p:sp>
      <p:sp>
        <p:nvSpPr>
          <p:cNvPr id="82949" name="Rectangle 3"/>
          <p:cNvSpPr>
            <a:spLocks noGrp="1" noChangeArrowheads="1"/>
          </p:cNvSpPr>
          <p:nvPr>
            <p:ph type="body" idx="1"/>
          </p:nvPr>
        </p:nvSpPr>
        <p:spPr/>
        <p:txBody>
          <a:bodyPr/>
          <a:lstStyle/>
          <a:p>
            <a:pPr>
              <a:buFontTx/>
              <a:buNone/>
            </a:pPr>
            <a:r>
              <a:rPr lang="en-US" altLang="zh-TW" sz="2700" smtClean="0"/>
              <a:t>Move fixed point to origin</a:t>
            </a:r>
          </a:p>
          <a:p>
            <a:pPr>
              <a:buFontTx/>
              <a:buNone/>
            </a:pPr>
            <a:r>
              <a:rPr lang="en-US" altLang="zh-TW" sz="2700" smtClean="0"/>
              <a:t>Rotate</a:t>
            </a:r>
          </a:p>
          <a:p>
            <a:pPr>
              <a:buFontTx/>
              <a:buNone/>
            </a:pPr>
            <a:r>
              <a:rPr lang="en-US" altLang="zh-TW" sz="2700" smtClean="0"/>
              <a:t>Move fixed point back</a:t>
            </a:r>
          </a:p>
          <a:p>
            <a:pPr>
              <a:buFontTx/>
              <a:buNone/>
            </a:pPr>
            <a:r>
              <a:rPr lang="en-US" altLang="zh-TW" sz="2700" b="1" smtClean="0">
                <a:latin typeface="Times New Roman" pitchFamily="18" charset="0"/>
              </a:rPr>
              <a:t>M</a:t>
            </a:r>
            <a:r>
              <a:rPr lang="en-US" altLang="zh-TW" sz="2700" smtClean="0">
                <a:latin typeface="Times New Roman" pitchFamily="18" charset="0"/>
              </a:rPr>
              <a:t> = </a:t>
            </a:r>
            <a:r>
              <a:rPr lang="en-US" altLang="zh-TW" sz="2700" b="1" smtClean="0">
                <a:latin typeface="Times New Roman" pitchFamily="18" charset="0"/>
              </a:rPr>
              <a:t>T</a:t>
            </a:r>
            <a:r>
              <a:rPr lang="en-US" altLang="zh-TW" sz="2700" smtClean="0">
                <a:latin typeface="Times New Roman" pitchFamily="18" charset="0"/>
              </a:rPr>
              <a:t>(p</a:t>
            </a:r>
            <a:r>
              <a:rPr lang="en-US" altLang="zh-TW" sz="2700" baseline="-25000" smtClean="0">
                <a:latin typeface="Times New Roman" pitchFamily="18" charset="0"/>
              </a:rPr>
              <a:t>f</a:t>
            </a:r>
            <a:r>
              <a:rPr lang="en-US" altLang="zh-TW" sz="2700" smtClean="0">
                <a:latin typeface="Times New Roman" pitchFamily="18" charset="0"/>
              </a:rPr>
              <a:t>) </a:t>
            </a:r>
            <a:r>
              <a:rPr lang="en-US" altLang="zh-TW" sz="2700" b="1" smtClean="0">
                <a:latin typeface="Times New Roman" pitchFamily="18" charset="0"/>
              </a:rPr>
              <a:t>R</a:t>
            </a:r>
            <a:r>
              <a:rPr lang="en-US" altLang="zh-TW" sz="2700" smtClean="0">
                <a:latin typeface="Times New Roman" pitchFamily="18" charset="0"/>
              </a:rPr>
              <a:t>(</a:t>
            </a:r>
            <a:r>
              <a:rPr lang="en-US" altLang="zh-TW" sz="2700" smtClean="0">
                <a:latin typeface="Symbol" pitchFamily="18" charset="2"/>
              </a:rPr>
              <a:t>q</a:t>
            </a:r>
            <a:r>
              <a:rPr lang="en-US" altLang="zh-TW" sz="2700" smtClean="0">
                <a:latin typeface="Times New Roman" pitchFamily="18" charset="0"/>
              </a:rPr>
              <a:t>) </a:t>
            </a:r>
            <a:r>
              <a:rPr lang="en-US" altLang="zh-TW" sz="2700" b="1" smtClean="0">
                <a:latin typeface="Times New Roman" pitchFamily="18" charset="0"/>
              </a:rPr>
              <a:t>T</a:t>
            </a:r>
            <a:r>
              <a:rPr lang="en-US" altLang="zh-TW" sz="2700" smtClean="0">
                <a:latin typeface="Times New Roman" pitchFamily="18" charset="0"/>
              </a:rPr>
              <a:t>(-p</a:t>
            </a:r>
            <a:r>
              <a:rPr lang="en-US" altLang="zh-TW" sz="2700" baseline="-25000" smtClean="0">
                <a:latin typeface="Times New Roman" pitchFamily="18" charset="0"/>
              </a:rPr>
              <a:t>f</a:t>
            </a:r>
            <a:r>
              <a:rPr lang="en-US" altLang="zh-TW" sz="2700" smtClean="0">
                <a:latin typeface="Times New Roman" pitchFamily="18" charset="0"/>
              </a:rPr>
              <a:t>)</a:t>
            </a:r>
          </a:p>
        </p:txBody>
      </p:sp>
      <p:pic>
        <p:nvPicPr>
          <p:cNvPr id="82950" name="Picture 5" descr="\\Angel\BOOK\OpenGL\Paul Final\Art\jpeg\AN04F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7745413"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38B1674-C5DF-4C58-8C62-C729CCAEB375}" type="slidenum">
              <a:rPr lang="es-ES" altLang="zh-TW" sz="1800">
                <a:latin typeface="Arial" charset="0"/>
              </a:rPr>
              <a:pPr lvl="1" eaLnBrk="1" hangingPunct="1">
                <a:spcBef>
                  <a:spcPct val="0"/>
                </a:spcBef>
                <a:buClrTx/>
                <a:buSzTx/>
                <a:buFontTx/>
                <a:buNone/>
              </a:pPr>
              <a:t>76</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2"/>
          <p:cNvSpPr>
            <a:spLocks noGrp="1" noChangeArrowheads="1"/>
          </p:cNvSpPr>
          <p:nvPr>
            <p:ph type="title"/>
          </p:nvPr>
        </p:nvSpPr>
        <p:spPr/>
        <p:txBody>
          <a:bodyPr/>
          <a:lstStyle/>
          <a:p>
            <a:pPr>
              <a:defRPr/>
            </a:pPr>
            <a:r>
              <a:rPr lang="en-US" altLang="zh-TW" smtClean="0"/>
              <a:t>Instancing</a:t>
            </a:r>
          </a:p>
        </p:txBody>
      </p:sp>
      <p:sp>
        <p:nvSpPr>
          <p:cNvPr id="83973" name="Rectangle 3"/>
          <p:cNvSpPr>
            <a:spLocks noGrp="1" noChangeArrowheads="1"/>
          </p:cNvSpPr>
          <p:nvPr>
            <p:ph type="body" idx="1"/>
          </p:nvPr>
        </p:nvSpPr>
        <p:spPr/>
        <p:txBody>
          <a:bodyPr/>
          <a:lstStyle/>
          <a:p>
            <a:r>
              <a:rPr lang="en-US" altLang="zh-TW" smtClean="0"/>
              <a:t>In modeling, we often start with a simple object centered at the origin, oriented with the axis, and at a standard size</a:t>
            </a:r>
          </a:p>
          <a:p>
            <a:r>
              <a:rPr lang="en-US" altLang="zh-TW" smtClean="0"/>
              <a:t>We apply an </a:t>
            </a:r>
            <a:r>
              <a:rPr lang="en-US" altLang="zh-TW" i="1" smtClean="0"/>
              <a:t>instance transformation</a:t>
            </a:r>
            <a:r>
              <a:rPr lang="en-US" altLang="zh-TW" smtClean="0"/>
              <a:t> to its vertices to </a:t>
            </a:r>
          </a:p>
          <a:p>
            <a:pPr>
              <a:buFontTx/>
              <a:buNone/>
            </a:pPr>
            <a:r>
              <a:rPr lang="en-US" altLang="zh-TW" sz="2700" smtClean="0"/>
              <a:t>		Scale </a:t>
            </a:r>
          </a:p>
          <a:p>
            <a:pPr>
              <a:buFontTx/>
              <a:buNone/>
            </a:pPr>
            <a:r>
              <a:rPr lang="en-US" altLang="zh-TW" sz="2700" smtClean="0"/>
              <a:t>		Orient</a:t>
            </a:r>
          </a:p>
          <a:p>
            <a:pPr>
              <a:buFontTx/>
              <a:buNone/>
            </a:pPr>
            <a:r>
              <a:rPr lang="en-US" altLang="zh-TW" sz="2700" smtClean="0"/>
              <a:t>		Locate </a:t>
            </a:r>
          </a:p>
        </p:txBody>
      </p:sp>
      <p:pic>
        <p:nvPicPr>
          <p:cNvPr id="83974" name="Picture 5" descr="\\Angel\BOOK\OpenGL\Paul Final\Art\jpeg\AN04F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3789363"/>
            <a:ext cx="2667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B4EFEB3-68A1-4A83-8313-F7797C1F2E74}" type="slidenum">
              <a:rPr lang="es-ES" altLang="zh-TW" sz="1800">
                <a:latin typeface="Arial" charset="0"/>
              </a:rPr>
              <a:pPr lvl="1" eaLnBrk="1" hangingPunct="1">
                <a:spcBef>
                  <a:spcPct val="0"/>
                </a:spcBef>
                <a:buClrTx/>
                <a:buSzTx/>
                <a:buFontTx/>
                <a:buNone/>
              </a:pPr>
              <a:t>77</a:t>
            </a:fld>
            <a:endParaRPr lang="es-ES" altLang="zh-TW" sz="1800">
              <a:latin typeface="Arial" charset="0"/>
            </a:endParaRPr>
          </a:p>
        </p:txBody>
      </p:sp>
      <p:sp>
        <p:nvSpPr>
          <p:cNvPr id="3789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2" name="Rectangle 2"/>
          <p:cNvSpPr>
            <a:spLocks noGrp="1" noChangeArrowheads="1"/>
          </p:cNvSpPr>
          <p:nvPr>
            <p:ph type="title"/>
          </p:nvPr>
        </p:nvSpPr>
        <p:spPr/>
        <p:txBody>
          <a:bodyPr/>
          <a:lstStyle/>
          <a:p>
            <a:pPr>
              <a:defRPr/>
            </a:pPr>
            <a:r>
              <a:rPr lang="en-US" altLang="zh-TW" smtClean="0"/>
              <a:t>Shear</a:t>
            </a:r>
          </a:p>
        </p:txBody>
      </p:sp>
      <p:sp>
        <p:nvSpPr>
          <p:cNvPr id="84997" name="Rectangle 3"/>
          <p:cNvSpPr>
            <a:spLocks noGrp="1" noChangeArrowheads="1"/>
          </p:cNvSpPr>
          <p:nvPr>
            <p:ph type="body" idx="1"/>
          </p:nvPr>
        </p:nvSpPr>
        <p:spPr/>
        <p:txBody>
          <a:bodyPr/>
          <a:lstStyle/>
          <a:p>
            <a:r>
              <a:rPr lang="en-US" altLang="zh-TW" sz="2700" smtClean="0"/>
              <a:t>Helpful to add one more basic transformation</a:t>
            </a:r>
          </a:p>
          <a:p>
            <a:r>
              <a:rPr lang="en-US" altLang="zh-TW" sz="2700" smtClean="0"/>
              <a:t>Equivalent to pulling faces in opposite directions</a:t>
            </a:r>
          </a:p>
        </p:txBody>
      </p:sp>
      <p:pic>
        <p:nvPicPr>
          <p:cNvPr id="84998" name="Picture 7" descr="\\Angel\BOOK\OpenGL\Paul Final\Art\jpeg\AN04F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0"/>
            <a:ext cx="462121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329D579-335B-42BC-A6E5-5869B75CE8AC}" type="slidenum">
              <a:rPr lang="es-ES" altLang="zh-TW" sz="1800">
                <a:latin typeface="Arial" charset="0"/>
              </a:rPr>
              <a:pPr lvl="1" eaLnBrk="1" hangingPunct="1">
                <a:spcBef>
                  <a:spcPct val="0"/>
                </a:spcBef>
                <a:buClrTx/>
                <a:buSzTx/>
                <a:buFontTx/>
                <a:buNone/>
              </a:pPr>
              <a:t>78</a:t>
            </a:fld>
            <a:endParaRPr lang="es-ES" altLang="zh-TW" sz="1800">
              <a:latin typeface="Arial" charset="0"/>
            </a:endParaRPr>
          </a:p>
        </p:txBody>
      </p:sp>
      <p:sp>
        <p:nvSpPr>
          <p:cNvPr id="3891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8917" name="Rectangle 2"/>
          <p:cNvSpPr>
            <a:spLocks noGrp="1" noChangeArrowheads="1"/>
          </p:cNvSpPr>
          <p:nvPr>
            <p:ph type="title"/>
          </p:nvPr>
        </p:nvSpPr>
        <p:spPr/>
        <p:txBody>
          <a:bodyPr/>
          <a:lstStyle/>
          <a:p>
            <a:pPr>
              <a:defRPr/>
            </a:pPr>
            <a:r>
              <a:rPr lang="en-US" altLang="zh-TW" smtClean="0"/>
              <a:t>Shear Matrix</a:t>
            </a:r>
          </a:p>
        </p:txBody>
      </p:sp>
      <p:sp>
        <p:nvSpPr>
          <p:cNvPr id="86021" name="Rectangle 3"/>
          <p:cNvSpPr>
            <a:spLocks noGrp="1" noChangeArrowheads="1"/>
          </p:cNvSpPr>
          <p:nvPr>
            <p:ph type="body" idx="1"/>
          </p:nvPr>
        </p:nvSpPr>
        <p:spPr/>
        <p:txBody>
          <a:bodyPr/>
          <a:lstStyle/>
          <a:p>
            <a:pPr>
              <a:buFontTx/>
              <a:buNone/>
            </a:pPr>
            <a:r>
              <a:rPr lang="en-US" altLang="zh-TW" smtClean="0"/>
              <a:t>Consider simple shear along </a:t>
            </a:r>
            <a:r>
              <a:rPr lang="en-US" altLang="zh-TW" i="1" smtClean="0">
                <a:latin typeface="Times New Roman" pitchFamily="18" charset="0"/>
              </a:rPr>
              <a:t>x</a:t>
            </a:r>
            <a:r>
              <a:rPr lang="en-US" altLang="zh-TW" smtClean="0"/>
              <a:t> axis</a:t>
            </a:r>
          </a:p>
        </p:txBody>
      </p:sp>
      <p:pic>
        <p:nvPicPr>
          <p:cNvPr id="86022" name="Picture 4" descr="\\Angel\BOOK\OpenGL\Paul Final\Art\jpeg\AN04F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20367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5"/>
          <p:cNvSpPr txBox="1">
            <a:spLocks noChangeArrowheads="1"/>
          </p:cNvSpPr>
          <p:nvPr/>
        </p:nvSpPr>
        <p:spPr bwMode="auto">
          <a:xfrm>
            <a:off x="1828800" y="2514600"/>
            <a:ext cx="2073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x + y cot </a:t>
            </a:r>
            <a:r>
              <a:rPr lang="en-US" altLang="zh-TW" sz="1800">
                <a:latin typeface="Symbol" pitchFamily="18" charset="2"/>
              </a:rPr>
              <a:t>q</a:t>
            </a:r>
          </a:p>
          <a:p>
            <a:pPr eaLnBrk="1" hangingPunct="1">
              <a:buClrTx/>
              <a:buSzTx/>
              <a:buFontTx/>
              <a:buNone/>
            </a:pPr>
            <a:r>
              <a:rPr lang="en-US" altLang="zh-TW" sz="1800">
                <a:latin typeface="Arial" charset="0"/>
              </a:rPr>
              <a:t>y’ = y</a:t>
            </a:r>
          </a:p>
          <a:p>
            <a:pPr eaLnBrk="1" hangingPunct="1">
              <a:buClrTx/>
              <a:buSzTx/>
              <a:buFontTx/>
              <a:buNone/>
            </a:pPr>
            <a:r>
              <a:rPr lang="en-US" altLang="zh-TW" sz="1800">
                <a:latin typeface="Arial" charset="0"/>
              </a:rPr>
              <a:t>z’ = z</a:t>
            </a:r>
          </a:p>
        </p:txBody>
      </p:sp>
      <p:graphicFrame>
        <p:nvGraphicFramePr>
          <p:cNvPr id="86024" name="Object 2"/>
          <p:cNvGraphicFramePr>
            <a:graphicFrameLocks noChangeAspect="1"/>
          </p:cNvGraphicFramePr>
          <p:nvPr/>
        </p:nvGraphicFramePr>
        <p:xfrm>
          <a:off x="2767013" y="3886200"/>
          <a:ext cx="2638425" cy="2159000"/>
        </p:xfrm>
        <a:graphic>
          <a:graphicData uri="http://schemas.openxmlformats.org/presentationml/2006/ole">
            <mc:AlternateContent xmlns:mc="http://schemas.openxmlformats.org/markup-compatibility/2006">
              <mc:Choice xmlns:v="urn:schemas-microsoft-com:vml" Requires="v">
                <p:oleObj spid="_x0000_s86038" name="Equation" r:id="rId4" imgW="1117600" imgH="914400" progId="Equation.3">
                  <p:embed/>
                </p:oleObj>
              </mc:Choice>
              <mc:Fallback>
                <p:oleObj name="Equation" r:id="rId4" imgW="11176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3886200"/>
                        <a:ext cx="2638425"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5" name="Text Box 7"/>
          <p:cNvSpPr txBox="1">
            <a:spLocks noChangeArrowheads="1"/>
          </p:cNvSpPr>
          <p:nvPr/>
        </p:nvSpPr>
        <p:spPr bwMode="auto">
          <a:xfrm>
            <a:off x="1681163" y="4597400"/>
            <a:ext cx="1249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b="1">
                <a:latin typeface="Arial" charset="0"/>
              </a:rPr>
              <a:t>H</a:t>
            </a:r>
            <a:r>
              <a:rPr lang="en-US" altLang="zh-TW" sz="2800">
                <a:latin typeface="Arial" charset="0"/>
              </a:rPr>
              <a:t>(</a:t>
            </a:r>
            <a:r>
              <a:rPr lang="en-US" altLang="zh-TW" sz="2800">
                <a:latin typeface="Symbol" pitchFamily="18" charset="2"/>
              </a:rPr>
              <a:t>q</a:t>
            </a:r>
            <a:r>
              <a:rPr lang="en-US" altLang="zh-TW" sz="2800">
                <a:latin typeface="Arial" charset="0"/>
              </a:rPr>
              <a:t>) =</a:t>
            </a:r>
            <a:r>
              <a:rPr lang="en-US" altLang="zh-TW" sz="1800">
                <a:latin typeface="Arial"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Transformation in OpenGL</a:t>
            </a:r>
            <a:endParaRPr lang="zh-TW" altLang="en-US" dirty="0"/>
          </a:p>
        </p:txBody>
      </p:sp>
      <p:sp>
        <p:nvSpPr>
          <p:cNvPr id="87043"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7679634-89D1-44E6-B8F8-20A3B1A33CE8}" type="slidenum">
              <a:rPr lang="es-ES" altLang="zh-TW" sz="1800">
                <a:latin typeface="Arial" charset="0"/>
              </a:rPr>
              <a:pPr lvl="1" eaLnBrk="1" hangingPunct="1">
                <a:spcBef>
                  <a:spcPct val="0"/>
                </a:spcBef>
                <a:buClrTx/>
                <a:buSzTx/>
                <a:buFontTx/>
                <a:buNone/>
              </a:pPr>
              <a:t>8</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Vectors</a:t>
            </a:r>
          </a:p>
        </p:txBody>
      </p:sp>
      <p:sp>
        <p:nvSpPr>
          <p:cNvPr id="15365" name="Rectangle 3"/>
          <p:cNvSpPr>
            <a:spLocks noGrp="1" noChangeArrowheads="1"/>
          </p:cNvSpPr>
          <p:nvPr>
            <p:ph type="body" idx="1"/>
          </p:nvPr>
        </p:nvSpPr>
        <p:spPr/>
        <p:txBody>
          <a:bodyPr/>
          <a:lstStyle/>
          <a:p>
            <a:pPr>
              <a:lnSpc>
                <a:spcPct val="90000"/>
              </a:lnSpc>
            </a:pPr>
            <a:r>
              <a:rPr lang="en-US" altLang="zh-TW" smtClean="0"/>
              <a:t>Physical definition: a vector is a quantity with two attributes</a:t>
            </a:r>
          </a:p>
          <a:p>
            <a:pPr lvl="1">
              <a:lnSpc>
                <a:spcPct val="90000"/>
              </a:lnSpc>
            </a:pPr>
            <a:r>
              <a:rPr lang="en-US" altLang="zh-TW" smtClean="0">
                <a:ea typeface="MS PGothic" pitchFamily="34" charset="-128"/>
              </a:rPr>
              <a:t>Direction</a:t>
            </a:r>
          </a:p>
          <a:p>
            <a:pPr lvl="1">
              <a:lnSpc>
                <a:spcPct val="90000"/>
              </a:lnSpc>
            </a:pPr>
            <a:r>
              <a:rPr lang="en-US" altLang="zh-TW" smtClean="0">
                <a:ea typeface="MS PGothic" pitchFamily="34" charset="-128"/>
              </a:rPr>
              <a:t>Magnitude</a:t>
            </a:r>
          </a:p>
          <a:p>
            <a:pPr>
              <a:lnSpc>
                <a:spcPct val="90000"/>
              </a:lnSpc>
            </a:pPr>
            <a:r>
              <a:rPr lang="en-US" altLang="zh-TW" smtClean="0"/>
              <a:t>Examples include</a:t>
            </a:r>
          </a:p>
          <a:p>
            <a:pPr lvl="1">
              <a:lnSpc>
                <a:spcPct val="90000"/>
              </a:lnSpc>
            </a:pPr>
            <a:r>
              <a:rPr lang="en-US" altLang="zh-TW" smtClean="0">
                <a:ea typeface="MS PGothic" pitchFamily="34" charset="-128"/>
              </a:rPr>
              <a:t>Force</a:t>
            </a:r>
          </a:p>
          <a:p>
            <a:pPr lvl="1">
              <a:lnSpc>
                <a:spcPct val="90000"/>
              </a:lnSpc>
            </a:pPr>
            <a:r>
              <a:rPr lang="en-US" altLang="zh-TW" smtClean="0">
                <a:ea typeface="MS PGothic" pitchFamily="34" charset="-128"/>
              </a:rPr>
              <a:t>Velocity</a:t>
            </a:r>
          </a:p>
          <a:p>
            <a:pPr lvl="1">
              <a:lnSpc>
                <a:spcPct val="90000"/>
              </a:lnSpc>
            </a:pPr>
            <a:r>
              <a:rPr lang="en-US" altLang="zh-TW" smtClean="0">
                <a:ea typeface="MS PGothic" pitchFamily="34" charset="-128"/>
              </a:rPr>
              <a:t>Directed line segments</a:t>
            </a:r>
          </a:p>
          <a:p>
            <a:pPr lvl="2">
              <a:lnSpc>
                <a:spcPct val="90000"/>
              </a:lnSpc>
            </a:pPr>
            <a:r>
              <a:rPr lang="en-US" altLang="zh-TW" smtClean="0">
                <a:ea typeface="MS PGothic" pitchFamily="34" charset="-128"/>
              </a:rPr>
              <a:t>Most important example for graphics</a:t>
            </a:r>
          </a:p>
          <a:p>
            <a:pPr lvl="2">
              <a:lnSpc>
                <a:spcPct val="90000"/>
              </a:lnSpc>
            </a:pPr>
            <a:r>
              <a:rPr lang="en-US" altLang="zh-TW" smtClean="0">
                <a:ea typeface="MS PGothic" pitchFamily="34" charset="-128"/>
              </a:rPr>
              <a:t>Can map to other types</a:t>
            </a:r>
          </a:p>
        </p:txBody>
      </p:sp>
      <p:sp>
        <p:nvSpPr>
          <p:cNvPr id="15366" name="Line 4"/>
          <p:cNvSpPr>
            <a:spLocks noChangeShapeType="1"/>
          </p:cNvSpPr>
          <p:nvPr/>
        </p:nvSpPr>
        <p:spPr bwMode="auto">
          <a:xfrm flipV="1">
            <a:off x="6711950" y="313848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5367" name="Text Box 5"/>
          <p:cNvSpPr txBox="1">
            <a:spLocks noChangeArrowheads="1"/>
          </p:cNvSpPr>
          <p:nvPr/>
        </p:nvSpPr>
        <p:spPr bwMode="auto">
          <a:xfrm>
            <a:off x="7315200" y="36369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EE5C80E-3E1D-418E-8099-3FED91A1E7E7}" type="slidenum">
              <a:rPr lang="es-ES" altLang="zh-TW" sz="1800">
                <a:latin typeface="Arial" charset="0"/>
              </a:rPr>
              <a:pPr lvl="1" eaLnBrk="1" hangingPunct="1">
                <a:spcBef>
                  <a:spcPct val="0"/>
                </a:spcBef>
                <a:buClrTx/>
                <a:buSzTx/>
                <a:buFontTx/>
                <a:buNone/>
              </a:pPr>
              <a:t>80</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88069" name="Rectangle 3"/>
          <p:cNvSpPr>
            <a:spLocks noGrp="1" noChangeArrowheads="1"/>
          </p:cNvSpPr>
          <p:nvPr>
            <p:ph type="body" idx="1"/>
          </p:nvPr>
        </p:nvSpPr>
        <p:spPr>
          <a:xfrm>
            <a:off x="685800" y="1524000"/>
            <a:ext cx="7620000" cy="4724400"/>
          </a:xfrm>
        </p:spPr>
        <p:txBody>
          <a:bodyPr/>
          <a:lstStyle/>
          <a:p>
            <a:r>
              <a:rPr lang="en-US" altLang="zh-TW" smtClean="0"/>
              <a:t>Learn how to carry out transformations in OpenGL</a:t>
            </a:r>
          </a:p>
          <a:p>
            <a:pPr lvl="1"/>
            <a:r>
              <a:rPr lang="en-US" altLang="zh-TW" smtClean="0">
                <a:ea typeface="MS PGothic" pitchFamily="34" charset="-128"/>
              </a:rPr>
              <a:t>Rotation</a:t>
            </a:r>
          </a:p>
          <a:p>
            <a:pPr lvl="1"/>
            <a:r>
              <a:rPr lang="en-US" altLang="zh-TW" smtClean="0">
                <a:ea typeface="MS PGothic" pitchFamily="34" charset="-128"/>
              </a:rPr>
              <a:t>Translation </a:t>
            </a:r>
          </a:p>
          <a:p>
            <a:pPr lvl="1"/>
            <a:r>
              <a:rPr lang="en-US" altLang="zh-TW" smtClean="0">
                <a:ea typeface="MS PGothic" pitchFamily="34" charset="-128"/>
              </a:rPr>
              <a:t>Scaling</a:t>
            </a:r>
          </a:p>
          <a:p>
            <a:r>
              <a:rPr lang="en-US" altLang="zh-TW" smtClean="0"/>
              <a:t>Introduce OpenGL matrix modes</a:t>
            </a:r>
          </a:p>
          <a:p>
            <a:pPr lvl="1"/>
            <a:r>
              <a:rPr lang="en-US" altLang="zh-TW" smtClean="0">
                <a:ea typeface="MS PGothic" pitchFamily="34" charset="-128"/>
              </a:rPr>
              <a:t>Model-view</a:t>
            </a:r>
          </a:p>
          <a:p>
            <a:pPr lvl="1"/>
            <a:r>
              <a:rPr lang="en-US" altLang="zh-TW" smtClean="0">
                <a:ea typeface="MS PGothic" pitchFamily="34" charset="-128"/>
              </a:rPr>
              <a:t>Projection</a:t>
            </a:r>
          </a:p>
          <a:p>
            <a:pPr lvl="1"/>
            <a:endParaRPr lang="en-US" altLang="zh-TW" smtClean="0">
              <a:ea typeface="MS PGothic" pitchFamily="34"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3388913-35CB-4F09-B560-618380AE26F5}" type="slidenum">
              <a:rPr lang="es-ES" altLang="zh-TW" sz="1800">
                <a:latin typeface="Arial" charset="0"/>
              </a:rPr>
              <a:pPr lvl="1" eaLnBrk="1" hangingPunct="1">
                <a:spcBef>
                  <a:spcPct val="0"/>
                </a:spcBef>
                <a:buClrTx/>
                <a:buSzTx/>
                <a:buFontTx/>
                <a:buNone/>
              </a:pPr>
              <a:t>81</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OpenGL Matrices</a:t>
            </a:r>
          </a:p>
        </p:txBody>
      </p:sp>
      <p:sp>
        <p:nvSpPr>
          <p:cNvPr id="89093" name="Rectangle 3"/>
          <p:cNvSpPr>
            <a:spLocks noGrp="1" noChangeArrowheads="1"/>
          </p:cNvSpPr>
          <p:nvPr>
            <p:ph type="body" idx="1"/>
          </p:nvPr>
        </p:nvSpPr>
        <p:spPr/>
        <p:txBody>
          <a:bodyPr/>
          <a:lstStyle/>
          <a:p>
            <a:pPr>
              <a:lnSpc>
                <a:spcPct val="90000"/>
              </a:lnSpc>
            </a:pPr>
            <a:r>
              <a:rPr lang="en-US" altLang="zh-TW" smtClean="0"/>
              <a:t>In OpenGL matrices are part of the state</a:t>
            </a:r>
          </a:p>
          <a:p>
            <a:pPr>
              <a:lnSpc>
                <a:spcPct val="90000"/>
              </a:lnSpc>
            </a:pPr>
            <a:r>
              <a:rPr lang="en-US" altLang="zh-TW" smtClean="0"/>
              <a:t>Multiple types</a:t>
            </a:r>
          </a:p>
          <a:p>
            <a:pPr lvl="1">
              <a:lnSpc>
                <a:spcPct val="90000"/>
              </a:lnSpc>
            </a:pPr>
            <a:r>
              <a:rPr lang="en-US" altLang="zh-TW" smtClean="0">
                <a:ea typeface="MS PGothic" pitchFamily="34" charset="-128"/>
              </a:rPr>
              <a:t>Model-View (</a:t>
            </a:r>
            <a:r>
              <a:rPr lang="en-US" altLang="zh-TW" b="1" smtClean="0">
                <a:latin typeface="Courier New" pitchFamily="49" charset="0"/>
                <a:ea typeface="MS PGothic" pitchFamily="34" charset="-128"/>
              </a:rPr>
              <a:t>GL_MODELVIEW</a:t>
            </a:r>
            <a:r>
              <a:rPr lang="en-US" altLang="zh-TW" smtClean="0">
                <a:ea typeface="MS PGothic" pitchFamily="34" charset="-128"/>
              </a:rPr>
              <a:t>)</a:t>
            </a:r>
          </a:p>
          <a:p>
            <a:pPr lvl="1">
              <a:lnSpc>
                <a:spcPct val="90000"/>
              </a:lnSpc>
            </a:pPr>
            <a:r>
              <a:rPr lang="en-US" altLang="zh-TW" smtClean="0">
                <a:ea typeface="MS PGothic" pitchFamily="34" charset="-128"/>
              </a:rPr>
              <a:t>Projection (</a:t>
            </a:r>
            <a:r>
              <a:rPr lang="en-US" altLang="zh-TW" b="1" smtClean="0">
                <a:latin typeface="Courier New" pitchFamily="49" charset="0"/>
                <a:ea typeface="MS PGothic" pitchFamily="34" charset="-128"/>
              </a:rPr>
              <a:t>GL_PROJECTION</a:t>
            </a:r>
            <a:r>
              <a:rPr lang="en-US" altLang="zh-TW" smtClean="0">
                <a:ea typeface="MS PGothic" pitchFamily="34" charset="-128"/>
              </a:rPr>
              <a:t>)</a:t>
            </a:r>
          </a:p>
          <a:p>
            <a:pPr lvl="1">
              <a:lnSpc>
                <a:spcPct val="90000"/>
              </a:lnSpc>
            </a:pPr>
            <a:r>
              <a:rPr lang="en-US" altLang="zh-TW" smtClean="0">
                <a:ea typeface="MS PGothic" pitchFamily="34" charset="-128"/>
              </a:rPr>
              <a:t>Texture (</a:t>
            </a:r>
            <a:r>
              <a:rPr lang="en-US" altLang="zh-TW" b="1" smtClean="0">
                <a:latin typeface="Courier New" pitchFamily="49" charset="0"/>
                <a:ea typeface="MS PGothic" pitchFamily="34" charset="-128"/>
              </a:rPr>
              <a:t>GL_TEXTURE</a:t>
            </a:r>
            <a:r>
              <a:rPr lang="en-US" altLang="zh-TW" smtClean="0">
                <a:ea typeface="MS PGothic" pitchFamily="34" charset="-128"/>
              </a:rPr>
              <a:t>) (ignore for now)</a:t>
            </a:r>
          </a:p>
          <a:p>
            <a:pPr lvl="1">
              <a:lnSpc>
                <a:spcPct val="90000"/>
              </a:lnSpc>
            </a:pPr>
            <a:r>
              <a:rPr lang="en-US" altLang="zh-TW" smtClean="0">
                <a:ea typeface="MS PGothic" pitchFamily="34" charset="-128"/>
              </a:rPr>
              <a:t>Color(</a:t>
            </a:r>
            <a:r>
              <a:rPr lang="en-US" altLang="zh-TW" b="1" smtClean="0">
                <a:latin typeface="Courier New" pitchFamily="49" charset="0"/>
                <a:ea typeface="MS PGothic" pitchFamily="34" charset="-128"/>
              </a:rPr>
              <a:t>GL_COLOR</a:t>
            </a:r>
            <a:r>
              <a:rPr lang="en-US" altLang="zh-TW" smtClean="0">
                <a:ea typeface="MS PGothic" pitchFamily="34" charset="-128"/>
              </a:rPr>
              <a:t>) (ignore for now)</a:t>
            </a:r>
          </a:p>
          <a:p>
            <a:pPr>
              <a:lnSpc>
                <a:spcPct val="90000"/>
              </a:lnSpc>
            </a:pPr>
            <a:r>
              <a:rPr lang="en-US" altLang="zh-TW" smtClean="0"/>
              <a:t>Single set of functions for manipulation</a:t>
            </a:r>
          </a:p>
          <a:p>
            <a:pPr>
              <a:lnSpc>
                <a:spcPct val="90000"/>
              </a:lnSpc>
            </a:pPr>
            <a:r>
              <a:rPr lang="en-US" altLang="zh-TW" smtClean="0"/>
              <a:t>Select which to manipulated by</a:t>
            </a:r>
          </a:p>
          <a:p>
            <a:pPr lvl="1">
              <a:lnSpc>
                <a:spcPct val="90000"/>
              </a:lnSpc>
            </a:pPr>
            <a:r>
              <a:rPr lang="en-US" altLang="zh-TW" b="1" smtClean="0">
                <a:latin typeface="Courier New" pitchFamily="49" charset="0"/>
                <a:ea typeface="MS PGothic" pitchFamily="34" charset="-128"/>
              </a:rPr>
              <a:t>glMatrixMode(GL_MODELVIEW);</a:t>
            </a:r>
          </a:p>
          <a:p>
            <a:pPr lvl="1">
              <a:lnSpc>
                <a:spcPct val="90000"/>
              </a:lnSpc>
            </a:pPr>
            <a:r>
              <a:rPr lang="en-US" altLang="zh-TW" b="1" smtClean="0">
                <a:latin typeface="Courier New" pitchFamily="49" charset="0"/>
                <a:ea typeface="MS PGothic" pitchFamily="34" charset="-128"/>
              </a:rPr>
              <a:t>glMatrixMode(GL_PROJECTION);</a:t>
            </a:r>
          </a:p>
          <a:p>
            <a:pPr>
              <a:lnSpc>
                <a:spcPct val="90000"/>
              </a:lnSpc>
            </a:pPr>
            <a:endParaRPr lang="en-US" altLang="zh-TW" b="1" smtClean="0">
              <a:latin typeface="Courier New" pitchFamily="49"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27E5EB8-2418-4FD4-B59F-0573336B1B3F}" type="slidenum">
              <a:rPr lang="es-ES" altLang="zh-TW" sz="1800">
                <a:latin typeface="Arial" charset="0"/>
              </a:rPr>
              <a:pPr lvl="1" eaLnBrk="1" hangingPunct="1">
                <a:spcBef>
                  <a:spcPct val="0"/>
                </a:spcBef>
                <a:buClrTx/>
                <a:buSzTx/>
                <a:buFontTx/>
                <a:buNone/>
              </a:pPr>
              <a:t>82</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normAutofit fontScale="90000"/>
          </a:bodyPr>
          <a:lstStyle/>
          <a:p>
            <a:pPr>
              <a:defRPr/>
            </a:pPr>
            <a:r>
              <a:rPr lang="en-US" altLang="zh-TW" smtClean="0"/>
              <a:t>Current Transformation Matrix (CTM)</a:t>
            </a:r>
          </a:p>
        </p:txBody>
      </p:sp>
      <p:sp>
        <p:nvSpPr>
          <p:cNvPr id="90117" name="Rectangle 3"/>
          <p:cNvSpPr>
            <a:spLocks noGrp="1" noChangeArrowheads="1"/>
          </p:cNvSpPr>
          <p:nvPr>
            <p:ph type="body" idx="1"/>
          </p:nvPr>
        </p:nvSpPr>
        <p:spPr/>
        <p:txBody>
          <a:bodyPr/>
          <a:lstStyle/>
          <a:p>
            <a:r>
              <a:rPr lang="en-US" altLang="zh-TW" sz="2700" smtClean="0"/>
              <a:t>Conceptually there is a 4 x 4 homogeneous coordinate matrix, the </a:t>
            </a:r>
            <a:r>
              <a:rPr lang="en-US" altLang="zh-TW" sz="2700" i="1" smtClean="0"/>
              <a:t>current transformation matrix</a:t>
            </a:r>
            <a:r>
              <a:rPr lang="en-US" altLang="zh-TW" sz="2700" smtClean="0"/>
              <a:t> (CTM) that is part of the state and is applied to all vertices that pass down the pipeline</a:t>
            </a:r>
          </a:p>
          <a:p>
            <a:r>
              <a:rPr lang="en-US" altLang="zh-TW" sz="2700" smtClean="0"/>
              <a:t>The CTM is defined in the user program and loaded into a transformation unit</a:t>
            </a:r>
          </a:p>
        </p:txBody>
      </p:sp>
      <p:grpSp>
        <p:nvGrpSpPr>
          <p:cNvPr id="90118" name="Group 7"/>
          <p:cNvGrpSpPr>
            <a:grpSpLocks/>
          </p:cNvGrpSpPr>
          <p:nvPr/>
        </p:nvGrpSpPr>
        <p:grpSpPr bwMode="auto">
          <a:xfrm>
            <a:off x="1676400" y="5334000"/>
            <a:ext cx="4267200" cy="685800"/>
            <a:chOff x="1056" y="2400"/>
            <a:chExt cx="2688" cy="432"/>
          </a:xfrm>
        </p:grpSpPr>
        <p:sp>
          <p:nvSpPr>
            <p:cNvPr id="90126" name="Rectangle 4"/>
            <p:cNvSpPr>
              <a:spLocks noChangeArrowheads="1"/>
            </p:cNvSpPr>
            <p:nvPr/>
          </p:nvSpPr>
          <p:spPr bwMode="auto">
            <a:xfrm>
              <a:off x="1776" y="2400"/>
              <a:ext cx="1248" cy="432"/>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90127" name="Line 5"/>
            <p:cNvSpPr>
              <a:spLocks noChangeShapeType="1"/>
            </p:cNvSpPr>
            <p:nvPr/>
          </p:nvSpPr>
          <p:spPr bwMode="auto">
            <a:xfrm>
              <a:off x="1056" y="2640"/>
              <a:ext cx="72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0128" name="Line 6"/>
            <p:cNvSpPr>
              <a:spLocks noChangeShapeType="1"/>
            </p:cNvSpPr>
            <p:nvPr/>
          </p:nvSpPr>
          <p:spPr bwMode="auto">
            <a:xfrm>
              <a:off x="3024" y="2640"/>
              <a:ext cx="72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90119" name="Text Box 8"/>
          <p:cNvSpPr txBox="1">
            <a:spLocks noChangeArrowheads="1"/>
          </p:cNvSpPr>
          <p:nvPr/>
        </p:nvSpPr>
        <p:spPr bwMode="auto">
          <a:xfrm>
            <a:off x="3429000" y="54864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CTM</a:t>
            </a:r>
          </a:p>
        </p:txBody>
      </p:sp>
      <p:sp>
        <p:nvSpPr>
          <p:cNvPr id="90120" name="Text Box 9"/>
          <p:cNvSpPr txBox="1">
            <a:spLocks noChangeArrowheads="1"/>
          </p:cNvSpPr>
          <p:nvPr/>
        </p:nvSpPr>
        <p:spPr bwMode="auto">
          <a:xfrm>
            <a:off x="457200" y="5486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90121" name="Text Box 10"/>
          <p:cNvSpPr txBox="1">
            <a:spLocks noChangeArrowheads="1"/>
          </p:cNvSpPr>
          <p:nvPr/>
        </p:nvSpPr>
        <p:spPr bwMode="auto">
          <a:xfrm>
            <a:off x="6096000" y="5486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90122" name="Text Box 11"/>
          <p:cNvSpPr txBox="1">
            <a:spLocks noChangeArrowheads="1"/>
          </p:cNvSpPr>
          <p:nvPr/>
        </p:nvSpPr>
        <p:spPr bwMode="auto">
          <a:xfrm>
            <a:off x="2133600" y="5029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p>
        </p:txBody>
      </p:sp>
      <p:sp>
        <p:nvSpPr>
          <p:cNvPr id="90123" name="Text Box 12"/>
          <p:cNvSpPr txBox="1">
            <a:spLocks noChangeArrowheads="1"/>
          </p:cNvSpPr>
          <p:nvPr/>
        </p:nvSpPr>
        <p:spPr bwMode="auto">
          <a:xfrm>
            <a:off x="5105400" y="4953000"/>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b="1">
                <a:latin typeface="Arial" charset="0"/>
              </a:rPr>
              <a:t>Cp</a:t>
            </a:r>
          </a:p>
        </p:txBody>
      </p:sp>
      <p:sp>
        <p:nvSpPr>
          <p:cNvPr id="90124" name="Line 13"/>
          <p:cNvSpPr>
            <a:spLocks noChangeShapeType="1"/>
          </p:cNvSpPr>
          <p:nvPr/>
        </p:nvSpPr>
        <p:spPr bwMode="auto">
          <a:xfrm>
            <a:off x="3733800" y="4876800"/>
            <a:ext cx="0" cy="457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0125" name="Text Box 14"/>
          <p:cNvSpPr txBox="1">
            <a:spLocks noChangeArrowheads="1"/>
          </p:cNvSpPr>
          <p:nvPr/>
        </p:nvSpPr>
        <p:spPr bwMode="auto">
          <a:xfrm>
            <a:off x="3886200" y="4648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C</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981B86D-8268-4717-B14B-47A3A813CDB8}" type="slidenum">
              <a:rPr lang="es-ES" altLang="zh-TW" sz="1800">
                <a:latin typeface="Arial" charset="0"/>
              </a:rPr>
              <a:pPr lvl="1" eaLnBrk="1" hangingPunct="1">
                <a:spcBef>
                  <a:spcPct val="0"/>
                </a:spcBef>
                <a:buClrTx/>
                <a:buSzTx/>
                <a:buFontTx/>
                <a:buNone/>
              </a:pPr>
              <a:t>83</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z="3300" smtClean="0"/>
              <a:t>CTM operations</a:t>
            </a:r>
          </a:p>
        </p:txBody>
      </p:sp>
      <p:sp>
        <p:nvSpPr>
          <p:cNvPr id="91141" name="Rectangle 3"/>
          <p:cNvSpPr>
            <a:spLocks noGrp="1" noChangeArrowheads="1"/>
          </p:cNvSpPr>
          <p:nvPr>
            <p:ph type="body" idx="1"/>
          </p:nvPr>
        </p:nvSpPr>
        <p:spPr/>
        <p:txBody>
          <a:bodyPr/>
          <a:lstStyle/>
          <a:p>
            <a:r>
              <a:rPr lang="en-US" altLang="zh-TW" sz="2700" smtClean="0"/>
              <a:t>The CTM can be altered either by loading a new CTM or by postmutiplication</a:t>
            </a:r>
          </a:p>
        </p:txBody>
      </p:sp>
      <p:sp>
        <p:nvSpPr>
          <p:cNvPr id="91142" name="Text Box 4"/>
          <p:cNvSpPr txBox="1">
            <a:spLocks noChangeArrowheads="1"/>
          </p:cNvSpPr>
          <p:nvPr/>
        </p:nvSpPr>
        <p:spPr bwMode="auto">
          <a:xfrm>
            <a:off x="1071563" y="2714625"/>
            <a:ext cx="58197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Load an identity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I</a:t>
            </a:r>
          </a:p>
          <a:p>
            <a:pPr eaLnBrk="1" hangingPunct="1">
              <a:buClrTx/>
              <a:buSzTx/>
              <a:buFontTx/>
              <a:buNone/>
            </a:pPr>
            <a:r>
              <a:rPr lang="en-US" altLang="zh-TW" sz="1800">
                <a:latin typeface="Arial" charset="0"/>
              </a:rPr>
              <a:t>Load an arbitrary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M</a:t>
            </a:r>
          </a:p>
          <a:p>
            <a:pPr eaLnBrk="1" hangingPunct="1">
              <a:buClrTx/>
              <a:buSzTx/>
              <a:buFontTx/>
              <a:buNone/>
            </a:pPr>
            <a:endParaRPr lang="en-US" altLang="zh-TW" sz="1800" b="1">
              <a:latin typeface="Arial" charset="0"/>
            </a:endParaRPr>
          </a:p>
          <a:p>
            <a:pPr eaLnBrk="1" hangingPunct="1">
              <a:buClrTx/>
              <a:buSzTx/>
              <a:buFontTx/>
              <a:buNone/>
            </a:pPr>
            <a:r>
              <a:rPr lang="en-US" altLang="zh-TW" sz="1800">
                <a:latin typeface="Arial" charset="0"/>
              </a:rPr>
              <a:t>Load a translation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T</a:t>
            </a:r>
          </a:p>
          <a:p>
            <a:pPr eaLnBrk="1" hangingPunct="1">
              <a:buClrTx/>
              <a:buSzTx/>
              <a:buFontTx/>
              <a:buNone/>
            </a:pPr>
            <a:r>
              <a:rPr lang="en-US" altLang="zh-TW" sz="1800">
                <a:latin typeface="Arial" charset="0"/>
              </a:rPr>
              <a:t>Load a rotation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R</a:t>
            </a:r>
          </a:p>
          <a:p>
            <a:pPr eaLnBrk="1" hangingPunct="1">
              <a:buClrTx/>
              <a:buSzTx/>
              <a:buFontTx/>
              <a:buNone/>
            </a:pPr>
            <a:r>
              <a:rPr lang="en-US" altLang="zh-TW" sz="1800">
                <a:latin typeface="Arial" charset="0"/>
              </a:rPr>
              <a:t>Load a scaling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S</a:t>
            </a:r>
          </a:p>
          <a:p>
            <a:pPr eaLnBrk="1" hangingPunct="1">
              <a:buClrTx/>
              <a:buSzTx/>
              <a:buFontTx/>
              <a:buNone/>
            </a:pPr>
            <a:endParaRPr lang="en-US" altLang="zh-TW" sz="1800" b="1">
              <a:latin typeface="Arial" charset="0"/>
            </a:endParaRPr>
          </a:p>
          <a:p>
            <a:pPr eaLnBrk="1" hangingPunct="1">
              <a:buClrTx/>
              <a:buSzTx/>
              <a:buFontTx/>
              <a:buNone/>
            </a:pPr>
            <a:r>
              <a:rPr lang="en-US" altLang="zh-TW" sz="1800">
                <a:latin typeface="Arial" charset="0"/>
              </a:rPr>
              <a:t>Postmultiply by an arbitrary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CM</a:t>
            </a:r>
          </a:p>
          <a:p>
            <a:pPr eaLnBrk="1" hangingPunct="1">
              <a:buClrTx/>
              <a:buSzTx/>
              <a:buFontTx/>
              <a:buNone/>
            </a:pPr>
            <a:r>
              <a:rPr lang="en-US" altLang="zh-TW" sz="1800">
                <a:latin typeface="Arial" charset="0"/>
              </a:rPr>
              <a:t>Postmultiply by a translation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CT</a:t>
            </a:r>
          </a:p>
          <a:p>
            <a:pPr eaLnBrk="1" hangingPunct="1">
              <a:buClrTx/>
              <a:buSzTx/>
              <a:buFontTx/>
              <a:buNone/>
            </a:pPr>
            <a:r>
              <a:rPr lang="en-US" altLang="zh-TW" sz="1800">
                <a:latin typeface="Arial" charset="0"/>
              </a:rPr>
              <a:t>Postmultiply by a rotation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a:t>
            </a:r>
            <a:r>
              <a:rPr lang="en-US" altLang="zh-TW" sz="1800">
                <a:latin typeface="Arial" charset="0"/>
              </a:rPr>
              <a:t> </a:t>
            </a:r>
            <a:r>
              <a:rPr lang="en-US" altLang="zh-TW" sz="1800" b="1">
                <a:latin typeface="Arial" charset="0"/>
              </a:rPr>
              <a:t>R</a:t>
            </a:r>
          </a:p>
          <a:p>
            <a:pPr eaLnBrk="1" hangingPunct="1">
              <a:buClrTx/>
              <a:buSzTx/>
              <a:buFontTx/>
              <a:buNone/>
            </a:pPr>
            <a:r>
              <a:rPr lang="en-US" altLang="zh-TW" sz="1800">
                <a:latin typeface="Arial" charset="0"/>
              </a:rPr>
              <a:t>Postmultiply by a scaling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a:t>
            </a:r>
            <a:r>
              <a:rPr lang="en-US" altLang="zh-TW" sz="1800">
                <a:latin typeface="Arial" charset="0"/>
              </a:rPr>
              <a:t> </a:t>
            </a:r>
            <a:r>
              <a:rPr lang="en-US" altLang="zh-TW" sz="1800" b="1">
                <a:latin typeface="Arial" charset="0"/>
              </a:rPr>
              <a:t>S</a:t>
            </a:r>
          </a:p>
          <a:p>
            <a:pPr eaLnBrk="1" hangingPunct="1">
              <a:buClrTx/>
              <a:buSzTx/>
              <a:buFontTx/>
              <a:buNone/>
            </a:pPr>
            <a:endParaRPr lang="en-US" altLang="zh-TW" sz="1800" b="1">
              <a:latin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EC44B1E-A529-45A9-B694-A565185C43FC}" type="slidenum">
              <a:rPr lang="es-ES" altLang="zh-TW" sz="1800">
                <a:latin typeface="Arial" charset="0"/>
              </a:rPr>
              <a:pPr lvl="1" eaLnBrk="1" hangingPunct="1">
                <a:spcBef>
                  <a:spcPct val="0"/>
                </a:spcBef>
                <a:buClrTx/>
                <a:buSzTx/>
                <a:buFontTx/>
                <a:buNone/>
              </a:pPr>
              <a:t>84</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a:xfrm>
            <a:off x="1371600" y="228600"/>
            <a:ext cx="6629400" cy="1066800"/>
          </a:xfrm>
        </p:spPr>
        <p:txBody>
          <a:bodyPr>
            <a:normAutofit fontScale="90000"/>
          </a:bodyPr>
          <a:lstStyle/>
          <a:p>
            <a:pPr>
              <a:defRPr/>
            </a:pPr>
            <a:r>
              <a:rPr lang="en-US" altLang="zh-TW" smtClean="0"/>
              <a:t>Rotation about a Fixed Point</a:t>
            </a:r>
          </a:p>
        </p:txBody>
      </p:sp>
      <p:sp>
        <p:nvSpPr>
          <p:cNvPr id="92165" name="Text Box 5"/>
          <p:cNvSpPr>
            <a:spLocks noGrp="1" noChangeArrowheads="1"/>
          </p:cNvSpPr>
          <p:nvPr>
            <p:ph type="body" idx="1"/>
          </p:nvPr>
        </p:nvSpPr>
        <p:spPr>
          <a:noFill/>
        </p:spPr>
        <p:txBody>
          <a:bodyPr/>
          <a:lstStyle/>
          <a:p>
            <a:pPr>
              <a:buFontTx/>
              <a:buNone/>
            </a:pPr>
            <a:r>
              <a:rPr lang="en-US" altLang="zh-TW" sz="2400" smtClean="0"/>
              <a:t>Start with identity matrix:</a:t>
            </a:r>
            <a:r>
              <a:rPr lang="en-US" altLang="zh-TW" sz="2400" b="1" smtClean="0">
                <a:latin typeface="Times New Roman" pitchFamily="18" charset="0"/>
              </a:rPr>
              <a:t> 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I</a:t>
            </a:r>
          </a:p>
          <a:p>
            <a:pPr>
              <a:buFontTx/>
              <a:buNone/>
            </a:pPr>
            <a:r>
              <a:rPr lang="en-US" altLang="zh-TW" sz="2400" smtClean="0"/>
              <a:t>Move fixed point to origin: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a:t>
            </a:r>
            <a:endParaRPr lang="en-US" altLang="zh-TW" sz="2400" baseline="30000" smtClean="0">
              <a:latin typeface="Times New Roman" pitchFamily="18" charset="0"/>
            </a:endParaRPr>
          </a:p>
          <a:p>
            <a:pPr>
              <a:buFontTx/>
              <a:buNone/>
            </a:pPr>
            <a:r>
              <a:rPr lang="en-US" altLang="zh-TW" sz="2400" smtClean="0"/>
              <a:t>Rotate: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CR</a:t>
            </a:r>
          </a:p>
          <a:p>
            <a:pPr>
              <a:buFontTx/>
              <a:buNone/>
            </a:pPr>
            <a:r>
              <a:rPr lang="en-US" altLang="zh-TW" sz="2400" smtClean="0"/>
              <a:t>Move fixed point back: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 </a:t>
            </a:r>
            <a:r>
              <a:rPr lang="en-US" altLang="zh-TW" sz="2400" baseline="30000" smtClean="0">
                <a:latin typeface="Times New Roman" pitchFamily="18" charset="0"/>
              </a:rPr>
              <a:t>-1</a:t>
            </a:r>
            <a:endParaRPr lang="en-US" altLang="zh-TW" sz="2400" b="1" smtClean="0">
              <a:latin typeface="Times New Roman" pitchFamily="18" charset="0"/>
            </a:endParaRPr>
          </a:p>
          <a:p>
            <a:pPr>
              <a:buFontTx/>
              <a:buNone/>
            </a:pPr>
            <a:endParaRPr lang="en-US" altLang="zh-TW" sz="2400" b="1" smtClean="0">
              <a:latin typeface="Times New Roman" pitchFamily="18" charset="0"/>
            </a:endParaRPr>
          </a:p>
          <a:p>
            <a:pPr>
              <a:buFontTx/>
              <a:buNone/>
            </a:pPr>
            <a:r>
              <a:rPr lang="en-US" altLang="zh-TW" sz="2400" smtClean="0"/>
              <a:t>Result</a:t>
            </a:r>
            <a:r>
              <a:rPr lang="en-US" altLang="zh-TW" sz="2400" smtClean="0">
                <a:latin typeface="Times New Roman" pitchFamily="18" charset="0"/>
              </a:rPr>
              <a:t>:</a:t>
            </a:r>
            <a:r>
              <a:rPr lang="en-US" altLang="zh-TW" sz="2400" b="1" smtClean="0">
                <a:latin typeface="Times New Roman" pitchFamily="18" charset="0"/>
              </a:rPr>
              <a:t> C = TR T </a:t>
            </a:r>
            <a:r>
              <a:rPr lang="en-US" altLang="zh-TW" sz="2400" baseline="30000" smtClean="0">
                <a:latin typeface="Times New Roman" pitchFamily="18" charset="0"/>
              </a:rPr>
              <a:t>–1</a:t>
            </a:r>
            <a:r>
              <a:rPr lang="en-US" altLang="zh-TW" sz="2400" b="1" smtClean="0">
                <a:latin typeface="Times New Roman" pitchFamily="18" charset="0"/>
              </a:rPr>
              <a:t> </a:t>
            </a:r>
            <a:r>
              <a:rPr lang="en-US" altLang="zh-TW" sz="2400" smtClean="0"/>
              <a:t>which is </a:t>
            </a:r>
            <a:r>
              <a:rPr lang="en-US" altLang="zh-TW" sz="2400" b="1" smtClean="0"/>
              <a:t>backwards</a:t>
            </a:r>
            <a:r>
              <a:rPr lang="en-US" altLang="zh-TW" sz="2400" smtClean="0">
                <a:latin typeface="Times New Roman" pitchFamily="18" charset="0"/>
              </a:rPr>
              <a:t>. </a:t>
            </a:r>
          </a:p>
          <a:p>
            <a:pPr>
              <a:buFontTx/>
              <a:buNone/>
            </a:pPr>
            <a:endParaRPr lang="en-US" altLang="zh-TW" sz="2400" smtClean="0">
              <a:latin typeface="Times New Roman" pitchFamily="18" charset="0"/>
            </a:endParaRPr>
          </a:p>
          <a:p>
            <a:pPr>
              <a:buFontTx/>
              <a:buNone/>
            </a:pPr>
            <a:r>
              <a:rPr lang="en-US" altLang="zh-TW" sz="2400" smtClean="0">
                <a:latin typeface="Times New Roman" pitchFamily="18" charset="0"/>
              </a:rPr>
              <a:t>This result is a consequence of doing postmultiplications.</a:t>
            </a:r>
          </a:p>
          <a:p>
            <a:pPr>
              <a:buFontTx/>
              <a:buNone/>
            </a:pPr>
            <a:r>
              <a:rPr lang="en-US" altLang="zh-TW" sz="2400" smtClean="0">
                <a:latin typeface="Times New Roman" pitchFamily="18" charset="0"/>
              </a:rPr>
              <a:t>Let’s try again.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B6D87BE-B7A7-4BA3-9D03-3E34FAC1D8F4}" type="slidenum">
              <a:rPr lang="es-ES" altLang="zh-TW" sz="1800">
                <a:latin typeface="Arial" charset="0"/>
              </a:rPr>
              <a:pPr lvl="1" eaLnBrk="1" hangingPunct="1">
                <a:spcBef>
                  <a:spcPct val="0"/>
                </a:spcBef>
                <a:buClrTx/>
                <a:buSzTx/>
                <a:buFontTx/>
                <a:buNone/>
              </a:pPr>
              <a:t>85</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z="3000" smtClean="0">
                <a:latin typeface="Times New Roman" pitchFamily="18" charset="0"/>
              </a:rPr>
              <a:t>Reversing the Order</a:t>
            </a:r>
          </a:p>
        </p:txBody>
      </p:sp>
      <p:sp>
        <p:nvSpPr>
          <p:cNvPr id="93189" name="Rectangle 3"/>
          <p:cNvSpPr>
            <a:spLocks noGrp="1" noChangeArrowheads="1"/>
          </p:cNvSpPr>
          <p:nvPr>
            <p:ph type="body" idx="1"/>
          </p:nvPr>
        </p:nvSpPr>
        <p:spPr/>
        <p:txBody>
          <a:bodyPr/>
          <a:lstStyle/>
          <a:p>
            <a:pPr>
              <a:lnSpc>
                <a:spcPct val="90000"/>
              </a:lnSpc>
              <a:buFontTx/>
              <a:buNone/>
            </a:pPr>
            <a:r>
              <a:rPr lang="en-US" altLang="zh-TW" sz="2400" smtClean="0"/>
              <a:t>We want</a:t>
            </a:r>
            <a:r>
              <a:rPr lang="en-US" altLang="zh-TW" sz="2400" smtClean="0">
                <a:latin typeface="Times New Roman" pitchFamily="18" charset="0"/>
              </a:rPr>
              <a:t> </a:t>
            </a:r>
            <a:r>
              <a:rPr lang="en-US" altLang="zh-TW" sz="2400" b="1" smtClean="0">
                <a:latin typeface="Times New Roman" pitchFamily="18" charset="0"/>
              </a:rPr>
              <a:t>C = T </a:t>
            </a:r>
            <a:r>
              <a:rPr lang="en-US" altLang="zh-TW" sz="2400" baseline="30000" smtClean="0">
                <a:latin typeface="Times New Roman" pitchFamily="18" charset="0"/>
              </a:rPr>
              <a:t>–1</a:t>
            </a:r>
            <a:r>
              <a:rPr lang="en-US" altLang="zh-TW" sz="2400" b="1" smtClean="0">
                <a:latin typeface="Times New Roman" pitchFamily="18" charset="0"/>
              </a:rPr>
              <a:t> R T </a:t>
            </a:r>
          </a:p>
          <a:p>
            <a:pPr>
              <a:lnSpc>
                <a:spcPct val="90000"/>
              </a:lnSpc>
              <a:buFontTx/>
              <a:buNone/>
            </a:pPr>
            <a:r>
              <a:rPr lang="en-US" altLang="zh-TW" sz="2400" smtClean="0"/>
              <a:t>so we must do the operations in the following order</a:t>
            </a:r>
          </a:p>
          <a:p>
            <a:pPr>
              <a:lnSpc>
                <a:spcPct val="90000"/>
              </a:lnSpc>
              <a:buFontTx/>
              <a:buNone/>
            </a:pPr>
            <a:endParaRPr lang="en-US" altLang="zh-TW" sz="2400" smtClean="0"/>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I</a:t>
            </a: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 </a:t>
            </a:r>
            <a:r>
              <a:rPr lang="en-US" altLang="zh-TW" sz="2400" baseline="30000" smtClean="0">
                <a:latin typeface="Times New Roman" pitchFamily="18" charset="0"/>
              </a:rPr>
              <a:t>-1</a:t>
            </a:r>
            <a:endParaRPr lang="en-US" altLang="zh-TW" sz="2400" b="1" smtClean="0">
              <a:latin typeface="Times New Roman" pitchFamily="18" charset="0"/>
            </a:endParaRP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CR</a:t>
            </a: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a:t>
            </a:r>
          </a:p>
          <a:p>
            <a:pPr>
              <a:lnSpc>
                <a:spcPct val="90000"/>
              </a:lnSpc>
              <a:buFontTx/>
              <a:buNone/>
            </a:pPr>
            <a:endParaRPr lang="en-US" altLang="zh-TW" sz="2400" b="1" smtClean="0">
              <a:latin typeface="Times New Roman" pitchFamily="18" charset="0"/>
            </a:endParaRPr>
          </a:p>
          <a:p>
            <a:pPr>
              <a:lnSpc>
                <a:spcPct val="90000"/>
              </a:lnSpc>
              <a:buFontTx/>
              <a:buNone/>
            </a:pPr>
            <a:r>
              <a:rPr lang="en-US" altLang="zh-TW" sz="2400" smtClean="0"/>
              <a:t>Each operation corresponds to one function call in the program.</a:t>
            </a:r>
          </a:p>
          <a:p>
            <a:pPr>
              <a:lnSpc>
                <a:spcPct val="90000"/>
              </a:lnSpc>
              <a:buFontTx/>
              <a:buNone/>
            </a:pPr>
            <a:endParaRPr lang="en-US" altLang="zh-TW" sz="2400" smtClean="0"/>
          </a:p>
          <a:p>
            <a:pPr>
              <a:lnSpc>
                <a:spcPct val="90000"/>
              </a:lnSpc>
              <a:buFontTx/>
              <a:buNone/>
            </a:pPr>
            <a:r>
              <a:rPr lang="en-US" altLang="zh-TW" sz="2400" smtClean="0"/>
              <a:t>Note that the last operation specified is the first executed in the program</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D04270D-6A5C-4ECB-84F1-8AC5F1427CCA}" type="slidenum">
              <a:rPr lang="es-ES" altLang="zh-TW" sz="1800">
                <a:latin typeface="Arial" charset="0"/>
              </a:rPr>
              <a:pPr lvl="1" eaLnBrk="1" hangingPunct="1">
                <a:spcBef>
                  <a:spcPct val="0"/>
                </a:spcBef>
                <a:buClrTx/>
                <a:buSzTx/>
                <a:buFontTx/>
                <a:buNone/>
              </a:pPr>
              <a:t>86</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CTM in OpenGL </a:t>
            </a:r>
          </a:p>
        </p:txBody>
      </p:sp>
      <p:sp>
        <p:nvSpPr>
          <p:cNvPr id="94213" name="Rectangle 3"/>
          <p:cNvSpPr>
            <a:spLocks noGrp="1" noChangeArrowheads="1"/>
          </p:cNvSpPr>
          <p:nvPr>
            <p:ph type="body" idx="1"/>
          </p:nvPr>
        </p:nvSpPr>
        <p:spPr/>
        <p:txBody>
          <a:bodyPr/>
          <a:lstStyle/>
          <a:p>
            <a:r>
              <a:rPr lang="en-US" altLang="zh-TW" smtClean="0"/>
              <a:t>OpenGL has a model-view and a projection matrix in the pipeline which are concatenated together to form the CTM</a:t>
            </a:r>
          </a:p>
          <a:p>
            <a:r>
              <a:rPr lang="en-US" altLang="zh-TW" smtClean="0"/>
              <a:t>Can manipulate each by first setting the correct matrix mode</a:t>
            </a:r>
          </a:p>
        </p:txBody>
      </p:sp>
      <p:pic>
        <p:nvPicPr>
          <p:cNvPr id="94214" name="Picture 5" descr="C:\BOOK\OpenGL\Paul Final\Art\jpeg\AN04F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429125"/>
            <a:ext cx="61880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6FA0A70-DB0A-41F9-84ED-132D6D5E24DD}" type="slidenum">
              <a:rPr lang="es-ES" altLang="zh-TW" sz="1800">
                <a:latin typeface="Arial" charset="0"/>
              </a:rPr>
              <a:pPr lvl="1" eaLnBrk="1" hangingPunct="1">
                <a:spcBef>
                  <a:spcPct val="0"/>
                </a:spcBef>
                <a:buClrTx/>
                <a:buSzTx/>
                <a:buFontTx/>
                <a:buNone/>
              </a:pPr>
              <a:t>87</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a:xfrm>
            <a:off x="179512" y="260648"/>
            <a:ext cx="6858000" cy="1066800"/>
          </a:xfrm>
        </p:spPr>
        <p:txBody>
          <a:bodyPr>
            <a:normAutofit fontScale="90000"/>
          </a:bodyPr>
          <a:lstStyle/>
          <a:p>
            <a:pPr>
              <a:defRPr/>
            </a:pPr>
            <a:r>
              <a:rPr lang="en-US" altLang="zh-TW" dirty="0" smtClean="0"/>
              <a:t>Rotation, Translation, Scaling</a:t>
            </a:r>
          </a:p>
        </p:txBody>
      </p:sp>
      <p:sp>
        <p:nvSpPr>
          <p:cNvPr id="95237" name="Text Box 5"/>
          <p:cNvSpPr>
            <a:spLocks noGrp="1" noChangeArrowheads="1"/>
          </p:cNvSpPr>
          <p:nvPr>
            <p:ph type="body" idx="1"/>
          </p:nvPr>
        </p:nvSpPr>
        <p:spPr>
          <a:xfrm>
            <a:off x="1447800" y="3505200"/>
            <a:ext cx="5943600" cy="533400"/>
          </a:xfrm>
          <a:noFill/>
        </p:spPr>
        <p:txBody>
          <a:bodyPr/>
          <a:lstStyle/>
          <a:p>
            <a:pPr>
              <a:buFontTx/>
              <a:buNone/>
            </a:pPr>
            <a:r>
              <a:rPr lang="en-US" altLang="zh-TW" sz="2400" b="1" smtClean="0">
                <a:solidFill>
                  <a:srgbClr val="FF0000"/>
                </a:solidFill>
                <a:latin typeface="Courier New" pitchFamily="49" charset="0"/>
              </a:rPr>
              <a:t>glRotatef</a:t>
            </a:r>
            <a:r>
              <a:rPr lang="en-US" altLang="zh-TW" sz="2400" b="1" smtClean="0">
                <a:latin typeface="Courier New" pitchFamily="49" charset="0"/>
              </a:rPr>
              <a:t>(theta, vx, vy, vz)</a:t>
            </a:r>
          </a:p>
        </p:txBody>
      </p:sp>
      <p:sp>
        <p:nvSpPr>
          <p:cNvPr id="95238" name="Text Box 6"/>
          <p:cNvSpPr txBox="1">
            <a:spLocks noChangeArrowheads="1"/>
          </p:cNvSpPr>
          <p:nvPr/>
        </p:nvSpPr>
        <p:spPr bwMode="auto">
          <a:xfrm>
            <a:off x="1490663" y="4581525"/>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400" b="1">
                <a:solidFill>
                  <a:srgbClr val="FF0000"/>
                </a:solidFill>
                <a:latin typeface="Courier New" pitchFamily="49" charset="0"/>
              </a:rPr>
              <a:t>glTranslatef</a:t>
            </a:r>
            <a:r>
              <a:rPr lang="en-US" altLang="zh-TW" sz="2400" b="1">
                <a:latin typeface="Courier New" pitchFamily="49" charset="0"/>
              </a:rPr>
              <a:t>(dx, dy, dz)</a:t>
            </a:r>
          </a:p>
        </p:txBody>
      </p:sp>
      <p:sp>
        <p:nvSpPr>
          <p:cNvPr id="95239" name="Text Box 7"/>
          <p:cNvSpPr txBox="1">
            <a:spLocks noChangeArrowheads="1"/>
          </p:cNvSpPr>
          <p:nvPr/>
        </p:nvSpPr>
        <p:spPr bwMode="auto">
          <a:xfrm>
            <a:off x="1512888" y="51816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400" b="1">
                <a:solidFill>
                  <a:srgbClr val="FF0000"/>
                </a:solidFill>
                <a:latin typeface="Courier New" pitchFamily="49" charset="0"/>
              </a:rPr>
              <a:t>glScalef</a:t>
            </a:r>
            <a:r>
              <a:rPr lang="en-US" altLang="zh-TW" sz="2400" b="1">
                <a:latin typeface="Courier New" pitchFamily="49" charset="0"/>
              </a:rPr>
              <a:t>(sx, sy, sz)</a:t>
            </a:r>
          </a:p>
        </p:txBody>
      </p:sp>
      <p:sp>
        <p:nvSpPr>
          <p:cNvPr id="95240" name="Text Box 8"/>
          <p:cNvSpPr txBox="1">
            <a:spLocks noChangeArrowheads="1"/>
          </p:cNvSpPr>
          <p:nvPr/>
        </p:nvSpPr>
        <p:spPr bwMode="auto">
          <a:xfrm>
            <a:off x="1447800" y="2286000"/>
            <a:ext cx="261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000" b="1">
                <a:solidFill>
                  <a:srgbClr val="FF0000"/>
                </a:solidFill>
                <a:latin typeface="Courier New" pitchFamily="49" charset="0"/>
              </a:rPr>
              <a:t>glLoadIdentity</a:t>
            </a:r>
            <a:r>
              <a:rPr lang="en-US" altLang="zh-TW" sz="1800" b="1">
                <a:latin typeface="Courier New" pitchFamily="49" charset="0"/>
              </a:rPr>
              <a:t>()</a:t>
            </a:r>
          </a:p>
        </p:txBody>
      </p:sp>
      <p:sp>
        <p:nvSpPr>
          <p:cNvPr id="95241" name="Text Box 9"/>
          <p:cNvSpPr txBox="1">
            <a:spLocks noChangeArrowheads="1"/>
          </p:cNvSpPr>
          <p:nvPr/>
        </p:nvSpPr>
        <p:spPr bwMode="auto">
          <a:xfrm>
            <a:off x="889000" y="1674813"/>
            <a:ext cx="333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Load an identity matrix:</a:t>
            </a:r>
          </a:p>
        </p:txBody>
      </p:sp>
      <p:sp>
        <p:nvSpPr>
          <p:cNvPr id="95242" name="Text Box 10"/>
          <p:cNvSpPr txBox="1">
            <a:spLocks noChangeArrowheads="1"/>
          </p:cNvSpPr>
          <p:nvPr/>
        </p:nvSpPr>
        <p:spPr bwMode="auto">
          <a:xfrm>
            <a:off x="990600" y="2971800"/>
            <a:ext cx="236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Multiply on right:</a:t>
            </a:r>
          </a:p>
        </p:txBody>
      </p:sp>
      <p:sp>
        <p:nvSpPr>
          <p:cNvPr id="95243" name="Text Box 11"/>
          <p:cNvSpPr txBox="1">
            <a:spLocks noChangeArrowheads="1"/>
          </p:cNvSpPr>
          <p:nvPr/>
        </p:nvSpPr>
        <p:spPr bwMode="auto">
          <a:xfrm>
            <a:off x="990600" y="4114800"/>
            <a:ext cx="778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theta</a:t>
            </a:r>
            <a:r>
              <a:rPr lang="en-US" altLang="zh-TW" sz="1800">
                <a:latin typeface="Arial" charset="0"/>
              </a:rPr>
              <a:t> in degrees, (</a:t>
            </a:r>
            <a:r>
              <a:rPr lang="en-US" altLang="zh-TW" sz="1800" b="1">
                <a:latin typeface="Courier New" pitchFamily="49" charset="0"/>
              </a:rPr>
              <a:t>vx, vy, vz</a:t>
            </a:r>
            <a:r>
              <a:rPr lang="en-US" altLang="zh-TW" sz="1800">
                <a:latin typeface="Arial" charset="0"/>
              </a:rPr>
              <a:t>) define axis of rotation</a:t>
            </a:r>
          </a:p>
        </p:txBody>
      </p:sp>
      <p:sp>
        <p:nvSpPr>
          <p:cNvPr id="95244" name="Text Box 12"/>
          <p:cNvSpPr txBox="1">
            <a:spLocks noChangeArrowheads="1"/>
          </p:cNvSpPr>
          <p:nvPr/>
        </p:nvSpPr>
        <p:spPr bwMode="auto">
          <a:xfrm>
            <a:off x="1219200" y="5715000"/>
            <a:ext cx="698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Each has a float (f) and double (d) format (</a:t>
            </a:r>
            <a:r>
              <a:rPr lang="en-US" altLang="zh-TW" sz="1800" b="1">
                <a:latin typeface="Courier New" pitchFamily="49" charset="0"/>
              </a:rPr>
              <a:t>glScaled</a:t>
            </a:r>
            <a:r>
              <a:rPr lang="en-US" altLang="zh-TW" sz="1800">
                <a:latin typeface="Arial" charset="0"/>
              </a:rPr>
              <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54DB041-20D9-41F5-BE30-03FF664E8B14}" type="slidenum">
              <a:rPr lang="es-ES" altLang="zh-TW" sz="1800">
                <a:latin typeface="Arial" charset="0"/>
              </a:rPr>
              <a:pPr lvl="1" eaLnBrk="1" hangingPunct="1">
                <a:spcBef>
                  <a:spcPct val="0"/>
                </a:spcBef>
                <a:buClrTx/>
                <a:buSzTx/>
                <a:buFontTx/>
                <a:buNone/>
              </a:pPr>
              <a:t>88</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Example</a:t>
            </a:r>
          </a:p>
        </p:txBody>
      </p:sp>
      <p:sp>
        <p:nvSpPr>
          <p:cNvPr id="96261" name="Rectangle 3"/>
          <p:cNvSpPr>
            <a:spLocks noGrp="1" noChangeArrowheads="1"/>
          </p:cNvSpPr>
          <p:nvPr>
            <p:ph type="body" idx="1"/>
          </p:nvPr>
        </p:nvSpPr>
        <p:spPr/>
        <p:txBody>
          <a:bodyPr/>
          <a:lstStyle/>
          <a:p>
            <a:r>
              <a:rPr lang="en-US" altLang="zh-TW" sz="2700" smtClean="0"/>
              <a:t>Rotation about z axis by 30 degrees with a fixed point of (1.0, 2.0, 3.0)</a:t>
            </a:r>
          </a:p>
          <a:p>
            <a:endParaRPr lang="en-US" altLang="zh-TW" sz="2700" smtClean="0"/>
          </a:p>
          <a:p>
            <a:endParaRPr lang="en-US" altLang="zh-TW" sz="2700" smtClean="0"/>
          </a:p>
          <a:p>
            <a:endParaRPr lang="en-US" altLang="zh-TW" sz="2700" smtClean="0"/>
          </a:p>
          <a:p>
            <a:endParaRPr lang="en-US" altLang="zh-TW" sz="2700" smtClean="0"/>
          </a:p>
          <a:p>
            <a:endParaRPr lang="en-US" altLang="zh-TW" sz="2700" smtClean="0"/>
          </a:p>
          <a:p>
            <a:r>
              <a:rPr lang="en-US" altLang="zh-TW" sz="2700" smtClean="0"/>
              <a:t>Remember that last matrix specified in the program is the first applied</a:t>
            </a:r>
          </a:p>
        </p:txBody>
      </p:sp>
      <p:sp>
        <p:nvSpPr>
          <p:cNvPr id="96262" name="Text Box 4"/>
          <p:cNvSpPr txBox="1">
            <a:spLocks noChangeArrowheads="1"/>
          </p:cNvSpPr>
          <p:nvPr/>
        </p:nvSpPr>
        <p:spPr bwMode="auto">
          <a:xfrm>
            <a:off x="1219200" y="2743200"/>
            <a:ext cx="58435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glMatrixMode(GL_MODELVIEW);</a:t>
            </a:r>
          </a:p>
          <a:p>
            <a:pPr eaLnBrk="1" hangingPunct="1">
              <a:buClrTx/>
              <a:buSzTx/>
              <a:buFontTx/>
              <a:buNone/>
            </a:pPr>
            <a:r>
              <a:rPr lang="en-US" altLang="zh-TW" sz="1800" b="1">
                <a:latin typeface="Courier New" pitchFamily="49" charset="0"/>
              </a:rPr>
              <a:t>glLoadIdentity();</a:t>
            </a:r>
          </a:p>
          <a:p>
            <a:pPr eaLnBrk="1" hangingPunct="1">
              <a:buClrTx/>
              <a:buSzTx/>
              <a:buFontTx/>
              <a:buNone/>
            </a:pPr>
            <a:r>
              <a:rPr lang="en-US" altLang="zh-TW" sz="1800" b="1">
                <a:latin typeface="Courier New" pitchFamily="49" charset="0"/>
              </a:rPr>
              <a:t>glTranslatef(1.0, 2.0, 3.0);</a:t>
            </a:r>
          </a:p>
          <a:p>
            <a:pPr eaLnBrk="1" hangingPunct="1">
              <a:buClrTx/>
              <a:buSzTx/>
              <a:buFontTx/>
              <a:buNone/>
            </a:pPr>
            <a:r>
              <a:rPr lang="en-US" altLang="zh-TW" sz="1800" b="1">
                <a:latin typeface="Courier New" pitchFamily="49" charset="0"/>
              </a:rPr>
              <a:t>glRotatef(30.0, 0.0, 0.0, 1.0);</a:t>
            </a:r>
          </a:p>
          <a:p>
            <a:pPr eaLnBrk="1" hangingPunct="1">
              <a:buClrTx/>
              <a:buSzTx/>
              <a:buFontTx/>
              <a:buNone/>
            </a:pPr>
            <a:r>
              <a:rPr lang="en-US" altLang="zh-TW" sz="1800" b="1">
                <a:latin typeface="Courier New" pitchFamily="49" charset="0"/>
              </a:rPr>
              <a:t>glTranslatef(-1.0, -2.0, -3.0);</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FFE0819-BE8E-4A9E-9E2A-9894A695A7C3}" type="slidenum">
              <a:rPr lang="es-ES" altLang="zh-TW" sz="1800">
                <a:latin typeface="Arial" charset="0"/>
              </a:rPr>
              <a:pPr lvl="1" eaLnBrk="1" hangingPunct="1">
                <a:spcBef>
                  <a:spcPct val="0"/>
                </a:spcBef>
                <a:buClrTx/>
                <a:buSzTx/>
                <a:buFontTx/>
                <a:buNone/>
              </a:pPr>
              <a:t>89</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Arbitrary Matrices</a:t>
            </a:r>
          </a:p>
        </p:txBody>
      </p:sp>
      <p:sp>
        <p:nvSpPr>
          <p:cNvPr id="97285" name="Rectangle 3"/>
          <p:cNvSpPr>
            <a:spLocks noGrp="1" noChangeArrowheads="1"/>
          </p:cNvSpPr>
          <p:nvPr>
            <p:ph type="body" idx="1"/>
          </p:nvPr>
        </p:nvSpPr>
        <p:spPr>
          <a:xfrm>
            <a:off x="685800" y="1524000"/>
            <a:ext cx="7924800" cy="4724400"/>
          </a:xfrm>
        </p:spPr>
        <p:txBody>
          <a:bodyPr/>
          <a:lstStyle/>
          <a:p>
            <a:pPr>
              <a:lnSpc>
                <a:spcPct val="90000"/>
              </a:lnSpc>
            </a:pPr>
            <a:r>
              <a:rPr lang="en-US" altLang="zh-TW" smtClean="0"/>
              <a:t>Can load and multiply by matrices defined in the application program</a:t>
            </a:r>
          </a:p>
          <a:p>
            <a:pPr>
              <a:lnSpc>
                <a:spcPct val="90000"/>
              </a:lnSpc>
            </a:pPr>
            <a:endParaRPr lang="en-US" altLang="zh-TW" smtClean="0"/>
          </a:p>
          <a:p>
            <a:pPr>
              <a:lnSpc>
                <a:spcPct val="90000"/>
              </a:lnSpc>
            </a:pPr>
            <a:endParaRPr lang="en-US" altLang="zh-TW" smtClean="0"/>
          </a:p>
          <a:p>
            <a:pPr>
              <a:lnSpc>
                <a:spcPct val="90000"/>
              </a:lnSpc>
            </a:pPr>
            <a:r>
              <a:rPr lang="en-US" altLang="zh-TW" smtClean="0"/>
              <a:t>The matrix </a:t>
            </a:r>
            <a:r>
              <a:rPr lang="en-US" altLang="zh-TW" b="1" smtClean="0">
                <a:latin typeface="Courier New" pitchFamily="49" charset="0"/>
              </a:rPr>
              <a:t>m</a:t>
            </a:r>
            <a:r>
              <a:rPr lang="en-US" altLang="zh-TW" smtClean="0"/>
              <a:t> is a one dimension array of 16 elements which are the components of the desired 4 x 4 matrix stored by </a:t>
            </a:r>
            <a:r>
              <a:rPr lang="en-US" altLang="zh-TW" u="sng" smtClean="0"/>
              <a:t>columns</a:t>
            </a:r>
          </a:p>
          <a:p>
            <a:pPr>
              <a:lnSpc>
                <a:spcPct val="90000"/>
              </a:lnSpc>
            </a:pPr>
            <a:r>
              <a:rPr lang="en-US" altLang="zh-TW" smtClean="0"/>
              <a:t>In </a:t>
            </a:r>
            <a:r>
              <a:rPr lang="en-US" altLang="zh-TW" sz="2700" b="1" smtClean="0">
                <a:latin typeface="Courier New" pitchFamily="49" charset="0"/>
              </a:rPr>
              <a:t>glMultMatrixf</a:t>
            </a:r>
            <a:r>
              <a:rPr lang="en-US" altLang="zh-TW" smtClean="0"/>
              <a:t>, </a:t>
            </a:r>
            <a:r>
              <a:rPr lang="en-US" altLang="zh-TW" b="1" smtClean="0">
                <a:latin typeface="Courier New" pitchFamily="49" charset="0"/>
              </a:rPr>
              <a:t>m</a:t>
            </a:r>
            <a:r>
              <a:rPr lang="en-US" altLang="zh-TW" smtClean="0"/>
              <a:t> multiplies the existing matrix on the right</a:t>
            </a:r>
          </a:p>
        </p:txBody>
      </p:sp>
      <p:sp>
        <p:nvSpPr>
          <p:cNvPr id="97286" name="Text Box 4"/>
          <p:cNvSpPr txBox="1">
            <a:spLocks noChangeArrowheads="1"/>
          </p:cNvSpPr>
          <p:nvPr/>
        </p:nvSpPr>
        <p:spPr bwMode="auto">
          <a:xfrm>
            <a:off x="1128713" y="2590800"/>
            <a:ext cx="3105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glLoadMatrixf(m)</a:t>
            </a:r>
          </a:p>
          <a:p>
            <a:pPr eaLnBrk="1" hangingPunct="1">
              <a:buClrTx/>
              <a:buSzTx/>
              <a:buFontTx/>
              <a:buNone/>
            </a:pPr>
            <a:r>
              <a:rPr lang="en-US" altLang="zh-TW" sz="1800" b="1">
                <a:latin typeface="Courier New" pitchFamily="49" charset="0"/>
              </a:rPr>
              <a:t>glMultMatrixf(m)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C747A59-81D2-45A8-98F9-12B6574CEADB}" type="slidenum">
              <a:rPr lang="es-ES" altLang="zh-TW" sz="1800">
                <a:latin typeface="Arial" charset="0"/>
              </a:rPr>
              <a:pPr lvl="1" eaLnBrk="1" hangingPunct="1">
                <a:spcBef>
                  <a:spcPct val="0"/>
                </a:spcBef>
                <a:buClrTx/>
                <a:buSzTx/>
                <a:buFontTx/>
                <a:buNone/>
              </a:pPr>
              <a:t>9</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Vector Operations</a:t>
            </a:r>
          </a:p>
        </p:txBody>
      </p:sp>
      <p:sp>
        <p:nvSpPr>
          <p:cNvPr id="16389" name="Rectangle 3"/>
          <p:cNvSpPr>
            <a:spLocks noGrp="1" noChangeArrowheads="1"/>
          </p:cNvSpPr>
          <p:nvPr>
            <p:ph type="body" idx="1"/>
          </p:nvPr>
        </p:nvSpPr>
        <p:spPr>
          <a:xfrm>
            <a:off x="685800" y="1524000"/>
            <a:ext cx="7924800" cy="4724400"/>
          </a:xfrm>
        </p:spPr>
        <p:txBody>
          <a:bodyPr/>
          <a:lstStyle/>
          <a:p>
            <a:r>
              <a:rPr lang="en-US" altLang="zh-TW" sz="2400" smtClean="0"/>
              <a:t>Every vector has an inverse</a:t>
            </a:r>
          </a:p>
          <a:p>
            <a:pPr lvl="1"/>
            <a:r>
              <a:rPr lang="en-US" altLang="zh-TW" sz="2400" smtClean="0">
                <a:ea typeface="MS PGothic" pitchFamily="34" charset="-128"/>
              </a:rPr>
              <a:t>Same magnitude but points in opposite direction</a:t>
            </a:r>
          </a:p>
          <a:p>
            <a:r>
              <a:rPr lang="en-US" altLang="zh-TW" sz="2400" smtClean="0"/>
              <a:t>Every vector can be multiplied by a scalar</a:t>
            </a:r>
          </a:p>
          <a:p>
            <a:r>
              <a:rPr lang="en-US" altLang="zh-TW" sz="2400" smtClean="0"/>
              <a:t>There is a zero vector</a:t>
            </a:r>
          </a:p>
          <a:p>
            <a:pPr lvl="1"/>
            <a:r>
              <a:rPr lang="en-US" altLang="zh-TW" sz="2400" smtClean="0">
                <a:ea typeface="MS PGothic" pitchFamily="34" charset="-128"/>
              </a:rPr>
              <a:t>Zero magnitude, undefined orientation</a:t>
            </a:r>
          </a:p>
          <a:p>
            <a:r>
              <a:rPr lang="en-US" altLang="zh-TW" sz="2400" smtClean="0"/>
              <a:t>The sum of any two vectors is a vector</a:t>
            </a:r>
          </a:p>
          <a:p>
            <a:pPr lvl="1"/>
            <a:r>
              <a:rPr lang="en-US" altLang="zh-TW" sz="2400" smtClean="0">
                <a:ea typeface="MS PGothic" pitchFamily="34" charset="-128"/>
              </a:rPr>
              <a:t>Use head-to-tail axiom</a:t>
            </a:r>
          </a:p>
        </p:txBody>
      </p:sp>
      <p:sp>
        <p:nvSpPr>
          <p:cNvPr id="16390" name="Line 4"/>
          <p:cNvSpPr>
            <a:spLocks noChangeShapeType="1"/>
          </p:cNvSpPr>
          <p:nvPr/>
        </p:nvSpPr>
        <p:spPr bwMode="auto">
          <a:xfrm flipV="1">
            <a:off x="996950" y="464343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1" name="Text Box 5"/>
          <p:cNvSpPr txBox="1">
            <a:spLocks noChangeArrowheads="1"/>
          </p:cNvSpPr>
          <p:nvPr/>
        </p:nvSpPr>
        <p:spPr bwMode="auto">
          <a:xfrm>
            <a:off x="1600200" y="514191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16392" name="Line 6"/>
          <p:cNvSpPr>
            <a:spLocks noChangeShapeType="1"/>
          </p:cNvSpPr>
          <p:nvPr/>
        </p:nvSpPr>
        <p:spPr bwMode="auto">
          <a:xfrm flipV="1">
            <a:off x="2590800" y="4684713"/>
            <a:ext cx="1143000" cy="121920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3" name="Text Box 7"/>
          <p:cNvSpPr txBox="1">
            <a:spLocks noChangeArrowheads="1"/>
          </p:cNvSpPr>
          <p:nvPr/>
        </p:nvSpPr>
        <p:spPr bwMode="auto">
          <a:xfrm>
            <a:off x="3143250" y="51831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16394" name="Line 8"/>
          <p:cNvSpPr>
            <a:spLocks noChangeShapeType="1"/>
          </p:cNvSpPr>
          <p:nvPr/>
        </p:nvSpPr>
        <p:spPr bwMode="auto">
          <a:xfrm flipV="1">
            <a:off x="4368800" y="4878388"/>
            <a:ext cx="762000" cy="7620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5" name="Text Box 9"/>
          <p:cNvSpPr txBox="1">
            <a:spLocks noChangeArrowheads="1"/>
          </p:cNvSpPr>
          <p:nvPr/>
        </p:nvSpPr>
        <p:spPr bwMode="auto">
          <a:xfrm>
            <a:off x="4953000" y="5065713"/>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sym typeface="Symbol" pitchFamily="18" charset="2"/>
              </a:rPr>
              <a:t></a:t>
            </a:r>
            <a:r>
              <a:rPr lang="en-US" altLang="zh-TW" sz="1800" i="1">
                <a:latin typeface="Arial" charset="0"/>
              </a:rPr>
              <a:t>v</a:t>
            </a:r>
          </a:p>
        </p:txBody>
      </p:sp>
      <p:sp>
        <p:nvSpPr>
          <p:cNvPr id="16396" name="Line 10"/>
          <p:cNvSpPr>
            <a:spLocks noChangeShapeType="1"/>
          </p:cNvSpPr>
          <p:nvPr/>
        </p:nvSpPr>
        <p:spPr bwMode="auto">
          <a:xfrm flipV="1">
            <a:off x="6338888" y="464343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7" name="Text Box 11"/>
          <p:cNvSpPr txBox="1">
            <a:spLocks noChangeArrowheads="1"/>
          </p:cNvSpPr>
          <p:nvPr/>
        </p:nvSpPr>
        <p:spPr bwMode="auto">
          <a:xfrm>
            <a:off x="6248400" y="4837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
        <p:nvSpPr>
          <p:cNvPr id="16398" name="Line 12"/>
          <p:cNvSpPr>
            <a:spLocks noChangeShapeType="1"/>
          </p:cNvSpPr>
          <p:nvPr/>
        </p:nvSpPr>
        <p:spPr bwMode="auto">
          <a:xfrm flipV="1">
            <a:off x="6400800" y="5522913"/>
            <a:ext cx="1066800" cy="3810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9" name="Line 13"/>
          <p:cNvSpPr>
            <a:spLocks noChangeShapeType="1"/>
          </p:cNvSpPr>
          <p:nvPr/>
        </p:nvSpPr>
        <p:spPr bwMode="auto">
          <a:xfrm flipV="1">
            <a:off x="7467600" y="4760913"/>
            <a:ext cx="0" cy="7620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400" name="Text Box 14"/>
          <p:cNvSpPr txBox="1">
            <a:spLocks noChangeArrowheads="1"/>
          </p:cNvSpPr>
          <p:nvPr/>
        </p:nvSpPr>
        <p:spPr bwMode="auto">
          <a:xfrm>
            <a:off x="7146925" y="55641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u</a:t>
            </a:r>
          </a:p>
        </p:txBody>
      </p:sp>
      <p:sp>
        <p:nvSpPr>
          <p:cNvPr id="16401" name="Text Box 15"/>
          <p:cNvSpPr txBox="1">
            <a:spLocks noChangeArrowheads="1"/>
          </p:cNvSpPr>
          <p:nvPr/>
        </p:nvSpPr>
        <p:spPr bwMode="auto">
          <a:xfrm>
            <a:off x="7578725" y="48021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w</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D52235B-65AB-4B8E-8557-73E8F0F15C3F}" type="slidenum">
              <a:rPr lang="es-ES" altLang="zh-TW" sz="1800">
                <a:latin typeface="Arial" charset="0"/>
              </a:rPr>
              <a:pPr lvl="1" eaLnBrk="1" hangingPunct="1">
                <a:spcBef>
                  <a:spcPct val="0"/>
                </a:spcBef>
                <a:buClrTx/>
                <a:buSzTx/>
                <a:buFontTx/>
                <a:buNone/>
              </a:pPr>
              <a:t>90</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Matrix Stacks</a:t>
            </a:r>
          </a:p>
        </p:txBody>
      </p:sp>
      <p:sp>
        <p:nvSpPr>
          <p:cNvPr id="98309" name="Rectangle 3"/>
          <p:cNvSpPr>
            <a:spLocks noGrp="1" noChangeArrowheads="1"/>
          </p:cNvSpPr>
          <p:nvPr>
            <p:ph type="body" idx="1"/>
          </p:nvPr>
        </p:nvSpPr>
        <p:spPr>
          <a:xfrm>
            <a:off x="457200" y="1524000"/>
            <a:ext cx="8382000" cy="4724400"/>
          </a:xfrm>
        </p:spPr>
        <p:txBody>
          <a:bodyPr/>
          <a:lstStyle/>
          <a:p>
            <a:r>
              <a:rPr lang="en-US" altLang="zh-TW" smtClean="0"/>
              <a:t>In many situations we want to save transformation matrices for use later</a:t>
            </a:r>
          </a:p>
          <a:p>
            <a:pPr lvl="1"/>
            <a:r>
              <a:rPr lang="en-US" altLang="zh-TW" smtClean="0">
                <a:ea typeface="MS PGothic" pitchFamily="34" charset="-128"/>
              </a:rPr>
              <a:t>Traversing hierarchical data structures (Chapter 10)</a:t>
            </a:r>
          </a:p>
          <a:p>
            <a:pPr lvl="1"/>
            <a:r>
              <a:rPr lang="en-US" altLang="zh-TW" smtClean="0">
                <a:ea typeface="MS PGothic" pitchFamily="34" charset="-128"/>
              </a:rPr>
              <a:t>Avoiding state changes when executing display lists</a:t>
            </a:r>
          </a:p>
          <a:p>
            <a:r>
              <a:rPr lang="en-US" altLang="zh-TW" smtClean="0"/>
              <a:t>OpenGL maintains stacks for each type of matrix</a:t>
            </a:r>
          </a:p>
          <a:p>
            <a:pPr lvl="1"/>
            <a:r>
              <a:rPr lang="en-US" altLang="zh-TW" smtClean="0">
                <a:ea typeface="MS PGothic" pitchFamily="34" charset="-128"/>
              </a:rPr>
              <a:t>Access present type (as set by </a:t>
            </a:r>
            <a:r>
              <a:rPr lang="en-US" altLang="zh-TW" b="1" smtClean="0">
                <a:latin typeface="Courier New" pitchFamily="49" charset="0"/>
                <a:ea typeface="MS PGothic" pitchFamily="34" charset="-128"/>
              </a:rPr>
              <a:t>glMatrixMode)</a:t>
            </a:r>
            <a:r>
              <a:rPr lang="en-US" altLang="zh-TW" smtClean="0">
                <a:ea typeface="MS PGothic" pitchFamily="34" charset="-128"/>
              </a:rPr>
              <a:t> by</a:t>
            </a:r>
          </a:p>
        </p:txBody>
      </p:sp>
      <p:sp>
        <p:nvSpPr>
          <p:cNvPr id="98310" name="Text Box 4"/>
          <p:cNvSpPr txBox="1">
            <a:spLocks noChangeArrowheads="1"/>
          </p:cNvSpPr>
          <p:nvPr/>
        </p:nvSpPr>
        <p:spPr bwMode="auto">
          <a:xfrm>
            <a:off x="1785938" y="5500688"/>
            <a:ext cx="3162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b="1">
                <a:latin typeface="Courier New" pitchFamily="49" charset="0"/>
              </a:rPr>
              <a:t>glPushMatrix()</a:t>
            </a:r>
          </a:p>
          <a:p>
            <a:pPr eaLnBrk="1" hangingPunct="1">
              <a:buClrTx/>
              <a:buSzTx/>
              <a:buFontTx/>
              <a:buNone/>
            </a:pPr>
            <a:r>
              <a:rPr lang="en-US" altLang="zh-TW" sz="2800" b="1">
                <a:latin typeface="Courier New" pitchFamily="49" charset="0"/>
              </a:rPr>
              <a:t>glPopMatrix()</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891C0A3-7D25-4C69-9D72-C09CF3C4B62D}" type="slidenum">
              <a:rPr lang="es-ES" altLang="zh-TW" sz="1800">
                <a:latin typeface="Arial" charset="0"/>
              </a:rPr>
              <a:pPr lvl="1" eaLnBrk="1" hangingPunct="1">
                <a:spcBef>
                  <a:spcPct val="0"/>
                </a:spcBef>
                <a:buClrTx/>
                <a:buSzTx/>
                <a:buFontTx/>
                <a:buNone/>
              </a:pPr>
              <a:t>91</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Reading Back Matrices</a:t>
            </a:r>
          </a:p>
        </p:txBody>
      </p:sp>
      <p:sp>
        <p:nvSpPr>
          <p:cNvPr id="99333" name="Rectangle 3"/>
          <p:cNvSpPr>
            <a:spLocks noGrp="1" noChangeArrowheads="1"/>
          </p:cNvSpPr>
          <p:nvPr>
            <p:ph type="body" idx="1"/>
          </p:nvPr>
        </p:nvSpPr>
        <p:spPr/>
        <p:txBody>
          <a:bodyPr/>
          <a:lstStyle/>
          <a:p>
            <a:r>
              <a:rPr lang="en-US" altLang="zh-TW" sz="2700" smtClean="0"/>
              <a:t>Can also access matrices (and other parts of the state) by </a:t>
            </a:r>
            <a:r>
              <a:rPr lang="en-US" altLang="zh-TW" sz="2700" i="1" smtClean="0"/>
              <a:t>query </a:t>
            </a:r>
            <a:r>
              <a:rPr lang="en-US" altLang="zh-TW" sz="2700" smtClean="0"/>
              <a:t>functions</a:t>
            </a:r>
          </a:p>
          <a:p>
            <a:endParaRPr lang="en-US" altLang="zh-TW" sz="2700" smtClean="0"/>
          </a:p>
          <a:p>
            <a:endParaRPr lang="en-US" altLang="zh-TW" smtClean="0"/>
          </a:p>
          <a:p>
            <a:endParaRPr lang="en-US" altLang="zh-TW" smtClean="0"/>
          </a:p>
          <a:p>
            <a:endParaRPr lang="en-US" altLang="zh-TW" smtClean="0"/>
          </a:p>
          <a:p>
            <a:r>
              <a:rPr lang="en-US" altLang="zh-TW" sz="2700" smtClean="0"/>
              <a:t>For matrices, we use as</a:t>
            </a:r>
          </a:p>
        </p:txBody>
      </p:sp>
      <p:sp>
        <p:nvSpPr>
          <p:cNvPr id="99334" name="Text Box 4"/>
          <p:cNvSpPr txBox="1">
            <a:spLocks noChangeArrowheads="1"/>
          </p:cNvSpPr>
          <p:nvPr/>
        </p:nvSpPr>
        <p:spPr bwMode="auto">
          <a:xfrm>
            <a:off x="1981200" y="2667000"/>
            <a:ext cx="25574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glGetIntegerv</a:t>
            </a:r>
          </a:p>
          <a:p>
            <a:pPr eaLnBrk="1" hangingPunct="1">
              <a:buClrTx/>
              <a:buSzTx/>
              <a:buFontTx/>
              <a:buNone/>
            </a:pPr>
            <a:r>
              <a:rPr lang="en-US" altLang="zh-TW" sz="1800" b="1">
                <a:latin typeface="Courier New" pitchFamily="49" charset="0"/>
              </a:rPr>
              <a:t>glGetFloatv</a:t>
            </a:r>
          </a:p>
          <a:p>
            <a:pPr eaLnBrk="1" hangingPunct="1">
              <a:buClrTx/>
              <a:buSzTx/>
              <a:buFontTx/>
              <a:buNone/>
            </a:pPr>
            <a:r>
              <a:rPr lang="en-US" altLang="zh-TW" sz="1800" b="1">
                <a:latin typeface="Courier New" pitchFamily="49" charset="0"/>
              </a:rPr>
              <a:t>glGetBooleanv</a:t>
            </a:r>
          </a:p>
          <a:p>
            <a:pPr eaLnBrk="1" hangingPunct="1">
              <a:buClrTx/>
              <a:buSzTx/>
              <a:buFontTx/>
              <a:buNone/>
            </a:pPr>
            <a:r>
              <a:rPr lang="en-US" altLang="zh-TW" sz="1800" b="1">
                <a:latin typeface="Courier New" pitchFamily="49" charset="0"/>
              </a:rPr>
              <a:t>glGetDoublev</a:t>
            </a:r>
          </a:p>
          <a:p>
            <a:pPr eaLnBrk="1" hangingPunct="1">
              <a:buClrTx/>
              <a:buSzTx/>
              <a:buFontTx/>
              <a:buNone/>
            </a:pPr>
            <a:r>
              <a:rPr lang="en-US" altLang="zh-TW" sz="1800" b="1">
                <a:latin typeface="Courier New" pitchFamily="49" charset="0"/>
              </a:rPr>
              <a:t>glIsEnabled</a:t>
            </a:r>
          </a:p>
        </p:txBody>
      </p:sp>
      <p:sp>
        <p:nvSpPr>
          <p:cNvPr id="99335" name="Text Box 5"/>
          <p:cNvSpPr txBox="1">
            <a:spLocks noChangeArrowheads="1"/>
          </p:cNvSpPr>
          <p:nvPr/>
        </p:nvSpPr>
        <p:spPr bwMode="auto">
          <a:xfrm>
            <a:off x="1905000" y="5257800"/>
            <a:ext cx="4321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double m[16];</a:t>
            </a:r>
          </a:p>
          <a:p>
            <a:pPr eaLnBrk="1" hangingPunct="1">
              <a:buClrTx/>
              <a:buSzTx/>
              <a:buFontTx/>
              <a:buNone/>
            </a:pPr>
            <a:r>
              <a:rPr lang="en-US" altLang="zh-TW" sz="1800" b="1">
                <a:latin typeface="Courier New" pitchFamily="49" charset="0"/>
              </a:rPr>
              <a:t>glGetDoublev(GL_MODELVIEW, 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7852D2B-7099-4F1A-BD91-6979C85B0126}" type="slidenum">
              <a:rPr lang="es-ES" altLang="zh-TW" sz="1800">
                <a:latin typeface="Arial" charset="0"/>
              </a:rPr>
              <a:pPr lvl="1" eaLnBrk="1" hangingPunct="1">
                <a:spcBef>
                  <a:spcPct val="0"/>
                </a:spcBef>
                <a:buClrTx/>
                <a:buSzTx/>
                <a:buFontTx/>
                <a:buNone/>
              </a:pPr>
              <a:t>92</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z="3300" smtClean="0"/>
              <a:t>Using Transformations</a:t>
            </a:r>
          </a:p>
        </p:txBody>
      </p:sp>
      <p:sp>
        <p:nvSpPr>
          <p:cNvPr id="100357" name="Rectangle 3"/>
          <p:cNvSpPr>
            <a:spLocks noGrp="1" noChangeArrowheads="1"/>
          </p:cNvSpPr>
          <p:nvPr>
            <p:ph type="body" idx="1"/>
          </p:nvPr>
        </p:nvSpPr>
        <p:spPr/>
        <p:txBody>
          <a:bodyPr/>
          <a:lstStyle/>
          <a:p>
            <a:r>
              <a:rPr lang="en-US" altLang="zh-TW" sz="2700" smtClean="0"/>
              <a:t>Example: use idle function to rotate a cube and mouse function to change direction of rotation </a:t>
            </a:r>
          </a:p>
          <a:p>
            <a:r>
              <a:rPr lang="en-US" altLang="zh-TW" sz="2700" smtClean="0"/>
              <a:t>Start with a program that draws a cube</a:t>
            </a:r>
            <a:r>
              <a:rPr lang="en-US" altLang="zh-TW" smtClean="0"/>
              <a:t> (</a:t>
            </a:r>
            <a:r>
              <a:rPr lang="en-US" altLang="zh-TW" sz="2400" b="1" smtClean="0">
                <a:latin typeface="Courier New" pitchFamily="49" charset="0"/>
              </a:rPr>
              <a:t>colorcube.c</a:t>
            </a:r>
            <a:r>
              <a:rPr lang="en-US" altLang="zh-TW" smtClean="0"/>
              <a:t>) </a:t>
            </a:r>
            <a:r>
              <a:rPr lang="en-US" altLang="zh-TW" sz="2700" smtClean="0"/>
              <a:t>in a standard way</a:t>
            </a:r>
          </a:p>
          <a:p>
            <a:pPr lvl="1"/>
            <a:r>
              <a:rPr lang="en-US" altLang="zh-TW" smtClean="0">
                <a:ea typeface="MS PGothic" pitchFamily="34" charset="-128"/>
              </a:rPr>
              <a:t>Centered at origin</a:t>
            </a:r>
          </a:p>
          <a:p>
            <a:pPr lvl="1"/>
            <a:r>
              <a:rPr lang="en-US" altLang="zh-TW" smtClean="0">
                <a:ea typeface="MS PGothic" pitchFamily="34" charset="-128"/>
              </a:rPr>
              <a:t>Sides aligned with axes</a:t>
            </a:r>
          </a:p>
          <a:p>
            <a:pPr lvl="1"/>
            <a:r>
              <a:rPr lang="en-US" altLang="zh-TW" smtClean="0">
                <a:ea typeface="MS PGothic" pitchFamily="34" charset="-128"/>
              </a:rPr>
              <a:t>Will discuss modeling in next lecture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7436777-7BDF-4C01-9FD6-88E7A3FE77B4}" type="slidenum">
              <a:rPr lang="es-ES" altLang="zh-TW" sz="1800">
                <a:latin typeface="Arial" charset="0"/>
              </a:rPr>
              <a:pPr lvl="1" eaLnBrk="1" hangingPunct="1">
                <a:spcBef>
                  <a:spcPct val="0"/>
                </a:spcBef>
                <a:buClrTx/>
                <a:buSzTx/>
                <a:buFontTx/>
                <a:buNone/>
              </a:pPr>
              <a:t>93</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main.c </a:t>
            </a:r>
          </a:p>
        </p:txBody>
      </p:sp>
      <p:sp>
        <p:nvSpPr>
          <p:cNvPr id="101381" name="Text Box 5"/>
          <p:cNvSpPr>
            <a:spLocks noGrp="1" noChangeArrowheads="1"/>
          </p:cNvSpPr>
          <p:nvPr>
            <p:ph type="body" idx="1"/>
          </p:nvPr>
        </p:nvSpPr>
        <p:spPr>
          <a:noFill/>
        </p:spPr>
        <p:txBody>
          <a:bodyPr/>
          <a:lstStyle/>
          <a:p>
            <a:pPr>
              <a:buFontTx/>
              <a:buNone/>
            </a:pPr>
            <a:r>
              <a:rPr lang="en-US" altLang="zh-TW" sz="2000" b="1" smtClean="0">
                <a:latin typeface="Courier New" pitchFamily="49" charset="0"/>
              </a:rPr>
              <a:t>int main(int argc, char **argv) </a:t>
            </a:r>
          </a:p>
          <a:p>
            <a:pPr>
              <a:buFontTx/>
              <a:buNone/>
            </a:pPr>
            <a:r>
              <a:rPr lang="en-US" altLang="zh-TW" sz="2000" b="1" smtClean="0">
                <a:latin typeface="Courier New" pitchFamily="49" charset="0"/>
              </a:rPr>
              <a:t>{    </a:t>
            </a:r>
          </a:p>
          <a:p>
            <a:pPr>
              <a:buFontTx/>
              <a:buNone/>
            </a:pPr>
            <a:r>
              <a:rPr lang="en-US" altLang="zh-TW" sz="2000" b="1" smtClean="0">
                <a:latin typeface="Courier New" pitchFamily="49" charset="0"/>
              </a:rPr>
              <a:t>    glutInit(&amp;argc, argv);</a:t>
            </a:r>
          </a:p>
          <a:p>
            <a:pPr>
              <a:buFontTx/>
              <a:buNone/>
            </a:pPr>
            <a:r>
              <a:rPr lang="en-US" altLang="zh-TW" sz="2000" b="1" smtClean="0">
                <a:latin typeface="Courier New" pitchFamily="49" charset="0"/>
              </a:rPr>
              <a:t>    glutInitDisplayMode(GLUT_DOUBLE | GLUT_RGB |</a:t>
            </a:r>
          </a:p>
          <a:p>
            <a:pPr>
              <a:buFontTx/>
              <a:buNone/>
            </a:pPr>
            <a:r>
              <a:rPr lang="en-US" altLang="zh-TW" sz="2000" b="1" smtClean="0">
                <a:latin typeface="Courier New" pitchFamily="49" charset="0"/>
              </a:rPr>
              <a:t>       GLUT_DEPTH);</a:t>
            </a:r>
          </a:p>
          <a:p>
            <a:pPr>
              <a:buFontTx/>
              <a:buNone/>
            </a:pPr>
            <a:r>
              <a:rPr lang="en-US" altLang="zh-TW" sz="2000" b="1" smtClean="0">
                <a:latin typeface="Courier New" pitchFamily="49" charset="0"/>
              </a:rPr>
              <a:t>    glutInitWindowSize(500, 500);</a:t>
            </a:r>
          </a:p>
          <a:p>
            <a:pPr>
              <a:buFontTx/>
              <a:buNone/>
            </a:pPr>
            <a:r>
              <a:rPr lang="en-US" altLang="zh-TW" sz="2000" b="1" smtClean="0">
                <a:latin typeface="Courier New" pitchFamily="49" charset="0"/>
              </a:rPr>
              <a:t>    glutCreateWindow("colorcube");</a:t>
            </a:r>
          </a:p>
          <a:p>
            <a:pPr>
              <a:buFontTx/>
              <a:buNone/>
            </a:pPr>
            <a:r>
              <a:rPr lang="en-US" altLang="zh-TW" sz="2000" b="1" smtClean="0">
                <a:latin typeface="Courier New" pitchFamily="49" charset="0"/>
              </a:rPr>
              <a:t>    glutReshapeFunc(myReshape);</a:t>
            </a:r>
          </a:p>
          <a:p>
            <a:pPr>
              <a:buFontTx/>
              <a:buNone/>
            </a:pPr>
            <a:r>
              <a:rPr lang="en-US" altLang="zh-TW" sz="2000" b="1" smtClean="0">
                <a:latin typeface="Courier New" pitchFamily="49" charset="0"/>
              </a:rPr>
              <a:t>    glutDisplayFunc(display);</a:t>
            </a:r>
          </a:p>
          <a:p>
            <a:pPr>
              <a:buFontTx/>
              <a:buNone/>
            </a:pPr>
            <a:r>
              <a:rPr lang="en-US" altLang="zh-TW" sz="2000" b="1" smtClean="0">
                <a:latin typeface="Courier New" pitchFamily="49" charset="0"/>
              </a:rPr>
              <a:t>    glutIdleFunc(spinCube);</a:t>
            </a:r>
          </a:p>
          <a:p>
            <a:pPr>
              <a:buFontTx/>
              <a:buNone/>
            </a:pPr>
            <a:r>
              <a:rPr lang="en-US" altLang="zh-TW" sz="2000" b="1" smtClean="0">
                <a:latin typeface="Courier New" pitchFamily="49" charset="0"/>
              </a:rPr>
              <a:t>    glutMouseFunc(mouse);</a:t>
            </a:r>
          </a:p>
          <a:p>
            <a:pPr>
              <a:buFontTx/>
              <a:buNone/>
            </a:pPr>
            <a:r>
              <a:rPr lang="en-US" altLang="zh-TW" sz="2000" b="1" smtClean="0">
                <a:latin typeface="Courier New" pitchFamily="49" charset="0"/>
              </a:rPr>
              <a:t>    glEnable(GL_DEPTH_TEST);</a:t>
            </a:r>
          </a:p>
          <a:p>
            <a:pPr>
              <a:buFontTx/>
              <a:buNone/>
            </a:pPr>
            <a:r>
              <a:rPr lang="en-US" altLang="zh-TW" sz="2000" b="1" smtClean="0">
                <a:latin typeface="Courier New" pitchFamily="49" charset="0"/>
              </a:rPr>
              <a:t>    glutMainLoop();</a:t>
            </a:r>
          </a:p>
          <a:p>
            <a:pPr>
              <a:buFontTx/>
              <a:buNone/>
            </a:pPr>
            <a:r>
              <a:rPr lang="en-US" altLang="zh-TW" sz="2000" b="1" smtClean="0">
                <a:latin typeface="Courier New" pitchFamily="49" charset="0"/>
              </a:rPr>
              <a:t>    return 0;</a:t>
            </a:r>
          </a:p>
          <a:p>
            <a:pPr>
              <a:buFontTx/>
              <a:buNone/>
            </a:pPr>
            <a:r>
              <a:rPr lang="en-US" altLang="zh-TW" sz="2000" b="1" smtClean="0">
                <a:latin typeface="Courier New" pitchFamily="49" charset="0"/>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1EA93F5-282A-4416-AA35-A85EFD2C94A8}" type="slidenum">
              <a:rPr lang="es-ES" altLang="zh-TW" sz="1800">
                <a:latin typeface="Arial" charset="0"/>
              </a:rPr>
              <a:pPr lvl="1" eaLnBrk="1" hangingPunct="1">
                <a:spcBef>
                  <a:spcPct val="0"/>
                </a:spcBef>
                <a:buClrTx/>
                <a:buSzTx/>
                <a:buFontTx/>
                <a:buNone/>
              </a:pPr>
              <a:t>94</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lstStyle/>
          <a:p>
            <a:pPr>
              <a:defRPr/>
            </a:pPr>
            <a:r>
              <a:rPr lang="en-US" altLang="zh-TW" smtClean="0"/>
              <a:t>Idle and Mouse callbacks</a:t>
            </a:r>
          </a:p>
        </p:txBody>
      </p:sp>
      <p:sp>
        <p:nvSpPr>
          <p:cNvPr id="102405" name="Text Box 5"/>
          <p:cNvSpPr>
            <a:spLocks noGrp="1" noChangeArrowheads="1"/>
          </p:cNvSpPr>
          <p:nvPr>
            <p:ph type="body" idx="1"/>
          </p:nvPr>
        </p:nvSpPr>
        <p:spPr>
          <a:noFill/>
        </p:spPr>
        <p:txBody>
          <a:bodyPr/>
          <a:lstStyle/>
          <a:p>
            <a:pPr>
              <a:buFontTx/>
              <a:buNone/>
            </a:pPr>
            <a:r>
              <a:rPr lang="en-US" altLang="zh-TW" sz="2000" b="1" smtClean="0">
                <a:latin typeface="Courier New" pitchFamily="49" charset="0"/>
              </a:rPr>
              <a:t>void spinCube() </a:t>
            </a:r>
          </a:p>
          <a:p>
            <a:pPr>
              <a:buFontTx/>
              <a:buNone/>
            </a:pPr>
            <a:r>
              <a:rPr lang="en-US" altLang="zh-TW" sz="2000" b="1" smtClean="0">
                <a:latin typeface="Courier New" pitchFamily="49" charset="0"/>
              </a:rPr>
              <a:t>{</a:t>
            </a:r>
          </a:p>
          <a:p>
            <a:pPr>
              <a:buFontTx/>
              <a:buNone/>
            </a:pPr>
            <a:r>
              <a:rPr lang="en-US" altLang="zh-TW" sz="2000" b="1" smtClean="0">
                <a:latin typeface="Courier New" pitchFamily="49" charset="0"/>
              </a:rPr>
              <a:t>	theta[axis] += 2.0;</a:t>
            </a:r>
          </a:p>
          <a:p>
            <a:pPr>
              <a:buFontTx/>
              <a:buNone/>
            </a:pPr>
            <a:r>
              <a:rPr lang="en-US" altLang="zh-TW" sz="2000" b="1" smtClean="0">
                <a:latin typeface="Courier New" pitchFamily="49" charset="0"/>
              </a:rPr>
              <a:t>	if( theta[axis] &gt; 360.0 ) theta[axis] -= 360.0;</a:t>
            </a:r>
          </a:p>
          <a:p>
            <a:pPr>
              <a:buFontTx/>
              <a:buNone/>
            </a:pPr>
            <a:r>
              <a:rPr lang="en-US" altLang="zh-TW" sz="2000" b="1" smtClean="0">
                <a:latin typeface="Courier New" pitchFamily="49" charset="0"/>
              </a:rPr>
              <a:t>	glutPostRedisplay();</a:t>
            </a:r>
          </a:p>
          <a:p>
            <a:pPr>
              <a:buFontTx/>
              <a:buNone/>
            </a:pPr>
            <a:r>
              <a:rPr lang="en-US" altLang="zh-TW" sz="2000" b="1" smtClean="0">
                <a:latin typeface="Courier New" pitchFamily="49" charset="0"/>
              </a:rPr>
              <a:t>}</a:t>
            </a:r>
          </a:p>
        </p:txBody>
      </p:sp>
      <p:sp>
        <p:nvSpPr>
          <p:cNvPr id="102406" name="Text Box 6"/>
          <p:cNvSpPr txBox="1">
            <a:spLocks noChangeArrowheads="1"/>
          </p:cNvSpPr>
          <p:nvPr/>
        </p:nvSpPr>
        <p:spPr bwMode="auto">
          <a:xfrm>
            <a:off x="641350" y="3498850"/>
            <a:ext cx="82613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000" b="1">
                <a:latin typeface="Courier New" pitchFamily="49" charset="0"/>
              </a:rPr>
              <a:t>void mouse(int btn, int state, int x, int y)</a:t>
            </a:r>
          </a:p>
          <a:p>
            <a:pPr eaLnBrk="1" hangingPunct="1">
              <a:buClrTx/>
              <a:buSzTx/>
              <a:buFontTx/>
              <a:buNone/>
            </a:pPr>
            <a:r>
              <a:rPr lang="en-US" altLang="zh-TW" sz="2000" b="1">
                <a:latin typeface="Courier New" pitchFamily="49" charset="0"/>
              </a:rPr>
              <a:t>{</a:t>
            </a:r>
          </a:p>
          <a:p>
            <a:pPr eaLnBrk="1" hangingPunct="1">
              <a:buClrTx/>
              <a:buSzTx/>
              <a:buFontTx/>
              <a:buNone/>
            </a:pPr>
            <a:r>
              <a:rPr lang="en-US" altLang="zh-TW" sz="2000" b="1">
                <a:latin typeface="Courier New" pitchFamily="49" charset="0"/>
              </a:rPr>
              <a:t>   if(btn==GLUT_LEFT_BUTTON &amp;&amp; state == GLUT_DOWN) </a:t>
            </a:r>
          </a:p>
          <a:p>
            <a:pPr eaLnBrk="1" hangingPunct="1">
              <a:buClrTx/>
              <a:buSzTx/>
              <a:buFontTx/>
              <a:buNone/>
            </a:pPr>
            <a:r>
              <a:rPr lang="en-US" altLang="zh-TW" sz="2000" b="1">
                <a:latin typeface="Courier New" pitchFamily="49" charset="0"/>
              </a:rPr>
              <a:t>           axis = 0;</a:t>
            </a:r>
          </a:p>
          <a:p>
            <a:pPr eaLnBrk="1" hangingPunct="1">
              <a:buClrTx/>
              <a:buSzTx/>
              <a:buFontTx/>
              <a:buNone/>
            </a:pPr>
            <a:r>
              <a:rPr lang="en-US" altLang="zh-TW" sz="2000" b="1">
                <a:latin typeface="Courier New" pitchFamily="49" charset="0"/>
              </a:rPr>
              <a:t>   if(btn==GLUT_MIDDLE_BUTTON &amp;&amp; state == GLUT_DOWN) </a:t>
            </a:r>
          </a:p>
          <a:p>
            <a:pPr eaLnBrk="1" hangingPunct="1">
              <a:buClrTx/>
              <a:buSzTx/>
              <a:buFontTx/>
              <a:buNone/>
            </a:pPr>
            <a:r>
              <a:rPr lang="en-US" altLang="zh-TW" sz="2000" b="1">
                <a:latin typeface="Courier New" pitchFamily="49" charset="0"/>
              </a:rPr>
              <a:t>           axis = 1;</a:t>
            </a:r>
          </a:p>
          <a:p>
            <a:pPr eaLnBrk="1" hangingPunct="1">
              <a:buClrTx/>
              <a:buSzTx/>
              <a:buFontTx/>
              <a:buNone/>
            </a:pPr>
            <a:r>
              <a:rPr lang="en-US" altLang="zh-TW" sz="2000" b="1">
                <a:latin typeface="Courier New" pitchFamily="49" charset="0"/>
              </a:rPr>
              <a:t>   if(btn==GLUT_RIGHT_BUTTON &amp;&amp; state == GLUT_DOWN) </a:t>
            </a:r>
          </a:p>
          <a:p>
            <a:pPr eaLnBrk="1" hangingPunct="1">
              <a:buClrTx/>
              <a:buSzTx/>
              <a:buFontTx/>
              <a:buNone/>
            </a:pPr>
            <a:r>
              <a:rPr lang="en-US" altLang="zh-TW" sz="2000" b="1">
                <a:latin typeface="Courier New" pitchFamily="49" charset="0"/>
              </a:rPr>
              <a:t>           axis = 2;</a:t>
            </a:r>
          </a:p>
          <a:p>
            <a:pPr eaLnBrk="1" hangingPunct="1">
              <a:buClrTx/>
              <a:buSzTx/>
              <a:buFontTx/>
              <a:buNone/>
            </a:pPr>
            <a:r>
              <a:rPr lang="en-US" altLang="zh-TW" sz="2000" b="1">
                <a:latin typeface="Courier New" pitchFamily="49"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0A30B4B-5FB0-4BDE-AE86-A43F94E124AF}" type="slidenum">
              <a:rPr lang="es-ES" altLang="zh-TW" sz="1800">
                <a:latin typeface="Arial" charset="0"/>
              </a:rPr>
              <a:pPr lvl="1" eaLnBrk="1" hangingPunct="1">
                <a:spcBef>
                  <a:spcPct val="0"/>
                </a:spcBef>
                <a:buClrTx/>
                <a:buSzTx/>
                <a:buFontTx/>
                <a:buNone/>
              </a:pPr>
              <a:t>95</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Display callback</a:t>
            </a:r>
          </a:p>
        </p:txBody>
      </p:sp>
      <p:sp>
        <p:nvSpPr>
          <p:cNvPr id="103429" name="Text Box 5"/>
          <p:cNvSpPr>
            <a:spLocks noGrp="1" noChangeArrowheads="1"/>
          </p:cNvSpPr>
          <p:nvPr>
            <p:ph type="body" idx="1"/>
          </p:nvPr>
        </p:nvSpPr>
        <p:spPr>
          <a:xfrm>
            <a:off x="179388" y="1524000"/>
            <a:ext cx="8736012" cy="4724400"/>
          </a:xfrm>
          <a:noFill/>
        </p:spPr>
        <p:txBody>
          <a:bodyPr/>
          <a:lstStyle/>
          <a:p>
            <a:pPr>
              <a:buFontTx/>
              <a:buNone/>
            </a:pPr>
            <a:r>
              <a:rPr lang="en-US" altLang="zh-TW" sz="2000" b="1" smtClean="0">
                <a:latin typeface="Courier New" pitchFamily="49" charset="0"/>
              </a:rPr>
              <a:t>void display()</a:t>
            </a:r>
          </a:p>
          <a:p>
            <a:pPr>
              <a:buFontTx/>
              <a:buNone/>
            </a:pPr>
            <a:r>
              <a:rPr lang="en-US" altLang="zh-TW" sz="2000" b="1" smtClean="0">
                <a:latin typeface="Courier New" pitchFamily="49" charset="0"/>
              </a:rPr>
              <a:t>{</a:t>
            </a:r>
          </a:p>
          <a:p>
            <a:pPr>
              <a:buFontTx/>
              <a:buNone/>
            </a:pPr>
            <a:r>
              <a:rPr lang="en-US" altLang="zh-TW" sz="2000" b="1" smtClean="0">
                <a:latin typeface="Courier New" pitchFamily="49" charset="0"/>
              </a:rPr>
              <a:t>   </a:t>
            </a:r>
            <a:r>
              <a:rPr lang="en-US" altLang="zh-TW" sz="2000" b="1" smtClean="0">
                <a:solidFill>
                  <a:srgbClr val="FF0000"/>
                </a:solidFill>
                <a:latin typeface="Courier New" pitchFamily="49" charset="0"/>
              </a:rPr>
              <a:t>glClear(GL_COLOR_BUFFER_BIT | GL_DEPTH_BUFFER_BIT);</a:t>
            </a:r>
          </a:p>
          <a:p>
            <a:pPr>
              <a:buFontTx/>
              <a:buNone/>
            </a:pPr>
            <a:r>
              <a:rPr lang="en-US" altLang="zh-TW" sz="2000" b="1" smtClean="0">
                <a:latin typeface="Courier New" pitchFamily="49" charset="0"/>
              </a:rPr>
              <a:t>   glLoadIdentity();</a:t>
            </a:r>
          </a:p>
          <a:p>
            <a:pPr>
              <a:buFontTx/>
              <a:buNone/>
            </a:pPr>
            <a:r>
              <a:rPr lang="en-US" altLang="zh-TW" sz="2000" b="1" smtClean="0">
                <a:latin typeface="Courier New" pitchFamily="49" charset="0"/>
              </a:rPr>
              <a:t>   glRotatef(theta[0], 1.0, 0.0, 0.0);</a:t>
            </a:r>
          </a:p>
          <a:p>
            <a:pPr>
              <a:buFontTx/>
              <a:buNone/>
            </a:pPr>
            <a:r>
              <a:rPr lang="en-US" altLang="zh-TW" sz="2000" b="1" smtClean="0">
                <a:latin typeface="Courier New" pitchFamily="49" charset="0"/>
              </a:rPr>
              <a:t>   glRotatef(theta[1], 0.0, 1.0, 0.0);</a:t>
            </a:r>
          </a:p>
          <a:p>
            <a:pPr>
              <a:buFontTx/>
              <a:buNone/>
            </a:pPr>
            <a:r>
              <a:rPr lang="en-US" altLang="zh-TW" sz="2000" b="1" smtClean="0">
                <a:latin typeface="Courier New" pitchFamily="49" charset="0"/>
              </a:rPr>
              <a:t>   glRotatef(theta[2], 0.0, 0.0, 1.0); </a:t>
            </a:r>
          </a:p>
          <a:p>
            <a:pPr>
              <a:buFontTx/>
              <a:buNone/>
            </a:pPr>
            <a:r>
              <a:rPr lang="en-US" altLang="zh-TW" sz="2000" b="1" smtClean="0">
                <a:latin typeface="Courier New" pitchFamily="49" charset="0"/>
              </a:rPr>
              <a:t>   colorcube();	</a:t>
            </a:r>
          </a:p>
          <a:p>
            <a:pPr>
              <a:buFontTx/>
              <a:buNone/>
            </a:pPr>
            <a:r>
              <a:rPr lang="en-US" altLang="zh-TW" sz="2000" b="1" smtClean="0">
                <a:latin typeface="Courier New" pitchFamily="49" charset="0"/>
              </a:rPr>
              <a:t>   </a:t>
            </a:r>
            <a:r>
              <a:rPr lang="en-US" altLang="zh-TW" sz="2000" b="1" smtClean="0">
                <a:solidFill>
                  <a:srgbClr val="FF0000"/>
                </a:solidFill>
                <a:latin typeface="Courier New" pitchFamily="49" charset="0"/>
              </a:rPr>
              <a:t>glutSwapBuffers();</a:t>
            </a:r>
          </a:p>
          <a:p>
            <a:pPr>
              <a:buFontTx/>
              <a:buNone/>
            </a:pPr>
            <a:r>
              <a:rPr lang="en-US" altLang="zh-TW" sz="2000" b="1" smtClean="0">
                <a:latin typeface="Courier New" pitchFamily="49" charset="0"/>
              </a:rPr>
              <a:t>}</a:t>
            </a:r>
          </a:p>
        </p:txBody>
      </p:sp>
      <p:sp>
        <p:nvSpPr>
          <p:cNvPr id="103430" name="Text Box 6"/>
          <p:cNvSpPr txBox="1">
            <a:spLocks noChangeArrowheads="1"/>
          </p:cNvSpPr>
          <p:nvPr/>
        </p:nvSpPr>
        <p:spPr bwMode="auto">
          <a:xfrm>
            <a:off x="685800" y="4724400"/>
            <a:ext cx="7572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because of fixed from of callbacks, variables </a:t>
            </a:r>
          </a:p>
          <a:p>
            <a:pPr eaLnBrk="1" hangingPunct="1">
              <a:buClrTx/>
              <a:buSzTx/>
              <a:buFontTx/>
              <a:buNone/>
            </a:pPr>
            <a:r>
              <a:rPr lang="en-US" altLang="zh-TW" sz="1800">
                <a:latin typeface="Arial" charset="0"/>
              </a:rPr>
              <a:t>such as  </a:t>
            </a:r>
            <a:r>
              <a:rPr lang="en-US" altLang="zh-TW" sz="2000" b="1">
                <a:latin typeface="Courier New" pitchFamily="49" charset="0"/>
              </a:rPr>
              <a:t>theta</a:t>
            </a:r>
            <a:r>
              <a:rPr lang="en-US" altLang="zh-TW" sz="1800">
                <a:latin typeface="Arial" charset="0"/>
              </a:rPr>
              <a:t> and </a:t>
            </a:r>
            <a:r>
              <a:rPr lang="en-US" altLang="zh-TW" sz="2000" b="1">
                <a:latin typeface="Courier New" pitchFamily="49" charset="0"/>
              </a:rPr>
              <a:t>axis</a:t>
            </a:r>
            <a:r>
              <a:rPr lang="en-US" altLang="zh-TW" sz="1800">
                <a:latin typeface="Arial" charset="0"/>
              </a:rPr>
              <a:t> must be defined as globals</a:t>
            </a:r>
          </a:p>
          <a:p>
            <a:pPr eaLnBrk="1" hangingPunct="1">
              <a:buClrTx/>
              <a:buSzTx/>
              <a:buFontTx/>
              <a:buNone/>
            </a:pPr>
            <a:endParaRPr lang="en-US" altLang="zh-TW" sz="1800">
              <a:latin typeface="Arial" charset="0"/>
            </a:endParaRPr>
          </a:p>
          <a:p>
            <a:pPr eaLnBrk="1" hangingPunct="1">
              <a:buClrTx/>
              <a:buSzTx/>
              <a:buFontTx/>
              <a:buNone/>
            </a:pPr>
            <a:r>
              <a:rPr lang="en-US" altLang="zh-TW" sz="1800">
                <a:latin typeface="Arial" charset="0"/>
              </a:rPr>
              <a:t>Camera information is in standard reshape callback</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026"/>
          <p:cNvSpPr>
            <a:spLocks noGrp="1" noChangeArrowheads="1"/>
          </p:cNvSpPr>
          <p:nvPr>
            <p:ph type="title"/>
          </p:nvPr>
        </p:nvSpPr>
        <p:spPr/>
        <p:txBody>
          <a:bodyPr/>
          <a:lstStyle/>
          <a:p>
            <a:pPr>
              <a:defRPr/>
            </a:pPr>
            <a:r>
              <a:rPr lang="en-US" altLang="zh-TW" dirty="0" smtClean="0"/>
              <a:t>Using the Model-view Matrix</a:t>
            </a:r>
          </a:p>
        </p:txBody>
      </p:sp>
      <p:sp>
        <p:nvSpPr>
          <p:cNvPr id="104451" name="Rectangle 1027"/>
          <p:cNvSpPr>
            <a:spLocks noGrp="1" noChangeArrowheads="1"/>
          </p:cNvSpPr>
          <p:nvPr>
            <p:ph idx="1"/>
          </p:nvPr>
        </p:nvSpPr>
        <p:spPr/>
        <p:txBody>
          <a:bodyPr/>
          <a:lstStyle/>
          <a:p>
            <a:r>
              <a:rPr lang="en-US" altLang="zh-TW" sz="2800" smtClean="0"/>
              <a:t>In OpenGL the model-view matrix is used to</a:t>
            </a:r>
          </a:p>
          <a:p>
            <a:pPr lvl="1"/>
            <a:r>
              <a:rPr lang="en-US" altLang="zh-TW" smtClean="0">
                <a:ea typeface="MS PGothic" pitchFamily="34" charset="-128"/>
              </a:rPr>
              <a:t>Position the camera</a:t>
            </a:r>
          </a:p>
          <a:p>
            <a:pPr lvl="2"/>
            <a:r>
              <a:rPr lang="en-US" altLang="zh-TW" smtClean="0">
                <a:ea typeface="MS PGothic" pitchFamily="34" charset="-128"/>
              </a:rPr>
              <a:t>Can be done by rotations and translations but is often easier to use </a:t>
            </a:r>
            <a:r>
              <a:rPr lang="en-US" altLang="zh-TW" b="1" smtClean="0">
                <a:latin typeface="Courier New" pitchFamily="49" charset="0"/>
                <a:ea typeface="MS PGothic" pitchFamily="34" charset="-128"/>
              </a:rPr>
              <a:t>gluLookAt </a:t>
            </a:r>
          </a:p>
          <a:p>
            <a:pPr lvl="1"/>
            <a:r>
              <a:rPr lang="en-US" altLang="zh-TW" smtClean="0">
                <a:ea typeface="MS PGothic" pitchFamily="34" charset="-128"/>
              </a:rPr>
              <a:t>Build models of objects </a:t>
            </a:r>
          </a:p>
          <a:p>
            <a:r>
              <a:rPr lang="en-US" altLang="zh-TW" sz="2800" smtClean="0"/>
              <a:t>The projection matrix is used to define the view volume and to select a camera lens</a:t>
            </a: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044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534AA84-6996-4A96-886C-11E2000A0DDA}" type="slidenum">
              <a:rPr lang="es-ES" altLang="zh-TW" sz="1800">
                <a:latin typeface="Arial" charset="0"/>
              </a:rPr>
              <a:pPr lvl="1" eaLnBrk="1" hangingPunct="1">
                <a:spcBef>
                  <a:spcPct val="0"/>
                </a:spcBef>
                <a:buClrTx/>
                <a:buSzTx/>
                <a:buFontTx/>
                <a:buNone/>
              </a:pPr>
              <a:t>96</a:t>
            </a:fld>
            <a:endParaRPr lang="es-ES" altLang="zh-TW" sz="1800">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CD56BB7-C694-4945-9E60-73331D199291}" type="slidenum">
              <a:rPr lang="es-ES" altLang="zh-TW" sz="1800">
                <a:latin typeface="Arial" charset="0"/>
              </a:rPr>
              <a:pPr lvl="1" eaLnBrk="1" hangingPunct="1">
                <a:spcBef>
                  <a:spcPct val="0"/>
                </a:spcBef>
                <a:buClrTx/>
                <a:buSzTx/>
                <a:buFontTx/>
                <a:buNone/>
              </a:pPr>
              <a:t>97</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z="2900" smtClean="0"/>
              <a:t>Model-view and Projection Matrices</a:t>
            </a:r>
          </a:p>
        </p:txBody>
      </p:sp>
      <p:sp>
        <p:nvSpPr>
          <p:cNvPr id="105477" name="Rectangle 3"/>
          <p:cNvSpPr>
            <a:spLocks noGrp="1" noChangeArrowheads="1"/>
          </p:cNvSpPr>
          <p:nvPr>
            <p:ph type="body" idx="1"/>
          </p:nvPr>
        </p:nvSpPr>
        <p:spPr/>
        <p:txBody>
          <a:bodyPr/>
          <a:lstStyle/>
          <a:p>
            <a:r>
              <a:rPr lang="en-US" altLang="zh-TW" sz="2800" smtClean="0"/>
              <a:t>Although both are manipulated by the same functions, we have to be careful because incremental changes are always made by postmultiplication</a:t>
            </a:r>
          </a:p>
          <a:p>
            <a:pPr lvl="1"/>
            <a:r>
              <a:rPr lang="en-US" altLang="zh-TW" sz="2400" smtClean="0">
                <a:ea typeface="MS PGothic" pitchFamily="34" charset="-128"/>
              </a:rPr>
              <a:t>For example, rotating model-view and projection matrices by the same matrix are not equivalent operations. Postmultiplication of the model-view matrix is equivalent to premultiplication of the projection matrix</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48A41FB-FE41-4254-8E56-DB155F1771C8}" type="slidenum">
              <a:rPr lang="es-ES" altLang="zh-TW" sz="1800">
                <a:latin typeface="Arial" charset="0"/>
              </a:rPr>
              <a:pPr lvl="1" eaLnBrk="1" hangingPunct="1">
                <a:spcBef>
                  <a:spcPct val="0"/>
                </a:spcBef>
                <a:buClrTx/>
                <a:buSzTx/>
                <a:buFontTx/>
                <a:buNone/>
              </a:pPr>
              <a:t>98</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Smooth Rotation</a:t>
            </a:r>
          </a:p>
        </p:txBody>
      </p:sp>
      <p:sp>
        <p:nvSpPr>
          <p:cNvPr id="106501" name="Rectangle 3"/>
          <p:cNvSpPr>
            <a:spLocks noGrp="1" noChangeArrowheads="1"/>
          </p:cNvSpPr>
          <p:nvPr>
            <p:ph type="body" idx="1"/>
          </p:nvPr>
        </p:nvSpPr>
        <p:spPr/>
        <p:txBody>
          <a:bodyPr/>
          <a:lstStyle/>
          <a:p>
            <a:pPr>
              <a:lnSpc>
                <a:spcPct val="90000"/>
              </a:lnSpc>
            </a:pPr>
            <a:r>
              <a:rPr lang="en-US" altLang="zh-TW" sz="2400" smtClean="0"/>
              <a:t>From a practical standpoint, we are often want to use transformations to move and reorient an object smoothly</a:t>
            </a:r>
          </a:p>
          <a:p>
            <a:pPr lvl="1">
              <a:lnSpc>
                <a:spcPct val="90000"/>
              </a:lnSpc>
            </a:pPr>
            <a:r>
              <a:rPr lang="en-US" altLang="zh-TW" sz="2400" smtClean="0">
                <a:ea typeface="MS PGothic" pitchFamily="34" charset="-128"/>
              </a:rPr>
              <a:t>Problem: find a sequence of model-view matrices </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0</a:t>
            </a:r>
            <a:r>
              <a:rPr lang="en-US" altLang="zh-TW" sz="2400" smtClean="0">
                <a:latin typeface="Times New Roman" pitchFamily="18" charset="0"/>
                <a:ea typeface="MS PGothic" pitchFamily="34" charset="-128"/>
              </a:rPr>
              <a:t>,</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1</a:t>
            </a:r>
            <a:r>
              <a:rPr lang="en-US" altLang="zh-TW" sz="2400" smtClean="0">
                <a:latin typeface="Times New Roman" pitchFamily="18" charset="0"/>
                <a:ea typeface="MS PGothic" pitchFamily="34" charset="-128"/>
              </a:rPr>
              <a:t>,…..,</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n</a:t>
            </a:r>
            <a:r>
              <a:rPr lang="en-US" altLang="zh-TW" sz="2400" smtClean="0">
                <a:ea typeface="MS PGothic" pitchFamily="34" charset="-128"/>
              </a:rPr>
              <a:t> so that when they are applied successively to one or more objects we see a smooth transition</a:t>
            </a:r>
          </a:p>
          <a:p>
            <a:pPr>
              <a:lnSpc>
                <a:spcPct val="90000"/>
              </a:lnSpc>
            </a:pPr>
            <a:r>
              <a:rPr lang="en-US" altLang="zh-TW" sz="2400" smtClean="0"/>
              <a:t>For orientating an object, we can use the fact that every rotation corresponds to part of a great circle on a sphere</a:t>
            </a:r>
          </a:p>
          <a:p>
            <a:pPr lvl="1">
              <a:lnSpc>
                <a:spcPct val="90000"/>
              </a:lnSpc>
            </a:pPr>
            <a:r>
              <a:rPr lang="en-US" altLang="zh-TW" sz="2400" smtClean="0">
                <a:ea typeface="MS PGothic" pitchFamily="34" charset="-128"/>
              </a:rPr>
              <a:t>Find the axis of rotation and angle</a:t>
            </a:r>
          </a:p>
          <a:p>
            <a:pPr lvl="1">
              <a:lnSpc>
                <a:spcPct val="90000"/>
              </a:lnSpc>
            </a:pPr>
            <a:r>
              <a:rPr lang="en-US" altLang="zh-TW" sz="2400" smtClean="0">
                <a:ea typeface="MS PGothic" pitchFamily="34" charset="-128"/>
              </a:rPr>
              <a:t>Virtual trackball (see text)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3391DE1-A039-4D96-8C1C-6FA84E124880}" type="slidenum">
              <a:rPr lang="es-ES" altLang="zh-TW" sz="1800">
                <a:latin typeface="Arial" charset="0"/>
              </a:rPr>
              <a:pPr lvl="1" eaLnBrk="1" hangingPunct="1">
                <a:spcBef>
                  <a:spcPct val="0"/>
                </a:spcBef>
                <a:buClrTx/>
                <a:buSzTx/>
                <a:buFontTx/>
                <a:buNone/>
              </a:pPr>
              <a:t>99</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smtClean="0"/>
              <a:t>Incremental Rotation </a:t>
            </a:r>
          </a:p>
        </p:txBody>
      </p:sp>
      <p:sp>
        <p:nvSpPr>
          <p:cNvPr id="107525" name="Rectangle 3"/>
          <p:cNvSpPr>
            <a:spLocks noGrp="1" noChangeArrowheads="1"/>
          </p:cNvSpPr>
          <p:nvPr>
            <p:ph type="body" idx="1"/>
          </p:nvPr>
        </p:nvSpPr>
        <p:spPr/>
        <p:txBody>
          <a:bodyPr/>
          <a:lstStyle/>
          <a:p>
            <a:r>
              <a:rPr lang="en-US" altLang="zh-TW" sz="2700" smtClean="0"/>
              <a:t>Consider the two approaches</a:t>
            </a:r>
          </a:p>
          <a:p>
            <a:pPr lvl="1"/>
            <a:r>
              <a:rPr lang="en-US" altLang="zh-TW" smtClean="0">
                <a:ea typeface="MS PGothic" pitchFamily="34" charset="-128"/>
              </a:rPr>
              <a:t>For a sequence of rotation matrices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n</a:t>
            </a:r>
            <a:r>
              <a:rPr lang="en-US" altLang="zh-TW" sz="3000" smtClean="0">
                <a:ea typeface="MS PGothic" pitchFamily="34" charset="-128"/>
              </a:rPr>
              <a:t> , </a:t>
            </a:r>
            <a:r>
              <a:rPr lang="en-US" altLang="zh-TW" smtClean="0">
                <a:ea typeface="MS PGothic" pitchFamily="34" charset="-128"/>
              </a:rPr>
              <a:t>find the Euler angles for each and use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a:t>
            </a:r>
            <a:r>
              <a:rPr lang="en-US" altLang="zh-TW" b="1" smtClean="0">
                <a:latin typeface="Times New Roman" pitchFamily="18" charset="0"/>
                <a:ea typeface="MS PGothic" pitchFamily="34" charset="-128"/>
              </a:rPr>
              <a:t>= R</a:t>
            </a:r>
            <a:r>
              <a:rPr lang="en-US" altLang="zh-TW" b="1" baseline="-25000" smtClean="0">
                <a:latin typeface="Times New Roman" pitchFamily="18" charset="0"/>
                <a:ea typeface="MS PGothic" pitchFamily="34" charset="-128"/>
              </a:rPr>
              <a:t>iz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iy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ix</a:t>
            </a:r>
          </a:p>
          <a:p>
            <a:pPr lvl="2"/>
            <a:r>
              <a:rPr lang="en-US" altLang="zh-TW" smtClean="0">
                <a:ea typeface="MS PGothic" pitchFamily="34" charset="-128"/>
              </a:rPr>
              <a:t>Not very efficient</a:t>
            </a:r>
            <a:r>
              <a:rPr lang="en-US" altLang="zh-TW" b="1" baseline="-25000" smtClean="0">
                <a:latin typeface="Times New Roman" pitchFamily="18" charset="0"/>
                <a:ea typeface="MS PGothic" pitchFamily="34" charset="-128"/>
              </a:rPr>
              <a:t> </a:t>
            </a:r>
          </a:p>
          <a:p>
            <a:pPr lvl="1"/>
            <a:r>
              <a:rPr lang="en-US" altLang="zh-TW" smtClean="0">
                <a:ea typeface="MS PGothic" pitchFamily="34" charset="-128"/>
              </a:rPr>
              <a:t>Use the final positions to determine the axis and angle of rotation, then increment only the angle</a:t>
            </a:r>
          </a:p>
          <a:p>
            <a:r>
              <a:rPr lang="en-US" altLang="zh-TW" sz="2700" smtClean="0"/>
              <a:t>Quaternions can be more efficient</a:t>
            </a:r>
            <a:r>
              <a:rPr lang="en-US" altLang="zh-TW" smtClean="0"/>
              <a:t> </a:t>
            </a:r>
            <a:r>
              <a:rPr lang="en-US" altLang="zh-TW" sz="2700" smtClean="0"/>
              <a:t>than either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26056</TotalTime>
  <Words>5622</Words>
  <Application>Microsoft Office PowerPoint</Application>
  <PresentationFormat>如螢幕大小 (4:3)</PresentationFormat>
  <Paragraphs>1031</Paragraphs>
  <Slides>105</Slides>
  <Notes>9</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2</vt:i4>
      </vt:variant>
      <vt:variant>
        <vt:lpstr>投影片標題</vt:lpstr>
      </vt:variant>
      <vt:variant>
        <vt:i4>105</vt:i4>
      </vt:variant>
    </vt:vector>
  </HeadingPairs>
  <TitlesOfParts>
    <vt:vector size="120" baseType="lpstr">
      <vt:lpstr>MS PGothic</vt:lpstr>
      <vt:lpstr>新細明體</vt:lpstr>
      <vt:lpstr>Arial</vt:lpstr>
      <vt:lpstr>Calibri</vt:lpstr>
      <vt:lpstr>Cambria Math</vt:lpstr>
      <vt:lpstr>Corbel</vt:lpstr>
      <vt:lpstr>Courier New</vt:lpstr>
      <vt:lpstr>Symbol</vt:lpstr>
      <vt:lpstr>Times New Roman</vt:lpstr>
      <vt:lpstr>Wingdings</vt:lpstr>
      <vt:lpstr>Wingdings 2</vt:lpstr>
      <vt:lpstr>Wingdings 3</vt:lpstr>
      <vt:lpstr>模組</vt:lpstr>
      <vt:lpstr>Equation</vt:lpstr>
      <vt:lpstr>方程式</vt:lpstr>
      <vt:lpstr>Computer Graphics</vt:lpstr>
      <vt:lpstr>Outline</vt:lpstr>
      <vt:lpstr>Geometry</vt:lpstr>
      <vt:lpstr>Objectives</vt:lpstr>
      <vt:lpstr>Basic Elements</vt:lpstr>
      <vt:lpstr>Coordinate-Free Geometry</vt:lpstr>
      <vt:lpstr>Scalars</vt:lpstr>
      <vt:lpstr>Vectors</vt:lpstr>
      <vt:lpstr>Vector Operations</vt:lpstr>
      <vt:lpstr>Linear Vector Spaces</vt:lpstr>
      <vt:lpstr>Addition of Vectors</vt:lpstr>
      <vt:lpstr>Vectors Lack Position</vt:lpstr>
      <vt:lpstr>Vector Operations</vt:lpstr>
      <vt:lpstr>The Vector Dot Product</vt:lpstr>
      <vt:lpstr>Projection</vt:lpstr>
      <vt:lpstr>Points</vt:lpstr>
      <vt:lpstr>Affine Spaces</vt:lpstr>
      <vt:lpstr>Lines</vt:lpstr>
      <vt:lpstr>Parametric Form</vt:lpstr>
      <vt:lpstr>Rays and Line Segments</vt:lpstr>
      <vt:lpstr>Convexity</vt:lpstr>
      <vt:lpstr>Affine Sums</vt:lpstr>
      <vt:lpstr>Convex Hull</vt:lpstr>
      <vt:lpstr>Curves and Surfaces</vt:lpstr>
      <vt:lpstr>Planes</vt:lpstr>
      <vt:lpstr>Triangles</vt:lpstr>
      <vt:lpstr>Triangles</vt:lpstr>
      <vt:lpstr>Normals</vt:lpstr>
      <vt:lpstr>Cross Product of Vectors</vt:lpstr>
      <vt:lpstr>Representation</vt:lpstr>
      <vt:lpstr>Objectives</vt:lpstr>
      <vt:lpstr>Linear Independence</vt:lpstr>
      <vt:lpstr>Dimension</vt:lpstr>
      <vt:lpstr>Representation</vt:lpstr>
      <vt:lpstr>Coordinate Systems</vt:lpstr>
      <vt:lpstr>Example</vt:lpstr>
      <vt:lpstr>Coordinate Systems</vt:lpstr>
      <vt:lpstr>Frames</vt:lpstr>
      <vt:lpstr>Representation in a Frame</vt:lpstr>
      <vt:lpstr>Confusing Points and Vectors</vt:lpstr>
      <vt:lpstr>A Single Representation </vt:lpstr>
      <vt:lpstr>Homogeneous Coordinates</vt:lpstr>
      <vt:lpstr>Homogeneous Coordinates and Computer Graphics</vt:lpstr>
      <vt:lpstr>Change of Coordinate Systems</vt:lpstr>
      <vt:lpstr>Representing second basis in terms of first</vt:lpstr>
      <vt:lpstr>Matrix Form </vt:lpstr>
      <vt:lpstr>PowerPoint 簡報</vt:lpstr>
      <vt:lpstr>Change of Frames</vt:lpstr>
      <vt:lpstr>Representing One Frame in Terms of the Other</vt:lpstr>
      <vt:lpstr>Working with Representations</vt:lpstr>
      <vt:lpstr>Affine Transformations</vt:lpstr>
      <vt:lpstr>The World and Camera Frames</vt:lpstr>
      <vt:lpstr>Moving the Camera </vt:lpstr>
      <vt:lpstr>Transformation</vt:lpstr>
      <vt:lpstr>Objectives</vt:lpstr>
      <vt:lpstr>General Transformations</vt:lpstr>
      <vt:lpstr>Affine Transformations</vt:lpstr>
      <vt:lpstr>Pipeline Implementation</vt:lpstr>
      <vt:lpstr>The Life of a vertex</vt:lpstr>
      <vt:lpstr>Notation</vt:lpstr>
      <vt:lpstr>Translation</vt:lpstr>
      <vt:lpstr>How  many ways?</vt:lpstr>
      <vt:lpstr>Translation Using Representations</vt:lpstr>
      <vt:lpstr>Translation Matrix</vt:lpstr>
      <vt:lpstr>Rotation (2D)</vt:lpstr>
      <vt:lpstr>Rotation about the z axis</vt:lpstr>
      <vt:lpstr>Rotation Matrix</vt:lpstr>
      <vt:lpstr>Rotation about x and y axes</vt:lpstr>
      <vt:lpstr>Scaling</vt:lpstr>
      <vt:lpstr>Reflection</vt:lpstr>
      <vt:lpstr>Inverses</vt:lpstr>
      <vt:lpstr>Concatenation</vt:lpstr>
      <vt:lpstr>Order of Transformations</vt:lpstr>
      <vt:lpstr>General Rotation About the Origin</vt:lpstr>
      <vt:lpstr>Rotation About a Fixed Point other than the Origin</vt:lpstr>
      <vt:lpstr>Instancing</vt:lpstr>
      <vt:lpstr>Shear</vt:lpstr>
      <vt:lpstr>Shear Matrix</vt:lpstr>
      <vt:lpstr>Transformation in OpenGL</vt:lpstr>
      <vt:lpstr>Objectives</vt:lpstr>
      <vt:lpstr>OpenGL Matrices</vt:lpstr>
      <vt:lpstr>Current Transformation Matrix (CTM)</vt:lpstr>
      <vt:lpstr>CTM operations</vt:lpstr>
      <vt:lpstr>Rotation about a Fixed Point</vt:lpstr>
      <vt:lpstr>Reversing the Order</vt:lpstr>
      <vt:lpstr>CTM in OpenGL </vt:lpstr>
      <vt:lpstr>Rotation, Translation, Scaling</vt:lpstr>
      <vt:lpstr>Example</vt:lpstr>
      <vt:lpstr>Arbitrary Matrices</vt:lpstr>
      <vt:lpstr>Matrix Stacks</vt:lpstr>
      <vt:lpstr>Reading Back Matrices</vt:lpstr>
      <vt:lpstr>Using Transformations</vt:lpstr>
      <vt:lpstr>main.c </vt:lpstr>
      <vt:lpstr>Idle and Mouse callbacks</vt:lpstr>
      <vt:lpstr>Display callback</vt:lpstr>
      <vt:lpstr>Using the Model-view Matrix</vt:lpstr>
      <vt:lpstr>Model-view and Projection Matrices</vt:lpstr>
      <vt:lpstr>Smooth Rotation</vt:lpstr>
      <vt:lpstr>Incremental Rotation </vt:lpstr>
      <vt:lpstr>Quaternions</vt:lpstr>
      <vt:lpstr>Interfaces</vt:lpstr>
      <vt:lpstr>Trackball Frame</vt:lpstr>
      <vt:lpstr>Projection of Trackball Position</vt:lpstr>
      <vt:lpstr>Using the cross product</vt:lpstr>
      <vt:lpstr>Rotation/Translation from world to object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mtchi</dc:creator>
  <cp:lastModifiedBy>Ming-Te Chi</cp:lastModifiedBy>
  <cp:revision>81</cp:revision>
  <dcterms:modified xsi:type="dcterms:W3CDTF">2019-04-08T04:57:37Z</dcterms:modified>
</cp:coreProperties>
</file>