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61" r:id="rId3"/>
    <p:sldId id="262" r:id="rId4"/>
    <p:sldId id="263" r:id="rId5"/>
    <p:sldId id="257" r:id="rId6"/>
    <p:sldId id="258" r:id="rId7"/>
    <p:sldId id="264" r:id="rId8"/>
    <p:sldId id="265" r:id="rId9"/>
    <p:sldId id="259" r:id="rId10"/>
    <p:sldId id="260" r:id="rId11"/>
    <p:sldId id="266" r:id="rId12"/>
    <p:sldId id="267" r:id="rId13"/>
    <p:sldId id="269" r:id="rId14"/>
    <p:sldId id="270" r:id="rId15"/>
    <p:sldId id="271" r:id="rId16"/>
    <p:sldId id="268" r:id="rId17"/>
    <p:sldId id="272" r:id="rId18"/>
    <p:sldId id="273" r:id="rId19"/>
    <p:sldId id="274" r:id="rId20"/>
    <p:sldId id="275" r:id="rId21"/>
    <p:sldId id="277" r:id="rId22"/>
    <p:sldId id="278" r:id="rId23"/>
    <p:sldId id="279" r:id="rId24"/>
    <p:sldId id="286" r:id="rId25"/>
  </p:sldIdLst>
  <p:sldSz cx="12192000" cy="6858000"/>
  <p:notesSz cx="6797675" cy="987425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79381" autoAdjust="0"/>
  </p:normalViewPr>
  <p:slideViewPr>
    <p:cSldViewPr snapToGrid="0">
      <p:cViewPr varScale="1">
        <p:scale>
          <a:sx n="92" d="100"/>
          <a:sy n="92" d="100"/>
        </p:scale>
        <p:origin x="10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7F5C46-99E8-4987-8EEE-22AE5BE79EEC}" type="datetimeFigureOut">
              <a:rPr lang="zh-TW" altLang="en-US" smtClean="0"/>
              <a:t>2013/10/17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14D0CA-9A7F-4CC7-A87D-7F205CDE49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2680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zh.wikipedia.org/wiki/%E4%BC%A0%E8%BE%93%E6%8E%A7%E5%88%B6%E5%8D%8F%E8%AE%AE" TargetMode="External"/><Relationship Id="rId3" Type="http://schemas.openxmlformats.org/officeDocument/2006/relationships/hyperlink" Target="http://zh.wikipedia.org/wiki/%E6%96%87%E4%BB%B6%E6%8F%8F%E8%BF%B0%E7%AC%A6" TargetMode="External"/><Relationship Id="rId7" Type="http://schemas.openxmlformats.org/officeDocument/2006/relationships/hyperlink" Target="http://zh.wikipedia.org/w/index.php?title=%E6%95%B0%E6%8D%AE%E6%8A%A5%E6%96%87%E5%A5%97%E6%8E%A5%E5%AD%97&amp;action=edit&amp;redlink=1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zh.wikipedia.org/w/index.php?title=%E6%B5%81%E5%A5%97%E6%8E%A5%E5%AD%97&amp;action=edit&amp;redlink=1" TargetMode="External"/><Relationship Id="rId11" Type="http://schemas.openxmlformats.org/officeDocument/2006/relationships/hyperlink" Target="http://zh.wikipedia.org/wiki/DCCP" TargetMode="External"/><Relationship Id="rId5" Type="http://schemas.openxmlformats.org/officeDocument/2006/relationships/hyperlink" Target="http://zh.wikipedia.org/wiki/IPv6" TargetMode="External"/><Relationship Id="rId10" Type="http://schemas.openxmlformats.org/officeDocument/2006/relationships/hyperlink" Target="http://zh.wikipedia.org/wiki/%E7%94%A8%E6%88%B7%E6%95%B0%E6%8D%AE%E6%8A%A5%E5%8D%8F%E8%AE%AE" TargetMode="External"/><Relationship Id="rId4" Type="http://schemas.openxmlformats.org/officeDocument/2006/relationships/hyperlink" Target="http://zh.wikipedia.org/wiki/IPv4" TargetMode="External"/><Relationship Id="rId9" Type="http://schemas.openxmlformats.org/officeDocument/2006/relationships/hyperlink" Target="http://zh.wikipedia.org/wiki/SCTP" TargetMode="Externa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4D0CA-9A7F-4CC7-A87D-7F205CDE49AE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46411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connect() 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用於客戶端，為一個套接字分配一個自由的本地埠號。 如果是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TCP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套接字的話，它會試圖獲得一個新的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TCP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連接。</a:t>
            </a:r>
          </a:p>
          <a:p>
            <a:endParaRPr lang="en-US" altLang="zh-TW" dirty="0" smtClean="0"/>
          </a:p>
          <a:p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connect()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系統調用為一個套接字設置連接，參數有文件描述符和主機地址。</a:t>
            </a:r>
          </a:p>
          <a:p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某些類型的套接字是無連接的，大多數是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UDP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協議。對於這些套接字，連接時這樣的：默認發送和接收數據的主機由給定的地址確定，可以使用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send()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和 </a:t>
            </a:r>
            <a:r>
              <a:rPr lang="en-US" altLang="zh-TW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recv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()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 返回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-1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表示出錯，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表示成功。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4D0CA-9A7F-4CC7-A87D-7F205CDE49AE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58163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listen() 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用於伺服器端，使一個綁定的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TCP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套接字進入監聽狀態。</a:t>
            </a:r>
          </a:p>
          <a:p>
            <a:endParaRPr lang="en-US" altLang="zh-TW" dirty="0" smtClean="0"/>
          </a:p>
          <a:p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當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和一個地址綁定之後，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listen()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函數會開始監聽可能的連接請求。然而，這只能在有可靠數據流保證的時候使用，例如：數據類型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(SOCK_STREAM,SOCK_SEQPACKET)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</a:p>
          <a:p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listen()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函數需要兩個參數：</a:t>
            </a:r>
          </a:p>
          <a:p>
            <a:r>
              <a:rPr lang="en-US" altLang="zh-TW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sockfd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一個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的描述符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backlog, 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一個決定監聽隊列大小的整數，當有一個連接請求到來，就會進入此監聽隊列，當隊列滿後，新的連接請求會返回錯誤。</a:t>
            </a:r>
          </a:p>
          <a:p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一旦連接被接受，返回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表示成功，錯誤返回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-1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4D0CA-9A7F-4CC7-A87D-7F205CDE49AE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50042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accept() 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用於伺服器端。 它接受一個從遠端客戶端發出的創建一個新的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TCP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連接的接入請求，創建一個新的套接字，與該連接相應的套接字地址相關聯。</a:t>
            </a:r>
          </a:p>
          <a:p>
            <a:endParaRPr lang="en-US" altLang="zh-TW" dirty="0" smtClean="0"/>
          </a:p>
          <a:p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當應用程序監聽來自其他主機的面對數據流的連接時，通過事件（比如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Unix select()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系統調用）通知它。必須用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accept()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函數初始化連接。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Accept() 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為每個連接創立新的套接字並從監聽隊列中移除這個連接。它使用如下參數：</a:t>
            </a:r>
          </a:p>
          <a:p>
            <a:r>
              <a:rPr lang="en-US" altLang="zh-TW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sockfd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監聽的套接字描述符</a:t>
            </a:r>
          </a:p>
          <a:p>
            <a:r>
              <a:rPr lang="en-US" altLang="zh-TW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cliaddr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指向</a:t>
            </a:r>
            <a:r>
              <a:rPr lang="en-US" altLang="zh-TW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sockaddr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結構體的指針，客戶機地址信息。</a:t>
            </a:r>
          </a:p>
          <a:p>
            <a:r>
              <a:rPr lang="en-US" altLang="zh-TW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addrlen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指向 </a:t>
            </a:r>
            <a:r>
              <a:rPr lang="en-US" altLang="zh-TW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socklen_t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的指針，確定客戶機地址結構體的大小 。</a:t>
            </a:r>
          </a:p>
          <a:p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返回新的套接字描述符，出錯返回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-1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。進一步的通信必須通過這個套接字。</a:t>
            </a:r>
          </a:p>
          <a:p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Datagram 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套接字不要求用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accept()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處理，因為接收方可能用監聽套接字立即處理這個請求。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4D0CA-9A7F-4CC7-A87D-7F205CDE49AE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43028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send()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和</a:t>
            </a:r>
            <a:r>
              <a:rPr lang="en-US" altLang="zh-TW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recv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(),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或者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write()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和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read(),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或者</a:t>
            </a:r>
            <a:r>
              <a:rPr lang="en-US" altLang="zh-TW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recvfrom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()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和</a:t>
            </a:r>
            <a:r>
              <a:rPr lang="en-US" altLang="zh-TW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sendto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(), 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用於往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從遠程套接字發送和接受數據。</a:t>
            </a:r>
          </a:p>
          <a:p>
            <a:endParaRPr lang="en-US" altLang="zh-TW" dirty="0" smtClean="0"/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從已經開啟的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傳送資料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格式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#include &lt;sys/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types.h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&gt;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#include &lt;sys/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socket.h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&gt;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send(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s, 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const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void *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msg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len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unsigned 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flags);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其中的引數說明：</a:t>
            </a:r>
          </a:p>
          <a:p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ru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y xul4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將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buf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指向的資料經由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傳送到遠端，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len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為可傳送的最大長度，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flags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一般設為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引數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                        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說明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MSG_OOB                     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接收的資料以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out-of-band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送出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MSG_DONTROUTE     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取消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route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的查詢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MSG_DONTWAIT         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傳送過程不可以被阻斷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MSG_NOSIGNAL          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傳送動作不會因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SIGPIPE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訊號中斷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傳回值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成功：傳回傳送的字元數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失敗：傳回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-1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4D0CA-9A7F-4CC7-A87D-7F205CDE49AE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92848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send()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和</a:t>
            </a:r>
            <a:r>
              <a:rPr lang="en-US" altLang="zh-TW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recv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(),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或者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write()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和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read(),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或者</a:t>
            </a:r>
            <a:r>
              <a:rPr lang="en-US" altLang="zh-TW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recvfrom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()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和</a:t>
            </a:r>
            <a:r>
              <a:rPr lang="en-US" altLang="zh-TW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sendto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(), 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用於往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從遠程套接字發送和接受數據。</a:t>
            </a:r>
            <a:endParaRPr lang="en-US" altLang="zh-TW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TW" alt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從已經開啟的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接收資料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格式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#include &lt;sys/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types.h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&gt;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#include &lt;sys/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socket.h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&gt;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recv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s, void *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buf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len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unsigned 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flags);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其中的引數說明：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將資料存到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buf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指向的記憶體，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len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為可接收的最大長度，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flags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一般設為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引數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                    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說明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MSG_OOB                 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接收以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out-of-band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送來的資料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MSG_PEEK                 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遠端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傳來的資料，不會在接收受刪除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MSG_WAITALL          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固定接收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len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引數指定長度的資料，除非有錯誤或訊號發生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MSG_NOSIGNAL      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接收動作不會因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SIGPIPE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訊號中斷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傳回值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成功：傳回接收的字元數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失敗：傳回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-1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4D0CA-9A7F-4CC7-A87D-7F205CDE49AE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21617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將資料寫入已經開啟的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格式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#include &lt;sys/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socket.h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&gt;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write(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sockfd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char *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buf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len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);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其中的引數說明：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引數</a:t>
            </a:r>
            <a:r>
              <a:rPr lang="en-US" altLang="zh-TW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      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說明</a:t>
            </a:r>
          </a:p>
          <a:p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Sockfd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 socket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函數執行後傳回的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 ID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Buf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       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指向字元暫存器的指標，用來存放讀取到的資料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Len               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欲讀取的字元長度。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傳回值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成功：傳回寫入的字元數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失敗：傳回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-1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4D0CA-9A7F-4CC7-A87D-7F205CDE49AE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07138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從已經開啟的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讀取資料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格式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#include &lt;sys/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socket.h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&gt;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read(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sockfd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char *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buf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len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);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其中的引數說明：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引數</a:t>
            </a:r>
            <a:r>
              <a:rPr lang="en-US" altLang="zh-TW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         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說明</a:t>
            </a:r>
          </a:p>
          <a:p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Sockfd</a:t>
            </a:r>
            <a:r>
              <a:rPr lang="en-US" altLang="zh-TW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  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函數執行後傳回的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 ID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Buf</a:t>
            </a:r>
            <a:r>
              <a:rPr lang="en-US" altLang="zh-TW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         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指向字元暫存器的指標，用來存放讀取到的資料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Len               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欲讀取的字元長度。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傳回值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成功：傳回接收的字元數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失敗：傳回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-1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write()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4D0CA-9A7F-4CC7-A87D-7F205CDE49AE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10782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4D0CA-9A7F-4CC7-A87D-7F205CDE49AE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55430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Similarly, a socket file descriptor returned from socket(AF_INET, SOCK_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STREAM, IPPROTO_TCP) is initialized as a TCP socket, where AF_INET indicates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Internet address family, SOCK_STREAM stands for the reliable byte-stream service,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IPPROTO_TCP means the TCP protocol. The functions to be performed on the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descriptor are depicted in Figure 5.38 . Here by default bind() is not called at the client.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flowchart of the simple TCP client-server programs is a little bit complex due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the connection-oriented property of TCP. It contains connection establishment, data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transfer, 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andconnectionterminationstages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Besides bind() , 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theservercalls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listen()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allocate the connection queue to the socket and waits for connection requests from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clients. The listen() system call expresses the willingness of the server to start accepting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incoming connection requests. Each listening socket contains two queues: 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(1) partially established request queue and (2) fully established request queue. A request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would first stay in the partially established queue during the three-way handshake.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After the connection is established with the three-way handshake finished, the request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would be moved to the fully established request queue.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partially established request queue in most operating systems has a maximum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queue length, e.g., 5, even if the user specifies a value larger than that. Thus,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partially established request queue could be the target of a denial of service (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DoS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attack. If a hacker continuously sends SYN requests without finishing the three-way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handshake, the request queue will be saturated and cannot accept new connection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requests from well-behaving clients.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listen() system call is commonly followed by the accept() system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call, whose job is to de-queue the first request from the fully-established request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queue, initialize a new socket pair and return the file descriptor of the new socket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created for the client. That is, the accept() system call provided by the BSD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socket results in the automatic creation of a new socket, largely different from that in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TLI sockets where an application must explicitly create a new socket for the new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connection. Note that the original listening socket is still listening on the well-known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port for new connection requests. Of course the new socket pair contains the IP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4D0CA-9A7F-4CC7-A87D-7F205CDE49AE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18418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services most widely used by networking applications are those provided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 transport protocols such as UDP and TCP. A socket file descriptor is returned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the socket(AF_INET, SOCK_DGRAM, IPPROTO_UDP) function and</a:t>
            </a:r>
          </a:p>
          <a:p>
            <a:r>
              <a:rPr lang="en-US" altLang="zh-TW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392 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Computer Networks: An Open Source Approach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initialized as a UDP socket, where AF_INET indicates Internet address family,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SOCK_DGRAM stands for datagram service, and IPPROTO_UDP indicates the UDP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protocol. A series of operations can be performed on the descriptor, such as those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functions in Figure 5.37 .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Figure 5.37 , before the connection is established, the UDP server as well as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client creates a socket and uses the bind() system call to assign an IP address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a port number to the socket. Note that bind() is optional and is usually not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called at the client. When bind() is not called, the kernel selects the default IP address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a port number for the client. Then, after a UDP server binds to a port, it is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ready to receive requests from the UDP client. The UDP client may loop through the</a:t>
            </a:r>
          </a:p>
          <a:p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sendto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() and 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recvfrom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() functions to do some useful work until it finishes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its job. The UDP server continues accepting requests, processing the requests, and</a:t>
            </a:r>
          </a:p>
          <a:p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feedbacking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results using 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sendto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() and 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recvfrom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() . Normally, a UDP client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does not need to call bind() as it does not need to use well-known ports. The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kernel dynamically assigns an unused port to the client when it calls 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sendto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() 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4D0CA-9A7F-4CC7-A87D-7F205CDE49AE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50224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4D0CA-9A7F-4CC7-A87D-7F205CDE49AE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48897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zh-TW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開啟一個</a:t>
            </a:r>
            <a:r>
              <a:rPr lang="en-US" altLang="zh-TW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是通訊的端點，好比是電腦的網路介面卡，使得網路應用程式可以像介面卡插在主機板上一樣，插入網路中。一般說來你只會有一片網路卡在電腦中，但是你可以有許多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sockets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，而且它們也可以同時使用一片網路卡。用戶端與伺服器端都需要一個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以存取網路資料，使用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socket()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函式呼叫就可開啟一個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如圖一所示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為</a:t>
            </a:r>
            <a:r>
              <a:rPr lang="en-US" altLang="zh-TW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</a:t>
            </a:r>
            <a:r>
              <a:rPr lang="zh-TW" altLang="zh-TW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命名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伺服器端的程式必須為它的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命名，這樣用戶端才能找到並正確地辨識出它的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，如果伺服器沒有替它的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命名，則協定堆疊會拒絕用戶端要通訊的請求。要幫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取名必須設定三個參數：協定、連結埠號碼、及位址，而用戶端就要用這些值來和伺服器建立連結。要為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命名，伺服器必須為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位址結構設初始值並呼叫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bind()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函式，以指定本身連結埠號碼和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IP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位址，完成命名的工作。</a:t>
            </a:r>
          </a:p>
          <a:p>
            <a:r>
              <a:rPr lang="zh-TW" altLang="zh-TW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與另一個</a:t>
            </a:r>
            <a:r>
              <a:rPr lang="en-US" altLang="zh-TW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</a:t>
            </a:r>
            <a:r>
              <a:rPr lang="zh-TW" altLang="zh-TW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結合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假設我們在用戶端與伺服器端均開啟一個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，並至少為伺服器端的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命名。接下來伺服器要準備接收封包，而用戶端要準備發送封包，當此準備工作完成後，此兩端的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sockets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就叫建立一個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結合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”(association)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。如何為結合此兩端的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做準備呢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WinSock API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中提供了幾個函式來完成此動作。在伺服器端則以呼叫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listen()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來準備接受用戶端送來的連結要求，如果收到連線要求，則開啟另一個新的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來和用戶端進行連線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使用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accept()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函式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；而在用戶端則是呼叫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connect()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函式與伺服器端的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完成結合。</a:t>
            </a:r>
          </a:p>
          <a:p>
            <a:r>
              <a:rPr lang="zh-TW" altLang="zh-TW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</a:t>
            </a:r>
            <a:r>
              <a:rPr lang="en-US" altLang="zh-TW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Sockets</a:t>
            </a:r>
            <a:r>
              <a:rPr lang="zh-TW" altLang="zh-TW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間收送資料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此時我們已經在用戶端和伺服器的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sockets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間建立了結合，也就是說，我們已經可以開始收送資料了。如何收送資料呢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在一個已連結的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上收送資料可呼叫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recv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與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send()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來完成；而在一個無連結的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上收送資料可呼叫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recvfrom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與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sendto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來完成。</a:t>
            </a:r>
          </a:p>
          <a:p>
            <a:r>
              <a:rPr lang="zh-TW" altLang="zh-TW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關閉</a:t>
            </a:r>
            <a:r>
              <a:rPr lang="en-US" altLang="zh-TW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當用戶端完成收送資料且往後並不會在使用時，必須關閉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，對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TCP socket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而言，關閉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除了將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的資源還給協定堆疊，此外並嘗試將以建立的連結關閉。但對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UDP socket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而言，則是單純地將資源還給協定堆疊。關閉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可呼叫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closesocket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來完成。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4D0CA-9A7F-4CC7-A87D-7F205CDE49AE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48726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internals of the socket APIs used by simple TCP client-server programs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Linux are illustrated in Figure 5.40 . Programming APIs invoked from the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user-space programs are translated into the 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sys_socketcall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() kernel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call and are then dispatched to their corresponding sys_*() calls. The</a:t>
            </a:r>
          </a:p>
          <a:p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sys_socket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() (in net/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socket.c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) calls 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sock_create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() to allocate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socket and then calls 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inet_create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() to initialize the sock structure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according to the given parameters. The other sys_*() functions call their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corresponding 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inet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_*() functions because the sock structure is initialized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Internet address family ( AF_INET ). Since read() and write()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Figure 5.40 are not socket-specific APIs but are commonly used by file I/O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operations, their call flows follow their 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inode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operations in the file system to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find that the given file descriptor is actually related to a sock structure. Subsequently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they are translated into the corresponding 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do_sock_read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() and</a:t>
            </a:r>
          </a:p>
          <a:p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do_sock_write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() functions, and so on, which are socket-aware.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most UNIX systems the read()/write() functions are integrated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into the Virtual File System (VFS). VFS is the software layer in the kernel that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provides the file system interface to user space programs. It also provides an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abstraction within the kernel which allows different file system implementations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coexist.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4D0CA-9A7F-4CC7-A87D-7F205CDE49AE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200776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shown in Figure 5.41 , the structure proto in the structure sock provides a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list of function pointers that link to the necessary operations of a socket, such as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connect , 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sendmsg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, and 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recvmsg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. By linking different sets of functions to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list, a socket can send or receive data over different protocols. Find out and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read the function sets of other protocols such as UDP.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4D0CA-9A7F-4CC7-A87D-7F205CDE49AE}" type="slidenum">
              <a:rPr lang="zh-TW" altLang="en-US" smtClean="0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67865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Receiving segments at a socket actually invokes two processing flows, as shown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call graph of Figure 5.42 . The first flow starts from the system call,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read() , later waits on the 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tcp_recvmsg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() (for the case of TCP), which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needs to be triggered by 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sk_data_ready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() , and ends at the return to the user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space. Thus, the time spent on this flow presents the user-perceived latency. The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second flow starts from tcp_v4_rcv() (for the case of TCP) called by the IP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layer with an incoming packet and ends at calling 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sk_data_ready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() to trigger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resumption of first flow. Figure 5.42 shows the time spent on receiving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TCP segments in the transport layer. 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tcp_recvmsg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() takes the responsibility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copy data from the kernel structure into the user buffer, and therefore consumes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most time (2.6 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μs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 The system call, read() , spends time on mode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switching between user and kernel modes. Besides, it also spends time on system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table lookup. Therefore, read() spends significant time (2.4 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μs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 Finally,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second flow, time spent on 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tcp_data_queue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() and tcp_v4_rcv()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 to queue and validate segments, respectively.</a:t>
            </a:r>
          </a:p>
          <a:p>
            <a:endParaRPr lang="en-US" altLang="zh-TW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zh-TW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altLang="zh-TW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Figure 5.43 shows the time spent in transmitting TCP segments. The top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two most time-consuming functions are functionally similar to the ones in the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receiving case. They are 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tcp_sendmsg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() , which copies data from the user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buffer to the kernel structure, and the system call write() , switching between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user and kernel modes. After examining the time of both TCP segment transmission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reception, we can conclude that the bottlenecks of the TCP layer occur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 two places: memory copy between the user buffer and the kernel structure,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switching between user and kernel modes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4D0CA-9A7F-4CC7-A87D-7F205CDE49AE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410863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Figure 5.44 presents a layered model for packet capturing and filtering. The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incoming packets are cloned from the normal protocol stack to the BPF, which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then filters packets within the kernel level according the BPF instructions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installed by the corresponding applications. Since only the packets passing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through BPF will be directed to the user-space programs, the overhead of the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 exchange between user and kernel spaces can be significantly reduced.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employ a Linux socket filter with a socket, the BPF instruction can be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passed to the kernel by using the 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setsockopt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() function implemented in</a:t>
            </a:r>
          </a:p>
          <a:p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socket.c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, and setting the parameter 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optname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SO_ATTACH_FILTER .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function will assign the BPF instruction to the sock-&gt;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sk_filter</a:t>
            </a:r>
            <a:endParaRPr lang="en-US" altLang="zh-TW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illustrated in Figure 5.41 . The BPF packet-filtering engine was written in a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specific pseudo-machine code language inspired by Steve 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McCanne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Van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Jacobson. BPF actually looks like a real assembly language with a couple of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registers and a few instructions to load and store values and perform arithmetic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operations and conditionally branch.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filter code examines each packet on the attached socket. The result of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filter processing is an integer that indicates how many bytes of the packet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(if any) the socket should pass to the application level. This contributes to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further advantage that since often for the purpose of packet capturing and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filtering we are interested in just the first few bytes of a packet, we can save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processing time by not copying the excess bytes.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4D0CA-9A7F-4CC7-A87D-7F205CDE49AE}" type="slidenum">
              <a:rPr lang="zh-TW" altLang="en-US" smtClean="0"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75229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TCP/IP</a:t>
            </a:r>
            <a:r>
              <a:rPr lang="zh-TW" altLang="en-US" dirty="0" smtClean="0"/>
              <a:t>是一組支援網路溝通協定的集合</a:t>
            </a:r>
            <a:endParaRPr lang="en-US" altLang="zh-TW" dirty="0" smtClean="0"/>
          </a:p>
          <a:p>
            <a:r>
              <a:rPr lang="en-US" altLang="zh-TW" dirty="0" smtClean="0"/>
              <a:t>ARPANET(</a:t>
            </a:r>
            <a:r>
              <a:rPr lang="zh-TW" altLang="en-US" dirty="0" smtClean="0"/>
              <a:t>網際網路的前身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那</a:t>
            </a:r>
            <a:r>
              <a:rPr lang="en-US" altLang="zh-TW" dirty="0" smtClean="0"/>
              <a:t>TCP/IP</a:t>
            </a:r>
            <a:r>
              <a:rPr lang="zh-TW" altLang="en-US" dirty="0" smtClean="0"/>
              <a:t>主要的工作是什麼呢</a:t>
            </a:r>
            <a:endParaRPr lang="en-US" altLang="zh-TW" dirty="0" smtClean="0"/>
          </a:p>
          <a:p>
            <a:r>
              <a:rPr lang="zh-TW" altLang="en-US" dirty="0" smtClean="0"/>
              <a:t>是定義網路送實的資料單位</a:t>
            </a:r>
            <a:endParaRPr lang="en-US" altLang="zh-TW" dirty="0" smtClean="0"/>
          </a:p>
          <a:p>
            <a:r>
              <a:rPr lang="zh-TW" altLang="en-US" dirty="0" smtClean="0"/>
              <a:t>並說明一個資料單位應包含哪些資訊</a:t>
            </a:r>
            <a:endParaRPr lang="en-US" altLang="zh-TW" dirty="0" smtClean="0"/>
          </a:p>
          <a:p>
            <a:r>
              <a:rPr lang="en-US" altLang="zh-TW" dirty="0" smtClean="0"/>
              <a:t>,</a:t>
            </a:r>
            <a:r>
              <a:rPr lang="zh-TW" altLang="en-US" dirty="0" smtClean="0"/>
              <a:t>以便讓接收此資料單元的電腦可以正確的解析訊息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4D0CA-9A7F-4CC7-A87D-7F205CDE49AE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03269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網路存取層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提供一個與實體網路之間的界面，可讓主機具有與網路連接並發送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IP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封包的能力。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網際網路層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提供與硬體無關的邏輯位址，並將資料封包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(packet)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發送至網路上，並讓它們獨立的到達目的地。在此層中定義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[IP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協定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](internet protocol)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，此協定為網際網路上的電腦，提供一個共同的定址結構，稱為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IP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位址。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傳輸層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為網際網路提供流程控制、錯誤檢查、回報服務，是與網路應用程式間的界面。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TCP/IP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模組定義二組協定，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TCP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和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UDP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TCP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是一個連結協定，透過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TCP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可確保接收端收到完整、正確的資料。另一方面，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UDP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則是一個非連結協定，比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TCP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快，但可靠度差。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應用層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為網路除錯、檔案傳輸、遠端控制和網際網路活動提供應用程式，包含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FTP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、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、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SMTP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、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TELNET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、與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DNS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等功能。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4D0CA-9A7F-4CC7-A87D-7F205CDE49AE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4101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</a:t>
            </a:r>
            <a:r>
              <a:rPr lang="en-US" altLang="zh-TW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socket 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 an abstraction of the end point of a communication channel. As its name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suggests, the “end-to-end” protocol layer controls the data communications between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two end points of a channel. The end points are created by networking applications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using socket APIs of an appropriate type. Networking applications can then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perform a series of operations on that socket. The operations that can be performed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a socket include </a:t>
            </a:r>
            <a:r>
              <a:rPr lang="en-US" altLang="zh-TW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control 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operations (such as associating a port number with the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socket, initiating or accepting a connection on the socket, or releasing the socket),</a:t>
            </a:r>
          </a:p>
          <a:p>
            <a:r>
              <a:rPr lang="en-US" altLang="zh-TW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 transfer 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operations (such as writing data through the socket to some peer application,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 reading data from some peer application through the socket), and </a:t>
            </a:r>
            <a:r>
              <a:rPr lang="en-US" altLang="zh-TW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status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operations (such as finding the IP address associated with the socket). The complete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set of operations that can be performed on a socket constitutes the socket APIs.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open a socket, an application program first calls the socket() function to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initialize an end-to-end channel. The standard socket call, </a:t>
            </a:r>
            <a:r>
              <a:rPr lang="en-US" altLang="zh-TW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=socket(domain,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type, protocol) , requires three parameters. The first parameter specifies the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domain or address family. Commonly used families are AF_UNIX for communications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bounded on the local machine, and AF_INET for communications based on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IPv4 protocols. The second parameter specifies the type of socket. Common values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socket type, when dealing with the AF_INET family, include SOCK_STREAM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(typically associated with TCP) and SOCK_DGRAM (associated with UDP). Socket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 influences how packets are handled by the kernel before being passed up to the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application. The last parameter specifies the </a:t>
            </a:r>
            <a:r>
              <a:rPr lang="en-US" altLang="zh-TW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protocol </a:t>
            </a:r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 handles the packets flowing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through the socket. The socket function returns a file descriptor through which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operations on the socket can be applied.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values of the socket parameters depend on what underlying protocols are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used. In the next two subsections we investigate three types of socket APIs. They correspond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accessing the transport layer, the IP layer, and the link layer, respectively,</a:t>
            </a:r>
          </a:p>
          <a:p>
            <a:r>
              <a:rPr lang="en-US" altLang="zh-TW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we can see in their open source implementations.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4D0CA-9A7F-4CC7-A87D-7F205CDE49AE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2842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在</a:t>
            </a:r>
            <a:r>
              <a:rPr lang="en-US" altLang="zh-TW" dirty="0" smtClean="0"/>
              <a:t>TCP/IP</a:t>
            </a:r>
            <a:r>
              <a:rPr lang="zh-TW" altLang="en-US" dirty="0" smtClean="0"/>
              <a:t>架構下</a:t>
            </a:r>
            <a:r>
              <a:rPr lang="en-US" altLang="zh-TW" dirty="0" smtClean="0"/>
              <a:t>,Socket</a:t>
            </a:r>
            <a:r>
              <a:rPr lang="zh-TW" altLang="en-US" dirty="0" smtClean="0"/>
              <a:t>可以分為下面兩類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4D0CA-9A7F-4CC7-A87D-7F205CDE49AE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87723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用戶端的應用程式必須要能找到並識別伺服器的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而伺服器會將它的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命名以讓用戶端識別，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就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TCP/IP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而言，一個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 name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包括了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IP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位址、連結埠編號、以及協定本身。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用戶端可用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Windows Sockets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的名稱伺服函式來查到標準伺服器的連結埠編號，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而如果知道伺服器的主機名，則可以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Windows Sockets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的主機名稱分析函式，來查得伺服器的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IP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當用戶端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成功地聯繫上伺服器端之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後，這兩者便形成一個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結合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”(association)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在此時，每個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都可以由它的名字及對方的名字所形成的組合加以識別。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這個結合包括五個要素：所用的協定、用戶端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IP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位址、用戶端連結埠號碼、伺服器端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IP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位址、伺服器端連結埠號碼。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這個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結合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的觀念並不只是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Windows Sockets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程式設計的基礎，它也是一般網路通訊的重要觀念。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在結合中的資訊可識別及引導封包通過網路，從這一端的程式傳至另一端。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4D0CA-9A7F-4CC7-A87D-7F205CDE49AE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91948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socket() 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創建一個新的確定類型的套接字，類型用一個整型數值標識（</a:t>
            </a:r>
            <a:r>
              <a:rPr lang="zh-TW" alt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文件描述符"/>
              </a:rPr>
              <a:t>文件描述符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），並為它分配系統資源。</a:t>
            </a:r>
            <a:endParaRPr lang="en-US" altLang="zh-TW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socket() 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為通訊創建一個端點，為套接字返回一個</a:t>
            </a:r>
            <a:r>
              <a:rPr lang="zh-TW" alt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文件描述符"/>
              </a:rPr>
              <a:t>文件描述符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socket() 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有三個參數：</a:t>
            </a:r>
          </a:p>
          <a:p>
            <a:r>
              <a:rPr lang="en-US" altLang="zh-TW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domain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為創建的套接字指定協議集。 例如：</a:t>
            </a:r>
          </a:p>
          <a:p>
            <a:pPr lvl="1"/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AF_INET 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表示</a:t>
            </a:r>
            <a:r>
              <a:rPr lang="en-US" altLang="zh-TW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IPv4"/>
              </a:rPr>
              <a:t>IPv4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網路協議</a:t>
            </a:r>
          </a:p>
          <a:p>
            <a:pPr lvl="1"/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AF_INET6 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表示</a:t>
            </a:r>
            <a:r>
              <a:rPr lang="en-US" altLang="zh-TW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IPv6"/>
              </a:rPr>
              <a:t>IPv6</a:t>
            </a:r>
            <a:endParaRPr lang="zh-TW" alt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AF_UNIX 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表示本地套接字（使用一個文件）</a:t>
            </a:r>
          </a:p>
          <a:p>
            <a:r>
              <a:rPr lang="en-US" altLang="zh-TW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如下：</a:t>
            </a:r>
          </a:p>
          <a:p>
            <a:pPr lvl="1"/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SOCK_STREAM 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（可靠的面向流服務或</a:t>
            </a:r>
            <a:r>
              <a:rPr lang="zh-TW" alt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 tooltip="流套接字 (頁面不存在)"/>
              </a:rPr>
              <a:t>流套接字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</a:t>
            </a:r>
          </a:p>
          <a:p>
            <a:pPr lvl="1"/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SOCK_DGRAM 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（數據報文服務或者</a:t>
            </a:r>
            <a:r>
              <a:rPr lang="zh-TW" alt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 tooltip="數據報文套接字 (頁面不存在)"/>
              </a:rPr>
              <a:t>數據報文套接字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</a:t>
            </a:r>
          </a:p>
          <a:p>
            <a:pPr lvl="1"/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SOCK_SEQPACKET 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（可靠的連續數據包服務）</a:t>
            </a:r>
          </a:p>
          <a:p>
            <a:pPr lvl="1"/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SOCK_RAW (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在網路層之上的原始協議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r>
              <a:rPr lang="en-US" altLang="zh-TW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protocol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指定實際使用的傳輸協議。 最常見的就是</a:t>
            </a:r>
            <a:r>
              <a:rPr lang="en-US" altLang="zh-TW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8" tooltip="传输控制协议"/>
              </a:rPr>
              <a:t>IPPROTO_TCP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、</a:t>
            </a:r>
            <a:r>
              <a:rPr lang="en-US" altLang="zh-TW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9" tooltip="SCTP"/>
              </a:rPr>
              <a:t>IPPROTO_SCTP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、</a:t>
            </a:r>
            <a:r>
              <a:rPr lang="en-US" altLang="zh-TW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0" tooltip="用户数据报协议"/>
              </a:rPr>
              <a:t>IPPROTO_UDP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、</a:t>
            </a:r>
            <a:r>
              <a:rPr lang="en-US" altLang="zh-TW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1" tooltip="DCCP"/>
              </a:rPr>
              <a:t>IPPROTO_DCCP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。這些協議都在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&lt;</a:t>
            </a:r>
            <a:r>
              <a:rPr lang="en-US" altLang="zh-TW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netinet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n-US" altLang="zh-TW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in.h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&gt;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中有詳細說明。 如果該項為「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」的話，即根據選定的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domain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和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選擇使用預設協議。</a:t>
            </a:r>
          </a:p>
          <a:p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如果發生錯誤，函數返回值為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-1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 否則，函數會返回一個代表新分配的描述符的整數。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TW" alt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4D0CA-9A7F-4CC7-A87D-7F205CDE49AE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81315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bind() 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一般用於伺服器端，將一個套接字與一個套接字地址結構相關聯，比如，一個指定的本地埠和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IP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位址。</a:t>
            </a:r>
            <a:endParaRPr lang="en-US" altLang="zh-TW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bind()</a:t>
            </a:r>
            <a:endParaRPr lang="zh-TW" altLang="en-US" sz="1200" b="1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bind() 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為一個套接字分配地址。當使用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socket()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創建套接字後，只賦予其所使用的協議，並未分配地址。在接受其它主機的連接前，必須先調用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bind()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為套接字分配一個地址。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bind()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有三個參數：</a:t>
            </a:r>
          </a:p>
          <a:p>
            <a:r>
              <a:rPr lang="en-US" altLang="zh-TW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sockfd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表示使用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bind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函數的套接字描述符</a:t>
            </a:r>
          </a:p>
          <a:p>
            <a:r>
              <a:rPr lang="en-US" altLang="zh-TW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my_addr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指向</a:t>
            </a:r>
            <a:r>
              <a:rPr lang="en-US" altLang="zh-TW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sockaddr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結構（用於表示所分配地址）的指針</a:t>
            </a:r>
          </a:p>
          <a:p>
            <a:r>
              <a:rPr lang="en-US" altLang="zh-TW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addrlen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用</a:t>
            </a:r>
            <a:r>
              <a:rPr lang="en-US" altLang="zh-TW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socklen_t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欄位指定了</a:t>
            </a:r>
            <a:r>
              <a:rPr lang="en-US" altLang="zh-TW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sockaddr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結構的長度</a:t>
            </a:r>
          </a:p>
          <a:p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如果發生錯誤，函數返回值為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-1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，否則為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TW" alt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4D0CA-9A7F-4CC7-A87D-7F205CDE49AE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3022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B750D-DEAB-4F1F-B975-160DF2449320}" type="datetimeFigureOut">
              <a:rPr lang="zh-TW" altLang="en-US" smtClean="0"/>
              <a:t>2013/10/17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3448-88CF-4DA2-8A02-A1F925D41155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194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B750D-DEAB-4F1F-B975-160DF2449320}" type="datetimeFigureOut">
              <a:rPr lang="zh-TW" altLang="en-US" smtClean="0"/>
              <a:t>2013/10/17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3448-88CF-4DA2-8A02-A1F925D411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0907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B750D-DEAB-4F1F-B975-160DF2449320}" type="datetimeFigureOut">
              <a:rPr lang="zh-TW" altLang="en-US" smtClean="0"/>
              <a:t>2013/10/17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3448-88CF-4DA2-8A02-A1F925D411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1101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B750D-DEAB-4F1F-B975-160DF2449320}" type="datetimeFigureOut">
              <a:rPr lang="zh-TW" altLang="en-US" smtClean="0"/>
              <a:t>2013/10/17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3448-88CF-4DA2-8A02-A1F925D411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1816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B750D-DEAB-4F1F-B975-160DF2449320}" type="datetimeFigureOut">
              <a:rPr lang="zh-TW" altLang="en-US" smtClean="0"/>
              <a:t>2013/10/17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3448-88CF-4DA2-8A02-A1F925D41155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886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B750D-DEAB-4F1F-B975-160DF2449320}" type="datetimeFigureOut">
              <a:rPr lang="zh-TW" altLang="en-US" smtClean="0"/>
              <a:t>2013/10/17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3448-88CF-4DA2-8A02-A1F925D411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7407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B750D-DEAB-4F1F-B975-160DF2449320}" type="datetimeFigureOut">
              <a:rPr lang="zh-TW" altLang="en-US" smtClean="0"/>
              <a:t>2013/10/17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3448-88CF-4DA2-8A02-A1F925D411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0711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B750D-DEAB-4F1F-B975-160DF2449320}" type="datetimeFigureOut">
              <a:rPr lang="zh-TW" altLang="en-US" smtClean="0"/>
              <a:t>2013/10/17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3448-88CF-4DA2-8A02-A1F925D411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580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B750D-DEAB-4F1F-B975-160DF2449320}" type="datetimeFigureOut">
              <a:rPr lang="zh-TW" altLang="en-US" smtClean="0"/>
              <a:t>2013/10/17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3448-88CF-4DA2-8A02-A1F925D411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0185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2EB750D-DEAB-4F1F-B975-160DF2449320}" type="datetimeFigureOut">
              <a:rPr lang="zh-TW" altLang="en-US" smtClean="0"/>
              <a:t>2013/10/17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B03448-88CF-4DA2-8A02-A1F925D411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4034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B750D-DEAB-4F1F-B975-160DF2449320}" type="datetimeFigureOut">
              <a:rPr lang="zh-TW" altLang="en-US" smtClean="0"/>
              <a:t>2013/10/17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3448-88CF-4DA2-8A02-A1F925D411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5069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2EB750D-DEAB-4F1F-B975-160DF2449320}" type="datetimeFigureOut">
              <a:rPr lang="zh-TW" altLang="en-US" smtClean="0"/>
              <a:t>2013/10/17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EB03448-88CF-4DA2-8A02-A1F925D41155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7709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5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Socket Programming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7405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相關函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式</a:t>
            </a:r>
            <a:r>
              <a:rPr lang="en-US" altLang="zh-TW" b="1" dirty="0"/>
              <a:t>connect()</a:t>
            </a:r>
            <a:endParaRPr lang="zh-TW" alt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97280" y="2133866"/>
            <a:ext cx="10772180" cy="3447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Arial Unicode MS" panose="020B0604020202020204" pitchFamily="34" charset="-120"/>
              </a:rPr>
              <a:t>NAME connect() - initiate a connection on a socket.</a:t>
            </a:r>
            <a:endParaRPr kumimoji="0" lang="en-US" altLang="zh-TW" sz="2800" b="0" i="0" u="none" strike="noStrike" cap="none" normalizeH="0" baseline="0" dirty="0" smtClean="0">
              <a:ln>
                <a:noFill/>
              </a:ln>
              <a:solidFill>
                <a:srgbClr val="A52A2A"/>
              </a:solidFill>
              <a:effectLst/>
              <a:latin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Arial Unicode MS" panose="020B0604020202020204" pitchFamily="34" charset="-120"/>
              </a:rPr>
              <a:t>SYNOPSIS</a:t>
            </a:r>
            <a:endParaRPr kumimoji="0" lang="en-US" altLang="zh-TW" sz="2800" b="0" i="0" u="none" strike="noStrike" cap="none" normalizeH="0" baseline="0" dirty="0" smtClean="0">
              <a:ln>
                <a:noFill/>
              </a:ln>
              <a:solidFill>
                <a:srgbClr val="A52A2A"/>
              </a:solidFill>
              <a:effectLst/>
              <a:latin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Arial Unicode MS" panose="020B0604020202020204" pitchFamily="34" charset="-120"/>
              </a:rPr>
              <a:t>#include &lt;sys/types.h&gt; </a:t>
            </a:r>
            <a:endParaRPr kumimoji="0" lang="en-US" altLang="zh-TW" sz="2800" b="0" i="0" u="none" strike="noStrike" cap="none" normalizeH="0" baseline="0" dirty="0" smtClean="0">
              <a:ln>
                <a:noFill/>
              </a:ln>
              <a:solidFill>
                <a:srgbClr val="A52A2A"/>
              </a:solidFill>
              <a:effectLst/>
              <a:latin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Arial Unicode MS" panose="020B0604020202020204" pitchFamily="34" charset="-120"/>
              </a:rPr>
              <a:t>#include &lt;sys/socket.h&gt; </a:t>
            </a:r>
            <a:endParaRPr kumimoji="0" lang="en-US" altLang="zh-TW" sz="2800" b="0" i="0" u="none" strike="noStrike" cap="none" normalizeH="0" baseline="0" dirty="0" smtClean="0">
              <a:ln>
                <a:noFill/>
              </a:ln>
              <a:solidFill>
                <a:srgbClr val="A52A2A"/>
              </a:solidFill>
              <a:effectLst/>
              <a:latin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Arial Unicode MS" panose="020B0604020202020204" pitchFamily="34" charset="-120"/>
              </a:rPr>
              <a:t>int connect(int sockfd, struct sockaddr *serv_addr, int addrlen);</a:t>
            </a:r>
            <a:endParaRPr kumimoji="0" lang="zh-TW" altLang="zh-TW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1. connect()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由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client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呼叫</a:t>
            </a:r>
            <a:endParaRPr kumimoji="0" lang="zh-TW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2. sockfd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由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socket()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產生，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serv_addr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指定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server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的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ip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和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port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後傳入</a:t>
            </a:r>
            <a:endParaRPr kumimoji="0" lang="zh-TW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3. addrlen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直接用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 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sizeof(struct sockaddr)</a:t>
            </a:r>
            <a:endParaRPr kumimoji="0" lang="zh-TW" altLang="zh-TW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98825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相關函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式</a:t>
            </a:r>
            <a:r>
              <a:rPr lang="en-US" altLang="zh-TW" b="1" dirty="0"/>
              <a:t>listen()</a:t>
            </a:r>
            <a:endParaRPr lang="zh-TW" alt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97280" y="2133866"/>
            <a:ext cx="11131252" cy="344709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Unicode MS" panose="020B0604020202020204" pitchFamily="34" charset="-120"/>
              </a:rPr>
              <a:t>NAME listen() - listen for connections on a socket</a:t>
            </a:r>
            <a:endParaRPr kumimoji="0" lang="en-US" altLang="zh-TW" sz="2800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Unicode MS" panose="020B0604020202020204" pitchFamily="34" charset="-120"/>
              </a:rPr>
              <a:t>SYNOPSIS </a:t>
            </a:r>
            <a:endParaRPr kumimoji="0" lang="en-US" altLang="zh-TW" sz="2800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Unicode MS" panose="020B0604020202020204" pitchFamily="34" charset="-120"/>
              </a:rPr>
              <a:t>#include &lt;sys/socket.h&gt; </a:t>
            </a:r>
            <a:endParaRPr kumimoji="0" lang="en-US" altLang="zh-TW" sz="2800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Unicode MS" panose="020B0604020202020204" pitchFamily="34" charset="-120"/>
              </a:rPr>
              <a:t>int listen(int sockfd, int backlog);</a:t>
            </a:r>
            <a:endParaRPr kumimoji="0" lang="zh-TW" altLang="zh-TW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1. 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由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server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使用</a:t>
            </a:r>
            <a:endParaRPr kumimoji="0" lang="zh-TW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2. sockfd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由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socket()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產生，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backlog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設定可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queue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住的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connection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數量 </a:t>
            </a:r>
            <a:endParaRPr kumimoji="0" lang="en-US" altLang="zh-TW" sz="2800" b="0" i="0" u="none" strike="noStrike" cap="none" normalizeH="0" baseline="0" dirty="0" smtClean="0">
              <a:ln>
                <a:noFill/>
              </a:ln>
              <a:solidFill>
                <a:srgbClr val="444444"/>
              </a:solidFill>
              <a:effectLst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(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等待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accept())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kumimoji="0" lang="zh-TW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3. 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失敗傳回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-1</a:t>
            </a:r>
            <a:endParaRPr kumimoji="0" lang="zh-TW" altLang="zh-TW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124649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相關函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式</a:t>
            </a:r>
            <a:r>
              <a:rPr lang="en-US" altLang="zh-TW" b="1" dirty="0"/>
              <a:t>accept()</a:t>
            </a:r>
            <a:endParaRPr lang="zh-TW" alt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97280" y="1641425"/>
            <a:ext cx="9541073" cy="4431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4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Unicode MS" panose="020B0604020202020204" pitchFamily="34" charset="-120"/>
              </a:rPr>
              <a:t>NAME accept() - accept a connection on a socket</a:t>
            </a:r>
            <a:endParaRPr kumimoji="0" lang="en-US" altLang="zh-TW" sz="2400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4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Unicode MS" panose="020B0604020202020204" pitchFamily="34" charset="-120"/>
              </a:rPr>
              <a:t>SYNOPSIS </a:t>
            </a:r>
            <a:endParaRPr kumimoji="0" lang="en-US" altLang="zh-TW" sz="2400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4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Unicode MS" panose="020B0604020202020204" pitchFamily="34" charset="-120"/>
              </a:rPr>
              <a:t>#include &lt;sys/types.h&gt; </a:t>
            </a:r>
            <a:endParaRPr kumimoji="0" lang="en-US" altLang="zh-TW" sz="2400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4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Unicode MS" panose="020B0604020202020204" pitchFamily="34" charset="-120"/>
              </a:rPr>
              <a:t>#include &lt;sys/socket.h&gt; </a:t>
            </a:r>
            <a:endParaRPr kumimoji="0" lang="en-US" altLang="zh-TW" sz="2400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4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Unicode MS" panose="020B0604020202020204" pitchFamily="34" charset="-120"/>
              </a:rPr>
              <a:t>int accept(int sockfd, struct sockaddr *addr, int *addrlen);</a:t>
            </a:r>
            <a:endParaRPr kumimoji="0" lang="zh-TW" altLang="zh-TW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4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1. sockfd: listen()</a:t>
            </a:r>
            <a:r>
              <a:rPr kumimoji="0" lang="zh-TW" sz="24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所使用的那個</a:t>
            </a:r>
            <a:r>
              <a:rPr kumimoji="0" lang="zh-TW" altLang="zh-TW" sz="24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sockfd</a:t>
            </a:r>
            <a:endParaRPr kumimoji="0" lang="zh-TW" altLang="zh-TW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4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2. addr </a:t>
            </a:r>
            <a:r>
              <a:rPr kumimoji="0" lang="zh-TW" sz="24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宣告完就拿來用，將存放</a:t>
            </a:r>
            <a:r>
              <a:rPr kumimoji="0" lang="zh-TW" altLang="zh-TW" sz="24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client</a:t>
            </a:r>
            <a:r>
              <a:rPr kumimoji="0" lang="zh-TW" sz="24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的資訊</a:t>
            </a:r>
            <a:endParaRPr kumimoji="0" lang="zh-TW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4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3. addrlen</a:t>
            </a:r>
            <a:r>
              <a:rPr kumimoji="0" lang="zh-TW" sz="24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直接用</a:t>
            </a:r>
            <a:r>
              <a:rPr kumimoji="0" lang="zh-TW" sz="24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 </a:t>
            </a:r>
            <a:r>
              <a:rPr kumimoji="0" lang="zh-TW" altLang="zh-TW" sz="24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sizeof(struct sockaddr)</a:t>
            </a:r>
            <a:endParaRPr kumimoji="0" lang="zh-TW" altLang="zh-TW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Arial" panose="020B0604020202020204" pitchFamily="34" charset="0"/>
              </a:rPr>
              <a:t>4.</a:t>
            </a:r>
            <a:r>
              <a:rPr kumimoji="0" lang="zh-TW" altLang="zh-TW" sz="24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 </a:t>
            </a:r>
            <a:r>
              <a:rPr kumimoji="0" lang="zh-TW" sz="24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失敗傳回</a:t>
            </a:r>
            <a:r>
              <a:rPr kumimoji="0" lang="zh-TW" altLang="zh-TW" sz="24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-1</a:t>
            </a:r>
            <a:endParaRPr kumimoji="0" lang="en-US" altLang="zh-TW" sz="2400" b="0" i="0" u="none" strike="noStrike" cap="none" normalizeH="0" baseline="0" dirty="0" smtClean="0">
              <a:ln>
                <a:noFill/>
              </a:ln>
              <a:solidFill>
                <a:srgbClr val="444444"/>
              </a:solidFill>
              <a:effectLst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5</a:t>
            </a:r>
            <a:r>
              <a:rPr kumimoji="0" lang="zh-TW" altLang="zh-TW" sz="24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. server listen()</a:t>
            </a:r>
            <a:r>
              <a:rPr kumimoji="0" lang="zh-TW" sz="24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完後開始等待</a:t>
            </a:r>
            <a:r>
              <a:rPr kumimoji="0" lang="zh-TW" altLang="zh-TW" sz="24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accept()</a:t>
            </a:r>
            <a:r>
              <a:rPr kumimoji="0" lang="zh-TW" sz="24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kumimoji="0" lang="en-US" altLang="zh-TW" sz="2400" b="0" i="0" u="none" strike="noStrike" cap="none" normalizeH="0" baseline="0" dirty="0" smtClean="0">
              <a:ln>
                <a:noFill/>
              </a:ln>
              <a:solidFill>
                <a:srgbClr val="444444"/>
              </a:solidFill>
              <a:effectLst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4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accept()</a:t>
            </a:r>
            <a:r>
              <a:rPr kumimoji="0" lang="zh-TW" sz="24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傳回一個</a:t>
            </a:r>
            <a:r>
              <a:rPr kumimoji="0" lang="zh-TW" altLang="zh-TW" sz="24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file descriptor</a:t>
            </a:r>
            <a:r>
              <a:rPr kumimoji="0" lang="zh-TW" sz="24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以供此</a:t>
            </a:r>
            <a:r>
              <a:rPr kumimoji="0" lang="zh-TW" altLang="zh-TW" sz="24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connection</a:t>
            </a:r>
            <a:r>
              <a:rPr kumimoji="0" lang="zh-TW" sz="24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的</a:t>
            </a:r>
            <a:r>
              <a:rPr kumimoji="0" lang="zh-TW" altLang="zh-TW" sz="24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I/O</a:t>
            </a:r>
            <a:r>
              <a:rPr kumimoji="0" lang="zh-TW" sz="24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之用。</a:t>
            </a:r>
            <a:endParaRPr kumimoji="0" lang="en-US" altLang="zh-TW" sz="2400" b="0" i="0" u="none" strike="noStrike" cap="none" normalizeH="0" baseline="0" dirty="0" smtClean="0">
              <a:ln>
                <a:noFill/>
              </a:ln>
              <a:solidFill>
                <a:srgbClr val="444444"/>
              </a:solidFill>
              <a:effectLst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4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accpet</a:t>
            </a:r>
            <a:r>
              <a:rPr kumimoji="0" lang="zh-TW" sz="24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完之後，</a:t>
            </a:r>
            <a:r>
              <a:rPr kumimoji="0" lang="zh-TW" altLang="zh-TW" sz="24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server</a:t>
            </a:r>
            <a:r>
              <a:rPr kumimoji="0" lang="zh-TW" sz="24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繼續使用</a:t>
            </a:r>
            <a:r>
              <a:rPr kumimoji="0" lang="zh-TW" altLang="zh-TW" sz="24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listen()</a:t>
            </a:r>
            <a:r>
              <a:rPr kumimoji="0" lang="zh-TW" sz="24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的</a:t>
            </a:r>
            <a:r>
              <a:rPr kumimoji="0" lang="zh-TW" altLang="zh-TW" sz="24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fd</a:t>
            </a:r>
            <a:r>
              <a:rPr kumimoji="0" lang="zh-TW" sz="24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等待下一個</a:t>
            </a:r>
            <a:r>
              <a:rPr kumimoji="0" lang="zh-TW" altLang="zh-TW" sz="24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connection</a:t>
            </a:r>
            <a:r>
              <a:rPr kumimoji="0" lang="zh-TW" sz="24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kumimoji="0" lang="zh-TW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31908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相關函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式</a:t>
            </a:r>
            <a:r>
              <a:rPr lang="en-US" altLang="zh-TW" b="1" dirty="0" err="1" smtClean="0"/>
              <a:t>sendto</a:t>
            </a:r>
            <a:r>
              <a:rPr lang="en-US" altLang="zh-TW" b="1" dirty="0" smtClean="0"/>
              <a:t>()</a:t>
            </a:r>
            <a:endParaRPr lang="zh-TW" alt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97280" y="2303143"/>
            <a:ext cx="9161482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 send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(int sockfd, const void *msg</a:t>
            </a:r>
            <a:endParaRPr kumimoji="0" lang="en-US" altLang="zh-TW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int len, int flags);</a:t>
            </a:r>
            <a:endParaRPr kumimoji="0" lang="zh-TW" altLang="zh-TW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. sockfd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可以是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listen()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的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fd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或是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accpet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的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fd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kumimoji="0" lang="zh-TW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2. msg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就是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data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，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len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就是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data 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的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length (sizeof(msg))</a:t>
            </a:r>
            <a:endParaRPr kumimoji="0" lang="en-US" altLang="zh-TW" sz="2800" b="0" i="0" u="none" strike="noStrike" cap="none" normalizeH="0" baseline="0" dirty="0" smtClean="0">
              <a:ln>
                <a:noFill/>
              </a:ln>
              <a:solidFill>
                <a:srgbClr val="444444"/>
              </a:solidFill>
              <a:effectLst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，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flag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就設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0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kumimoji="0" lang="zh-TW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3. 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回傳值為送出去的大小</a:t>
            </a:r>
            <a:endParaRPr kumimoji="0" lang="zh-TW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4. 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失敗傳回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-1</a:t>
            </a:r>
            <a:endParaRPr kumimoji="0" lang="zh-TW" altLang="zh-TW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236741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相關函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式</a:t>
            </a:r>
            <a:r>
              <a:rPr lang="en-US" altLang="zh-TW" b="1" dirty="0" err="1" smtClean="0"/>
              <a:t>recvfrom</a:t>
            </a:r>
            <a:r>
              <a:rPr lang="en-US" altLang="zh-TW" b="1" dirty="0" smtClean="0"/>
              <a:t>()</a:t>
            </a:r>
            <a:endParaRPr lang="zh-TW" altLang="en-US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1097280" y="2564753"/>
            <a:ext cx="10413107" cy="258532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The recv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from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() call is similar in many respects:</a:t>
            </a:r>
            <a:endParaRPr kumimoji="0" lang="zh-TW" altLang="zh-TW" sz="2800" b="0" i="0" u="none" strike="noStrike" cap="none" normalizeH="0" baseline="0" dirty="0" smtClean="0">
              <a:ln>
                <a:noFill/>
              </a:ln>
              <a:solidFill>
                <a:srgbClr val="444444"/>
              </a:solidFill>
              <a:effectLst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 recv</a:t>
            </a:r>
            <a:r>
              <a:rPr kumimoji="0" lang="en-US" altLang="zh-TW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(int sockfd, void *buf</a:t>
            </a:r>
            <a:endParaRPr kumimoji="0" lang="en-US" altLang="zh-TW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int len, unsigned int flags);</a:t>
            </a:r>
            <a:endParaRPr kumimoji="0" lang="zh-TW" altLang="zh-TW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1. sockfd: 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要從哪個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fd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接收。</a:t>
            </a:r>
            <a:endParaRPr kumimoji="0" lang="zh-TW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2. 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回傳值為收到的大小。若回傳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0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，表示對方把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connection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切了。</a:t>
            </a:r>
            <a:endParaRPr kumimoji="0" lang="zh-TW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294177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相關函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式</a:t>
            </a:r>
            <a:r>
              <a:rPr lang="zh-TW" altLang="zh-TW" b="1" dirty="0">
                <a:solidFill>
                  <a:srgbClr val="444444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write(</a:t>
            </a:r>
            <a:r>
              <a:rPr lang="zh-TW" altLang="zh-TW" b="1" dirty="0" smtClean="0">
                <a:solidFill>
                  <a:srgbClr val="444444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)</a:t>
            </a:r>
            <a:endParaRPr lang="zh-TW" alt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97280" y="2564754"/>
            <a:ext cx="7729680" cy="258532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write()</a:t>
            </a:r>
            <a:endParaRPr kumimoji="0" lang="zh-TW" altLang="zh-TW" sz="2800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Unicode MS" panose="020B0604020202020204" pitchFamily="34" charset="-120"/>
              </a:rPr>
              <a:t>NAME write() - write to a file descriptor</a:t>
            </a:r>
            <a:endParaRPr kumimoji="0" lang="en-US" altLang="zh-TW" sz="2800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Unicode MS" panose="020B0604020202020204" pitchFamily="34" charset="-120"/>
              </a:rPr>
              <a:t>SYNOPSIS </a:t>
            </a:r>
            <a:endParaRPr kumimoji="0" lang="en-US" altLang="zh-TW" sz="2800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Unicode MS" panose="020B0604020202020204" pitchFamily="34" charset="-120"/>
              </a:rPr>
              <a:t>#include &lt;unistd.h&gt; </a:t>
            </a:r>
            <a:endParaRPr kumimoji="0" lang="en-US" altLang="zh-TW" sz="2800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Unicode MS" panose="020B0604020202020204" pitchFamily="34" charset="-120"/>
              </a:rPr>
              <a:t>ssize_t write(int fd, const void *buf, size_t count);</a:t>
            </a:r>
            <a:endParaRPr kumimoji="0" lang="zh-TW" altLang="zh-TW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1. 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可寫到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file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，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device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或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socket</a:t>
            </a:r>
            <a:endParaRPr kumimoji="0" lang="zh-TW" altLang="zh-TW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573840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相關函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式</a:t>
            </a:r>
            <a:r>
              <a:rPr lang="zh-TW" altLang="zh-TW" b="1" dirty="0">
                <a:solidFill>
                  <a:srgbClr val="444444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read(</a:t>
            </a:r>
            <a:r>
              <a:rPr lang="zh-TW" altLang="zh-TW" b="1" dirty="0" smtClean="0">
                <a:solidFill>
                  <a:srgbClr val="444444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)</a:t>
            </a:r>
            <a:endParaRPr lang="zh-TW" alt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97280" y="2133866"/>
            <a:ext cx="10592643" cy="344709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read()</a:t>
            </a:r>
            <a:endParaRPr kumimoji="0" lang="zh-TW" altLang="zh-TW" sz="2800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Unicode MS" panose="020B0604020202020204" pitchFamily="34" charset="-120"/>
              </a:rPr>
              <a:t>NAME read() - read from a file descriptor</a:t>
            </a:r>
            <a:endParaRPr kumimoji="0" lang="en-US" altLang="zh-TW" sz="2800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Unicode MS" panose="020B0604020202020204" pitchFamily="34" charset="-120"/>
              </a:rPr>
              <a:t>SYNOPSIS </a:t>
            </a:r>
            <a:endParaRPr kumimoji="0" lang="en-US" altLang="zh-TW" sz="2800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Unicode MS" panose="020B0604020202020204" pitchFamily="34" charset="-120"/>
              </a:rPr>
              <a:t>#include &lt;unistd.h&gt; </a:t>
            </a:r>
            <a:endParaRPr kumimoji="0" lang="en-US" altLang="zh-TW" sz="2800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 Unicode MS" panose="020B0604020202020204" pitchFamily="34" charset="-120"/>
              </a:rPr>
              <a:t>ssize_t read(int fd, void *buf, size_t count);</a:t>
            </a:r>
            <a:endParaRPr kumimoji="0" lang="zh-TW" altLang="zh-TW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1. 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從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file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，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device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或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socket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讀取</a:t>
            </a:r>
            <a:endParaRPr kumimoji="0" lang="zh-TW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2. 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沒有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data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則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read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會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block</a:t>
            </a:r>
            <a:endParaRPr kumimoji="0" lang="zh-TW" altLang="zh-TW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3. count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指定要讀的長度，如果沒有那麼多，則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return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，不會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block</a:t>
            </a:r>
            <a:endParaRPr kumimoji="0" lang="zh-TW" altLang="zh-TW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905159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相關函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式</a:t>
            </a:r>
            <a:r>
              <a:rPr lang="en-US" altLang="zh-TW" dirty="0"/>
              <a:t>close()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97280" y="1874309"/>
            <a:ext cx="10058400" cy="4023360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800" dirty="0"/>
              <a:t>close</a:t>
            </a:r>
            <a:r>
              <a:rPr lang="en-US" altLang="zh-TW" sz="2800" dirty="0" smtClean="0"/>
              <a:t>()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zh-TW" altLang="zh-TW" sz="2800" dirty="0">
                <a:solidFill>
                  <a:srgbClr val="800000"/>
                </a:solidFill>
                <a:latin typeface="Arial Unicode MS" panose="020B0604020202020204" pitchFamily="34" charset="-120"/>
              </a:rPr>
              <a:t>NAME read() - read from a file descriptor</a:t>
            </a:r>
            <a:endParaRPr lang="en-US" altLang="zh-TW" sz="2800" dirty="0">
              <a:solidFill>
                <a:srgbClr val="800000"/>
              </a:solidFill>
              <a:latin typeface="Arial Unicode MS" panose="020B0604020202020204" pitchFamily="34" charset="-12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zh-TW" altLang="zh-TW" sz="2800" dirty="0">
                <a:solidFill>
                  <a:srgbClr val="800000"/>
                </a:solidFill>
                <a:latin typeface="Arial Unicode MS" panose="020B0604020202020204" pitchFamily="34" charset="-120"/>
              </a:rPr>
              <a:t>SYNOPSIS </a:t>
            </a:r>
            <a:endParaRPr lang="en-US" altLang="zh-TW" sz="2800" dirty="0">
              <a:solidFill>
                <a:srgbClr val="800000"/>
              </a:solidFill>
              <a:latin typeface="Arial Unicode MS" panose="020B0604020202020204" pitchFamily="34" charset="-12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zh-TW" altLang="zh-TW" sz="2800" dirty="0">
                <a:solidFill>
                  <a:srgbClr val="800000"/>
                </a:solidFill>
                <a:latin typeface="Arial Unicode MS" panose="020B0604020202020204" pitchFamily="34" charset="-120"/>
              </a:rPr>
              <a:t>#include &lt;unistd.h&gt; </a:t>
            </a:r>
            <a:endParaRPr lang="en-US" altLang="zh-TW" sz="2800" dirty="0">
              <a:solidFill>
                <a:srgbClr val="800000"/>
              </a:solidFill>
              <a:latin typeface="Arial Unicode MS" panose="020B0604020202020204" pitchFamily="34" charset="-12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zh-TW" sz="2800" dirty="0" err="1"/>
              <a:t>int</a:t>
            </a:r>
            <a:r>
              <a:rPr lang="en-US" altLang="zh-TW" sz="2800" dirty="0"/>
              <a:t> </a:t>
            </a:r>
            <a:r>
              <a:rPr lang="en-US" altLang="zh-TW" sz="2800" dirty="0" err="1"/>
              <a:t>clode</a:t>
            </a:r>
            <a:r>
              <a:rPr lang="en-US" altLang="zh-TW" sz="2800" dirty="0"/>
              <a:t>(</a:t>
            </a:r>
            <a:r>
              <a:rPr lang="en-US" altLang="zh-TW" sz="2800" dirty="0" err="1"/>
              <a:t>int</a:t>
            </a:r>
            <a:r>
              <a:rPr lang="en-US" altLang="zh-TW" sz="2800" dirty="0"/>
              <a:t> </a:t>
            </a:r>
            <a:r>
              <a:rPr lang="en-US" altLang="zh-TW" sz="2800" dirty="0" err="1"/>
              <a:t>sockfd</a:t>
            </a:r>
            <a:r>
              <a:rPr lang="en-US" altLang="zh-TW" sz="2800" dirty="0" smtClean="0"/>
              <a:t>);</a:t>
            </a:r>
          </a:p>
          <a:p>
            <a:r>
              <a:rPr lang="en-US" altLang="zh-TW" sz="2800" dirty="0" smtClean="0"/>
              <a:t>1.</a:t>
            </a:r>
            <a:r>
              <a:rPr lang="zh-TW" altLang="en-US" sz="2800" dirty="0" smtClean="0"/>
              <a:t>呼叫</a:t>
            </a:r>
            <a:r>
              <a:rPr lang="en-US" altLang="zh-TW" sz="2800" dirty="0" smtClean="0"/>
              <a:t>close()</a:t>
            </a:r>
          </a:p>
          <a:p>
            <a:r>
              <a:rPr lang="zh-TW" altLang="en-US" sz="2800" dirty="0" smtClean="0"/>
              <a:t>若成功</a:t>
            </a:r>
            <a:r>
              <a:rPr lang="zh-TW" altLang="en-US" sz="2800" dirty="0"/>
              <a:t>：傳回</a:t>
            </a:r>
            <a:r>
              <a:rPr lang="en-US" altLang="zh-TW" sz="2800" dirty="0"/>
              <a:t>0</a:t>
            </a:r>
          </a:p>
          <a:p>
            <a:r>
              <a:rPr lang="zh-TW" altLang="en-US" sz="2800" dirty="0"/>
              <a:t>失敗：傳回</a:t>
            </a:r>
            <a:r>
              <a:rPr lang="en-US" altLang="zh-TW" sz="2800" dirty="0"/>
              <a:t>-1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1813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TCP Socket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程式設計</a:t>
            </a:r>
            <a:endParaRPr lang="zh-TW" altLang="en-US" dirty="0"/>
          </a:p>
        </p:txBody>
      </p:sp>
      <p:graphicFrame>
        <p:nvGraphicFramePr>
          <p:cNvPr id="7" name="Object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9136550"/>
              </p:ext>
            </p:extLst>
          </p:nvPr>
        </p:nvGraphicFramePr>
        <p:xfrm>
          <a:off x="2741612" y="1164381"/>
          <a:ext cx="7383463" cy="562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Visio" r:id="rId4" imgW="6804039" imgH="5184423" progId="Visio.Drawing.6">
                  <p:embed/>
                </p:oleObj>
              </mc:Choice>
              <mc:Fallback>
                <p:oleObj name="Visio" r:id="rId4" imgW="6804039" imgH="5184423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1612" y="1164381"/>
                        <a:ext cx="7383463" cy="562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內容版面配置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504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UDP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Socket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程式設計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/>
          </a:p>
        </p:txBody>
      </p:sp>
      <p:grpSp>
        <p:nvGrpSpPr>
          <p:cNvPr id="7" name="Group 284"/>
          <p:cNvGrpSpPr>
            <a:grpSpLocks/>
          </p:cNvGrpSpPr>
          <p:nvPr/>
        </p:nvGrpSpPr>
        <p:grpSpPr bwMode="auto">
          <a:xfrm>
            <a:off x="2050574" y="942975"/>
            <a:ext cx="8151812" cy="4591050"/>
            <a:chOff x="417" y="762"/>
            <a:chExt cx="5135" cy="2892"/>
          </a:xfrm>
        </p:grpSpPr>
        <p:graphicFrame>
          <p:nvGraphicFramePr>
            <p:cNvPr id="8" name="Object 4"/>
            <p:cNvGraphicFramePr>
              <a:graphicFrameLocks noChangeAspect="1"/>
            </p:cNvGraphicFramePr>
            <p:nvPr/>
          </p:nvGraphicFramePr>
          <p:xfrm>
            <a:off x="432" y="762"/>
            <a:ext cx="5120" cy="28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85" name="Visio" r:id="rId4" imgW="6198593" imgH="3502287" progId="Visio.Drawing.6">
                    <p:embed/>
                  </p:oleObj>
                </mc:Choice>
                <mc:Fallback>
                  <p:oleObj name="Visio" r:id="rId4" imgW="6198593" imgH="3502287" progId="Visio.Drawing.6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" y="762"/>
                          <a:ext cx="5120" cy="28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ctangle 283"/>
            <p:cNvSpPr>
              <a:spLocks noChangeArrowheads="1"/>
            </p:cNvSpPr>
            <p:nvPr/>
          </p:nvSpPr>
          <p:spPr bwMode="auto">
            <a:xfrm>
              <a:off x="520" y="1344"/>
              <a:ext cx="1906" cy="7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en-US" altLang="zh-TW" sz="2000"/>
            </a:p>
          </p:txBody>
        </p:sp>
        <p:graphicFrame>
          <p:nvGraphicFramePr>
            <p:cNvPr id="10" name="Object 281"/>
            <p:cNvGraphicFramePr>
              <a:graphicFrameLocks noChangeAspect="1"/>
            </p:cNvGraphicFramePr>
            <p:nvPr/>
          </p:nvGraphicFramePr>
          <p:xfrm>
            <a:off x="417" y="1207"/>
            <a:ext cx="1934" cy="4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86" name="Visio" r:id="rId6" imgW="6198593" imgH="3502287" progId="Visio.Drawing.6">
                    <p:embed/>
                  </p:oleObj>
                </mc:Choice>
                <mc:Fallback>
                  <p:oleObj name="Visio" r:id="rId6" imgW="6198593" imgH="3502287" progId="Visio.Drawing.6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l="139" t="21846" r="62675" b="62148"/>
                        <a:stretch>
                          <a:fillRect/>
                        </a:stretch>
                      </p:blipFill>
                      <p:spPr bwMode="auto">
                        <a:xfrm>
                          <a:off x="417" y="1207"/>
                          <a:ext cx="1934" cy="4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282"/>
            <p:cNvGraphicFramePr>
              <a:graphicFrameLocks noChangeAspect="1"/>
            </p:cNvGraphicFramePr>
            <p:nvPr/>
          </p:nvGraphicFramePr>
          <p:xfrm>
            <a:off x="1519" y="1673"/>
            <a:ext cx="707" cy="4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87" name="Visio" r:id="rId7" imgW="6198593" imgH="3502287" progId="Visio.Drawing.6">
                    <p:embed/>
                  </p:oleObj>
                </mc:Choice>
                <mc:Fallback>
                  <p:oleObj name="Visio" r:id="rId7" imgW="6198593" imgH="3502287" progId="Visio.Drawing.6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l="62482" t="16080" r="23711" b="68256"/>
                        <a:stretch>
                          <a:fillRect/>
                        </a:stretch>
                      </p:blipFill>
                      <p:spPr bwMode="auto">
                        <a:xfrm>
                          <a:off x="1519" y="1673"/>
                          <a:ext cx="707" cy="4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5430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Socket Programming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917016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TCP/IP 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簡介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TCP/IP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模組架構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Socket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介紹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Socket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分類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Client/Server 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model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主從式架構模型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相關函式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TCP Socket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程式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設計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UDP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Socket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程式設計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Socket Read/Write Inside Out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TW" sz="3200" dirty="0"/>
              <a:t>Performance Matters: Interrupt and Memory Copy at </a:t>
            </a:r>
            <a:r>
              <a:rPr lang="en-US" altLang="zh-TW" sz="3600" dirty="0" smtClean="0"/>
              <a:t>Socket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TW" sz="3600" dirty="0"/>
              <a:t>Open Source Implementation: Linux Socket Filter</a:t>
            </a:r>
            <a:endParaRPr lang="en-US" altLang="zh-TW" sz="3600" dirty="0" smtClean="0"/>
          </a:p>
          <a:p>
            <a:pPr>
              <a:buFont typeface="Wingdings" panose="05000000000000000000" pitchFamily="2" charset="2"/>
              <a:buChar char="l"/>
            </a:pP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6352217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所有的網路應用程式皆可分為五個步驟：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開啟一個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socket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為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socket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命名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與另一個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socket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結合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sockets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間收送資料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關閉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socket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95138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Socket Read/Write Inside out</a:t>
            </a:r>
          </a:p>
        </p:txBody>
      </p:sp>
      <p:grpSp>
        <p:nvGrpSpPr>
          <p:cNvPr id="88069" name="群組 87"/>
          <p:cNvGrpSpPr>
            <a:grpSpLocks/>
          </p:cNvGrpSpPr>
          <p:nvPr/>
        </p:nvGrpSpPr>
        <p:grpSpPr bwMode="auto">
          <a:xfrm>
            <a:off x="3382963" y="2071689"/>
            <a:ext cx="5213350" cy="3214687"/>
            <a:chOff x="273050" y="1570038"/>
            <a:chExt cx="5212800" cy="3214800"/>
          </a:xfrm>
        </p:grpSpPr>
        <p:sp>
          <p:nvSpPr>
            <p:cNvPr id="88070" name="Rectangle 3"/>
            <p:cNvSpPr>
              <a:spLocks noChangeArrowheads="1"/>
            </p:cNvSpPr>
            <p:nvPr/>
          </p:nvSpPr>
          <p:spPr bwMode="auto">
            <a:xfrm>
              <a:off x="3386364" y="1781925"/>
              <a:ext cx="1977025" cy="246613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70C0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en-US" altLang="zh-TW" sz="800"/>
            </a:p>
          </p:txBody>
        </p:sp>
        <p:sp>
          <p:nvSpPr>
            <p:cNvPr id="88071" name="Rectangle 4"/>
            <p:cNvSpPr>
              <a:spLocks noChangeArrowheads="1"/>
            </p:cNvSpPr>
            <p:nvPr/>
          </p:nvSpPr>
          <p:spPr bwMode="auto">
            <a:xfrm>
              <a:off x="375493" y="1781925"/>
              <a:ext cx="2944932" cy="2472018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0070C0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en-US" altLang="zh-TW" sz="800"/>
            </a:p>
          </p:txBody>
        </p:sp>
        <p:sp>
          <p:nvSpPr>
            <p:cNvPr id="88072" name="Rectangle 5"/>
            <p:cNvSpPr>
              <a:spLocks noChangeArrowheads="1"/>
            </p:cNvSpPr>
            <p:nvPr/>
          </p:nvSpPr>
          <p:spPr bwMode="auto">
            <a:xfrm>
              <a:off x="415528" y="2103288"/>
              <a:ext cx="604058" cy="11806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en-US" altLang="zh-TW" sz="800"/>
            </a:p>
          </p:txBody>
        </p:sp>
        <p:sp>
          <p:nvSpPr>
            <p:cNvPr id="88073" name="Rectangle 6"/>
            <p:cNvSpPr>
              <a:spLocks noChangeArrowheads="1"/>
            </p:cNvSpPr>
            <p:nvPr/>
          </p:nvSpPr>
          <p:spPr bwMode="auto">
            <a:xfrm>
              <a:off x="1053734" y="2103288"/>
              <a:ext cx="491018" cy="11806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en-US" altLang="zh-TW" sz="800"/>
            </a:p>
          </p:txBody>
        </p:sp>
        <p:sp>
          <p:nvSpPr>
            <p:cNvPr id="88074" name="Rectangle 7"/>
            <p:cNvSpPr>
              <a:spLocks noChangeArrowheads="1"/>
            </p:cNvSpPr>
            <p:nvPr/>
          </p:nvSpPr>
          <p:spPr bwMode="auto">
            <a:xfrm>
              <a:off x="1587142" y="2103288"/>
              <a:ext cx="531053" cy="11806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en-US" altLang="zh-TW" sz="800"/>
            </a:p>
          </p:txBody>
        </p:sp>
        <p:sp>
          <p:nvSpPr>
            <p:cNvPr id="88075" name="Rectangle 8"/>
            <p:cNvSpPr>
              <a:spLocks noChangeArrowheads="1"/>
            </p:cNvSpPr>
            <p:nvPr/>
          </p:nvSpPr>
          <p:spPr bwMode="auto">
            <a:xfrm>
              <a:off x="2152343" y="2103288"/>
              <a:ext cx="555781" cy="153500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en-US" altLang="zh-TW" sz="800"/>
            </a:p>
          </p:txBody>
        </p:sp>
        <p:sp>
          <p:nvSpPr>
            <p:cNvPr id="88076" name="Rectangle 9"/>
            <p:cNvSpPr>
              <a:spLocks noChangeArrowheads="1"/>
            </p:cNvSpPr>
            <p:nvPr/>
          </p:nvSpPr>
          <p:spPr bwMode="auto">
            <a:xfrm>
              <a:off x="2741094" y="2103288"/>
              <a:ext cx="555781" cy="20588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en-US" altLang="zh-TW" sz="800"/>
            </a:p>
          </p:txBody>
        </p:sp>
        <p:sp>
          <p:nvSpPr>
            <p:cNvPr id="88077" name="Rectangle 10"/>
            <p:cNvSpPr>
              <a:spLocks noChangeArrowheads="1"/>
            </p:cNvSpPr>
            <p:nvPr/>
          </p:nvSpPr>
          <p:spPr bwMode="auto">
            <a:xfrm>
              <a:off x="3435821" y="2095047"/>
              <a:ext cx="564676" cy="153500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en-US" altLang="zh-TW" sz="800"/>
            </a:p>
          </p:txBody>
        </p:sp>
        <p:sp>
          <p:nvSpPr>
            <p:cNvPr id="88078" name="Rectangle 11"/>
            <p:cNvSpPr>
              <a:spLocks noChangeArrowheads="1"/>
            </p:cNvSpPr>
            <p:nvPr/>
          </p:nvSpPr>
          <p:spPr bwMode="auto">
            <a:xfrm>
              <a:off x="4042233" y="2086807"/>
              <a:ext cx="619366" cy="2035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en-US" altLang="zh-TW" sz="800"/>
            </a:p>
          </p:txBody>
        </p:sp>
        <p:sp>
          <p:nvSpPr>
            <p:cNvPr id="88079" name="Rectangle 12"/>
            <p:cNvSpPr>
              <a:spLocks noChangeArrowheads="1"/>
            </p:cNvSpPr>
            <p:nvPr/>
          </p:nvSpPr>
          <p:spPr bwMode="auto">
            <a:xfrm>
              <a:off x="4688681" y="2086807"/>
              <a:ext cx="619366" cy="2035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en-US" altLang="zh-TW" sz="800"/>
            </a:p>
          </p:txBody>
        </p:sp>
        <p:sp>
          <p:nvSpPr>
            <p:cNvPr id="88080" name="Line 13"/>
            <p:cNvSpPr>
              <a:spLocks noChangeShapeType="1"/>
            </p:cNvSpPr>
            <p:nvPr/>
          </p:nvSpPr>
          <p:spPr bwMode="auto">
            <a:xfrm>
              <a:off x="500034" y="2428868"/>
              <a:ext cx="2083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8081" name="Rectangle 14"/>
            <p:cNvSpPr>
              <a:spLocks noChangeArrowheads="1"/>
            </p:cNvSpPr>
            <p:nvPr/>
          </p:nvSpPr>
          <p:spPr bwMode="auto">
            <a:xfrm>
              <a:off x="276583" y="1570038"/>
              <a:ext cx="5209267" cy="68392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en-US" altLang="zh-TW" sz="800"/>
            </a:p>
          </p:txBody>
        </p:sp>
        <p:sp>
          <p:nvSpPr>
            <p:cNvPr id="88082" name="Rectangle 15"/>
            <p:cNvSpPr>
              <a:spLocks noChangeArrowheads="1"/>
            </p:cNvSpPr>
            <p:nvPr/>
          </p:nvSpPr>
          <p:spPr bwMode="auto">
            <a:xfrm>
              <a:off x="276583" y="2323415"/>
              <a:ext cx="5209267" cy="214241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en-US" altLang="zh-TW" sz="800"/>
            </a:p>
          </p:txBody>
        </p:sp>
        <p:sp>
          <p:nvSpPr>
            <p:cNvPr id="88083" name="Rectangle 16"/>
            <p:cNvSpPr>
              <a:spLocks noChangeArrowheads="1"/>
            </p:cNvSpPr>
            <p:nvPr/>
          </p:nvSpPr>
          <p:spPr bwMode="auto">
            <a:xfrm>
              <a:off x="276583" y="4529396"/>
              <a:ext cx="5209267" cy="25544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en-US" altLang="zh-TW" sz="800"/>
            </a:p>
          </p:txBody>
        </p:sp>
        <p:sp>
          <p:nvSpPr>
            <p:cNvPr id="88084" name="Text Box 17"/>
            <p:cNvSpPr txBox="1">
              <a:spLocks noChangeArrowheads="1"/>
            </p:cNvSpPr>
            <p:nvPr/>
          </p:nvSpPr>
          <p:spPr bwMode="auto">
            <a:xfrm>
              <a:off x="273050" y="1571612"/>
              <a:ext cx="812957" cy="230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900" b="1"/>
                <a:t>User Space</a:t>
              </a:r>
            </a:p>
          </p:txBody>
        </p:sp>
        <p:sp>
          <p:nvSpPr>
            <p:cNvPr id="88085" name="Text Box 18"/>
            <p:cNvSpPr txBox="1">
              <a:spLocks noChangeArrowheads="1"/>
            </p:cNvSpPr>
            <p:nvPr/>
          </p:nvSpPr>
          <p:spPr bwMode="auto">
            <a:xfrm>
              <a:off x="1709602" y="1730131"/>
              <a:ext cx="50687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800" b="1"/>
                <a:t>Server</a:t>
              </a:r>
            </a:p>
          </p:txBody>
        </p:sp>
        <p:sp>
          <p:nvSpPr>
            <p:cNvPr id="88086" name="Text Box 19"/>
            <p:cNvSpPr txBox="1">
              <a:spLocks noChangeArrowheads="1"/>
            </p:cNvSpPr>
            <p:nvPr/>
          </p:nvSpPr>
          <p:spPr bwMode="auto">
            <a:xfrm>
              <a:off x="4115238" y="1730131"/>
              <a:ext cx="47000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800" b="1"/>
                <a:t>Client</a:t>
              </a:r>
            </a:p>
          </p:txBody>
        </p:sp>
        <p:sp>
          <p:nvSpPr>
            <p:cNvPr id="88087" name="Line 20"/>
            <p:cNvSpPr>
              <a:spLocks noChangeShapeType="1"/>
            </p:cNvSpPr>
            <p:nvPr/>
          </p:nvSpPr>
          <p:spPr bwMode="auto">
            <a:xfrm>
              <a:off x="850026" y="2044430"/>
              <a:ext cx="171326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8088" name="Line 21"/>
            <p:cNvSpPr>
              <a:spLocks noChangeShapeType="1"/>
            </p:cNvSpPr>
            <p:nvPr/>
          </p:nvSpPr>
          <p:spPr bwMode="auto">
            <a:xfrm flipV="1">
              <a:off x="3473500" y="2050316"/>
              <a:ext cx="1179857" cy="23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8089" name="Line 22"/>
            <p:cNvSpPr>
              <a:spLocks noChangeShapeType="1"/>
            </p:cNvSpPr>
            <p:nvPr/>
          </p:nvSpPr>
          <p:spPr bwMode="auto">
            <a:xfrm>
              <a:off x="4706344" y="2052670"/>
              <a:ext cx="558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8090" name="Line 23"/>
            <p:cNvSpPr>
              <a:spLocks noChangeShapeType="1"/>
            </p:cNvSpPr>
            <p:nvPr/>
          </p:nvSpPr>
          <p:spPr bwMode="auto">
            <a:xfrm>
              <a:off x="2659846" y="2044430"/>
              <a:ext cx="601703" cy="23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8091" name="Text Box 24"/>
            <p:cNvSpPr txBox="1">
              <a:spLocks noChangeArrowheads="1"/>
            </p:cNvSpPr>
            <p:nvPr/>
          </p:nvSpPr>
          <p:spPr bwMode="auto">
            <a:xfrm>
              <a:off x="967776" y="1873743"/>
              <a:ext cx="1292341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800" b="1">
                  <a:solidFill>
                    <a:srgbClr val="0070C0"/>
                  </a:solidFill>
                </a:rPr>
                <a:t>Server socket creation</a:t>
              </a:r>
            </a:p>
          </p:txBody>
        </p:sp>
        <p:sp>
          <p:nvSpPr>
            <p:cNvPr id="88092" name="Text Box 25"/>
            <p:cNvSpPr txBox="1">
              <a:spLocks noChangeArrowheads="1"/>
            </p:cNvSpPr>
            <p:nvPr/>
          </p:nvSpPr>
          <p:spPr bwMode="auto">
            <a:xfrm>
              <a:off x="2575066" y="1873743"/>
              <a:ext cx="665567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800" b="1">
                  <a:solidFill>
                    <a:srgbClr val="0070C0"/>
                  </a:solidFill>
                </a:rPr>
                <a:t>send data</a:t>
              </a:r>
            </a:p>
          </p:txBody>
        </p:sp>
        <p:sp>
          <p:nvSpPr>
            <p:cNvPr id="88093" name="Text Box 26"/>
            <p:cNvSpPr txBox="1">
              <a:spLocks noChangeArrowheads="1"/>
            </p:cNvSpPr>
            <p:nvPr/>
          </p:nvSpPr>
          <p:spPr bwMode="auto">
            <a:xfrm>
              <a:off x="3360459" y="1873743"/>
              <a:ext cx="12554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800" b="1">
                  <a:solidFill>
                    <a:srgbClr val="0070C0"/>
                  </a:solidFill>
                </a:rPr>
                <a:t>Client socket creation</a:t>
              </a:r>
            </a:p>
          </p:txBody>
        </p:sp>
        <p:sp>
          <p:nvSpPr>
            <p:cNvPr id="88094" name="Text Box 27"/>
            <p:cNvSpPr txBox="1">
              <a:spLocks noChangeArrowheads="1"/>
            </p:cNvSpPr>
            <p:nvPr/>
          </p:nvSpPr>
          <p:spPr bwMode="auto">
            <a:xfrm>
              <a:off x="4629806" y="1873743"/>
              <a:ext cx="665567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800" b="1">
                  <a:solidFill>
                    <a:srgbClr val="0070C0"/>
                  </a:solidFill>
                </a:rPr>
                <a:t>send data</a:t>
              </a:r>
            </a:p>
          </p:txBody>
        </p:sp>
        <p:sp>
          <p:nvSpPr>
            <p:cNvPr id="88095" name="Text Box 28"/>
            <p:cNvSpPr txBox="1">
              <a:spLocks noChangeArrowheads="1"/>
            </p:cNvSpPr>
            <p:nvPr/>
          </p:nvSpPr>
          <p:spPr bwMode="auto">
            <a:xfrm>
              <a:off x="433190" y="2060910"/>
              <a:ext cx="579005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800" b="1"/>
                <a:t>socket()</a:t>
              </a:r>
            </a:p>
          </p:txBody>
        </p:sp>
        <p:sp>
          <p:nvSpPr>
            <p:cNvPr id="88096" name="Text Box 29"/>
            <p:cNvSpPr txBox="1">
              <a:spLocks noChangeArrowheads="1"/>
            </p:cNvSpPr>
            <p:nvPr/>
          </p:nvSpPr>
          <p:spPr bwMode="auto">
            <a:xfrm>
              <a:off x="1065509" y="2060910"/>
              <a:ext cx="46839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800" b="1"/>
                <a:t>bind()</a:t>
              </a:r>
            </a:p>
          </p:txBody>
        </p:sp>
        <p:sp>
          <p:nvSpPr>
            <p:cNvPr id="88097" name="Text Box 30"/>
            <p:cNvSpPr txBox="1">
              <a:spLocks noChangeArrowheads="1"/>
            </p:cNvSpPr>
            <p:nvPr/>
          </p:nvSpPr>
          <p:spPr bwMode="auto">
            <a:xfrm>
              <a:off x="1582432" y="2060910"/>
              <a:ext cx="521297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800" b="1"/>
                <a:t>listen()</a:t>
              </a:r>
            </a:p>
          </p:txBody>
        </p:sp>
        <p:sp>
          <p:nvSpPr>
            <p:cNvPr id="88098" name="Text Box 31"/>
            <p:cNvSpPr txBox="1">
              <a:spLocks noChangeArrowheads="1"/>
            </p:cNvSpPr>
            <p:nvPr/>
          </p:nvSpPr>
          <p:spPr bwMode="auto">
            <a:xfrm>
              <a:off x="2788194" y="2062087"/>
              <a:ext cx="49244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800" b="1"/>
                <a:t>write()</a:t>
              </a:r>
            </a:p>
          </p:txBody>
        </p:sp>
        <p:sp>
          <p:nvSpPr>
            <p:cNvPr id="88099" name="Text Box 32"/>
            <p:cNvSpPr txBox="1">
              <a:spLocks noChangeArrowheads="1"/>
            </p:cNvSpPr>
            <p:nvPr/>
          </p:nvSpPr>
          <p:spPr bwMode="auto">
            <a:xfrm>
              <a:off x="2154698" y="2062087"/>
              <a:ext cx="579005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800" b="1"/>
                <a:t>accept()</a:t>
              </a:r>
            </a:p>
          </p:txBody>
        </p:sp>
        <p:sp>
          <p:nvSpPr>
            <p:cNvPr id="88100" name="Text Box 33"/>
            <p:cNvSpPr txBox="1">
              <a:spLocks noChangeArrowheads="1"/>
            </p:cNvSpPr>
            <p:nvPr/>
          </p:nvSpPr>
          <p:spPr bwMode="auto">
            <a:xfrm>
              <a:off x="3456000" y="2060910"/>
              <a:ext cx="579005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800" b="1"/>
                <a:t>socket()</a:t>
              </a:r>
            </a:p>
          </p:txBody>
        </p:sp>
        <p:sp>
          <p:nvSpPr>
            <p:cNvPr id="88101" name="Text Box 34"/>
            <p:cNvSpPr txBox="1">
              <a:spLocks noChangeArrowheads="1"/>
            </p:cNvSpPr>
            <p:nvPr/>
          </p:nvSpPr>
          <p:spPr bwMode="auto">
            <a:xfrm>
              <a:off x="4791124" y="2060910"/>
              <a:ext cx="47000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800" b="1"/>
                <a:t>read()</a:t>
              </a:r>
            </a:p>
          </p:txBody>
        </p:sp>
        <p:sp>
          <p:nvSpPr>
            <p:cNvPr id="88102" name="Text Box 35"/>
            <p:cNvSpPr txBox="1">
              <a:spLocks noChangeArrowheads="1"/>
            </p:cNvSpPr>
            <p:nvPr/>
          </p:nvSpPr>
          <p:spPr bwMode="auto">
            <a:xfrm>
              <a:off x="4069315" y="2062087"/>
              <a:ext cx="646331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800" b="1"/>
                <a:t>connect()</a:t>
              </a:r>
            </a:p>
          </p:txBody>
        </p:sp>
        <p:sp>
          <p:nvSpPr>
            <p:cNvPr id="88103" name="Text Box 36"/>
            <p:cNvSpPr txBox="1">
              <a:spLocks noChangeArrowheads="1"/>
            </p:cNvSpPr>
            <p:nvPr/>
          </p:nvSpPr>
          <p:spPr bwMode="auto">
            <a:xfrm>
              <a:off x="1576544" y="2603577"/>
              <a:ext cx="566378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 sz="700" b="1"/>
                <a:t>sys_listen</a:t>
              </a:r>
            </a:p>
            <a:p>
              <a:pPr algn="ctr" eaLnBrk="1" hangingPunct="1"/>
              <a:endParaRPr lang="en-US" altLang="zh-TW" sz="700" b="1"/>
            </a:p>
            <a:p>
              <a:pPr algn="ctr" eaLnBrk="1" hangingPunct="1"/>
              <a:r>
                <a:rPr lang="en-US" altLang="zh-TW" sz="700" b="1"/>
                <a:t>inet_listen</a:t>
              </a:r>
            </a:p>
          </p:txBody>
        </p:sp>
        <p:sp>
          <p:nvSpPr>
            <p:cNvPr id="88104" name="Text Box 37"/>
            <p:cNvSpPr txBox="1">
              <a:spLocks noChangeArrowheads="1"/>
            </p:cNvSpPr>
            <p:nvPr/>
          </p:nvSpPr>
          <p:spPr bwMode="auto">
            <a:xfrm>
              <a:off x="2730496" y="2357430"/>
              <a:ext cx="566378" cy="2031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 sz="700" b="1"/>
                <a:t>sys_write</a:t>
              </a:r>
            </a:p>
            <a:p>
              <a:pPr algn="ctr" eaLnBrk="1" hangingPunct="1"/>
              <a:endParaRPr lang="en-US" altLang="zh-TW" sz="700" b="1"/>
            </a:p>
            <a:p>
              <a:pPr algn="ctr" eaLnBrk="1" hangingPunct="1"/>
              <a:r>
                <a:rPr lang="en-US" altLang="zh-TW" sz="700" b="1"/>
                <a:t>do_sock_write</a:t>
              </a:r>
            </a:p>
            <a:p>
              <a:pPr algn="ctr" eaLnBrk="1" hangingPunct="1"/>
              <a:endParaRPr lang="en-US" altLang="zh-TW" sz="700" b="1"/>
            </a:p>
            <a:p>
              <a:pPr algn="ctr" eaLnBrk="1" hangingPunct="1"/>
              <a:r>
                <a:rPr lang="en-US" altLang="zh-TW" sz="700" b="1"/>
                <a:t>sock_</a:t>
              </a:r>
              <a:br>
                <a:rPr lang="en-US" altLang="zh-TW" sz="700" b="1"/>
              </a:br>
              <a:r>
                <a:rPr lang="en-US" altLang="zh-TW" sz="700" b="1"/>
                <a:t>sendmsg</a:t>
              </a:r>
            </a:p>
            <a:p>
              <a:pPr algn="ctr" eaLnBrk="1" hangingPunct="1"/>
              <a:endParaRPr lang="en-US" altLang="zh-TW" sz="700" b="1"/>
            </a:p>
            <a:p>
              <a:pPr algn="ctr" eaLnBrk="1" hangingPunct="1"/>
              <a:r>
                <a:rPr lang="en-US" altLang="zh-TW" sz="700" b="1"/>
                <a:t>inet_</a:t>
              </a:r>
              <a:br>
                <a:rPr lang="en-US" altLang="zh-TW" sz="700" b="1"/>
              </a:br>
              <a:r>
                <a:rPr lang="en-US" altLang="zh-TW" sz="700" b="1"/>
                <a:t>sendmsg</a:t>
              </a:r>
            </a:p>
            <a:p>
              <a:pPr algn="ctr" eaLnBrk="1" hangingPunct="1"/>
              <a:endParaRPr lang="en-US" altLang="zh-TW" sz="700" b="1"/>
            </a:p>
            <a:p>
              <a:pPr algn="ctr" eaLnBrk="1" hangingPunct="1"/>
              <a:r>
                <a:rPr lang="en-US" altLang="zh-TW" sz="700" b="1"/>
                <a:t>tcp_</a:t>
              </a:r>
              <a:br>
                <a:rPr lang="en-US" altLang="zh-TW" sz="700" b="1"/>
              </a:br>
              <a:r>
                <a:rPr lang="en-US" altLang="zh-TW" sz="700" b="1"/>
                <a:t>sendmsg</a:t>
              </a:r>
            </a:p>
            <a:p>
              <a:pPr algn="ctr" eaLnBrk="1" hangingPunct="1"/>
              <a:endParaRPr lang="en-US" altLang="zh-TW" sz="700" b="1"/>
            </a:p>
            <a:p>
              <a:pPr algn="ctr" eaLnBrk="1" hangingPunct="1"/>
              <a:r>
                <a:rPr lang="en-US" altLang="zh-TW" sz="700" b="1"/>
                <a:t>tcp_</a:t>
              </a:r>
              <a:br>
                <a:rPr lang="en-US" altLang="zh-TW" sz="700" b="1"/>
              </a:br>
              <a:r>
                <a:rPr lang="en-US" altLang="zh-TW" sz="700" b="1"/>
                <a:t>write_xmit</a:t>
              </a:r>
            </a:p>
            <a:p>
              <a:pPr algn="ctr" eaLnBrk="1" hangingPunct="1"/>
              <a:endParaRPr lang="en-US" altLang="zh-TW" sz="700" b="1"/>
            </a:p>
            <a:p>
              <a:pPr algn="ctr" eaLnBrk="1" hangingPunct="1"/>
              <a:endParaRPr lang="en-US" altLang="zh-TW" sz="700" b="1"/>
            </a:p>
          </p:txBody>
        </p:sp>
        <p:sp>
          <p:nvSpPr>
            <p:cNvPr id="88105" name="Text Box 38"/>
            <p:cNvSpPr txBox="1">
              <a:spLocks noChangeArrowheads="1"/>
            </p:cNvSpPr>
            <p:nvPr/>
          </p:nvSpPr>
          <p:spPr bwMode="auto">
            <a:xfrm>
              <a:off x="428480" y="2571744"/>
              <a:ext cx="566378" cy="6309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 sz="700" b="1"/>
                <a:t>sys_socket</a:t>
              </a:r>
            </a:p>
            <a:p>
              <a:pPr algn="ctr" eaLnBrk="1" hangingPunct="1"/>
              <a:endParaRPr lang="en-US" altLang="zh-TW" sz="700" b="1"/>
            </a:p>
            <a:p>
              <a:pPr algn="ctr" eaLnBrk="1" hangingPunct="1"/>
              <a:r>
                <a:rPr lang="en-US" altLang="zh-TW" sz="700" b="1"/>
                <a:t>sock_create</a:t>
              </a:r>
            </a:p>
            <a:p>
              <a:pPr algn="ctr" eaLnBrk="1" hangingPunct="1"/>
              <a:endParaRPr lang="en-US" altLang="zh-TW" sz="700" b="1"/>
            </a:p>
            <a:p>
              <a:pPr algn="ctr" eaLnBrk="1" hangingPunct="1"/>
              <a:r>
                <a:rPr lang="en-US" altLang="zh-TW" sz="700" b="1"/>
                <a:t>inet_create</a:t>
              </a:r>
            </a:p>
          </p:txBody>
        </p:sp>
        <p:sp>
          <p:nvSpPr>
            <p:cNvPr id="88106" name="Text Box 39"/>
            <p:cNvSpPr txBox="1">
              <a:spLocks noChangeArrowheads="1"/>
            </p:cNvSpPr>
            <p:nvPr/>
          </p:nvSpPr>
          <p:spPr bwMode="auto">
            <a:xfrm>
              <a:off x="1010166" y="2596514"/>
              <a:ext cx="56637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 sz="700" b="1"/>
                <a:t>sys_bind</a:t>
              </a:r>
            </a:p>
            <a:p>
              <a:pPr algn="ctr" eaLnBrk="1" hangingPunct="1"/>
              <a:endParaRPr lang="en-US" altLang="zh-TW" sz="700" b="1"/>
            </a:p>
            <a:p>
              <a:pPr algn="ctr" eaLnBrk="1" hangingPunct="1"/>
              <a:r>
                <a:rPr lang="en-US" altLang="zh-TW" sz="700" b="1"/>
                <a:t>inet_bind</a:t>
              </a:r>
            </a:p>
            <a:p>
              <a:pPr algn="ctr" eaLnBrk="1" hangingPunct="1"/>
              <a:endParaRPr lang="en-US" altLang="zh-TW" sz="700" b="1"/>
            </a:p>
          </p:txBody>
        </p:sp>
        <p:sp>
          <p:nvSpPr>
            <p:cNvPr id="88107" name="Text Box 40"/>
            <p:cNvSpPr txBox="1">
              <a:spLocks noChangeArrowheads="1"/>
            </p:cNvSpPr>
            <p:nvPr/>
          </p:nvSpPr>
          <p:spPr bwMode="auto">
            <a:xfrm>
              <a:off x="2143108" y="2571744"/>
              <a:ext cx="566378" cy="954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 sz="700" b="1"/>
                <a:t>sys_accept</a:t>
              </a:r>
            </a:p>
            <a:p>
              <a:pPr algn="ctr" eaLnBrk="1" hangingPunct="1"/>
              <a:endParaRPr lang="en-US" altLang="zh-TW" sz="700" b="1"/>
            </a:p>
            <a:p>
              <a:pPr algn="ctr" eaLnBrk="1" hangingPunct="1"/>
              <a:r>
                <a:rPr lang="en-US" altLang="zh-TW" sz="700" b="1"/>
                <a:t>inet_accept</a:t>
              </a:r>
            </a:p>
            <a:p>
              <a:pPr algn="ctr" eaLnBrk="1" hangingPunct="1"/>
              <a:endParaRPr lang="en-US" altLang="zh-TW" sz="700" b="1"/>
            </a:p>
            <a:p>
              <a:pPr algn="ctr" eaLnBrk="1" hangingPunct="1"/>
              <a:r>
                <a:rPr lang="en-US" altLang="zh-TW" sz="700" b="1"/>
                <a:t>tcp_accept</a:t>
              </a:r>
            </a:p>
            <a:p>
              <a:pPr algn="ctr" eaLnBrk="1" hangingPunct="1"/>
              <a:endParaRPr lang="en-US" altLang="zh-TW" sz="700" b="1"/>
            </a:p>
            <a:p>
              <a:pPr algn="ctr" eaLnBrk="1" hangingPunct="1"/>
              <a:r>
                <a:rPr lang="en-US" altLang="zh-TW" sz="700" b="1"/>
                <a:t>wait_for_</a:t>
              </a:r>
              <a:br>
                <a:rPr lang="en-US" altLang="zh-TW" sz="700" b="1"/>
              </a:br>
              <a:r>
                <a:rPr lang="en-US" altLang="zh-TW" sz="700" b="1"/>
                <a:t>connection</a:t>
              </a:r>
            </a:p>
          </p:txBody>
        </p:sp>
        <p:sp>
          <p:nvSpPr>
            <p:cNvPr id="88108" name="Text Box 41"/>
            <p:cNvSpPr txBox="1">
              <a:spLocks noChangeArrowheads="1"/>
            </p:cNvSpPr>
            <p:nvPr/>
          </p:nvSpPr>
          <p:spPr bwMode="auto">
            <a:xfrm>
              <a:off x="297778" y="4248094"/>
              <a:ext cx="915538" cy="230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900" b="1"/>
                <a:t>Kernel Space</a:t>
              </a:r>
            </a:p>
          </p:txBody>
        </p:sp>
        <p:sp>
          <p:nvSpPr>
            <p:cNvPr id="88109" name="Line 42"/>
            <p:cNvSpPr>
              <a:spLocks noChangeShapeType="1"/>
            </p:cNvSpPr>
            <p:nvPr/>
          </p:nvSpPr>
          <p:spPr bwMode="auto">
            <a:xfrm>
              <a:off x="720000" y="2232000"/>
              <a:ext cx="0" cy="396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8110" name="Line 43"/>
            <p:cNvSpPr>
              <a:spLocks noChangeShapeType="1"/>
            </p:cNvSpPr>
            <p:nvPr/>
          </p:nvSpPr>
          <p:spPr bwMode="auto">
            <a:xfrm flipH="1">
              <a:off x="713170" y="2757784"/>
              <a:ext cx="1178" cy="1165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8111" name="Line 44"/>
            <p:cNvSpPr>
              <a:spLocks noChangeShapeType="1"/>
            </p:cNvSpPr>
            <p:nvPr/>
          </p:nvSpPr>
          <p:spPr bwMode="auto">
            <a:xfrm flipH="1">
              <a:off x="713170" y="2928934"/>
              <a:ext cx="1178" cy="1224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8112" name="Line 46"/>
            <p:cNvSpPr>
              <a:spLocks noChangeShapeType="1"/>
            </p:cNvSpPr>
            <p:nvPr/>
          </p:nvSpPr>
          <p:spPr bwMode="auto">
            <a:xfrm flipH="1">
              <a:off x="1284674" y="2756606"/>
              <a:ext cx="1178" cy="1224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8113" name="Line 47"/>
            <p:cNvSpPr>
              <a:spLocks noChangeShapeType="1"/>
            </p:cNvSpPr>
            <p:nvPr/>
          </p:nvSpPr>
          <p:spPr bwMode="auto">
            <a:xfrm>
              <a:off x="2410216" y="2232000"/>
              <a:ext cx="0" cy="396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8114" name="Line 48"/>
            <p:cNvSpPr>
              <a:spLocks noChangeShapeType="1"/>
            </p:cNvSpPr>
            <p:nvPr/>
          </p:nvSpPr>
          <p:spPr bwMode="auto">
            <a:xfrm flipH="1">
              <a:off x="2420813" y="2735072"/>
              <a:ext cx="1178" cy="1224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8115" name="Line 49"/>
            <p:cNvSpPr>
              <a:spLocks noChangeShapeType="1"/>
            </p:cNvSpPr>
            <p:nvPr/>
          </p:nvSpPr>
          <p:spPr bwMode="auto">
            <a:xfrm flipH="1">
              <a:off x="2419636" y="2955272"/>
              <a:ext cx="1178" cy="1165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8116" name="Line 50"/>
            <p:cNvSpPr>
              <a:spLocks noChangeShapeType="1"/>
            </p:cNvSpPr>
            <p:nvPr/>
          </p:nvSpPr>
          <p:spPr bwMode="auto">
            <a:xfrm flipH="1">
              <a:off x="2420813" y="3163700"/>
              <a:ext cx="1178" cy="1224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8117" name="Line 51"/>
            <p:cNvSpPr>
              <a:spLocks noChangeShapeType="1"/>
            </p:cNvSpPr>
            <p:nvPr/>
          </p:nvSpPr>
          <p:spPr bwMode="auto">
            <a:xfrm flipH="1">
              <a:off x="2988000" y="2232000"/>
              <a:ext cx="4710" cy="216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8118" name="Line 52"/>
            <p:cNvSpPr>
              <a:spLocks noChangeShapeType="1"/>
            </p:cNvSpPr>
            <p:nvPr/>
          </p:nvSpPr>
          <p:spPr bwMode="auto">
            <a:xfrm flipH="1">
              <a:off x="2994256" y="2520758"/>
              <a:ext cx="1178" cy="1224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8119" name="Line 53"/>
            <p:cNvSpPr>
              <a:spLocks noChangeShapeType="1"/>
            </p:cNvSpPr>
            <p:nvPr/>
          </p:nvSpPr>
          <p:spPr bwMode="auto">
            <a:xfrm flipH="1">
              <a:off x="3000364" y="2857496"/>
              <a:ext cx="1178" cy="1165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8120" name="Line 54"/>
            <p:cNvSpPr>
              <a:spLocks noChangeShapeType="1"/>
            </p:cNvSpPr>
            <p:nvPr/>
          </p:nvSpPr>
          <p:spPr bwMode="auto">
            <a:xfrm flipH="1">
              <a:off x="2999186" y="3163700"/>
              <a:ext cx="1178" cy="1224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8121" name="Line 55"/>
            <p:cNvSpPr>
              <a:spLocks noChangeShapeType="1"/>
            </p:cNvSpPr>
            <p:nvPr/>
          </p:nvSpPr>
          <p:spPr bwMode="auto">
            <a:xfrm flipH="1">
              <a:off x="2999186" y="3449452"/>
              <a:ext cx="1178" cy="1224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8122" name="Line 56"/>
            <p:cNvSpPr>
              <a:spLocks noChangeShapeType="1"/>
            </p:cNvSpPr>
            <p:nvPr/>
          </p:nvSpPr>
          <p:spPr bwMode="auto">
            <a:xfrm flipH="1">
              <a:off x="2999186" y="3786190"/>
              <a:ext cx="1178" cy="1165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8123" name="Line 57"/>
            <p:cNvSpPr>
              <a:spLocks noChangeShapeType="1"/>
            </p:cNvSpPr>
            <p:nvPr/>
          </p:nvSpPr>
          <p:spPr bwMode="auto">
            <a:xfrm flipH="1">
              <a:off x="1275104" y="2232000"/>
              <a:ext cx="10748" cy="396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8124" name="Line 58"/>
            <p:cNvSpPr>
              <a:spLocks noChangeShapeType="1"/>
            </p:cNvSpPr>
            <p:nvPr/>
          </p:nvSpPr>
          <p:spPr bwMode="auto">
            <a:xfrm flipV="1">
              <a:off x="3495872" y="2462319"/>
              <a:ext cx="1108029" cy="8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8125" name="Text Box 59"/>
            <p:cNvSpPr txBox="1">
              <a:spLocks noChangeArrowheads="1"/>
            </p:cNvSpPr>
            <p:nvPr/>
          </p:nvSpPr>
          <p:spPr bwMode="auto">
            <a:xfrm>
              <a:off x="3428992" y="2571744"/>
              <a:ext cx="566378" cy="6309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 sz="700" b="1"/>
                <a:t>sys_socket</a:t>
              </a:r>
            </a:p>
            <a:p>
              <a:pPr algn="ctr" eaLnBrk="1" hangingPunct="1"/>
              <a:endParaRPr lang="en-US" altLang="zh-TW" sz="700" b="1"/>
            </a:p>
            <a:p>
              <a:pPr algn="ctr" eaLnBrk="1" hangingPunct="1"/>
              <a:r>
                <a:rPr lang="en-US" altLang="zh-TW" sz="700" b="1"/>
                <a:t>sock_create</a:t>
              </a:r>
            </a:p>
            <a:p>
              <a:pPr algn="ctr" eaLnBrk="1" hangingPunct="1"/>
              <a:endParaRPr lang="en-US" altLang="zh-TW" sz="700" b="1"/>
            </a:p>
            <a:p>
              <a:pPr algn="ctr" eaLnBrk="1" hangingPunct="1"/>
              <a:r>
                <a:rPr lang="en-US" altLang="zh-TW" sz="700" b="1"/>
                <a:t>inet_create</a:t>
              </a:r>
            </a:p>
          </p:txBody>
        </p:sp>
        <p:sp>
          <p:nvSpPr>
            <p:cNvPr id="88126" name="Text Box 60"/>
            <p:cNvSpPr txBox="1">
              <a:spLocks noChangeArrowheads="1"/>
            </p:cNvSpPr>
            <p:nvPr/>
          </p:nvSpPr>
          <p:spPr bwMode="auto">
            <a:xfrm>
              <a:off x="4699279" y="2357430"/>
              <a:ext cx="598171" cy="18158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 sz="700" b="1"/>
                <a:t>sys_read</a:t>
              </a:r>
            </a:p>
            <a:p>
              <a:pPr algn="ctr" eaLnBrk="1" hangingPunct="1"/>
              <a:endParaRPr lang="en-US" altLang="zh-TW" sz="700" b="1"/>
            </a:p>
            <a:p>
              <a:pPr algn="ctr" eaLnBrk="1" hangingPunct="1"/>
              <a:r>
                <a:rPr lang="en-US" altLang="zh-TW" sz="700" b="1"/>
                <a:t>do_sock_read</a:t>
              </a:r>
            </a:p>
            <a:p>
              <a:pPr algn="ctr" eaLnBrk="1" hangingPunct="1"/>
              <a:endParaRPr lang="en-US" altLang="zh-TW" sz="700" b="1"/>
            </a:p>
            <a:p>
              <a:pPr algn="ctr" eaLnBrk="1" hangingPunct="1"/>
              <a:r>
                <a:rPr lang="en-US" altLang="zh-TW" sz="700" b="1"/>
                <a:t>sock_</a:t>
              </a:r>
              <a:br>
                <a:rPr lang="en-US" altLang="zh-TW" sz="700" b="1"/>
              </a:br>
              <a:r>
                <a:rPr lang="en-US" altLang="zh-TW" sz="700" b="1"/>
                <a:t>recvmsg</a:t>
              </a:r>
            </a:p>
            <a:p>
              <a:pPr algn="ctr" eaLnBrk="1" hangingPunct="1"/>
              <a:endParaRPr lang="en-US" altLang="zh-TW" sz="700" b="1"/>
            </a:p>
            <a:p>
              <a:pPr algn="ctr" eaLnBrk="1" hangingPunct="1"/>
              <a:r>
                <a:rPr lang="en-US" altLang="zh-TW" sz="700" b="1"/>
                <a:t>sock_common_</a:t>
              </a:r>
              <a:br>
                <a:rPr lang="en-US" altLang="zh-TW" sz="700" b="1"/>
              </a:br>
              <a:r>
                <a:rPr lang="en-US" altLang="zh-TW" sz="700" b="1"/>
                <a:t>recvmsg</a:t>
              </a:r>
            </a:p>
            <a:p>
              <a:pPr algn="ctr" eaLnBrk="1" hangingPunct="1"/>
              <a:endParaRPr lang="en-US" altLang="zh-TW" sz="700" b="1"/>
            </a:p>
            <a:p>
              <a:pPr algn="ctr" eaLnBrk="1" hangingPunct="1"/>
              <a:r>
                <a:rPr lang="en-US" altLang="zh-TW" sz="700" b="1"/>
                <a:t>tcp_</a:t>
              </a:r>
              <a:br>
                <a:rPr lang="en-US" altLang="zh-TW" sz="700" b="1"/>
              </a:br>
              <a:r>
                <a:rPr lang="en-US" altLang="zh-TW" sz="700" b="1"/>
                <a:t>recvmsg</a:t>
              </a:r>
            </a:p>
            <a:p>
              <a:pPr algn="ctr" eaLnBrk="1" hangingPunct="1"/>
              <a:endParaRPr lang="en-US" altLang="zh-TW" sz="700" b="1"/>
            </a:p>
            <a:p>
              <a:pPr algn="ctr" eaLnBrk="1" hangingPunct="1"/>
              <a:r>
                <a:rPr lang="en-US" altLang="zh-TW" sz="700" b="1"/>
                <a:t>memcpy_</a:t>
              </a:r>
              <a:br>
                <a:rPr lang="en-US" altLang="zh-TW" sz="700" b="1"/>
              </a:br>
              <a:r>
                <a:rPr lang="en-US" altLang="zh-TW" sz="700" b="1"/>
                <a:t>toiovec</a:t>
              </a:r>
            </a:p>
          </p:txBody>
        </p:sp>
        <p:sp>
          <p:nvSpPr>
            <p:cNvPr id="88127" name="Text Box 61"/>
            <p:cNvSpPr txBox="1">
              <a:spLocks noChangeArrowheads="1"/>
            </p:cNvSpPr>
            <p:nvPr/>
          </p:nvSpPr>
          <p:spPr bwMode="auto">
            <a:xfrm>
              <a:off x="4053510" y="2571744"/>
              <a:ext cx="589928" cy="14927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 sz="700" b="1"/>
                <a:t>sys_connect</a:t>
              </a:r>
            </a:p>
            <a:p>
              <a:pPr algn="ctr" eaLnBrk="1" hangingPunct="1"/>
              <a:endParaRPr lang="en-US" altLang="zh-TW" sz="700" b="1"/>
            </a:p>
            <a:p>
              <a:pPr algn="ctr" eaLnBrk="1" hangingPunct="1"/>
              <a:r>
                <a:rPr lang="en-US" altLang="zh-TW" sz="700" b="1"/>
                <a:t>inet_stream</a:t>
              </a:r>
              <a:br>
                <a:rPr lang="en-US" altLang="zh-TW" sz="700" b="1"/>
              </a:br>
              <a:r>
                <a:rPr lang="en-US" altLang="zh-TW" sz="700" b="1"/>
                <a:t>_connect</a:t>
              </a:r>
            </a:p>
            <a:p>
              <a:pPr algn="ctr" eaLnBrk="1" hangingPunct="1"/>
              <a:endParaRPr lang="en-US" altLang="zh-TW" sz="700" b="1"/>
            </a:p>
            <a:p>
              <a:pPr algn="ctr" eaLnBrk="1" hangingPunct="1"/>
              <a:r>
                <a:rPr lang="en-US" altLang="zh-TW" sz="700" b="1"/>
                <a:t>tcp_v4_</a:t>
              </a:r>
              <a:br>
                <a:rPr lang="en-US" altLang="zh-TW" sz="700" b="1"/>
              </a:br>
              <a:r>
                <a:rPr lang="en-US" altLang="zh-TW" sz="700" b="1"/>
                <a:t>getport</a:t>
              </a:r>
            </a:p>
            <a:p>
              <a:pPr algn="ctr" eaLnBrk="1" hangingPunct="1"/>
              <a:endParaRPr lang="en-US" altLang="zh-TW" sz="700" b="1"/>
            </a:p>
            <a:p>
              <a:pPr algn="ctr" eaLnBrk="1" hangingPunct="1"/>
              <a:r>
                <a:rPr lang="en-US" altLang="zh-TW" sz="700" b="1"/>
                <a:t>tcp_v4_</a:t>
              </a:r>
              <a:br>
                <a:rPr lang="en-US" altLang="zh-TW" sz="700" b="1"/>
              </a:br>
              <a:r>
                <a:rPr lang="en-US" altLang="zh-TW" sz="700" b="1"/>
                <a:t>connect</a:t>
              </a:r>
            </a:p>
            <a:p>
              <a:pPr algn="ctr" eaLnBrk="1" hangingPunct="1"/>
              <a:endParaRPr lang="en-US" altLang="zh-TW" sz="700" b="1"/>
            </a:p>
            <a:p>
              <a:pPr algn="ctr" eaLnBrk="1" hangingPunct="1"/>
              <a:r>
                <a:rPr lang="en-US" altLang="zh-TW" sz="700" b="1"/>
                <a:t>inet_wait</a:t>
              </a:r>
              <a:br>
                <a:rPr lang="en-US" altLang="zh-TW" sz="700" b="1"/>
              </a:br>
              <a:r>
                <a:rPr lang="en-US" altLang="zh-TW" sz="700" b="1"/>
                <a:t>_connect</a:t>
              </a:r>
            </a:p>
          </p:txBody>
        </p:sp>
        <p:sp>
          <p:nvSpPr>
            <p:cNvPr id="88128" name="Line 62"/>
            <p:cNvSpPr>
              <a:spLocks noChangeShapeType="1"/>
            </p:cNvSpPr>
            <p:nvPr/>
          </p:nvSpPr>
          <p:spPr bwMode="auto">
            <a:xfrm>
              <a:off x="3744000" y="2232000"/>
              <a:ext cx="0" cy="396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8129" name="Line 63"/>
            <p:cNvSpPr>
              <a:spLocks noChangeShapeType="1"/>
            </p:cNvSpPr>
            <p:nvPr/>
          </p:nvSpPr>
          <p:spPr bwMode="auto">
            <a:xfrm flipH="1">
              <a:off x="3744000" y="2749544"/>
              <a:ext cx="1178" cy="1165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8130" name="Line 64"/>
            <p:cNvSpPr>
              <a:spLocks noChangeShapeType="1"/>
            </p:cNvSpPr>
            <p:nvPr/>
          </p:nvSpPr>
          <p:spPr bwMode="auto">
            <a:xfrm flipH="1">
              <a:off x="3744000" y="2949386"/>
              <a:ext cx="1178" cy="1224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8131" name="Line 65"/>
            <p:cNvSpPr>
              <a:spLocks noChangeShapeType="1"/>
            </p:cNvSpPr>
            <p:nvPr/>
          </p:nvSpPr>
          <p:spPr bwMode="auto">
            <a:xfrm flipH="1">
              <a:off x="4341318" y="2735072"/>
              <a:ext cx="1178" cy="1224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8132" name="Line 66"/>
            <p:cNvSpPr>
              <a:spLocks noChangeShapeType="1"/>
            </p:cNvSpPr>
            <p:nvPr/>
          </p:nvSpPr>
          <p:spPr bwMode="auto">
            <a:xfrm>
              <a:off x="4334253" y="2232000"/>
              <a:ext cx="1178" cy="396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8133" name="Line 67"/>
            <p:cNvSpPr>
              <a:spLocks noChangeShapeType="1"/>
            </p:cNvSpPr>
            <p:nvPr/>
          </p:nvSpPr>
          <p:spPr bwMode="auto">
            <a:xfrm flipH="1">
              <a:off x="4340141" y="3026710"/>
              <a:ext cx="1178" cy="1165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8134" name="Line 68"/>
            <p:cNvSpPr>
              <a:spLocks noChangeShapeType="1"/>
            </p:cNvSpPr>
            <p:nvPr/>
          </p:nvSpPr>
          <p:spPr bwMode="auto">
            <a:xfrm flipH="1">
              <a:off x="4341318" y="3378014"/>
              <a:ext cx="1178" cy="1224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8135" name="Line 69"/>
            <p:cNvSpPr>
              <a:spLocks noChangeShapeType="1"/>
            </p:cNvSpPr>
            <p:nvPr/>
          </p:nvSpPr>
          <p:spPr bwMode="auto">
            <a:xfrm>
              <a:off x="4997187" y="2224534"/>
              <a:ext cx="7065" cy="1859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8136" name="Line 70"/>
            <p:cNvSpPr>
              <a:spLocks noChangeShapeType="1"/>
            </p:cNvSpPr>
            <p:nvPr/>
          </p:nvSpPr>
          <p:spPr bwMode="auto">
            <a:xfrm flipH="1">
              <a:off x="5003074" y="2507050"/>
              <a:ext cx="1178" cy="1165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8137" name="Line 71"/>
            <p:cNvSpPr>
              <a:spLocks noChangeShapeType="1"/>
            </p:cNvSpPr>
            <p:nvPr/>
          </p:nvSpPr>
          <p:spPr bwMode="auto">
            <a:xfrm flipH="1">
              <a:off x="5004252" y="2735072"/>
              <a:ext cx="1178" cy="1224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8138" name="Line 72"/>
            <p:cNvSpPr>
              <a:spLocks noChangeShapeType="1"/>
            </p:cNvSpPr>
            <p:nvPr/>
          </p:nvSpPr>
          <p:spPr bwMode="auto">
            <a:xfrm flipH="1">
              <a:off x="5004252" y="3492000"/>
              <a:ext cx="1178" cy="1224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8139" name="Line 73"/>
            <p:cNvSpPr>
              <a:spLocks noChangeShapeType="1"/>
            </p:cNvSpPr>
            <p:nvPr/>
          </p:nvSpPr>
          <p:spPr bwMode="auto">
            <a:xfrm flipH="1">
              <a:off x="4341318" y="3672000"/>
              <a:ext cx="1178" cy="1224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8140" name="Text Box 75"/>
            <p:cNvSpPr txBox="1">
              <a:spLocks noChangeArrowheads="1"/>
            </p:cNvSpPr>
            <p:nvPr/>
          </p:nvSpPr>
          <p:spPr bwMode="auto">
            <a:xfrm>
              <a:off x="3585362" y="2378741"/>
              <a:ext cx="936000" cy="1231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0" bIns="0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800" b="1"/>
                <a:t>sys_socketcall</a:t>
              </a:r>
            </a:p>
          </p:txBody>
        </p:sp>
        <p:sp>
          <p:nvSpPr>
            <p:cNvPr id="88141" name="Text Box 76"/>
            <p:cNvSpPr txBox="1">
              <a:spLocks noChangeArrowheads="1"/>
            </p:cNvSpPr>
            <p:nvPr/>
          </p:nvSpPr>
          <p:spPr bwMode="auto">
            <a:xfrm>
              <a:off x="337813" y="4548231"/>
              <a:ext cx="607795" cy="230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900" b="1"/>
                <a:t>Internet</a:t>
              </a:r>
            </a:p>
          </p:txBody>
        </p:sp>
        <p:cxnSp>
          <p:nvCxnSpPr>
            <p:cNvPr id="88142" name="AutoShape 77"/>
            <p:cNvCxnSpPr>
              <a:cxnSpLocks noChangeShapeType="1"/>
              <a:stCxn id="88076" idx="2"/>
              <a:endCxn id="88079" idx="2"/>
            </p:cNvCxnSpPr>
            <p:nvPr/>
          </p:nvCxnSpPr>
          <p:spPr bwMode="auto">
            <a:xfrm rot="5400000" flipH="1" flipV="1">
              <a:off x="3989251" y="3151835"/>
              <a:ext cx="40023" cy="1979380"/>
            </a:xfrm>
            <a:prstGeom prst="bentConnector3">
              <a:avLst>
                <a:gd name="adj1" fmla="val -1147060"/>
              </a:avLst>
            </a:prstGeom>
            <a:noFill/>
            <a:ln w="19050">
              <a:solidFill>
                <a:srgbClr val="0070C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8143" name="AutoShape 78"/>
            <p:cNvCxnSpPr>
              <a:cxnSpLocks noChangeShapeType="1"/>
              <a:stCxn id="88078" idx="2"/>
              <a:endCxn id="88075" idx="2"/>
            </p:cNvCxnSpPr>
            <p:nvPr/>
          </p:nvCxnSpPr>
          <p:spPr bwMode="auto">
            <a:xfrm rot="16200000" flipV="1">
              <a:off x="3148581" y="2919944"/>
              <a:ext cx="483809" cy="1921683"/>
            </a:xfrm>
            <a:prstGeom prst="bentConnector3">
              <a:avLst>
                <a:gd name="adj1" fmla="val -119708"/>
              </a:avLst>
            </a:prstGeom>
            <a:noFill/>
            <a:ln w="19050">
              <a:solidFill>
                <a:srgbClr val="0070C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8144" name="Line 79"/>
            <p:cNvSpPr>
              <a:spLocks noChangeShapeType="1"/>
            </p:cNvSpPr>
            <p:nvPr/>
          </p:nvSpPr>
          <p:spPr bwMode="auto">
            <a:xfrm flipH="1">
              <a:off x="5004252" y="3060000"/>
              <a:ext cx="1178" cy="1224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8145" name="Line 80"/>
            <p:cNvSpPr>
              <a:spLocks noChangeShapeType="1"/>
            </p:cNvSpPr>
            <p:nvPr/>
          </p:nvSpPr>
          <p:spPr bwMode="auto">
            <a:xfrm flipH="1">
              <a:off x="5004252" y="3786190"/>
              <a:ext cx="1178" cy="1224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8146" name="Line 57"/>
            <p:cNvSpPr>
              <a:spLocks noChangeShapeType="1"/>
            </p:cNvSpPr>
            <p:nvPr/>
          </p:nvSpPr>
          <p:spPr bwMode="auto">
            <a:xfrm flipH="1">
              <a:off x="1846608" y="2232000"/>
              <a:ext cx="10748" cy="396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8147" name="Text Box 74"/>
            <p:cNvSpPr txBox="1">
              <a:spLocks noChangeArrowheads="1"/>
            </p:cNvSpPr>
            <p:nvPr/>
          </p:nvSpPr>
          <p:spPr bwMode="auto">
            <a:xfrm>
              <a:off x="1349422" y="2361807"/>
              <a:ext cx="1008000" cy="1231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0" bIns="0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800" b="1"/>
                <a:t>sys_socketcall</a:t>
              </a:r>
            </a:p>
          </p:txBody>
        </p:sp>
        <p:sp>
          <p:nvSpPr>
            <p:cNvPr id="88148" name="Line 46"/>
            <p:cNvSpPr>
              <a:spLocks noChangeShapeType="1"/>
            </p:cNvSpPr>
            <p:nvPr/>
          </p:nvSpPr>
          <p:spPr bwMode="auto">
            <a:xfrm flipH="1">
              <a:off x="1836000" y="2772000"/>
              <a:ext cx="1178" cy="1224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74832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25" y="214314"/>
            <a:ext cx="8229600" cy="113982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TW" dirty="0" smtClean="0"/>
              <a:t>Socket Read/Write Inside out</a:t>
            </a:r>
          </a:p>
        </p:txBody>
      </p:sp>
      <p:sp>
        <p:nvSpPr>
          <p:cNvPr id="43014" name="Rectangle 5"/>
          <p:cNvSpPr>
            <a:spLocks noChangeArrowheads="1"/>
          </p:cNvSpPr>
          <p:nvPr/>
        </p:nvSpPr>
        <p:spPr bwMode="auto">
          <a:xfrm>
            <a:off x="1524000" y="-182563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en-US" altLang="zh-TW"/>
          </a:p>
        </p:txBody>
      </p:sp>
      <p:graphicFrame>
        <p:nvGraphicFramePr>
          <p:cNvPr id="43010" name="Object 4"/>
          <p:cNvGraphicFramePr>
            <a:graphicFrameLocks noChangeAspect="1"/>
          </p:cNvGraphicFramePr>
          <p:nvPr/>
        </p:nvGraphicFramePr>
        <p:xfrm>
          <a:off x="2351088" y="1412876"/>
          <a:ext cx="6767512" cy="528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Visio" r:id="rId4" imgW="8284780" imgH="6545482" progId="Visio.Drawing.6">
                  <p:embed/>
                </p:oleObj>
              </mc:Choice>
              <mc:Fallback>
                <p:oleObj name="Visio" r:id="rId4" imgW="8284780" imgH="6545482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8" y="1412876"/>
                        <a:ext cx="6767512" cy="5286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923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Performance Matters: Interrupt and Memory Copy at </a:t>
            </a:r>
            <a:r>
              <a:rPr lang="en-US" altLang="zh-TW" sz="3600" dirty="0"/>
              <a:t>Socket</a:t>
            </a:r>
            <a:endParaRPr lang="zh-TW" altLang="en-US" sz="3600" dirty="0"/>
          </a:p>
        </p:txBody>
      </p:sp>
      <p:pic>
        <p:nvPicPr>
          <p:cNvPr id="89093" name="圖片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1867781"/>
            <a:ext cx="4572000" cy="263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9094" name="圖片 3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0" y="3714751"/>
            <a:ext cx="4503738" cy="261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095" name="矩形 6"/>
          <p:cNvSpPr>
            <a:spLocks noChangeArrowheads="1"/>
          </p:cNvSpPr>
          <p:nvPr/>
        </p:nvSpPr>
        <p:spPr bwMode="auto">
          <a:xfrm>
            <a:off x="2738439" y="5500688"/>
            <a:ext cx="3000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/>
              <a:t>Latency in transmitting TCP segments in the TCP layer</a:t>
            </a:r>
            <a:endParaRPr lang="zh-TW" altLang="en-US"/>
          </a:p>
        </p:txBody>
      </p:sp>
      <p:sp>
        <p:nvSpPr>
          <p:cNvPr id="89096" name="矩形 7"/>
          <p:cNvSpPr>
            <a:spLocks noChangeArrowheads="1"/>
          </p:cNvSpPr>
          <p:nvPr/>
        </p:nvSpPr>
        <p:spPr bwMode="auto">
          <a:xfrm>
            <a:off x="6015039" y="2079942"/>
            <a:ext cx="30003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dirty="0" smtClean="0"/>
              <a:t>Latency in receiving TCP segments in the TCP layer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02389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6" name="Rectangle 6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zh-TW" sz="4400" dirty="0"/>
              <a:t>Open Source </a:t>
            </a:r>
            <a:r>
              <a:rPr lang="en-US" altLang="zh-TW" sz="4400" dirty="0" smtClean="0"/>
              <a:t>Implementation: </a:t>
            </a:r>
            <a:r>
              <a:rPr lang="en-US" altLang="zh-TW" sz="4400" dirty="0"/>
              <a:t>Linux Socket Filter</a:t>
            </a:r>
          </a:p>
        </p:txBody>
      </p:sp>
      <p:sp>
        <p:nvSpPr>
          <p:cNvPr id="95237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2011680" y="1984375"/>
            <a:ext cx="8229600" cy="1069975"/>
          </a:xfrm>
        </p:spPr>
        <p:txBody>
          <a:bodyPr/>
          <a:lstStyle/>
          <a:p>
            <a:pPr eaLnBrk="1" hangingPunct="1"/>
            <a:r>
              <a:rPr lang="en-US" altLang="zh-TW" dirty="0" smtClean="0"/>
              <a:t>Linux Socket Filter (net/core/</a:t>
            </a:r>
            <a:r>
              <a:rPr lang="en-US" altLang="zh-TW" dirty="0" err="1" smtClean="0"/>
              <a:t>filter.c</a:t>
            </a:r>
            <a:r>
              <a:rPr lang="en-US" altLang="zh-TW" dirty="0" smtClean="0"/>
              <a:t>)</a:t>
            </a:r>
          </a:p>
          <a:p>
            <a:pPr lvl="1" eaLnBrk="1" hangingPunct="1"/>
            <a:r>
              <a:rPr lang="en-US" altLang="zh-TW" dirty="0" smtClean="0"/>
              <a:t>Similar to BPF (Berkley Packet </a:t>
            </a:r>
            <a:r>
              <a:rPr lang="en-US" altLang="zh-TW" dirty="0" err="1" smtClean="0"/>
              <a:t>FIilter</a:t>
            </a:r>
            <a:r>
              <a:rPr lang="en-US" altLang="zh-TW" dirty="0" smtClean="0"/>
              <a:t>)</a:t>
            </a:r>
          </a:p>
        </p:txBody>
      </p:sp>
      <p:grpSp>
        <p:nvGrpSpPr>
          <p:cNvPr id="95238" name="Group 60"/>
          <p:cNvGrpSpPr>
            <a:grpSpLocks/>
          </p:cNvGrpSpPr>
          <p:nvPr/>
        </p:nvGrpSpPr>
        <p:grpSpPr bwMode="auto">
          <a:xfrm>
            <a:off x="3373438" y="3105150"/>
            <a:ext cx="5016500" cy="3443288"/>
            <a:chOff x="2426" y="1466"/>
            <a:chExt cx="3160" cy="2169"/>
          </a:xfrm>
        </p:grpSpPr>
        <p:sp>
          <p:nvSpPr>
            <p:cNvPr id="95241" name="Oval 9"/>
            <p:cNvSpPr>
              <a:spLocks noChangeArrowheads="1"/>
            </p:cNvSpPr>
            <p:nvPr/>
          </p:nvSpPr>
          <p:spPr bwMode="auto">
            <a:xfrm>
              <a:off x="2529" y="1484"/>
              <a:ext cx="532" cy="35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 sz="1400"/>
                <a:t>network</a:t>
              </a:r>
              <a:br>
                <a:rPr lang="en-US" altLang="zh-TW" sz="1400"/>
              </a:br>
              <a:r>
                <a:rPr lang="en-US" altLang="zh-TW" sz="1400"/>
                <a:t> monitor</a:t>
              </a:r>
            </a:p>
          </p:txBody>
        </p:sp>
        <p:sp>
          <p:nvSpPr>
            <p:cNvPr id="95242" name="Oval 10"/>
            <p:cNvSpPr>
              <a:spLocks noChangeArrowheads="1"/>
            </p:cNvSpPr>
            <p:nvPr/>
          </p:nvSpPr>
          <p:spPr bwMode="auto">
            <a:xfrm>
              <a:off x="3161" y="1478"/>
              <a:ext cx="532" cy="35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 sz="1400"/>
                <a:t>network</a:t>
              </a:r>
              <a:br>
                <a:rPr lang="en-US" altLang="zh-TW" sz="1400"/>
              </a:br>
              <a:r>
                <a:rPr lang="en-US" altLang="zh-TW" sz="1400"/>
                <a:t> monitor</a:t>
              </a:r>
            </a:p>
          </p:txBody>
        </p:sp>
        <p:sp>
          <p:nvSpPr>
            <p:cNvPr id="95243" name="Oval 11"/>
            <p:cNvSpPr>
              <a:spLocks noChangeArrowheads="1"/>
            </p:cNvSpPr>
            <p:nvPr/>
          </p:nvSpPr>
          <p:spPr bwMode="auto">
            <a:xfrm>
              <a:off x="3787" y="1466"/>
              <a:ext cx="532" cy="35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 sz="1400"/>
                <a:t>rarpd</a:t>
              </a:r>
            </a:p>
          </p:txBody>
        </p:sp>
        <p:sp>
          <p:nvSpPr>
            <p:cNvPr id="95244" name="Line 12"/>
            <p:cNvSpPr>
              <a:spLocks noChangeShapeType="1"/>
            </p:cNvSpPr>
            <p:nvPr/>
          </p:nvSpPr>
          <p:spPr bwMode="auto">
            <a:xfrm>
              <a:off x="2426" y="1933"/>
              <a:ext cx="3130" cy="0"/>
            </a:xfrm>
            <a:prstGeom prst="line">
              <a:avLst/>
            </a:prstGeom>
            <a:noFill/>
            <a:ln w="19050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5245" name="Rectangle 13"/>
            <p:cNvSpPr>
              <a:spLocks noChangeArrowheads="1"/>
            </p:cNvSpPr>
            <p:nvPr/>
          </p:nvSpPr>
          <p:spPr bwMode="auto">
            <a:xfrm>
              <a:off x="2472" y="1979"/>
              <a:ext cx="1905" cy="857"/>
            </a:xfrm>
            <a:prstGeom prst="rect">
              <a:avLst/>
            </a:prstGeom>
            <a:solidFill>
              <a:srgbClr val="DDDDDD"/>
            </a:solidFill>
            <a:ln w="12700">
              <a:solidFill>
                <a:srgbClr val="0070C0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endParaRPr lang="en-US" altLang="zh-TW"/>
            </a:p>
          </p:txBody>
        </p:sp>
        <p:sp>
          <p:nvSpPr>
            <p:cNvPr id="95246" name="Text Box 14"/>
            <p:cNvSpPr txBox="1">
              <a:spLocks noChangeArrowheads="1"/>
            </p:cNvSpPr>
            <p:nvPr/>
          </p:nvSpPr>
          <p:spPr bwMode="auto">
            <a:xfrm>
              <a:off x="2571" y="2341"/>
              <a:ext cx="449" cy="1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 sz="1400"/>
                <a:t>filter</a:t>
              </a:r>
            </a:p>
          </p:txBody>
        </p:sp>
        <p:sp>
          <p:nvSpPr>
            <p:cNvPr id="95247" name="Text Box 15"/>
            <p:cNvSpPr txBox="1">
              <a:spLocks noChangeArrowheads="1"/>
            </p:cNvSpPr>
            <p:nvPr/>
          </p:nvSpPr>
          <p:spPr bwMode="auto">
            <a:xfrm>
              <a:off x="3202" y="2341"/>
              <a:ext cx="449" cy="1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 sz="1400"/>
                <a:t>filter</a:t>
              </a:r>
            </a:p>
          </p:txBody>
        </p:sp>
        <p:sp>
          <p:nvSpPr>
            <p:cNvPr id="95248" name="Text Box 16"/>
            <p:cNvSpPr txBox="1">
              <a:spLocks noChangeArrowheads="1"/>
            </p:cNvSpPr>
            <p:nvPr/>
          </p:nvSpPr>
          <p:spPr bwMode="auto">
            <a:xfrm>
              <a:off x="3829" y="2347"/>
              <a:ext cx="449" cy="1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 sz="1400"/>
                <a:t>filter</a:t>
              </a:r>
            </a:p>
          </p:txBody>
        </p:sp>
        <p:sp>
          <p:nvSpPr>
            <p:cNvPr id="95249" name="Text Box 17"/>
            <p:cNvSpPr txBox="1">
              <a:spLocks noChangeArrowheads="1"/>
            </p:cNvSpPr>
            <p:nvPr/>
          </p:nvSpPr>
          <p:spPr bwMode="auto">
            <a:xfrm>
              <a:off x="2571" y="2047"/>
              <a:ext cx="449" cy="1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 sz="1400"/>
                <a:t>buffer</a:t>
              </a:r>
            </a:p>
          </p:txBody>
        </p:sp>
        <p:sp>
          <p:nvSpPr>
            <p:cNvPr id="95250" name="Text Box 18"/>
            <p:cNvSpPr txBox="1">
              <a:spLocks noChangeArrowheads="1"/>
            </p:cNvSpPr>
            <p:nvPr/>
          </p:nvSpPr>
          <p:spPr bwMode="auto">
            <a:xfrm>
              <a:off x="3202" y="2047"/>
              <a:ext cx="449" cy="1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 sz="1400"/>
                <a:t>buffer</a:t>
              </a:r>
            </a:p>
          </p:txBody>
        </p:sp>
        <p:sp>
          <p:nvSpPr>
            <p:cNvPr id="95251" name="Text Box 19"/>
            <p:cNvSpPr txBox="1">
              <a:spLocks noChangeArrowheads="1"/>
            </p:cNvSpPr>
            <p:nvPr/>
          </p:nvSpPr>
          <p:spPr bwMode="auto">
            <a:xfrm>
              <a:off x="3829" y="2053"/>
              <a:ext cx="449" cy="1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 sz="1400"/>
                <a:t>buffer</a:t>
              </a:r>
            </a:p>
          </p:txBody>
        </p:sp>
        <p:sp>
          <p:nvSpPr>
            <p:cNvPr id="95252" name="Oval 27"/>
            <p:cNvSpPr>
              <a:spLocks noChangeArrowheads="1"/>
            </p:cNvSpPr>
            <p:nvPr/>
          </p:nvSpPr>
          <p:spPr bwMode="auto">
            <a:xfrm>
              <a:off x="3359" y="2607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en-US" altLang="zh-TW" sz="2000"/>
            </a:p>
          </p:txBody>
        </p:sp>
        <p:cxnSp>
          <p:nvCxnSpPr>
            <p:cNvPr id="95253" name="AutoShape 30"/>
            <p:cNvCxnSpPr>
              <a:cxnSpLocks noChangeShapeType="1"/>
              <a:stCxn id="95252" idx="0"/>
              <a:endCxn id="95247" idx="2"/>
            </p:cNvCxnSpPr>
            <p:nvPr/>
          </p:nvCxnSpPr>
          <p:spPr bwMode="auto">
            <a:xfrm flipV="1">
              <a:off x="3427" y="2481"/>
              <a:ext cx="0" cy="1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5254" name="AutoShape 31"/>
            <p:cNvCxnSpPr>
              <a:cxnSpLocks noChangeShapeType="1"/>
              <a:stCxn id="95252" idx="0"/>
              <a:endCxn id="95248" idx="2"/>
            </p:cNvCxnSpPr>
            <p:nvPr/>
          </p:nvCxnSpPr>
          <p:spPr bwMode="auto">
            <a:xfrm flipV="1">
              <a:off x="3427" y="2487"/>
              <a:ext cx="627" cy="12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5255" name="AutoShape 32"/>
            <p:cNvCxnSpPr>
              <a:cxnSpLocks noChangeShapeType="1"/>
              <a:stCxn id="95252" idx="0"/>
              <a:endCxn id="95246" idx="2"/>
            </p:cNvCxnSpPr>
            <p:nvPr/>
          </p:nvCxnSpPr>
          <p:spPr bwMode="auto">
            <a:xfrm flipH="1" flipV="1">
              <a:off x="2796" y="2481"/>
              <a:ext cx="631" cy="1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5256" name="AutoShape 33"/>
            <p:cNvCxnSpPr>
              <a:cxnSpLocks noChangeShapeType="1"/>
              <a:stCxn id="95246" idx="0"/>
              <a:endCxn id="95249" idx="2"/>
            </p:cNvCxnSpPr>
            <p:nvPr/>
          </p:nvCxnSpPr>
          <p:spPr bwMode="auto">
            <a:xfrm flipV="1">
              <a:off x="2796" y="2187"/>
              <a:ext cx="0" cy="15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5257" name="AutoShape 34"/>
            <p:cNvCxnSpPr>
              <a:cxnSpLocks noChangeShapeType="1"/>
              <a:stCxn id="95247" idx="0"/>
              <a:endCxn id="95250" idx="2"/>
            </p:cNvCxnSpPr>
            <p:nvPr/>
          </p:nvCxnSpPr>
          <p:spPr bwMode="auto">
            <a:xfrm flipV="1">
              <a:off x="3427" y="2187"/>
              <a:ext cx="0" cy="15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5258" name="AutoShape 35"/>
            <p:cNvCxnSpPr>
              <a:cxnSpLocks noChangeShapeType="1"/>
              <a:stCxn id="95248" idx="0"/>
              <a:endCxn id="95251" idx="2"/>
            </p:cNvCxnSpPr>
            <p:nvPr/>
          </p:nvCxnSpPr>
          <p:spPr bwMode="auto">
            <a:xfrm flipV="1">
              <a:off x="4054" y="2193"/>
              <a:ext cx="0" cy="15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5259" name="AutoShape 36"/>
            <p:cNvCxnSpPr>
              <a:cxnSpLocks noChangeShapeType="1"/>
              <a:stCxn id="95251" idx="0"/>
              <a:endCxn id="95243" idx="4"/>
            </p:cNvCxnSpPr>
            <p:nvPr/>
          </p:nvCxnSpPr>
          <p:spPr bwMode="auto">
            <a:xfrm flipH="1" flipV="1">
              <a:off x="4053" y="1824"/>
              <a:ext cx="1" cy="22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5260" name="AutoShape 37"/>
            <p:cNvCxnSpPr>
              <a:cxnSpLocks noChangeShapeType="1"/>
              <a:stCxn id="95250" idx="0"/>
              <a:endCxn id="95242" idx="4"/>
            </p:cNvCxnSpPr>
            <p:nvPr/>
          </p:nvCxnSpPr>
          <p:spPr bwMode="auto">
            <a:xfrm flipV="1">
              <a:off x="3427" y="1836"/>
              <a:ext cx="0" cy="2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5261" name="AutoShape 38"/>
            <p:cNvCxnSpPr>
              <a:cxnSpLocks noChangeShapeType="1"/>
              <a:stCxn id="95249" idx="0"/>
              <a:endCxn id="95241" idx="4"/>
            </p:cNvCxnSpPr>
            <p:nvPr/>
          </p:nvCxnSpPr>
          <p:spPr bwMode="auto">
            <a:xfrm flipH="1" flipV="1">
              <a:off x="2795" y="1842"/>
              <a:ext cx="1" cy="20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" name="Text Box 39"/>
            <p:cNvSpPr txBox="1">
              <a:spLocks noChangeArrowheads="1"/>
            </p:cNvSpPr>
            <p:nvPr/>
          </p:nvSpPr>
          <p:spPr bwMode="auto">
            <a:xfrm>
              <a:off x="2624" y="2588"/>
              <a:ext cx="340" cy="19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r>
                <a:rPr lang="en-US" altLang="zh-TW" sz="1400" dirty="0">
                  <a:ln>
                    <a:solidFill>
                      <a:srgbClr val="0066CC"/>
                    </a:solidFill>
                  </a:ln>
                  <a:solidFill>
                    <a:srgbClr val="0070C0"/>
                  </a:solidFill>
                </a:rPr>
                <a:t>BPF</a:t>
              </a:r>
            </a:p>
          </p:txBody>
        </p:sp>
        <p:sp>
          <p:nvSpPr>
            <p:cNvPr id="95263" name="Text Box 40"/>
            <p:cNvSpPr txBox="1">
              <a:spLocks noChangeArrowheads="1"/>
            </p:cNvSpPr>
            <p:nvPr/>
          </p:nvSpPr>
          <p:spPr bwMode="auto">
            <a:xfrm>
              <a:off x="4494" y="1991"/>
              <a:ext cx="647" cy="6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 anchorCtr="1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 sz="1400"/>
                <a:t>protocol</a:t>
              </a:r>
              <a:br>
                <a:rPr lang="en-US" altLang="zh-TW" sz="1400"/>
              </a:br>
              <a:r>
                <a:rPr lang="en-US" altLang="zh-TW" sz="1400"/>
                <a:t>stack</a:t>
              </a:r>
            </a:p>
          </p:txBody>
        </p:sp>
        <p:sp>
          <p:nvSpPr>
            <p:cNvPr id="95264" name="Text Box 41"/>
            <p:cNvSpPr txBox="1">
              <a:spLocks noChangeArrowheads="1"/>
            </p:cNvSpPr>
            <p:nvPr/>
          </p:nvSpPr>
          <p:spPr bwMode="auto">
            <a:xfrm>
              <a:off x="5178" y="1705"/>
              <a:ext cx="33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400"/>
                <a:t>user</a:t>
              </a:r>
            </a:p>
          </p:txBody>
        </p:sp>
        <p:sp>
          <p:nvSpPr>
            <p:cNvPr id="95265" name="Text Box 42"/>
            <p:cNvSpPr txBox="1">
              <a:spLocks noChangeArrowheads="1"/>
            </p:cNvSpPr>
            <p:nvPr/>
          </p:nvSpPr>
          <p:spPr bwMode="auto">
            <a:xfrm>
              <a:off x="5166" y="1974"/>
              <a:ext cx="42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400"/>
                <a:t>kernel</a:t>
              </a:r>
            </a:p>
          </p:txBody>
        </p:sp>
        <p:sp>
          <p:nvSpPr>
            <p:cNvPr id="95266" name="Oval 43"/>
            <p:cNvSpPr>
              <a:spLocks noChangeArrowheads="1"/>
            </p:cNvSpPr>
            <p:nvPr/>
          </p:nvSpPr>
          <p:spPr bwMode="auto">
            <a:xfrm>
              <a:off x="4755" y="2788"/>
              <a:ext cx="136" cy="13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en-US" altLang="zh-TW" sz="2000"/>
            </a:p>
          </p:txBody>
        </p:sp>
        <p:sp>
          <p:nvSpPr>
            <p:cNvPr id="95267" name="Text Box 44"/>
            <p:cNvSpPr txBox="1">
              <a:spLocks noChangeArrowheads="1"/>
            </p:cNvSpPr>
            <p:nvPr/>
          </p:nvSpPr>
          <p:spPr bwMode="auto">
            <a:xfrm>
              <a:off x="3680" y="3022"/>
              <a:ext cx="545" cy="27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 sz="1400"/>
                <a:t>link-level</a:t>
              </a:r>
            </a:p>
            <a:p>
              <a:pPr algn="ctr" eaLnBrk="1" hangingPunct="1"/>
              <a:r>
                <a:rPr lang="en-US" altLang="zh-TW" sz="1400"/>
                <a:t>driver</a:t>
              </a:r>
            </a:p>
          </p:txBody>
        </p:sp>
        <p:sp>
          <p:nvSpPr>
            <p:cNvPr id="95268" name="Text Box 45"/>
            <p:cNvSpPr txBox="1">
              <a:spLocks noChangeArrowheads="1"/>
            </p:cNvSpPr>
            <p:nvPr/>
          </p:nvSpPr>
          <p:spPr bwMode="auto">
            <a:xfrm>
              <a:off x="4363" y="3022"/>
              <a:ext cx="545" cy="27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 sz="1400"/>
                <a:t>link-level</a:t>
              </a:r>
            </a:p>
            <a:p>
              <a:pPr algn="ctr" eaLnBrk="1" hangingPunct="1"/>
              <a:r>
                <a:rPr lang="en-US" altLang="zh-TW" sz="1400"/>
                <a:t>driver</a:t>
              </a:r>
            </a:p>
          </p:txBody>
        </p:sp>
        <p:sp>
          <p:nvSpPr>
            <p:cNvPr id="95269" name="Text Box 46"/>
            <p:cNvSpPr txBox="1">
              <a:spLocks noChangeArrowheads="1"/>
            </p:cNvSpPr>
            <p:nvPr/>
          </p:nvSpPr>
          <p:spPr bwMode="auto">
            <a:xfrm>
              <a:off x="2966" y="3028"/>
              <a:ext cx="545" cy="27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 sz="1400"/>
                <a:t>link-level</a:t>
              </a:r>
            </a:p>
            <a:p>
              <a:pPr algn="ctr" eaLnBrk="1" hangingPunct="1"/>
              <a:r>
                <a:rPr lang="en-US" altLang="zh-TW" sz="1400"/>
                <a:t>driver</a:t>
              </a:r>
            </a:p>
          </p:txBody>
        </p:sp>
        <p:cxnSp>
          <p:nvCxnSpPr>
            <p:cNvPr id="95270" name="AutoShape 47"/>
            <p:cNvCxnSpPr>
              <a:cxnSpLocks noChangeShapeType="1"/>
              <a:stCxn id="95269" idx="0"/>
              <a:endCxn id="95252" idx="4"/>
            </p:cNvCxnSpPr>
            <p:nvPr/>
          </p:nvCxnSpPr>
          <p:spPr bwMode="auto">
            <a:xfrm flipV="1">
              <a:off x="3239" y="2743"/>
              <a:ext cx="188" cy="28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5271" name="AutoShape 48"/>
            <p:cNvCxnSpPr>
              <a:cxnSpLocks noChangeShapeType="1"/>
              <a:stCxn id="95267" idx="0"/>
              <a:endCxn id="95252" idx="5"/>
            </p:cNvCxnSpPr>
            <p:nvPr/>
          </p:nvCxnSpPr>
          <p:spPr bwMode="auto">
            <a:xfrm flipH="1" flipV="1">
              <a:off x="3475" y="2723"/>
              <a:ext cx="478" cy="29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5272" name="AutoShape 49"/>
            <p:cNvCxnSpPr>
              <a:cxnSpLocks noChangeShapeType="1"/>
              <a:stCxn id="95268" idx="0"/>
              <a:endCxn id="95252" idx="6"/>
            </p:cNvCxnSpPr>
            <p:nvPr/>
          </p:nvCxnSpPr>
          <p:spPr bwMode="auto">
            <a:xfrm flipH="1" flipV="1">
              <a:off x="3495" y="2675"/>
              <a:ext cx="1141" cy="34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5273" name="AutoShape 50"/>
            <p:cNvCxnSpPr>
              <a:cxnSpLocks noChangeShapeType="1"/>
              <a:stCxn id="95269" idx="0"/>
              <a:endCxn id="95266" idx="2"/>
            </p:cNvCxnSpPr>
            <p:nvPr/>
          </p:nvCxnSpPr>
          <p:spPr bwMode="auto">
            <a:xfrm flipV="1">
              <a:off x="3239" y="2856"/>
              <a:ext cx="1516" cy="1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5274" name="AutoShape 51"/>
            <p:cNvCxnSpPr>
              <a:cxnSpLocks noChangeShapeType="1"/>
              <a:stCxn id="95267" idx="0"/>
              <a:endCxn id="95266" idx="3"/>
            </p:cNvCxnSpPr>
            <p:nvPr/>
          </p:nvCxnSpPr>
          <p:spPr bwMode="auto">
            <a:xfrm flipV="1">
              <a:off x="3953" y="2904"/>
              <a:ext cx="822" cy="11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5275" name="AutoShape 52"/>
            <p:cNvCxnSpPr>
              <a:cxnSpLocks noChangeShapeType="1"/>
              <a:stCxn id="95268" idx="0"/>
              <a:endCxn id="95266" idx="4"/>
            </p:cNvCxnSpPr>
            <p:nvPr/>
          </p:nvCxnSpPr>
          <p:spPr bwMode="auto">
            <a:xfrm flipV="1">
              <a:off x="4636" y="2924"/>
              <a:ext cx="187" cy="9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5276" name="AutoShape 53"/>
            <p:cNvCxnSpPr>
              <a:cxnSpLocks noChangeShapeType="1"/>
              <a:stCxn id="95266" idx="0"/>
              <a:endCxn id="95263" idx="2"/>
            </p:cNvCxnSpPr>
            <p:nvPr/>
          </p:nvCxnSpPr>
          <p:spPr bwMode="auto">
            <a:xfrm flipH="1" flipV="1">
              <a:off x="4818" y="2620"/>
              <a:ext cx="5" cy="16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5277" name="AutoShape 54"/>
            <p:cNvCxnSpPr>
              <a:cxnSpLocks noChangeShapeType="1"/>
              <a:endCxn id="95269" idx="2"/>
            </p:cNvCxnSpPr>
            <p:nvPr/>
          </p:nvCxnSpPr>
          <p:spPr bwMode="auto">
            <a:xfrm flipV="1">
              <a:off x="3237" y="3302"/>
              <a:ext cx="2" cy="3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5278" name="AutoShape 55"/>
            <p:cNvCxnSpPr>
              <a:cxnSpLocks noChangeShapeType="1"/>
              <a:endCxn id="95267" idx="2"/>
            </p:cNvCxnSpPr>
            <p:nvPr/>
          </p:nvCxnSpPr>
          <p:spPr bwMode="auto">
            <a:xfrm flipH="1" flipV="1">
              <a:off x="3953" y="3296"/>
              <a:ext cx="4" cy="32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5279" name="AutoShape 56"/>
            <p:cNvCxnSpPr>
              <a:cxnSpLocks noChangeShapeType="1"/>
              <a:endCxn id="95268" idx="2"/>
            </p:cNvCxnSpPr>
            <p:nvPr/>
          </p:nvCxnSpPr>
          <p:spPr bwMode="auto">
            <a:xfrm flipH="1" flipV="1">
              <a:off x="4636" y="3296"/>
              <a:ext cx="10" cy="3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5280" name="Line 57"/>
            <p:cNvSpPr>
              <a:spLocks noChangeShapeType="1"/>
            </p:cNvSpPr>
            <p:nvPr/>
          </p:nvSpPr>
          <p:spPr bwMode="auto">
            <a:xfrm>
              <a:off x="2426" y="3432"/>
              <a:ext cx="3130" cy="0"/>
            </a:xfrm>
            <a:prstGeom prst="line">
              <a:avLst/>
            </a:prstGeom>
            <a:noFill/>
            <a:ln w="19050">
              <a:solidFill>
                <a:srgbClr val="0070C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5281" name="Text Box 58"/>
            <p:cNvSpPr txBox="1">
              <a:spLocks noChangeArrowheads="1"/>
            </p:cNvSpPr>
            <p:nvPr/>
          </p:nvSpPr>
          <p:spPr bwMode="auto">
            <a:xfrm>
              <a:off x="5012" y="3421"/>
              <a:ext cx="50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400"/>
                <a:t>network</a:t>
              </a:r>
            </a:p>
          </p:txBody>
        </p:sp>
        <p:sp>
          <p:nvSpPr>
            <p:cNvPr id="95282" name="Text Box 59"/>
            <p:cNvSpPr txBox="1">
              <a:spLocks noChangeArrowheads="1"/>
            </p:cNvSpPr>
            <p:nvPr/>
          </p:nvSpPr>
          <p:spPr bwMode="auto">
            <a:xfrm>
              <a:off x="5059" y="3237"/>
              <a:ext cx="42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400"/>
                <a:t>kernel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42398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TCP/IP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簡介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TW" sz="3200" dirty="0"/>
              <a:t>TCP/IP </a:t>
            </a:r>
            <a:r>
              <a:rPr lang="zh-TW" altLang="en-US" sz="3200" dirty="0"/>
              <a:t>的全稱</a:t>
            </a:r>
            <a:r>
              <a:rPr lang="zh-TW" altLang="en-US" sz="3200" dirty="0" smtClean="0"/>
              <a:t>是</a:t>
            </a:r>
            <a:r>
              <a:rPr lang="en-US" altLang="zh-TW" sz="3200" dirty="0" smtClean="0"/>
              <a:t>Transmission </a:t>
            </a:r>
            <a:r>
              <a:rPr lang="en-US" altLang="zh-TW" sz="3200" dirty="0"/>
              <a:t>Control </a:t>
            </a:r>
            <a:r>
              <a:rPr lang="en-US" altLang="zh-TW" sz="3200" dirty="0" smtClean="0"/>
              <a:t>Protocol </a:t>
            </a:r>
            <a:r>
              <a:rPr lang="en-US" altLang="zh-TW" sz="3200" dirty="0"/>
              <a:t>/ Internet Protocol (TCP/IP</a:t>
            </a:r>
            <a:r>
              <a:rPr lang="en-US" altLang="zh-TW" sz="3200" dirty="0" smtClean="0"/>
              <a:t>)</a:t>
            </a:r>
            <a:endParaRPr lang="en-US" altLang="zh-TW" sz="3200" dirty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3200" dirty="0"/>
              <a:t>當初是用來</a:t>
            </a:r>
            <a:r>
              <a:rPr lang="zh-TW" altLang="en-US" sz="3200" dirty="0" smtClean="0"/>
              <a:t>配合</a:t>
            </a:r>
            <a:r>
              <a:rPr lang="en-US" altLang="zh-TW" sz="3200" dirty="0" smtClean="0"/>
              <a:t>ARPANET </a:t>
            </a:r>
            <a:r>
              <a:rPr lang="zh-TW" altLang="en-US" sz="3200" dirty="0" smtClean="0"/>
              <a:t>來</a:t>
            </a:r>
            <a:r>
              <a:rPr lang="zh-TW" altLang="en-US" sz="3200" dirty="0"/>
              <a:t>處理不</a:t>
            </a:r>
            <a:r>
              <a:rPr lang="zh-TW" altLang="en-US" sz="3200" dirty="0" smtClean="0"/>
              <a:t>同硬體</a:t>
            </a:r>
            <a:r>
              <a:rPr lang="zh-TW" altLang="en-US" sz="3200" dirty="0"/>
              <a:t>之間的連接問題</a:t>
            </a:r>
            <a:r>
              <a:rPr lang="zh-TW" altLang="en-US" sz="3200" dirty="0" smtClean="0"/>
              <a:t>的。</a:t>
            </a:r>
            <a:endParaRPr lang="en-US" altLang="zh-TW" sz="3200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TW" sz="3200" dirty="0"/>
              <a:t>ARPANET</a:t>
            </a:r>
            <a:r>
              <a:rPr lang="zh-TW" altLang="en-US" sz="3200" dirty="0"/>
              <a:t>除了研發出一套可靠的資料</a:t>
            </a:r>
            <a:r>
              <a:rPr lang="zh-TW" altLang="en-US" sz="3200" dirty="0" smtClean="0"/>
              <a:t>通訊</a:t>
            </a:r>
            <a:r>
              <a:rPr lang="zh-TW" altLang="en-US" sz="3200" dirty="0"/>
              <a:t>技術外，還同時要兼顧跨平臺作業</a:t>
            </a:r>
            <a:r>
              <a:rPr lang="zh-TW" altLang="en-US" sz="3200" dirty="0" smtClean="0"/>
              <a:t>，從而</a:t>
            </a:r>
            <a:r>
              <a:rPr lang="zh-TW" altLang="en-US" sz="3200" dirty="0"/>
              <a:t>奠定了今日的網際網路</a:t>
            </a:r>
            <a:r>
              <a:rPr lang="zh-TW" altLang="en-US" sz="3200" dirty="0" smtClean="0"/>
              <a:t>模式。</a:t>
            </a:r>
            <a:endParaRPr lang="en-US" altLang="zh-TW" sz="3200" dirty="0" smtClean="0"/>
          </a:p>
          <a:p>
            <a:pPr>
              <a:buFont typeface="Wingdings" panose="05000000000000000000" pitchFamily="2" charset="2"/>
              <a:buChar char="l"/>
            </a:pPr>
            <a:endParaRPr lang="en-US" altLang="zh-TW" sz="3200" dirty="0" smtClean="0"/>
          </a:p>
          <a:p>
            <a:pPr>
              <a:buFont typeface="Wingdings" panose="05000000000000000000" pitchFamily="2" charset="2"/>
              <a:buChar char="l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2403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TCP/IP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模組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架構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/>
              <a:t>         一個</a:t>
            </a:r>
            <a:r>
              <a:rPr lang="en-US" altLang="zh-TW" sz="3200" dirty="0"/>
              <a:t>TCP/IP</a:t>
            </a:r>
            <a:r>
              <a:rPr lang="zh-TW" altLang="en-US" sz="3200" dirty="0"/>
              <a:t>模組架構包含</a:t>
            </a:r>
            <a:r>
              <a:rPr lang="en-US" altLang="zh-TW" sz="3200" dirty="0"/>
              <a:t>4</a:t>
            </a:r>
            <a:r>
              <a:rPr lang="zh-TW" altLang="en-US" sz="3200" dirty="0"/>
              <a:t>個階層，分為網路存取層、網際網路層、傳輸層和應用</a:t>
            </a:r>
            <a:r>
              <a:rPr lang="zh-TW" altLang="en-US" sz="3200" dirty="0" smtClean="0"/>
              <a:t>層</a:t>
            </a:r>
            <a:endParaRPr lang="en-US" altLang="zh-TW" sz="3200" dirty="0" smtClean="0"/>
          </a:p>
          <a:p>
            <a:endParaRPr lang="zh-TW" altLang="en-US" sz="3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209611"/>
              </p:ext>
            </p:extLst>
          </p:nvPr>
        </p:nvGraphicFramePr>
        <p:xfrm>
          <a:off x="1289050" y="3043766"/>
          <a:ext cx="8128000" cy="2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6550"/>
                <a:gridCol w="6521450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階層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說明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網路存取層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提供一個與實體網路之間的介面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網際網路層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提供與硬體無關的邏輯位置，並將封包</a:t>
                      </a:r>
                      <a:r>
                        <a:rPr lang="en-US" altLang="zh-TW" dirty="0" smtClean="0"/>
                        <a:t>(Packet)</a:t>
                      </a:r>
                      <a:r>
                        <a:rPr lang="zh-TW" altLang="en-US" dirty="0" smtClean="0"/>
                        <a:t>發送至網路上，並讓他們獨立的到達目的地。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傳輸層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為網際網路提共流程控制、錯誤檢查、回報</a:t>
                      </a:r>
                      <a:r>
                        <a:rPr lang="zh-TW" altLang="en-US" smtClean="0"/>
                        <a:t>服務，是與</a:t>
                      </a:r>
                      <a:r>
                        <a:rPr lang="zh-TW" altLang="en-US" dirty="0" smtClean="0"/>
                        <a:t>網路應用程式間的介面。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應用層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為網路除錯、檔案傳輸、遠端控制和網際網路活動提供應用程式。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3087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Socket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介紹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socket 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是一種可做雙向資料傳輸的通道，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Linux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程序可經由此裝置與本地端或是遠端的程序做溝通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77349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Socket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分類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Datagram sockets(connectionless)</a:t>
            </a: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資料在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datagram sockets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間是利用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UDP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封包傳送，因此接收端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socket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可能會收到次序錯誤的資料，且其中部分資料亦可能會遺失。</a:t>
            </a: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Stream sockets(connection-oriented)</a:t>
            </a: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資料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stream sockets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間是利用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TCP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封包來傳送，因此接收端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socket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可以收到順序無誤、無重覆、正確的資料。此外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TCP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傳送時是採資料流的方式，因在傳送時會所有資料會視情況被分割在數個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TCP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封包中。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45951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Client/Server model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每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個網路應用程式都有一個通訊端點，一種端點是用戶端，另一種是伺服器。根據定義，用戶端會先送出第一個封包，由一個伺服器接收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。在初步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接觸後，用戶端和伺服器均能開始收送資料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依據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socket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所提供的服務來將它分類，然而在用戶端和伺服器上的這兩個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sockets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必須是同一類才能互相通訊，也就是說，他們必須都是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stream(TCP)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或都是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datagram(UDP)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480314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相關函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式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socket()</a:t>
            </a:r>
            <a:endParaRPr lang="zh-TW" alt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97280" y="1702979"/>
            <a:ext cx="10951716" cy="4308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NAME socket() - create an endpoint for communication</a:t>
            </a:r>
            <a:endParaRPr kumimoji="0" lang="en-US" altLang="zh-TW" sz="2800" b="0" i="0" u="none" strike="noStrike" cap="none" normalizeH="0" baseline="0" dirty="0" smtClean="0">
              <a:ln>
                <a:noFill/>
              </a:ln>
              <a:solidFill>
                <a:srgbClr val="A52A2A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SYNOPSIS </a:t>
            </a:r>
            <a:endParaRPr kumimoji="0" lang="en-US" altLang="zh-TW" sz="2800" b="0" i="0" u="none" strike="noStrike" cap="none" normalizeH="0" baseline="0" dirty="0" smtClean="0">
              <a:ln>
                <a:noFill/>
              </a:ln>
              <a:solidFill>
                <a:srgbClr val="A52A2A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#include &lt;sys/types.h&gt; </a:t>
            </a:r>
            <a:endParaRPr kumimoji="0" lang="en-US" altLang="zh-TW" sz="2800" b="0" i="0" u="none" strike="noStrike" cap="none" normalizeH="0" baseline="0" dirty="0" smtClean="0">
              <a:ln>
                <a:noFill/>
              </a:ln>
              <a:solidFill>
                <a:srgbClr val="A52A2A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#include &lt;sys/socket.h&gt; </a:t>
            </a:r>
            <a:endParaRPr kumimoji="0" lang="en-US" altLang="zh-TW" sz="2800" b="0" i="0" u="none" strike="noStrike" cap="none" normalizeH="0" baseline="0" dirty="0" smtClean="0">
              <a:ln>
                <a:noFill/>
              </a:ln>
              <a:solidFill>
                <a:srgbClr val="A52A2A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int socket(int domain, int type, int protocol);</a:t>
            </a:r>
            <a:endParaRPr kumimoji="0" lang="zh-TW" altLang="zh-TW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由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server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和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client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使用</a:t>
            </a:r>
            <a:endParaRPr kumimoji="0" lang="zh-TW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2. domain: 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設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AF_INET</a:t>
            </a:r>
            <a:endParaRPr kumimoji="0" lang="zh-TW" altLang="zh-TW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3. type: SOCK_STREAM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或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SOCK_DGRAM</a:t>
            </a:r>
            <a:endParaRPr kumimoji="0" lang="zh-TW" altLang="zh-TW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4. protocol: 0 (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讓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socket()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根據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type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自動設定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kumimoji="0" lang="en-US" altLang="zh-TW" sz="2800" b="0" i="0" u="none" strike="noStrike" cap="none" normalizeH="0" baseline="0" dirty="0" smtClean="0">
              <a:ln>
                <a:noFill/>
              </a:ln>
              <a:solidFill>
                <a:srgbClr val="444444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5. 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成功傳回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socket descriptor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，失敗傳回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-1 (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並使用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errno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macro)</a:t>
            </a:r>
            <a:endParaRPr kumimoji="0" lang="zh-TW" altLang="zh-TW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81377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相關函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式</a:t>
            </a:r>
            <a:r>
              <a:rPr lang="en-US" altLang="zh-TW" b="1" dirty="0" smtClean="0"/>
              <a:t>bind()</a:t>
            </a:r>
            <a:endParaRPr lang="zh-TW" alt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97280" y="1811386"/>
            <a:ext cx="11131252" cy="4739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Arial Unicode MS" panose="020B0604020202020204" pitchFamily="34" charset="-120"/>
              </a:rPr>
              <a:t>NAME bind() - bind a name to a socket</a:t>
            </a:r>
            <a:endParaRPr kumimoji="0" lang="en-US" altLang="zh-TW" sz="2800" b="0" i="0" u="none" strike="noStrike" cap="none" normalizeH="0" baseline="0" dirty="0" smtClean="0">
              <a:ln>
                <a:noFill/>
              </a:ln>
              <a:solidFill>
                <a:srgbClr val="A52A2A"/>
              </a:solidFill>
              <a:effectLst/>
              <a:latin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Arial Unicode MS" panose="020B0604020202020204" pitchFamily="34" charset="-120"/>
              </a:rPr>
              <a:t>SYNOPSIS </a:t>
            </a:r>
            <a:endParaRPr kumimoji="0" lang="en-US" altLang="zh-TW" sz="2800" b="0" i="0" u="none" strike="noStrike" cap="none" normalizeH="0" baseline="0" dirty="0" smtClean="0">
              <a:ln>
                <a:noFill/>
              </a:ln>
              <a:solidFill>
                <a:srgbClr val="A52A2A"/>
              </a:solidFill>
              <a:effectLst/>
              <a:latin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Arial Unicode MS" panose="020B0604020202020204" pitchFamily="34" charset="-120"/>
              </a:rPr>
              <a:t>#include &lt;sys/types.h&gt; </a:t>
            </a:r>
            <a:endParaRPr kumimoji="0" lang="en-US" altLang="zh-TW" sz="2800" b="0" i="0" u="none" strike="noStrike" cap="none" normalizeH="0" baseline="0" dirty="0" smtClean="0">
              <a:ln>
                <a:noFill/>
              </a:ln>
              <a:solidFill>
                <a:srgbClr val="A52A2A"/>
              </a:solidFill>
              <a:effectLst/>
              <a:latin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Arial Unicode MS" panose="020B0604020202020204" pitchFamily="34" charset="-120"/>
              </a:rPr>
              <a:t>#include &lt;sys/socket.h&gt; </a:t>
            </a:r>
            <a:endParaRPr kumimoji="0" lang="en-US" altLang="zh-TW" sz="2800" b="0" i="0" u="none" strike="noStrike" cap="none" normalizeH="0" baseline="0" dirty="0" smtClean="0">
              <a:ln>
                <a:noFill/>
              </a:ln>
              <a:solidFill>
                <a:srgbClr val="A52A2A"/>
              </a:solidFill>
              <a:effectLst/>
              <a:latin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Arial Unicode MS" panose="020B0604020202020204" pitchFamily="34" charset="-120"/>
              </a:rPr>
              <a:t>int bind(int sockfd, struct sockaddr *my_addr, int addrlen);</a:t>
            </a:r>
            <a:endParaRPr kumimoji="0" lang="zh-TW" altLang="zh-TW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1. 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由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server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使用</a:t>
            </a:r>
            <a:endParaRPr kumimoji="0" lang="zh-TW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2. sockfd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為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socket()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的回傳值。</a:t>
            </a:r>
            <a:endParaRPr kumimoji="0" lang="zh-TW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3. myaddr 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須指定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port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和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ip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後傳入，注意是用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struct sockaddr_in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宣告</a:t>
            </a:r>
            <a:endParaRPr kumimoji="0" lang="en-US" altLang="zh-TW" sz="2800" b="0" i="0" u="none" strike="noStrike" cap="none" normalizeH="0" baseline="0" dirty="0" smtClean="0">
              <a:ln>
                <a:noFill/>
              </a:ln>
              <a:solidFill>
                <a:srgbClr val="444444"/>
              </a:solidFill>
              <a:effectLst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2800" dirty="0" smtClean="0">
                <a:solidFill>
                  <a:srgbClr val="444444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傳入時轉為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struct sockaddr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kumimoji="0" lang="zh-TW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4. addrlen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直接用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 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sizeof(struct sockaddr)</a:t>
            </a:r>
            <a:endParaRPr kumimoji="0" lang="zh-TW" altLang="zh-TW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5. bind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就是將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local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的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endpoint attach</a:t>
            </a:r>
            <a:r>
              <a:rPr kumimoji="0" 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到一個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socket</a:t>
            </a:r>
            <a:endParaRPr kumimoji="0" lang="zh-TW" altLang="zh-TW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79891198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回顧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1048</TotalTime>
  <Words>5089</Words>
  <Application>Microsoft Office PowerPoint</Application>
  <PresentationFormat>寬螢幕</PresentationFormat>
  <Paragraphs>551</Paragraphs>
  <Slides>24</Slides>
  <Notes>24</Notes>
  <HiddenSlides>0</HiddenSlides>
  <MMClips>0</MMClips>
  <ScaleCrop>false</ScaleCrop>
  <HeadingPairs>
    <vt:vector size="8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24</vt:i4>
      </vt:variant>
    </vt:vector>
  </HeadingPairs>
  <TitlesOfParts>
    <vt:vector size="35" baseType="lpstr">
      <vt:lpstr>Arial Unicode MS</vt:lpstr>
      <vt:lpstr>SimSun</vt:lpstr>
      <vt:lpstr>新細明體</vt:lpstr>
      <vt:lpstr>標楷體</vt:lpstr>
      <vt:lpstr>Arial</vt:lpstr>
      <vt:lpstr>Calibri</vt:lpstr>
      <vt:lpstr>Calibri Light</vt:lpstr>
      <vt:lpstr>Courier New</vt:lpstr>
      <vt:lpstr>Wingdings</vt:lpstr>
      <vt:lpstr>回顧</vt:lpstr>
      <vt:lpstr>Visio</vt:lpstr>
      <vt:lpstr>Socket Programming</vt:lpstr>
      <vt:lpstr>Socket Programming</vt:lpstr>
      <vt:lpstr>TCP/IP 簡介</vt:lpstr>
      <vt:lpstr>TCP/IP模組架構</vt:lpstr>
      <vt:lpstr>Socket 介紹</vt:lpstr>
      <vt:lpstr>Socket分類 </vt:lpstr>
      <vt:lpstr>Client/Server model</vt:lpstr>
      <vt:lpstr>相關函式socket()</vt:lpstr>
      <vt:lpstr>相關函式bind()</vt:lpstr>
      <vt:lpstr>相關函式connect()</vt:lpstr>
      <vt:lpstr>相關函式listen()</vt:lpstr>
      <vt:lpstr>相關函式accept()</vt:lpstr>
      <vt:lpstr>相關函式sendto()</vt:lpstr>
      <vt:lpstr>相關函式recvfrom()</vt:lpstr>
      <vt:lpstr>相關函式write()</vt:lpstr>
      <vt:lpstr>相關函式read()</vt:lpstr>
      <vt:lpstr>相關函式close()</vt:lpstr>
      <vt:lpstr>TCP Socket程式設計</vt:lpstr>
      <vt:lpstr>UDP Socket程式設計 </vt:lpstr>
      <vt:lpstr>PowerPoint 簡報</vt:lpstr>
      <vt:lpstr>Socket Read/Write Inside out</vt:lpstr>
      <vt:lpstr>Socket Read/Write Inside out</vt:lpstr>
      <vt:lpstr>Performance Matters: Interrupt and Memory Copy at Socket</vt:lpstr>
      <vt:lpstr>Open Source Implementation: Linux Socket Filter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Socket Programming</dc:title>
  <dc:creator>張卡比</dc:creator>
  <cp:lastModifiedBy>張卡比</cp:lastModifiedBy>
  <cp:revision>22</cp:revision>
  <cp:lastPrinted>2013-10-16T08:49:14Z</cp:lastPrinted>
  <dcterms:created xsi:type="dcterms:W3CDTF">2013-10-09T18:01:41Z</dcterms:created>
  <dcterms:modified xsi:type="dcterms:W3CDTF">2013-10-17T04:04:36Z</dcterms:modified>
</cp:coreProperties>
</file>